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04" r:id="rId2"/>
    <p:sldId id="262" r:id="rId3"/>
    <p:sldId id="317" r:id="rId4"/>
    <p:sldId id="318" r:id="rId5"/>
    <p:sldId id="314" r:id="rId6"/>
    <p:sldId id="315" r:id="rId7"/>
    <p:sldId id="316" r:id="rId8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E6D"/>
    <a:srgbClr val="0A1F5A"/>
    <a:srgbClr val="0A3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757" autoAdjust="0"/>
  </p:normalViewPr>
  <p:slideViewPr>
    <p:cSldViewPr>
      <p:cViewPr>
        <p:scale>
          <a:sx n="81" d="100"/>
          <a:sy n="81" d="100"/>
        </p:scale>
        <p:origin x="-2400" y="-192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6/9/2015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sample </a:t>
            </a:r>
            <a:r>
              <a:rPr lang="en-US" b="1" dirty="0"/>
              <a:t>Title Slide with Picture </a:t>
            </a:r>
            <a:r>
              <a:rPr lang="en-US" dirty="0"/>
              <a:t>ideal for including a dark picture with a brief title and subtitle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714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714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3012" y="10689"/>
            <a:ext cx="9180512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19406"/>
            <a:ext cx="1224136" cy="127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505467"/>
            <a:ext cx="1152128" cy="120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15200" cy="762000"/>
          </a:xfrm>
        </p:spPr>
        <p:txBody>
          <a:bodyPr anchor="ctr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>
            <a:lvl1pPr>
              <a:lnSpc>
                <a:spcPct val="100000"/>
              </a:lnSpc>
              <a:spcAft>
                <a:spcPts val="1200"/>
              </a:spcAft>
              <a:defRPr sz="2400"/>
            </a:lvl1pPr>
            <a:lvl2pPr indent="-288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400"/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 sz="2000"/>
            </a:lvl3pPr>
            <a:lvl4pPr>
              <a:lnSpc>
                <a:spcPct val="100000"/>
              </a:lnSpc>
              <a:spcBef>
                <a:spcPts val="0"/>
              </a:spcBef>
              <a:defRPr sz="1800"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714400" cy="74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1" r:id="rId3"/>
    <p:sldLayoutId id="2147483650" r:id="rId4"/>
    <p:sldLayoutId id="2147483663" r:id="rId5"/>
    <p:sldLayoutId id="2147483665" r:id="rId6"/>
    <p:sldLayoutId id="2147483652" r:id="rId7"/>
    <p:sldLayoutId id="2147483666" r:id="rId8"/>
    <p:sldLayoutId id="2147483656" r:id="rId9"/>
    <p:sldLayoutId id="2147483657" r:id="rId10"/>
    <p:sldLayoutId id="2147483670" r:id="rId11"/>
    <p:sldLayoutId id="2147483671" r:id="rId12"/>
    <p:sldLayoutId id="2147483672" r:id="rId13"/>
    <p:sldLayoutId id="2147483658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5328592" cy="3096344"/>
          </a:xfrm>
        </p:spPr>
        <p:txBody>
          <a:bodyPr anchor="t" anchorCtr="0"/>
          <a:lstStyle/>
          <a:p>
            <a:r>
              <a:rPr lang="en-US" sz="3600" dirty="0"/>
              <a:t>Summary of the </a:t>
            </a:r>
            <a:r>
              <a:rPr lang="en-US" sz="3600" dirty="0" smtClean="0"/>
              <a:t>Consultation </a:t>
            </a:r>
            <a:r>
              <a:rPr lang="en-US" sz="3600" dirty="0" smtClean="0"/>
              <a:t>on</a:t>
            </a:r>
            <a:br>
              <a:rPr lang="en-US" sz="3600" dirty="0" smtClean="0"/>
            </a:br>
            <a:r>
              <a:rPr lang="fi-FI" sz="4800" dirty="0"/>
              <a:t>L</a:t>
            </a:r>
            <a:r>
              <a:rPr lang="fi-FI" sz="4800" dirty="0" smtClean="0"/>
              <a:t>abour Mobility </a:t>
            </a:r>
            <a:r>
              <a:rPr lang="fi-FI" sz="4800" dirty="0" smtClean="0"/>
              <a:t>and </a:t>
            </a:r>
            <a:r>
              <a:rPr lang="fi-FI" sz="4800" dirty="0" smtClean="0"/>
              <a:t>Globalisation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3717032"/>
            <a:ext cx="4320480" cy="900688"/>
          </a:xfrm>
        </p:spPr>
        <p:txBody>
          <a:bodyPr/>
          <a:lstStyle/>
          <a:p>
            <a:pPr algn="r"/>
            <a:r>
              <a:rPr lang="en-US" dirty="0" smtClean="0"/>
              <a:t>Conference of European Statisticians</a:t>
            </a:r>
          </a:p>
          <a:p>
            <a:pPr algn="r"/>
            <a:r>
              <a:rPr lang="en-US" dirty="0" smtClean="0"/>
              <a:t>17 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1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of work and prior consultations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0" lvl="1">
              <a:spcBef>
                <a:spcPts val="1200"/>
              </a:spcBef>
              <a:buSzPct val="100000"/>
              <a:buFont typeface="HP Simplified" panose="020B0604020204020204" pitchFamily="34" charset="0"/>
              <a:buChar char="•"/>
              <a:defRPr/>
            </a:pPr>
            <a:r>
              <a:rPr lang="en-GB" dirty="0" smtClean="0"/>
              <a:t>Jan 2014: Topic selected for in-depth review</a:t>
            </a:r>
          </a:p>
          <a:p>
            <a:pPr marL="182880" lvl="1">
              <a:spcBef>
                <a:spcPts val="1200"/>
              </a:spcBef>
              <a:buSzPct val="100000"/>
              <a:buFont typeface="HP Simplified" panose="020B0604020204020204" pitchFamily="34" charset="0"/>
              <a:buChar char="•"/>
              <a:defRPr/>
            </a:pPr>
            <a:r>
              <a:rPr lang="en-GB" dirty="0" smtClean="0"/>
              <a:t>Feb 2015: In-depth review</a:t>
            </a:r>
          </a:p>
          <a:p>
            <a:pPr marL="182880" lvl="1">
              <a:spcBef>
                <a:spcPts val="1200"/>
              </a:spcBef>
              <a:buSzPct val="100000"/>
              <a:buFont typeface="HP Simplified" panose="020B0604020204020204" pitchFamily="34" charset="0"/>
              <a:buChar char="•"/>
              <a:defRPr/>
            </a:pPr>
            <a:r>
              <a:rPr lang="en-GB" dirty="0" smtClean="0"/>
              <a:t>Apr 2015: CES electronic consultation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24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of in-depth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GB" b="1" dirty="0" smtClean="0">
                <a:solidFill>
                  <a:srgbClr val="0070C0"/>
                </a:solidFill>
              </a:rPr>
              <a:t>Create </a:t>
            </a:r>
            <a:r>
              <a:rPr lang="en-GB" b="1" dirty="0">
                <a:solidFill>
                  <a:srgbClr val="0070C0"/>
                </a:solidFill>
              </a:rPr>
              <a:t>a Task Force </a:t>
            </a:r>
            <a:r>
              <a:rPr lang="en-GB" dirty="0"/>
              <a:t>on Labour Mobility and Globalisation with three main objectives: </a:t>
            </a:r>
          </a:p>
          <a:p>
            <a:pPr lvl="1"/>
            <a:r>
              <a:rPr lang="en-GB" dirty="0" smtClean="0"/>
              <a:t>Preparing </a:t>
            </a:r>
            <a:r>
              <a:rPr lang="en-GB" dirty="0"/>
              <a:t>a collection of good </a:t>
            </a:r>
            <a:r>
              <a:rPr lang="en-GB" dirty="0" smtClean="0"/>
              <a:t>practices</a:t>
            </a:r>
            <a:endParaRPr lang="en-GB" dirty="0"/>
          </a:p>
          <a:p>
            <a:pPr lvl="1"/>
            <a:r>
              <a:rPr lang="en-GB" dirty="0" smtClean="0"/>
              <a:t>Establishing </a:t>
            </a:r>
            <a:r>
              <a:rPr lang="en-GB" dirty="0"/>
              <a:t>a framework with common </a:t>
            </a:r>
            <a:r>
              <a:rPr lang="en-GB" dirty="0" smtClean="0"/>
              <a:t>definitions </a:t>
            </a:r>
            <a:endParaRPr lang="en-GB" dirty="0"/>
          </a:p>
          <a:p>
            <a:pPr lvl="1"/>
            <a:r>
              <a:rPr lang="en-GB" dirty="0" smtClean="0"/>
              <a:t>Improving </a:t>
            </a:r>
            <a:r>
              <a:rPr lang="en-GB" dirty="0"/>
              <a:t>data </a:t>
            </a:r>
            <a:r>
              <a:rPr lang="en-GB" dirty="0" smtClean="0"/>
              <a:t>exchange</a:t>
            </a:r>
            <a:endParaRPr lang="en-GB" dirty="0"/>
          </a:p>
          <a:p>
            <a:r>
              <a:rPr lang="en-GB" dirty="0" smtClean="0"/>
              <a:t>Austria</a:t>
            </a:r>
            <a:r>
              <a:rPr lang="en-GB" dirty="0"/>
              <a:t>, together with the UNECE Secretariat, to </a:t>
            </a:r>
            <a:r>
              <a:rPr lang="en-GB" b="1" dirty="0">
                <a:solidFill>
                  <a:srgbClr val="0070C0"/>
                </a:solidFill>
              </a:rPr>
              <a:t>draft the terms of reference</a:t>
            </a:r>
            <a:r>
              <a:rPr lang="en-GB" dirty="0"/>
              <a:t> for the group by the October 2015 Bureau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59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in the consultation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en-GB" dirty="0"/>
              <a:t>How to improve collaboration across statistical domains, countries and organizations</a:t>
            </a:r>
            <a:r>
              <a:rPr lang="en-GB" dirty="0" smtClean="0"/>
              <a:t>?</a:t>
            </a:r>
          </a:p>
          <a:p>
            <a:pPr lvl="0" fontAlgn="base"/>
            <a:r>
              <a:rPr lang="en-GB" dirty="0"/>
              <a:t>How to harmonize the concepts</a:t>
            </a:r>
            <a:r>
              <a:rPr lang="en-GB" dirty="0" smtClean="0"/>
              <a:t>?</a:t>
            </a:r>
          </a:p>
          <a:p>
            <a:pPr lvl="0" fontAlgn="base"/>
            <a:r>
              <a:rPr lang="en-GB" dirty="0"/>
              <a:t>What should be done internationally?</a:t>
            </a:r>
          </a:p>
        </p:txBody>
      </p:sp>
    </p:spTree>
    <p:extLst>
      <p:ext uri="{BB962C8B-B14F-4D97-AF65-F5344CB8AC3E}">
        <p14:creationId xmlns:p14="http://schemas.microsoft.com/office/powerpoint/2010/main" val="34709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CES consultation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32 replies </a:t>
            </a:r>
          </a:p>
          <a:p>
            <a:r>
              <a:rPr lang="en-GB" dirty="0" smtClean="0"/>
              <a:t>General comments:</a:t>
            </a:r>
          </a:p>
          <a:p>
            <a:pPr lvl="1"/>
            <a:r>
              <a:rPr lang="en-GB" dirty="0" smtClean="0"/>
              <a:t>Support to the conclusions from all respondents</a:t>
            </a:r>
          </a:p>
          <a:p>
            <a:pPr lvl="1"/>
            <a:r>
              <a:rPr lang="en-GB" dirty="0" smtClean="0"/>
              <a:t>Need for a conceptual framework</a:t>
            </a:r>
          </a:p>
          <a:p>
            <a:pPr lvl="1"/>
            <a:r>
              <a:rPr lang="en-GB" dirty="0" smtClean="0"/>
              <a:t>Need for harmonisation of concepts and definitions</a:t>
            </a:r>
          </a:p>
          <a:p>
            <a:pPr lvl="1"/>
            <a:r>
              <a:rPr lang="en-GB" dirty="0" smtClean="0"/>
              <a:t>Consideration of existing frameworks </a:t>
            </a:r>
            <a:r>
              <a:rPr lang="en-GB" dirty="0" smtClean="0"/>
              <a:t>and processes</a:t>
            </a:r>
          </a:p>
          <a:p>
            <a:pPr lvl="1"/>
            <a:r>
              <a:rPr lang="en-GB" dirty="0" smtClean="0"/>
              <a:t>Need for more data</a:t>
            </a:r>
          </a:p>
        </p:txBody>
      </p:sp>
    </p:spTree>
    <p:extLst>
      <p:ext uri="{BB962C8B-B14F-4D97-AF65-F5344CB8AC3E}">
        <p14:creationId xmlns:p14="http://schemas.microsoft.com/office/powerpoint/2010/main" val="43027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</a:t>
            </a:r>
            <a:r>
              <a:rPr lang="en-GB" dirty="0" smtClean="0"/>
              <a:t>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Support for establishing a task force</a:t>
            </a:r>
          </a:p>
          <a:p>
            <a:r>
              <a:rPr lang="en-GB" dirty="0" smtClean="0"/>
              <a:t>Priorities:</a:t>
            </a:r>
          </a:p>
          <a:p>
            <a:pPr lvl="1"/>
            <a:r>
              <a:rPr lang="en-GB" dirty="0" smtClean="0"/>
              <a:t>Framework with common definitions</a:t>
            </a:r>
          </a:p>
          <a:p>
            <a:pPr lvl="1"/>
            <a:r>
              <a:rPr lang="en-GB" dirty="0" smtClean="0"/>
              <a:t>Review of existing methodologies</a:t>
            </a:r>
          </a:p>
          <a:p>
            <a:pPr lvl="1"/>
            <a:r>
              <a:rPr lang="en-GB" dirty="0" smtClean="0"/>
              <a:t>Collection of good practices</a:t>
            </a:r>
          </a:p>
          <a:p>
            <a:pPr lvl="1"/>
            <a:r>
              <a:rPr lang="en-GB" dirty="0" smtClean="0"/>
              <a:t>Guidance on the use of “mirror statistics”, data exchange</a:t>
            </a:r>
          </a:p>
          <a:p>
            <a:pPr lvl="1"/>
            <a:r>
              <a:rPr lang="en-GB" dirty="0" smtClean="0"/>
              <a:t>Assessment and guidance for improving data availability and quality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831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Conference is invited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iscuss the issues raised in the in-depth review paper</a:t>
            </a:r>
            <a:endParaRPr lang="en-GB" dirty="0" smtClean="0"/>
          </a:p>
          <a:p>
            <a:r>
              <a:rPr lang="en-GB" dirty="0"/>
              <a:t>D</a:t>
            </a:r>
            <a:r>
              <a:rPr lang="en-GB" dirty="0" smtClean="0"/>
              <a:t>iscuss the outcome of the consultation</a:t>
            </a:r>
          </a:p>
          <a:p>
            <a:r>
              <a:rPr lang="en-GB" dirty="0"/>
              <a:t>E</a:t>
            </a:r>
            <a:r>
              <a:rPr lang="en-GB" dirty="0" smtClean="0"/>
              <a:t>xpress interest in contributing to the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63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E9E9E9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E9E9E9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E9E9E9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508</TotalTime>
  <Words>255</Words>
  <Application>Microsoft Office PowerPoint</Application>
  <PresentationFormat>On-screen Show (4:3)</PresentationFormat>
  <Paragraphs>45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UNECE_POTX_4x3</vt:lpstr>
      <vt:lpstr>Summary of the Consultation on Labour Mobility and Globalisation</vt:lpstr>
      <vt:lpstr>Timing of work and prior consultations</vt:lpstr>
      <vt:lpstr>Conclusions of in-depth review</vt:lpstr>
      <vt:lpstr>Questions in the consultation</vt:lpstr>
      <vt:lpstr>CES consultation 2015</vt:lpstr>
      <vt:lpstr>Further work</vt:lpstr>
      <vt:lpstr>The Conference is invited to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this template</dc:title>
  <dc:creator>Jean Rodriguez</dc:creator>
  <cp:lastModifiedBy>Andres Vikat</cp:lastModifiedBy>
  <cp:revision>33</cp:revision>
  <dcterms:created xsi:type="dcterms:W3CDTF">2015-05-13T14:05:37Z</dcterms:created>
  <dcterms:modified xsi:type="dcterms:W3CDTF">2015-06-09T15:50:59Z</dcterms:modified>
</cp:coreProperties>
</file>