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4" r:id="rId2"/>
    <p:sldId id="262" r:id="rId3"/>
    <p:sldId id="314" r:id="rId4"/>
    <p:sldId id="315" r:id="rId5"/>
    <p:sldId id="316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87A"/>
    <a:srgbClr val="074080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757" autoAdjust="0"/>
  </p:normalViewPr>
  <p:slideViewPr>
    <p:cSldViewPr>
      <p:cViewPr>
        <p:scale>
          <a:sx n="81" d="100"/>
          <a:sy n="81" d="100"/>
        </p:scale>
        <p:origin x="-2484" y="-312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6/12/2015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sample </a:t>
            </a:r>
            <a:r>
              <a:rPr lang="en-US" b="1" dirty="0"/>
              <a:t>Title Slide with Picture </a:t>
            </a:r>
            <a:r>
              <a:rPr lang="en-US" dirty="0"/>
              <a:t>ideal for including a dark picture with a brief title and subtitle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3012" y="10689"/>
            <a:ext cx="9180512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19406"/>
            <a:ext cx="1224136" cy="127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505467"/>
            <a:ext cx="1152128" cy="120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88640"/>
            <a:ext cx="714400" cy="74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1" r:id="rId3"/>
    <p:sldLayoutId id="2147483650" r:id="rId4"/>
    <p:sldLayoutId id="2147483663" r:id="rId5"/>
    <p:sldLayoutId id="2147483665" r:id="rId6"/>
    <p:sldLayoutId id="2147483652" r:id="rId7"/>
    <p:sldLayoutId id="2147483666" r:id="rId8"/>
    <p:sldLayoutId id="2147483656" r:id="rId9"/>
    <p:sldLayoutId id="2147483657" r:id="rId10"/>
    <p:sldLayoutId id="2147483670" r:id="rId11"/>
    <p:sldLayoutId id="2147483671" r:id="rId12"/>
    <p:sldLayoutId id="2147483672" r:id="rId13"/>
    <p:sldLayoutId id="2147483658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Results of the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Consultation on </a:t>
            </a:r>
            <a:r>
              <a:rPr lang="en-GB" sz="4000" dirty="0"/>
              <a:t>the </a:t>
            </a:r>
            <a:br>
              <a:rPr lang="en-GB" sz="4000" dirty="0"/>
            </a:br>
            <a:r>
              <a:rPr lang="en-GB" sz="4400" dirty="0"/>
              <a:t>Guidelines on Statistical Business Registers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Conference of European Statisticians</a:t>
            </a:r>
          </a:p>
          <a:p>
            <a:r>
              <a:rPr lang="en-US" dirty="0" smtClean="0"/>
              <a:t>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March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12776"/>
            <a:ext cx="8229600" cy="432048"/>
          </a:xfrm>
        </p:spPr>
        <p:txBody>
          <a:bodyPr/>
          <a:lstStyle/>
          <a:p>
            <a:pPr marL="609600" indent="-609600">
              <a:buSzPct val="150000"/>
              <a:defRPr/>
            </a:pPr>
            <a:r>
              <a:rPr lang="en-GB" sz="2400" b="1" dirty="0" smtClean="0">
                <a:solidFill>
                  <a:srgbClr val="074080"/>
                </a:solidFill>
              </a:rPr>
              <a:t>General comments</a:t>
            </a:r>
            <a:endParaRPr lang="en-GB" sz="2400" b="1" dirty="0">
              <a:solidFill>
                <a:srgbClr val="07408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>
            <a:normAutofit/>
          </a:bodyPr>
          <a:lstStyle/>
          <a:p>
            <a:r>
              <a:rPr lang="en-US" sz="2400" dirty="0"/>
              <a:t>42 countries and 4 </a:t>
            </a:r>
            <a:r>
              <a:rPr lang="en-US" sz="2400" dirty="0" err="1"/>
              <a:t>organisations</a:t>
            </a:r>
            <a:r>
              <a:rPr lang="en-US" sz="2400" dirty="0"/>
              <a:t> </a:t>
            </a:r>
            <a:r>
              <a:rPr lang="en-US" sz="2400" dirty="0" smtClean="0"/>
              <a:t>replied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Responses stated that the guidelines:</a:t>
            </a:r>
          </a:p>
          <a:p>
            <a:pPr lvl="1"/>
            <a:r>
              <a:rPr lang="en-US" dirty="0" smtClean="0"/>
              <a:t>Provide a </a:t>
            </a:r>
            <a:r>
              <a:rPr lang="en-US" dirty="0"/>
              <a:t>comprehensive overview of both theory and practice</a:t>
            </a:r>
          </a:p>
          <a:p>
            <a:pPr lvl="1"/>
            <a:r>
              <a:rPr lang="en-US" dirty="0" smtClean="0"/>
              <a:t>Provide useful methodological </a:t>
            </a:r>
            <a:r>
              <a:rPr lang="en-US" dirty="0"/>
              <a:t>and practical guidance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Will be </a:t>
            </a:r>
            <a:r>
              <a:rPr lang="en-US" dirty="0" smtClean="0"/>
              <a:t>helpful </a:t>
            </a:r>
            <a:r>
              <a:rPr lang="en-US" dirty="0"/>
              <a:t>for countries </a:t>
            </a:r>
            <a:r>
              <a:rPr lang="en-US" dirty="0" smtClean="0"/>
              <a:t>to maintain and improve </a:t>
            </a:r>
            <a:r>
              <a:rPr lang="en-US" dirty="0"/>
              <a:t>their SBR </a:t>
            </a:r>
            <a:r>
              <a:rPr lang="en-US"/>
              <a:t>and </a:t>
            </a:r>
            <a:r>
              <a:rPr lang="en-US" smtClean="0"/>
              <a:t>also for training </a:t>
            </a:r>
            <a:r>
              <a:rPr lang="en-US" dirty="0" smtClean="0"/>
              <a:t>purposes</a:t>
            </a:r>
          </a:p>
          <a:p>
            <a:r>
              <a:rPr lang="en-US" sz="2400" dirty="0" smtClean="0"/>
              <a:t>All </a:t>
            </a:r>
            <a:r>
              <a:rPr lang="en-US" sz="2400" dirty="0"/>
              <a:t>replies were in </a:t>
            </a:r>
            <a:r>
              <a:rPr lang="en-US" sz="2400" dirty="0" err="1" smtClean="0"/>
              <a:t>favour</a:t>
            </a:r>
            <a:r>
              <a:rPr lang="en-US" sz="2400" dirty="0" smtClean="0"/>
              <a:t> </a:t>
            </a:r>
            <a:r>
              <a:rPr lang="en-US" sz="2400" dirty="0"/>
              <a:t>of </a:t>
            </a:r>
            <a:r>
              <a:rPr lang="en-US" sz="2400" dirty="0" smtClean="0"/>
              <a:t>CES </a:t>
            </a:r>
            <a:r>
              <a:rPr lang="en-US" sz="2400" dirty="0"/>
              <a:t>adopting the </a:t>
            </a:r>
            <a:r>
              <a:rPr lang="en-US" sz="2400" dirty="0" smtClean="0"/>
              <a:t>Guidelines</a:t>
            </a:r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82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March – April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12776"/>
            <a:ext cx="8229600" cy="274320"/>
          </a:xfrm>
        </p:spPr>
        <p:txBody>
          <a:bodyPr/>
          <a:lstStyle/>
          <a:p>
            <a:pPr marL="609600" indent="-609600">
              <a:buSzPct val="150000"/>
              <a:defRPr/>
            </a:pPr>
            <a:r>
              <a:rPr lang="en-GB" sz="2400" b="1" dirty="0">
                <a:solidFill>
                  <a:srgbClr val="074080"/>
                </a:solidFill>
              </a:rPr>
              <a:t>Specific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Comments and proposals for all chapters were received and incorporated:</a:t>
            </a:r>
          </a:p>
          <a:p>
            <a:pPr lvl="1"/>
            <a:r>
              <a:rPr lang="en-US" dirty="0"/>
              <a:t>Clarifications and </a:t>
            </a:r>
            <a:r>
              <a:rPr lang="en-US" dirty="0" smtClean="0"/>
              <a:t>improved </a:t>
            </a:r>
            <a:r>
              <a:rPr lang="en-US" dirty="0"/>
              <a:t>explanations</a:t>
            </a:r>
          </a:p>
          <a:p>
            <a:pPr lvl="1"/>
            <a:r>
              <a:rPr lang="en-US" dirty="0"/>
              <a:t>Addition of more practical guidance, e.g. on classification according to activity and institutional sector</a:t>
            </a:r>
          </a:p>
          <a:p>
            <a:pPr lvl="1"/>
            <a:r>
              <a:rPr lang="en-US" dirty="0"/>
              <a:t>Updated chapter on statistical units</a:t>
            </a:r>
          </a:p>
          <a:p>
            <a:pPr lvl="1"/>
            <a:r>
              <a:rPr lang="en-US" dirty="0"/>
              <a:t>Assurance of consistency with international standards (2008 SNA and ISIC rev. 4)</a:t>
            </a:r>
          </a:p>
          <a:p>
            <a:pPr lvl="1"/>
            <a:r>
              <a:rPr lang="en-US" dirty="0"/>
              <a:t>Update of country </a:t>
            </a:r>
            <a:r>
              <a:rPr lang="en-US" dirty="0" smtClean="0"/>
              <a:t>examples</a:t>
            </a:r>
            <a:endParaRPr lang="en-US" dirty="0"/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02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Consultation in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March – April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354480"/>
            <a:ext cx="8229600" cy="274320"/>
          </a:xfrm>
        </p:spPr>
        <p:txBody>
          <a:bodyPr/>
          <a:lstStyle/>
          <a:p>
            <a:pPr marL="609600" indent="-609600">
              <a:buSzPct val="150000"/>
              <a:defRPr/>
            </a:pPr>
            <a:r>
              <a:rPr lang="en-US" sz="2400" b="1" dirty="0">
                <a:solidFill>
                  <a:srgbClr val="074080"/>
                </a:solidFill>
              </a:rPr>
              <a:t>Topics for Future Work and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9113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Proposals </a:t>
            </a:r>
            <a:r>
              <a:rPr lang="en-US" sz="2400" dirty="0"/>
              <a:t>from countries </a:t>
            </a:r>
            <a:r>
              <a:rPr lang="en-US" sz="2400" dirty="0" smtClean="0"/>
              <a:t>were </a:t>
            </a:r>
            <a:r>
              <a:rPr lang="en-US" sz="2400" dirty="0"/>
              <a:t>received and </a:t>
            </a:r>
            <a:r>
              <a:rPr lang="en-US" sz="2400" dirty="0" smtClean="0"/>
              <a:t>incorporated:</a:t>
            </a:r>
            <a:endParaRPr lang="en-US" sz="2400" dirty="0"/>
          </a:p>
          <a:p>
            <a:pPr lvl="1"/>
            <a:r>
              <a:rPr lang="en-US" dirty="0"/>
              <a:t>Statistical units and profiling</a:t>
            </a:r>
          </a:p>
          <a:p>
            <a:pPr lvl="1"/>
            <a:r>
              <a:rPr lang="en-US" dirty="0"/>
              <a:t>SBR as the Backbone of economic statistics</a:t>
            </a:r>
          </a:p>
          <a:p>
            <a:pPr lvl="1"/>
            <a:r>
              <a:rPr lang="en-US" dirty="0"/>
              <a:t>Use of administrative data sources</a:t>
            </a:r>
          </a:p>
          <a:p>
            <a:pPr lvl="1"/>
            <a:r>
              <a:rPr lang="en-US" dirty="0"/>
              <a:t>Use of new data sources</a:t>
            </a:r>
          </a:p>
          <a:p>
            <a:pPr lvl="1"/>
            <a:r>
              <a:rPr lang="en-US" dirty="0"/>
              <a:t>International trade and </a:t>
            </a:r>
            <a:r>
              <a:rPr lang="en-US" dirty="0" err="1"/>
              <a:t>globalisation</a:t>
            </a:r>
            <a:endParaRPr lang="en-US" dirty="0"/>
          </a:p>
          <a:p>
            <a:pPr lvl="1"/>
            <a:r>
              <a:rPr lang="en-US" dirty="0"/>
              <a:t>Development of new statistics</a:t>
            </a:r>
          </a:p>
          <a:p>
            <a:pPr lvl="1"/>
            <a:r>
              <a:rPr lang="en-US" dirty="0"/>
              <a:t>Methodological developments</a:t>
            </a:r>
          </a:p>
          <a:p>
            <a:pPr lvl="1"/>
            <a:r>
              <a:rPr lang="en-US" dirty="0"/>
              <a:t>International comparability</a:t>
            </a:r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966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Proposal for the Conference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A387A"/>
                </a:solidFill>
              </a:rPr>
              <a:t>The Conference is invited </a:t>
            </a:r>
            <a:r>
              <a:rPr lang="en-US" sz="2400" b="1" dirty="0" smtClean="0">
                <a:solidFill>
                  <a:srgbClr val="0A387A"/>
                </a:solidFill>
              </a:rPr>
              <a:t>to:</a:t>
            </a:r>
          </a:p>
          <a:p>
            <a:pPr marL="0" indent="0">
              <a:buNone/>
            </a:pP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Endorse the proposed Guidelines on Statistical Business </a:t>
            </a:r>
            <a:r>
              <a:rPr lang="en-US" dirty="0" smtClean="0"/>
              <a:t>Registers, subject </a:t>
            </a:r>
            <a:r>
              <a:rPr lang="en-US" smtClean="0"/>
              <a:t>to comments made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Encourage the </a:t>
            </a:r>
            <a:r>
              <a:rPr lang="en-US" dirty="0"/>
              <a:t>joint UNECE, Eurostat, OECD Expert Group on Business Registers </a:t>
            </a:r>
            <a:r>
              <a:rPr lang="en-US" dirty="0" smtClean="0"/>
              <a:t>to addresses </a:t>
            </a:r>
            <a:r>
              <a:rPr lang="en-US" dirty="0"/>
              <a:t>the proposed </a:t>
            </a:r>
            <a:r>
              <a:rPr lang="en-US" dirty="0" smtClean="0"/>
              <a:t>topics for future work and research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Welcome the initiative of the UNSD to </a:t>
            </a:r>
            <a:r>
              <a:rPr lang="en-US" dirty="0" smtClean="0"/>
              <a:t>initiate the process of seeking endorsement of the Guidelines by </a:t>
            </a:r>
            <a:r>
              <a:rPr lang="en-US" dirty="0"/>
              <a:t>the UN Statistical Commission</a:t>
            </a:r>
          </a:p>
          <a:p>
            <a:pPr marL="2286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672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359</TotalTime>
  <Words>279</Words>
  <Application>Microsoft Office PowerPoint</Application>
  <PresentationFormat>On-screen Show (4:3)</PresentationFormat>
  <Paragraphs>42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UNECE_POTX_4x3</vt:lpstr>
      <vt:lpstr>Results of the  Consultation on the  Guidelines on Statistical Business Registers</vt:lpstr>
      <vt:lpstr>Consultation in March – April 2015</vt:lpstr>
      <vt:lpstr>Consultation in March – April 2015</vt:lpstr>
      <vt:lpstr>Consultation in March – April 2015</vt:lpstr>
      <vt:lpstr>Proposal for the Conference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Carsten Boldsen</cp:lastModifiedBy>
  <cp:revision>28</cp:revision>
  <dcterms:created xsi:type="dcterms:W3CDTF">2015-05-13T14:05:37Z</dcterms:created>
  <dcterms:modified xsi:type="dcterms:W3CDTF">2015-06-12T11:57:24Z</dcterms:modified>
</cp:coreProperties>
</file>