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04" r:id="rId2"/>
    <p:sldId id="262" r:id="rId3"/>
    <p:sldId id="314" r:id="rId4"/>
    <p:sldId id="319" r:id="rId5"/>
    <p:sldId id="315" r:id="rId6"/>
    <p:sldId id="316" r:id="rId7"/>
  </p:sldIdLst>
  <p:sldSz cx="9144000" cy="6858000" type="screen4x3"/>
  <p:notesSz cx="6858000" cy="9144000"/>
  <p:custDataLst>
    <p:tags r:id="rId1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2E6D"/>
    <a:srgbClr val="0A1F5A"/>
    <a:srgbClr val="0A38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757" autoAdjust="0"/>
  </p:normalViewPr>
  <p:slideViewPr>
    <p:cSldViewPr>
      <p:cViewPr>
        <p:scale>
          <a:sx n="81" d="100"/>
          <a:sy n="81" d="100"/>
        </p:scale>
        <p:origin x="-2484" y="-312"/>
      </p:cViewPr>
      <p:guideLst>
        <p:guide orient="horz" pos="2160"/>
        <p:guide orient="horz" pos="816"/>
        <p:guide orient="horz" pos="3840"/>
        <p:guide orient="horz" pos="1056"/>
        <p:guide pos="2880"/>
        <p:guide pos="288"/>
        <p:guide pos="547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92" d="100"/>
          <a:sy n="92" d="100"/>
        </p:scale>
        <p:origin x="-3780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CC02A0-C947-4278-96D1-0DB9C063DF55}" type="datetimeFigureOut">
              <a:rPr lang="en-US" smtClean="0">
                <a:latin typeface="Arial"/>
              </a:rPr>
              <a:t>6/12/2015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33FAA7-9DA0-4163-8828-B20FAF1EB063}" type="slidenum">
              <a:rPr lang="en-US" smtClean="0">
                <a:latin typeface="Arial"/>
              </a:r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01062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381000"/>
            <a:ext cx="3432175" cy="25733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81000" y="3124200"/>
            <a:ext cx="6096000" cy="5334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1000" y="8686800"/>
            <a:ext cx="4876800" cy="227013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l">
              <a:defRPr sz="10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867400" y="8686800"/>
            <a:ext cx="609600" cy="227013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1000">
                <a:latin typeface="Arial"/>
              </a:defRPr>
            </a:lvl1pPr>
          </a:lstStyle>
          <a:p>
            <a:fld id="{8547E1EE-0039-4797-B978-F453418260D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465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spcBef>
        <a:spcPts val="600"/>
      </a:spcBef>
      <a:defRPr sz="1100" kern="1200">
        <a:solidFill>
          <a:schemeClr val="tx1"/>
        </a:solidFill>
        <a:latin typeface="Arial"/>
        <a:ea typeface="+mn-ea"/>
        <a:cs typeface="+mn-cs"/>
      </a:defRPr>
    </a:lvl1pPr>
    <a:lvl2pPr marL="182880" indent="-137160" algn="l" defTabSz="914400" rtl="0" eaLnBrk="1" latinLnBrk="0" hangingPunct="1">
      <a:spcBef>
        <a:spcPts val="600"/>
      </a:spcBef>
      <a:buFont typeface="HP Simplified" panose="020B0604020204020204" pitchFamily="34" charset="0"/>
      <a:buChar char="•"/>
      <a:defRPr sz="1050" kern="1200">
        <a:solidFill>
          <a:schemeClr val="tx1"/>
        </a:solidFill>
        <a:latin typeface="Arial"/>
        <a:ea typeface="+mn-ea"/>
        <a:cs typeface="+mn-cs"/>
      </a:defRPr>
    </a:lvl2pPr>
    <a:lvl3pPr marL="339725" indent="-104775" algn="l" defTabSz="914400" rtl="0" eaLnBrk="1" latinLnBrk="0" hangingPunct="1">
      <a:spcBef>
        <a:spcPts val="600"/>
      </a:spcBef>
      <a:buFont typeface="HP Simplified" panose="020B0604020204020204" pitchFamily="34" charset="0"/>
      <a:buChar char="–"/>
      <a:defRPr sz="1000" kern="1200">
        <a:solidFill>
          <a:schemeClr val="tx1"/>
        </a:solidFill>
        <a:latin typeface="Arial"/>
        <a:ea typeface="+mn-ea"/>
        <a:cs typeface="+mn-cs"/>
      </a:defRPr>
    </a:lvl3pPr>
    <a:lvl4pPr marL="515938" indent="-117475" algn="l" defTabSz="914400" rtl="0" eaLnBrk="1" latinLnBrk="0" hangingPunct="1">
      <a:spcBef>
        <a:spcPts val="600"/>
      </a:spcBef>
      <a:buFont typeface="HP Simplified" panose="020B0604020204020204" pitchFamily="34" charset="0"/>
      <a:buChar char="•"/>
      <a:defRPr sz="900" kern="1200">
        <a:solidFill>
          <a:schemeClr val="tx1"/>
        </a:solidFill>
        <a:latin typeface="Arial"/>
        <a:ea typeface="+mn-ea"/>
        <a:cs typeface="+mn-cs"/>
      </a:defRPr>
    </a:lvl4pPr>
    <a:lvl5pPr marL="633413" indent="-117475" algn="l" defTabSz="914400" rtl="0" eaLnBrk="1" latinLnBrk="0" hangingPunct="1">
      <a:spcBef>
        <a:spcPts val="600"/>
      </a:spcBef>
      <a:buFont typeface="HP Simplified" panose="020B0604020204020204" pitchFamily="34" charset="0"/>
      <a:buChar char="–"/>
      <a:defRPr sz="8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is a sample </a:t>
            </a:r>
            <a:r>
              <a:rPr lang="en-US" b="1" dirty="0"/>
              <a:t>Title Slide with Picture </a:t>
            </a:r>
            <a:r>
              <a:rPr lang="en-US" dirty="0"/>
              <a:t>ideal for including a dark picture with a brief title and subtitle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7E1EE-0039-4797-B978-F453418260D1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440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7E1EE-0039-4797-B978-F453418260D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369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7E1EE-0039-4797-B978-F453418260D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3696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7E1EE-0039-4797-B978-F453418260D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3696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7E1EE-0039-4797-B978-F453418260D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3696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7E1EE-0039-4797-B978-F453418260D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369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with Picture">
    <p:bg>
      <p:bgPr>
        <a:blipFill dpi="0"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-3012" y="10689"/>
            <a:ext cx="9180512" cy="6858000"/>
          </a:xfrm>
          <a:prstGeom prst="rect">
            <a:avLst/>
          </a:prstGeom>
          <a:solidFill>
            <a:schemeClr val="bg1">
              <a:alpha val="40000"/>
            </a:schemeClr>
          </a:solidFill>
          <a:ln w="19050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en-US" dirty="0" smtClean="0"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763520"/>
            <a:ext cx="6858000" cy="1554480"/>
          </a:xfrm>
        </p:spPr>
        <p:txBody>
          <a:bodyPr/>
          <a:lstStyle>
            <a:lvl1pPr>
              <a:defRPr sz="5000" spc="-10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419600"/>
            <a:ext cx="6858000" cy="1188720"/>
          </a:xfrm>
        </p:spPr>
        <p:txBody>
          <a:bodyPr>
            <a:noAutofit/>
          </a:bodyPr>
          <a:lstStyle>
            <a:lvl1pPr marL="0" indent="0" algn="l">
              <a:spcBef>
                <a:spcPts val="60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copyright"/>
          <p:cNvSpPr txBox="1"/>
          <p:nvPr userDrawn="1"/>
        </p:nvSpPr>
        <p:spPr>
          <a:xfrm>
            <a:off x="457200" y="6482536"/>
            <a:ext cx="2819400" cy="223064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0" i="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5419406"/>
            <a:ext cx="1224136" cy="1275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7174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295400"/>
            <a:ext cx="5029200" cy="48006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60720" y="1295400"/>
            <a:ext cx="2926080" cy="480060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8828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295400"/>
            <a:ext cx="5029200" cy="48006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5760720" y="1295400"/>
            <a:ext cx="2926080" cy="4800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852440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Two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295400"/>
            <a:ext cx="3986784" cy="3505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4700016" y="1295400"/>
            <a:ext cx="3986784" cy="3505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953000"/>
            <a:ext cx="3986784" cy="113049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4"/>
          </p:nvPr>
        </p:nvSpPr>
        <p:spPr>
          <a:xfrm>
            <a:off x="4700016" y="4953000"/>
            <a:ext cx="3986784" cy="113049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02104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295400"/>
            <a:ext cx="2560320" cy="2743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211392"/>
            <a:ext cx="2560320" cy="1884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idx="15"/>
          </p:nvPr>
        </p:nvSpPr>
        <p:spPr>
          <a:xfrm>
            <a:off x="3291840" y="1295400"/>
            <a:ext cx="2560320" cy="2743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idx="16"/>
          </p:nvPr>
        </p:nvSpPr>
        <p:spPr>
          <a:xfrm>
            <a:off x="6126480" y="1295400"/>
            <a:ext cx="2560320" cy="2743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3291840" y="4211392"/>
            <a:ext cx="2560320" cy="1884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8"/>
          </p:nvPr>
        </p:nvSpPr>
        <p:spPr>
          <a:xfrm>
            <a:off x="6126480" y="4211392"/>
            <a:ext cx="2560320" cy="1884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6117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8pPr>
              <a:defRPr/>
            </a:lvl8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212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763520"/>
            <a:ext cx="6858000" cy="1554480"/>
          </a:xfrm>
        </p:spPr>
        <p:txBody>
          <a:bodyPr/>
          <a:lstStyle>
            <a:lvl1pPr>
              <a:defRPr sz="5000" spc="-10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419600"/>
            <a:ext cx="6858000" cy="1188720"/>
          </a:xfrm>
        </p:spPr>
        <p:txBody>
          <a:bodyPr>
            <a:noAutofit/>
          </a:bodyPr>
          <a:lstStyle>
            <a:lvl1pPr marL="0" indent="0" algn="l">
              <a:spcBef>
                <a:spcPts val="60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copyright"/>
          <p:cNvSpPr txBox="1"/>
          <p:nvPr userDrawn="1"/>
        </p:nvSpPr>
        <p:spPr>
          <a:xfrm>
            <a:off x="457200" y="6482536"/>
            <a:ext cx="2819400" cy="223064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0" i="0" dirty="0" smtClean="0">
                <a:solidFill>
                  <a:schemeClr val="bg2">
                    <a:lumMod val="75000"/>
                  </a:schemeClr>
                </a:solidFill>
                <a:latin typeface="Arial"/>
                <a:cs typeface="Arial"/>
              </a:rPr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5505467"/>
            <a:ext cx="1152128" cy="1200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83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6858000" cy="1828800"/>
          </a:xfrm>
        </p:spPr>
        <p:txBody>
          <a:bodyPr anchor="t"/>
          <a:lstStyle>
            <a:lvl1pPr algn="l">
              <a:defRPr sz="3200" b="1" cap="none" spc="-10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419600"/>
            <a:ext cx="6858000" cy="1188720"/>
          </a:xfrm>
        </p:spPr>
        <p:txBody>
          <a:bodyPr anchor="t">
            <a:no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9205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0106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133856"/>
            <a:ext cx="8229600" cy="27432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 lang="en-US" dirty="0" smtClean="0"/>
              <a:t>Click to add subtitle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399"/>
            <a:ext cx="8229600" cy="441960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952154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133856"/>
            <a:ext cx="8229600" cy="26057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rgbClr val="0A1F5A"/>
                </a:solidFill>
              </a:defRPr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 lang="en-US" dirty="0" smtClean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44939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1"/>
            <a:ext cx="3986784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1200"/>
            </a:lvl5pPr>
            <a:lvl6pPr marL="914400" indent="0">
              <a:buNone/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295401"/>
            <a:ext cx="3986784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269568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, Subtitle and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133856"/>
            <a:ext cx="8229600" cy="26057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 lang="en-US" dirty="0" smtClean="0"/>
              <a:t>Click to add subtitle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1676399"/>
            <a:ext cx="3986784" cy="27432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add heading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57401"/>
            <a:ext cx="3986784" cy="4038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700016" y="1676399"/>
            <a:ext cx="3986784" cy="27432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add heading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2057401"/>
            <a:ext cx="3986784" cy="4038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 l</a:t>
            </a:r>
          </a:p>
        </p:txBody>
      </p:sp>
    </p:spTree>
    <p:extLst>
      <p:ext uri="{BB962C8B-B14F-4D97-AF65-F5344CB8AC3E}">
        <p14:creationId xmlns:p14="http://schemas.microsoft.com/office/powerpoint/2010/main" val="1129920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1"/>
            <a:ext cx="5715000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200"/>
            </a:lvl4pPr>
            <a:lvl5pPr>
              <a:defRPr sz="1200"/>
            </a:lvl5pPr>
            <a:lvl6pPr marL="914400" indent="0">
              <a:buNone/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00800" y="1295400"/>
            <a:ext cx="2286000" cy="480060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280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1"/>
            <a:ext cx="8229600" cy="48006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188640"/>
            <a:ext cx="714400" cy="744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477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49" r:id="rId2"/>
    <p:sldLayoutId id="2147483651" r:id="rId3"/>
    <p:sldLayoutId id="2147483650" r:id="rId4"/>
    <p:sldLayoutId id="2147483663" r:id="rId5"/>
    <p:sldLayoutId id="2147483665" r:id="rId6"/>
    <p:sldLayoutId id="2147483652" r:id="rId7"/>
    <p:sldLayoutId id="2147483666" r:id="rId8"/>
    <p:sldLayoutId id="2147483656" r:id="rId9"/>
    <p:sldLayoutId id="2147483657" r:id="rId10"/>
    <p:sldLayoutId id="2147483670" r:id="rId11"/>
    <p:sldLayoutId id="2147483671" r:id="rId12"/>
    <p:sldLayoutId id="2147483672" r:id="rId13"/>
    <p:sldLayoutId id="2147483658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Arial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tx1"/>
        </a:buClr>
        <a:buFont typeface="HP Simplified" panose="020B0604020204020204" pitchFamily="34" charset="0"/>
        <a:buChar char="•"/>
        <a:defRPr sz="2000" kern="1200">
          <a:solidFill>
            <a:schemeClr val="tx1"/>
          </a:solidFill>
          <a:latin typeface="Arial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2000" kern="1200">
          <a:solidFill>
            <a:schemeClr val="tx1"/>
          </a:solidFill>
          <a:latin typeface="Arial"/>
          <a:ea typeface="+mn-ea"/>
          <a:cs typeface="+mn-cs"/>
        </a:defRPr>
      </a:lvl2pPr>
      <a:lvl3pPr marL="54864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2000" kern="1200">
          <a:solidFill>
            <a:schemeClr val="tx1"/>
          </a:solidFill>
          <a:latin typeface="Arial"/>
          <a:ea typeface="+mn-ea"/>
          <a:cs typeface="+mn-cs"/>
        </a:defRPr>
      </a:lvl3pPr>
      <a:lvl4pPr marL="73152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2000" kern="1200">
          <a:solidFill>
            <a:schemeClr val="tx1"/>
          </a:solidFill>
          <a:latin typeface="Arial"/>
          <a:ea typeface="+mn-ea"/>
          <a:cs typeface="+mn-cs"/>
        </a:defRPr>
      </a:lvl4pPr>
      <a:lvl5pPr marL="8686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1200" kern="1200">
          <a:solidFill>
            <a:schemeClr val="tx1"/>
          </a:solidFill>
          <a:latin typeface="Arial"/>
          <a:ea typeface="+mn-ea"/>
          <a:cs typeface="+mn-cs"/>
        </a:defRPr>
      </a:lvl5pPr>
      <a:lvl6pPr marL="105156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18872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37160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5544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988840"/>
            <a:ext cx="8507288" cy="2329160"/>
          </a:xfrm>
        </p:spPr>
        <p:txBody>
          <a:bodyPr/>
          <a:lstStyle/>
          <a:p>
            <a:r>
              <a:rPr lang="en-US" sz="4800" dirty="0"/>
              <a:t>Summary of the consultation </a:t>
            </a:r>
            <a:br>
              <a:rPr lang="en-US" sz="4800" dirty="0"/>
            </a:br>
            <a:r>
              <a:rPr lang="en-US" sz="4800" dirty="0"/>
              <a:t>on </a:t>
            </a:r>
            <a:r>
              <a:rPr lang="en-GB" sz="4800" dirty="0"/>
              <a:t>the Guide to Measuring Global Production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Conference of European Statisticians</a:t>
            </a:r>
          </a:p>
          <a:p>
            <a:r>
              <a:rPr lang="en-US" dirty="0" smtClean="0"/>
              <a:t>16 June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179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7785"/>
            <a:ext cx="8229600" cy="762000"/>
          </a:xfrm>
        </p:spPr>
        <p:txBody>
          <a:bodyPr/>
          <a:lstStyle/>
          <a:p>
            <a:r>
              <a:rPr lang="en-US" dirty="0"/>
              <a:t>Timing of work and prior consultations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2899464"/>
              </p:ext>
            </p:extLst>
          </p:nvPr>
        </p:nvGraphicFramePr>
        <p:xfrm>
          <a:off x="251520" y="908720"/>
          <a:ext cx="8642394" cy="5328593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665730"/>
                <a:gridCol w="5976664"/>
              </a:tblGrid>
              <a:tr h="486753">
                <a:tc>
                  <a:txBody>
                    <a:bodyPr/>
                    <a:lstStyle/>
                    <a:p>
                      <a:r>
                        <a:rPr lang="en-US" sz="2000" b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End </a:t>
                      </a:r>
                      <a:r>
                        <a:rPr lang="en-US" sz="2000" b="0" baseline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2011</a:t>
                      </a:r>
                      <a:endParaRPr lang="en-US" sz="2000" b="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Task Force on Global Production was established</a:t>
                      </a:r>
                      <a:endParaRPr lang="en-US" sz="2000" b="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446411">
                <a:tc>
                  <a:txBody>
                    <a:bodyPr/>
                    <a:lstStyle/>
                    <a:p>
                      <a:r>
                        <a:rPr lang="en-US" sz="2000" b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2012-2013</a:t>
                      </a:r>
                      <a:endParaRPr lang="en-US" sz="2000" b="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Drafting</a:t>
                      </a:r>
                      <a:r>
                        <a:rPr lang="en-US" sz="2000" baseline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the Guide to Measuring Global production</a:t>
                      </a:r>
                      <a:endParaRPr lang="en-US" sz="2000" noProof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476589">
                <a:tc>
                  <a:txBody>
                    <a:bodyPr/>
                    <a:lstStyle/>
                    <a:p>
                      <a:r>
                        <a:rPr lang="en-US" sz="2000" b="1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2012-2013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Consultations on the draft chapters: </a:t>
                      </a:r>
                    </a:p>
                    <a:p>
                      <a:r>
                        <a:rPr lang="en-US" sz="2000" baseline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UNECE/OECD/Eurostat Group of Experts on NA,  </a:t>
                      </a:r>
                      <a:r>
                        <a:rPr lang="en-US" sz="20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AEG and ISWGNA, OECD WPNA, BOPCOM, EG on Classifications, IARIW</a:t>
                      </a:r>
                      <a:endParaRPr lang="en-US" sz="2000" b="1" noProof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446411">
                <a:tc>
                  <a:txBody>
                    <a:bodyPr/>
                    <a:lstStyle/>
                    <a:p>
                      <a:r>
                        <a:rPr lang="en-US" sz="20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Jan 2014</a:t>
                      </a:r>
                      <a:endParaRPr lang="en-US" sz="20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First draft to the CES Bureau</a:t>
                      </a:r>
                      <a:endParaRPr lang="en-US" sz="200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44641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 – Mar 2014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u="sng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Interim Consultation</a:t>
                      </a:r>
                      <a:r>
                        <a:rPr lang="en-US" sz="2000" b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CES and beyond</a:t>
                      </a:r>
                    </a:p>
                  </a:txBody>
                  <a:tcPr/>
                </a:tc>
              </a:tr>
              <a:tr h="1133196">
                <a:tc>
                  <a:txBody>
                    <a:bodyPr/>
                    <a:lstStyle/>
                    <a:p>
                      <a:r>
                        <a:rPr lang="en-US" sz="2000" b="1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May</a:t>
                      </a:r>
                      <a:r>
                        <a:rPr lang="en-US" sz="2000" b="1" baseline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– Nov </a:t>
                      </a:r>
                      <a:r>
                        <a:rPr lang="en-US" sz="2000" b="1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n-US" sz="2000" b="1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Consultation on outstanding issues (FGP): </a:t>
                      </a:r>
                      <a:r>
                        <a:rPr lang="en-GB" sz="2000" b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UNECE/OECD/Eurostat Group of Experts on NA,</a:t>
                      </a:r>
                      <a:r>
                        <a:rPr lang="en-US" sz="2000" b="0" baseline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AEG</a:t>
                      </a:r>
                      <a:r>
                        <a:rPr lang="en-US" sz="2000" baseline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BOPCOM , OECD WPNA , TSG on ISIC </a:t>
                      </a:r>
                      <a:endParaRPr lang="en-US" sz="2000" noProof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446411">
                <a:tc>
                  <a:txBody>
                    <a:bodyPr/>
                    <a:lstStyle/>
                    <a:p>
                      <a:r>
                        <a:rPr lang="en-US" sz="2000" b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Jan 2015</a:t>
                      </a:r>
                      <a:endParaRPr lang="en-US" sz="2000" b="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Final draft to CES Bureau</a:t>
                      </a:r>
                      <a:endParaRPr lang="en-US" sz="2000" b="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446411">
                <a:tc>
                  <a:txBody>
                    <a:bodyPr/>
                    <a:lstStyle/>
                    <a:p>
                      <a:r>
                        <a:rPr lang="en-US" sz="2000" b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 2015</a:t>
                      </a:r>
                      <a:r>
                        <a:rPr lang="en-US" sz="2000" b="0" baseline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2000" b="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u="sng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Global</a:t>
                      </a:r>
                      <a:r>
                        <a:rPr lang="en-US" sz="2000" b="0" u="sng" baseline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</a:t>
                      </a:r>
                      <a:r>
                        <a:rPr lang="en-US" sz="2000" b="0" u="sng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onsultation</a:t>
                      </a:r>
                      <a:endParaRPr lang="en-US" sz="2000" b="0" u="sng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8241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762000"/>
          </a:xfrm>
        </p:spPr>
        <p:txBody>
          <a:bodyPr/>
          <a:lstStyle/>
          <a:p>
            <a:r>
              <a:rPr lang="en-US" dirty="0" smtClean="0"/>
              <a:t>Global consultation in 2015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435280" cy="540060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182880" lvl="1">
              <a:spcBef>
                <a:spcPts val="2400"/>
              </a:spcBef>
              <a:buSzPct val="100000"/>
              <a:buFont typeface="HP Simplified" panose="020B0604020204020204" pitchFamily="34" charset="0"/>
              <a:buChar char="•"/>
              <a:defRPr/>
            </a:pPr>
            <a:r>
              <a:rPr lang="en-US" b="1" dirty="0" smtClean="0"/>
              <a:t>52 </a:t>
            </a:r>
            <a:r>
              <a:rPr lang="en-US" b="1" dirty="0" smtClean="0"/>
              <a:t>replies (</a:t>
            </a:r>
            <a:r>
              <a:rPr lang="en-US" b="1" dirty="0" smtClean="0"/>
              <a:t>62 </a:t>
            </a:r>
            <a:r>
              <a:rPr lang="en-US" b="1" dirty="0" smtClean="0"/>
              <a:t>including the interim consultation in 2014):  </a:t>
            </a:r>
          </a:p>
          <a:p>
            <a:pPr marL="708660" lvl="3" indent="-342900">
              <a:lnSpc>
                <a:spcPct val="100000"/>
              </a:lnSpc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1900" dirty="0" smtClean="0"/>
              <a:t>40 </a:t>
            </a:r>
            <a:r>
              <a:rPr lang="en-US" sz="1900" dirty="0" smtClean="0"/>
              <a:t>CES member countries and organizations (</a:t>
            </a:r>
            <a:r>
              <a:rPr lang="en-US" sz="1900" dirty="0" smtClean="0"/>
              <a:t>46 </a:t>
            </a:r>
            <a:r>
              <a:rPr lang="en-US" sz="1900" dirty="0" smtClean="0"/>
              <a:t>including 2014)</a:t>
            </a:r>
          </a:p>
          <a:p>
            <a:pPr marL="708660" lvl="3" indent="-342900">
              <a:lnSpc>
                <a:spcPct val="100000"/>
              </a:lnSpc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1900" dirty="0" smtClean="0"/>
              <a:t>12 </a:t>
            </a:r>
            <a:r>
              <a:rPr lang="en-US" sz="1900" dirty="0" smtClean="0"/>
              <a:t>beyond CES (</a:t>
            </a:r>
            <a:r>
              <a:rPr lang="en-US" sz="1900" dirty="0" smtClean="0"/>
              <a:t>17 </a:t>
            </a:r>
            <a:r>
              <a:rPr lang="en-US" sz="1900" dirty="0" smtClean="0"/>
              <a:t>including 2014)</a:t>
            </a:r>
          </a:p>
          <a:p>
            <a:pPr marL="320040" lvl="2">
              <a:spcBef>
                <a:spcPts val="2400"/>
              </a:spcBef>
              <a:buSzPct val="100000"/>
              <a:defRPr/>
            </a:pPr>
            <a:r>
              <a:rPr lang="en-GB" b="1" dirty="0" smtClean="0"/>
              <a:t>All </a:t>
            </a:r>
            <a:r>
              <a:rPr lang="en-GB" b="1" dirty="0"/>
              <a:t>responding countries and organisations supported the endorsement of the </a:t>
            </a:r>
            <a:r>
              <a:rPr lang="en-GB" b="1" dirty="0" smtClean="0"/>
              <a:t>Guide</a:t>
            </a:r>
          </a:p>
          <a:p>
            <a:pPr marL="708660" lvl="3" indent="-342900">
              <a:spcBef>
                <a:spcPts val="12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1900" dirty="0" smtClean="0"/>
              <a:t>Concerns </a:t>
            </a:r>
            <a:r>
              <a:rPr lang="en-US" sz="1900" dirty="0"/>
              <a:t>by Australia and Russian Federation on further research items have been addressed</a:t>
            </a:r>
          </a:p>
          <a:p>
            <a:pPr marL="320040" lvl="2">
              <a:spcBef>
                <a:spcPts val="2400"/>
              </a:spcBef>
              <a:buSzPct val="100000"/>
              <a:defRPr/>
            </a:pPr>
            <a:r>
              <a:rPr lang="en-GB" b="1" dirty="0" smtClean="0"/>
              <a:t>All </a:t>
            </a:r>
            <a:r>
              <a:rPr lang="en-GB" b="1" dirty="0"/>
              <a:t>countries and organisations </a:t>
            </a:r>
            <a:r>
              <a:rPr lang="en-GB" b="1" dirty="0" smtClean="0"/>
              <a:t>consider the Guide</a:t>
            </a:r>
            <a:r>
              <a:rPr lang="en-GB" sz="1900" dirty="0" smtClean="0"/>
              <a:t>:</a:t>
            </a:r>
          </a:p>
          <a:p>
            <a:pPr marL="708660" lvl="3" indent="-342900">
              <a:spcBef>
                <a:spcPts val="12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sz="1900" dirty="0" smtClean="0"/>
              <a:t>useful </a:t>
            </a:r>
            <a:r>
              <a:rPr lang="en-GB" sz="1900" dirty="0"/>
              <a:t>tool for better accounting of global production and understanding related conceptual and compilation issues </a:t>
            </a:r>
          </a:p>
          <a:p>
            <a:pPr marL="708660" lvl="3" indent="-342900">
              <a:spcBef>
                <a:spcPts val="12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sz="1900" dirty="0"/>
              <a:t>good complement to the existing international standards</a:t>
            </a:r>
          </a:p>
          <a:p>
            <a:pPr marL="708660" lvl="3" indent="-342900">
              <a:spcBef>
                <a:spcPts val="12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sz="1900" dirty="0" smtClean="0"/>
              <a:t>presents </a:t>
            </a:r>
            <a:r>
              <a:rPr lang="en-GB" sz="1900" dirty="0"/>
              <a:t>wealth of practical guidance and informative case studies</a:t>
            </a:r>
          </a:p>
          <a:p>
            <a:pPr marL="365760" lvl="3" indent="0">
              <a:spcBef>
                <a:spcPts val="1200"/>
              </a:spcBef>
              <a:buSzPct val="100000"/>
              <a:buNone/>
              <a:defRPr/>
            </a:pPr>
            <a:endParaRPr lang="en-GB" sz="1900" dirty="0" smtClean="0"/>
          </a:p>
        </p:txBody>
      </p:sp>
    </p:spTree>
    <p:extLst>
      <p:ext uri="{BB962C8B-B14F-4D97-AF65-F5344CB8AC3E}">
        <p14:creationId xmlns:p14="http://schemas.microsoft.com/office/powerpoint/2010/main" val="430271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762000"/>
          </a:xfrm>
        </p:spPr>
        <p:txBody>
          <a:bodyPr/>
          <a:lstStyle/>
          <a:p>
            <a:r>
              <a:rPr lang="en-US" dirty="0" smtClean="0"/>
              <a:t>Global consultation in 2015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435280" cy="4899249"/>
          </a:xfrm>
        </p:spPr>
        <p:txBody>
          <a:bodyPr>
            <a:normAutofit/>
          </a:bodyPr>
          <a:lstStyle/>
          <a:p>
            <a:pPr marL="320040" lvl="2">
              <a:spcBef>
                <a:spcPts val="1200"/>
              </a:spcBef>
              <a:buSzPct val="100000"/>
              <a:defRPr/>
            </a:pPr>
            <a:r>
              <a:rPr lang="en-GB" b="1" dirty="0" smtClean="0"/>
              <a:t>Respondents </a:t>
            </a:r>
            <a:r>
              <a:rPr lang="en-GB" b="1" dirty="0"/>
              <a:t>indicated that </a:t>
            </a:r>
            <a:r>
              <a:rPr lang="en-GB" b="1" dirty="0" smtClean="0"/>
              <a:t>the Guide</a:t>
            </a:r>
            <a:r>
              <a:rPr lang="en-US" dirty="0" smtClean="0"/>
              <a:t>:</a:t>
            </a:r>
          </a:p>
          <a:p>
            <a:pPr marL="708660" lvl="3" indent="-342900">
              <a:lnSpc>
                <a:spcPct val="100000"/>
              </a:lnSpc>
              <a:spcBef>
                <a:spcPts val="12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sz="1800" dirty="0" smtClean="0"/>
              <a:t>Covers </a:t>
            </a:r>
            <a:r>
              <a:rPr lang="en-GB" sz="1800" dirty="0"/>
              <a:t>all principal issues related to global production</a:t>
            </a:r>
            <a:endParaRPr lang="en-US" sz="1800" dirty="0"/>
          </a:p>
          <a:p>
            <a:pPr marL="651510" lvl="3" indent="-285750">
              <a:lnSpc>
                <a:spcPct val="100000"/>
              </a:lnSpc>
              <a:spcBef>
                <a:spcPts val="12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sz="1800" dirty="0" smtClean="0"/>
              <a:t> The main recommendations are clear and concise </a:t>
            </a:r>
          </a:p>
          <a:p>
            <a:pPr marL="468630" lvl="2" indent="-285750">
              <a:lnSpc>
                <a:spcPct val="100000"/>
              </a:lnSpc>
              <a:spcBef>
                <a:spcPts val="12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b="1" dirty="0" smtClean="0"/>
              <a:t>Countries also noted that</a:t>
            </a:r>
            <a:r>
              <a:rPr lang="en-US" sz="1800" dirty="0" smtClean="0"/>
              <a:t>:</a:t>
            </a:r>
          </a:p>
          <a:p>
            <a:pPr marL="651510" lvl="3" indent="-285750">
              <a:spcBef>
                <a:spcPts val="12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1800" dirty="0" smtClean="0"/>
              <a:t>Many </a:t>
            </a:r>
            <a:r>
              <a:rPr lang="en-US" sz="1800" dirty="0"/>
              <a:t>important</a:t>
            </a:r>
            <a:r>
              <a:rPr lang="en-US" sz="1800" dirty="0" smtClean="0"/>
              <a:t> items are included on the research agenda and need to be addressed with priority</a:t>
            </a:r>
          </a:p>
          <a:p>
            <a:pPr marL="651510" lvl="3" indent="-285750">
              <a:spcBef>
                <a:spcPts val="12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1800" dirty="0" smtClean="0"/>
              <a:t>Global production arrangements are complex and dynamic and the recommendations have to be constantly updated</a:t>
            </a:r>
          </a:p>
          <a:p>
            <a:pPr marL="651510" lvl="3" indent="-285750">
              <a:spcBef>
                <a:spcPts val="12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1800" dirty="0" smtClean="0"/>
              <a:t>The exchange of experience on data collection and compilation methods should continue</a:t>
            </a:r>
          </a:p>
          <a:p>
            <a:pPr marL="320040" lvl="2">
              <a:spcBef>
                <a:spcPts val="2400"/>
              </a:spcBef>
              <a:buSzPct val="100000"/>
              <a:defRPr/>
            </a:pPr>
            <a:r>
              <a:rPr lang="en-US" b="1" dirty="0" smtClean="0"/>
              <a:t>Specific comments will be addressed in the finalization of the Guide  </a:t>
            </a:r>
          </a:p>
          <a:p>
            <a:pPr marL="651510" lvl="3" indent="-285750">
              <a:spcBef>
                <a:spcPts val="12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1800" dirty="0" smtClean="0"/>
              <a:t>The TF is grateful to all countries for the detailed review</a:t>
            </a:r>
            <a:endParaRPr lang="en-GB" sz="1800" dirty="0" smtClean="0"/>
          </a:p>
        </p:txBody>
      </p:sp>
    </p:spTree>
    <p:extLst>
      <p:ext uri="{BB962C8B-B14F-4D97-AF65-F5344CB8AC3E}">
        <p14:creationId xmlns:p14="http://schemas.microsoft.com/office/powerpoint/2010/main" val="2108759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648072"/>
          </a:xfrm>
        </p:spPr>
        <p:txBody>
          <a:bodyPr/>
          <a:lstStyle/>
          <a:p>
            <a:r>
              <a:rPr lang="en-GB" dirty="0" smtClean="0"/>
              <a:t>Further </a:t>
            </a:r>
            <a:r>
              <a:rPr lang="en-GB" dirty="0"/>
              <a:t>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5040560"/>
          </a:xfrm>
        </p:spPr>
        <p:txBody>
          <a:bodyPr>
            <a:normAutofit/>
          </a:bodyPr>
          <a:lstStyle/>
          <a:p>
            <a:pPr marL="182880" lvl="1">
              <a:spcBef>
                <a:spcPts val="1200"/>
              </a:spcBef>
              <a:buSzPct val="100000"/>
              <a:buFont typeface="HP Simplified" panose="020B0604020204020204" pitchFamily="34" charset="0"/>
              <a:buChar char="•"/>
              <a:defRPr/>
            </a:pPr>
            <a:r>
              <a:rPr lang="fi-FI" b="1" dirty="0"/>
              <a:t>Countries and </a:t>
            </a:r>
            <a:r>
              <a:rPr lang="fi-FI" b="1" dirty="0" smtClean="0"/>
              <a:t>organisations called for:</a:t>
            </a:r>
            <a:endParaRPr lang="en-GB" b="1" dirty="0"/>
          </a:p>
          <a:p>
            <a:pPr marL="320040" lvl="2">
              <a:spcBef>
                <a:spcPts val="1200"/>
              </a:spcBef>
              <a:buSzPct val="100000"/>
              <a:defRPr/>
            </a:pPr>
            <a:r>
              <a:rPr lang="en-GB" sz="1800" dirty="0" smtClean="0"/>
              <a:t>New data collections and new methods to properly measure global production </a:t>
            </a:r>
          </a:p>
          <a:p>
            <a:pPr marL="320040" lvl="2">
              <a:spcBef>
                <a:spcPts val="1200"/>
              </a:spcBef>
              <a:buSzPct val="100000"/>
              <a:defRPr/>
            </a:pPr>
            <a:r>
              <a:rPr lang="en-GB" sz="1800" dirty="0" smtClean="0"/>
              <a:t>Conceptual research on </a:t>
            </a:r>
            <a:r>
              <a:rPr lang="en-GB" sz="1800" dirty="0" err="1" smtClean="0"/>
              <a:t>factoryless</a:t>
            </a:r>
            <a:r>
              <a:rPr lang="en-GB" sz="1800" dirty="0" smtClean="0"/>
              <a:t> goods producers and new emerging global production arrangements (particularly related to services)</a:t>
            </a:r>
          </a:p>
          <a:p>
            <a:pPr marL="320040" lvl="2">
              <a:spcBef>
                <a:spcPts val="1200"/>
              </a:spcBef>
              <a:buSzPct val="100000"/>
              <a:defRPr/>
            </a:pPr>
            <a:r>
              <a:rPr lang="en-US" sz="1800" dirty="0" smtClean="0"/>
              <a:t>Guidance on constant </a:t>
            </a:r>
            <a:r>
              <a:rPr lang="en-US" sz="1800" dirty="0"/>
              <a:t>price </a:t>
            </a:r>
            <a:r>
              <a:rPr lang="en-US" sz="1800" dirty="0" smtClean="0"/>
              <a:t>estimates</a:t>
            </a:r>
          </a:p>
          <a:p>
            <a:pPr marL="320040" lvl="2">
              <a:spcBef>
                <a:spcPts val="1200"/>
              </a:spcBef>
              <a:buSzPct val="100000"/>
              <a:defRPr/>
            </a:pPr>
            <a:r>
              <a:rPr lang="en-GB" sz="1800" dirty="0" smtClean="0"/>
              <a:t>Ownership </a:t>
            </a:r>
            <a:r>
              <a:rPr lang="en-GB" sz="1800" dirty="0"/>
              <a:t>within global </a:t>
            </a:r>
            <a:r>
              <a:rPr lang="en-GB" sz="1800" dirty="0" smtClean="0"/>
              <a:t>enterprises, including </a:t>
            </a:r>
            <a:r>
              <a:rPr lang="en-GB" sz="1800" dirty="0"/>
              <a:t>ownership over </a:t>
            </a:r>
            <a:r>
              <a:rPr lang="en-GB" sz="1800" dirty="0" smtClean="0"/>
              <a:t>IPPs</a:t>
            </a:r>
          </a:p>
          <a:p>
            <a:pPr marL="320040" lvl="2">
              <a:spcBef>
                <a:spcPts val="1200"/>
              </a:spcBef>
              <a:buSzPct val="100000"/>
              <a:defRPr/>
            </a:pPr>
            <a:r>
              <a:rPr lang="en-GB" sz="1800" dirty="0"/>
              <a:t>Issues related to </a:t>
            </a:r>
            <a:r>
              <a:rPr lang="en-GB" sz="1800" dirty="0" smtClean="0"/>
              <a:t>trade </a:t>
            </a:r>
            <a:r>
              <a:rPr lang="en-GB" sz="1800" dirty="0"/>
              <a:t>in value added </a:t>
            </a:r>
            <a:endParaRPr lang="en-GB" sz="1800" dirty="0" smtClean="0"/>
          </a:p>
          <a:p>
            <a:pPr marL="0" lvl="1" indent="0">
              <a:spcBef>
                <a:spcPts val="1200"/>
              </a:spcBef>
              <a:buSzPct val="100000"/>
              <a:buNone/>
              <a:defRPr/>
            </a:pPr>
            <a:endParaRPr lang="en-GB" dirty="0" smtClean="0"/>
          </a:p>
          <a:p>
            <a:pPr marL="182880" lvl="1">
              <a:spcBef>
                <a:spcPts val="1200"/>
              </a:spcBef>
              <a:buSzPct val="100000"/>
              <a:buFont typeface="HP Simplified" panose="020B0604020204020204" pitchFamily="34" charset="0"/>
              <a:buChar char="•"/>
              <a:defRPr/>
            </a:pPr>
            <a:r>
              <a:rPr lang="en-GB" b="1" dirty="0" smtClean="0"/>
              <a:t>Countries also asked for:</a:t>
            </a:r>
          </a:p>
          <a:p>
            <a:pPr marL="320040" lvl="2">
              <a:spcBef>
                <a:spcPts val="1200"/>
              </a:spcBef>
              <a:buSzPct val="100000"/>
              <a:defRPr/>
            </a:pPr>
            <a:r>
              <a:rPr lang="en-GB" sz="1800" dirty="0" smtClean="0"/>
              <a:t>A forum </a:t>
            </a:r>
            <a:r>
              <a:rPr lang="en-GB" sz="1800" dirty="0"/>
              <a:t>for sharing information and </a:t>
            </a:r>
            <a:r>
              <a:rPr lang="en-GB" sz="1800" dirty="0" smtClean="0"/>
              <a:t>experiences</a:t>
            </a:r>
          </a:p>
          <a:p>
            <a:pPr marL="320040" lvl="2">
              <a:spcBef>
                <a:spcPts val="1200"/>
              </a:spcBef>
              <a:buSzPct val="100000"/>
              <a:defRPr/>
            </a:pPr>
            <a:r>
              <a:rPr lang="en-US" sz="1800" dirty="0" smtClean="0"/>
              <a:t>Updating the Guide in few years</a:t>
            </a:r>
          </a:p>
          <a:p>
            <a:pPr marL="182880" lvl="1">
              <a:spcBef>
                <a:spcPts val="2400"/>
              </a:spcBef>
              <a:buSzPct val="100000"/>
              <a:buFont typeface="HP Simplified" panose="020B0604020204020204" pitchFamily="34" charset="0"/>
              <a:buChar char="•"/>
              <a:defRPr/>
            </a:pPr>
            <a:r>
              <a:rPr lang="en-US" b="1" dirty="0"/>
              <a:t>33 countries, territories and organizations willing to contribute to further work</a:t>
            </a:r>
            <a:endParaRPr lang="en-GB" b="1" dirty="0"/>
          </a:p>
          <a:p>
            <a:pPr marL="182880" lvl="1">
              <a:spcBef>
                <a:spcPts val="1200"/>
              </a:spcBef>
              <a:buSzPct val="100000"/>
              <a:buFont typeface="HP Simplified" panose="020B0604020204020204" pitchFamily="34" charset="0"/>
              <a:buChar char="•"/>
              <a:defRPr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08313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Conference is invited 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GB" b="1" dirty="0"/>
              <a:t>Endorse the </a:t>
            </a:r>
            <a:r>
              <a:rPr lang="en-GB" b="1" dirty="0" smtClean="0"/>
              <a:t>Guide to Measuring Global Production</a:t>
            </a:r>
          </a:p>
          <a:p>
            <a:pPr marL="320040" lvl="2">
              <a:spcBef>
                <a:spcPts val="1200"/>
              </a:spcBef>
              <a:buSzPct val="100000"/>
              <a:defRPr/>
            </a:pPr>
            <a:r>
              <a:rPr lang="en-GB" sz="1800" dirty="0"/>
              <a:t>Taking into account </a:t>
            </a:r>
            <a:r>
              <a:rPr lang="en-US" sz="1800" dirty="0" smtClean="0"/>
              <a:t>comments </a:t>
            </a:r>
            <a:r>
              <a:rPr lang="en-GB" sz="1800" dirty="0"/>
              <a:t>and suggestions for amendments presented</a:t>
            </a:r>
            <a:r>
              <a:rPr lang="en-US" sz="1800" dirty="0" smtClean="0"/>
              <a:t> </a:t>
            </a:r>
            <a:r>
              <a:rPr lang="en-US" sz="1800" dirty="0"/>
              <a:t>in </a:t>
            </a:r>
            <a:r>
              <a:rPr lang="en-US" sz="1800" dirty="0" smtClean="0"/>
              <a:t>document ECE/CES/2015/2/Rev.1</a:t>
            </a:r>
            <a:endParaRPr lang="en-US" sz="1800" dirty="0"/>
          </a:p>
          <a:p>
            <a:pPr marL="320040" lvl="2">
              <a:spcBef>
                <a:spcPts val="1200"/>
              </a:spcBef>
              <a:buSzPct val="100000"/>
              <a:defRPr/>
            </a:pPr>
            <a:r>
              <a:rPr lang="en-GB" sz="1800" dirty="0"/>
              <a:t>Subject to any amendments from the discussion at 63rd CES plenary session</a:t>
            </a:r>
          </a:p>
          <a:p>
            <a:pPr>
              <a:defRPr/>
            </a:pPr>
            <a:endParaRPr lang="en-GB" sz="2400" b="1" dirty="0" smtClean="0"/>
          </a:p>
          <a:p>
            <a:pPr>
              <a:defRPr/>
            </a:pPr>
            <a:r>
              <a:rPr lang="en-GB" b="1" dirty="0" smtClean="0"/>
              <a:t>Ask </a:t>
            </a:r>
            <a:r>
              <a:rPr lang="en-GB" b="1" dirty="0"/>
              <a:t>the CES Bureau </a:t>
            </a:r>
            <a:r>
              <a:rPr lang="en-GB" b="1" dirty="0" smtClean="0"/>
              <a:t>to ensure follow </a:t>
            </a:r>
            <a:r>
              <a:rPr lang="en-GB" b="1" dirty="0"/>
              <a:t>up </a:t>
            </a:r>
            <a:r>
              <a:rPr lang="en-GB" b="1" dirty="0" smtClean="0"/>
              <a:t>on </a:t>
            </a:r>
            <a:r>
              <a:rPr lang="en-GB" b="1" dirty="0"/>
              <a:t>the identified </a:t>
            </a:r>
            <a:r>
              <a:rPr lang="en-GB" b="1" dirty="0" smtClean="0"/>
              <a:t>priorities for further work</a:t>
            </a:r>
          </a:p>
        </p:txBody>
      </p:sp>
    </p:spTree>
    <p:extLst>
      <p:ext uri="{BB962C8B-B14F-4D97-AF65-F5344CB8AC3E}">
        <p14:creationId xmlns:p14="http://schemas.microsoft.com/office/powerpoint/2010/main" val="1380638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UNECE_POTX_4x3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HP Simplified">
      <a:majorFont>
        <a:latin typeface="HP Simplified"/>
        <a:ea typeface=""/>
        <a:cs typeface=""/>
      </a:majorFont>
      <a:minorFont>
        <a:latin typeface="HP Simplifi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19050">
          <a:noFill/>
          <a:miter lim="800000"/>
        </a:ln>
      </a:spPr>
      <a:bodyPr rtlCol="0" anchor="ctr"/>
      <a:lstStyle>
        <a:defPPr algn="ctr">
          <a:lnSpc>
            <a:spcPct val="90000"/>
          </a:lnSpc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 dirty="0" err="1" smtClean="0"/>
        </a:defPPr>
      </a:lstStyle>
    </a:txDef>
  </a:objectDefaults>
  <a:extraClrSchemeLst/>
  <a:custClrLst>
    <a:custClr name="65% HP blue">
      <a:srgbClr val="59BBE4"/>
    </a:custClr>
    <a:custClr name="15% HP blue">
      <a:srgbClr val="D9EFF9"/>
    </a:custClr>
    <a:custClr name="Green">
      <a:srgbClr val="008B2C"/>
    </a:custClr>
    <a:custClr name="75% Green">
      <a:srgbClr val="40A85F"/>
    </a:custClr>
    <a:custClr name="50% Green">
      <a:srgbClr val="7FC594"/>
    </a:custClr>
    <a:custClr name="25% Green">
      <a:srgbClr val="BFE2CA"/>
    </a:custClr>
    <a:custClr name="Orange">
      <a:srgbClr val="F05332"/>
    </a:custClr>
    <a:custClr name="75% Orange">
      <a:srgbClr val="F47E65"/>
    </a:custClr>
    <a:custClr name="50% Orange">
      <a:srgbClr val="F7A998"/>
    </a:custClr>
    <a:custClr name="25% Orange">
      <a:srgbClr val="FBD4C0"/>
    </a:custClr>
  </a:custClrLst>
</a:theme>
</file>

<file path=ppt/theme/theme2.xml><?xml version="1.0" encoding="utf-8"?>
<a:theme xmlns:a="http://schemas.openxmlformats.org/drawingml/2006/main" name="Office Theme">
  <a:themeElements>
    <a:clrScheme name="HP">
      <a:dk1>
        <a:sysClr val="windowText" lastClr="000000"/>
      </a:dk1>
      <a:lt1>
        <a:sysClr val="window" lastClr="FFFFFF"/>
      </a:lt1>
      <a:dk2>
        <a:srgbClr val="535455"/>
      </a:dk2>
      <a:lt2>
        <a:srgbClr val="E5E8E8"/>
      </a:lt2>
      <a:accent1>
        <a:srgbClr val="0096D6"/>
      </a:accent1>
      <a:accent2>
        <a:srgbClr val="822980"/>
      </a:accent2>
      <a:accent3>
        <a:srgbClr val="87898B"/>
      </a:accent3>
      <a:accent4>
        <a:srgbClr val="99D5EF"/>
      </a:accent4>
      <a:accent5>
        <a:srgbClr val="C094BF"/>
      </a:accent5>
      <a:accent6>
        <a:srgbClr val="B9B8BB"/>
      </a:accent6>
      <a:hlink>
        <a:srgbClr val="0096D6"/>
      </a:hlink>
      <a:folHlink>
        <a:srgbClr val="87898B"/>
      </a:folHlink>
    </a:clrScheme>
    <a:fontScheme name="HP Simplified">
      <a:majorFont>
        <a:latin typeface="HP Simplified"/>
        <a:ea typeface=""/>
        <a:cs typeface=""/>
      </a:majorFont>
      <a:minorFont>
        <a:latin typeface="HP Simplifi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lnSpc>
            <a:spcPct val="90000"/>
          </a:lnSpc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 dirty="0" err="1" smtClean="0"/>
        </a:defPPr>
      </a:lstStyle>
    </a:txDef>
  </a:objectDefaults>
  <a:extraClrSchemeLst/>
  <a:custClrLst>
    <a:custClr name="65% HP blue">
      <a:srgbClr val="59BBE4"/>
    </a:custClr>
    <a:custClr name="15% HP blue">
      <a:srgbClr val="D9EFF9"/>
    </a:custClr>
    <a:custClr name="Green">
      <a:srgbClr val="008B2C"/>
    </a:custClr>
    <a:custClr name="75% Green">
      <a:srgbClr val="40A85F"/>
    </a:custClr>
    <a:custClr name="50% Green">
      <a:srgbClr val="7FC594"/>
    </a:custClr>
    <a:custClr name="25% Green">
      <a:srgbClr val="BFE2CA"/>
    </a:custClr>
    <a:custClr name="Orange">
      <a:srgbClr val="F05332"/>
    </a:custClr>
    <a:custClr name="75% Orange">
      <a:srgbClr val="F47E65"/>
    </a:custClr>
    <a:custClr name="50% Orange">
      <a:srgbClr val="F7A998"/>
    </a:custClr>
    <a:custClr name="25% Orange">
      <a:srgbClr val="FBD4C0"/>
    </a:custClr>
  </a:custClrLst>
</a:theme>
</file>

<file path=ppt/theme/theme3.xml><?xml version="1.0" encoding="utf-8"?>
<a:theme xmlns:a="http://schemas.openxmlformats.org/drawingml/2006/main" name="Office Theme">
  <a:themeElements>
    <a:clrScheme name="HP">
      <a:dk1>
        <a:sysClr val="windowText" lastClr="000000"/>
      </a:dk1>
      <a:lt1>
        <a:sysClr val="window" lastClr="FFFFFF"/>
      </a:lt1>
      <a:dk2>
        <a:srgbClr val="535455"/>
      </a:dk2>
      <a:lt2>
        <a:srgbClr val="E5E8E8"/>
      </a:lt2>
      <a:accent1>
        <a:srgbClr val="0096D6"/>
      </a:accent1>
      <a:accent2>
        <a:srgbClr val="822980"/>
      </a:accent2>
      <a:accent3>
        <a:srgbClr val="87898B"/>
      </a:accent3>
      <a:accent4>
        <a:srgbClr val="99D5EF"/>
      </a:accent4>
      <a:accent5>
        <a:srgbClr val="C094BF"/>
      </a:accent5>
      <a:accent6>
        <a:srgbClr val="B9B8BB"/>
      </a:accent6>
      <a:hlink>
        <a:srgbClr val="0096D6"/>
      </a:hlink>
      <a:folHlink>
        <a:srgbClr val="87898B"/>
      </a:folHlink>
    </a:clrScheme>
    <a:fontScheme name="HP Simplified">
      <a:majorFont>
        <a:latin typeface="HP Simplified"/>
        <a:ea typeface=""/>
        <a:cs typeface=""/>
      </a:majorFont>
      <a:minorFont>
        <a:latin typeface="HP Simplifi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lnSpc>
            <a:spcPct val="90000"/>
          </a:lnSpc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 dirty="0" err="1" smtClean="0"/>
        </a:defPPr>
      </a:lstStyle>
    </a:txDef>
  </a:objectDefaults>
  <a:extraClrSchemeLst/>
  <a:custClrLst>
    <a:custClr name="65% HP blue">
      <a:srgbClr val="59BBE4"/>
    </a:custClr>
    <a:custClr name="15% HP blue">
      <a:srgbClr val="D9EFF9"/>
    </a:custClr>
    <a:custClr name="Green">
      <a:srgbClr val="008B2C"/>
    </a:custClr>
    <a:custClr name="75% Green">
      <a:srgbClr val="40A85F"/>
    </a:custClr>
    <a:custClr name="50% Green">
      <a:srgbClr val="7FC594"/>
    </a:custClr>
    <a:custClr name="25% Green">
      <a:srgbClr val="BFE2CA"/>
    </a:custClr>
    <a:custClr name="Orange">
      <a:srgbClr val="F05332"/>
    </a:custClr>
    <a:custClr name="75% Orange">
      <a:srgbClr val="F47E65"/>
    </a:custClr>
    <a:custClr name="50% Orange">
      <a:srgbClr val="F7A998"/>
    </a:custClr>
    <a:custClr name="25% Orange">
      <a:srgbClr val="FBD4C0"/>
    </a:custClr>
  </a:custClr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UNECE_POTX_4x3</Template>
  <TotalTime>964</TotalTime>
  <Words>478</Words>
  <Application>Microsoft Office PowerPoint</Application>
  <PresentationFormat>On-screen Show (4:3)</PresentationFormat>
  <Paragraphs>66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UNECE_POTX_4x3</vt:lpstr>
      <vt:lpstr>Summary of the consultation  on the Guide to Measuring Global Production</vt:lpstr>
      <vt:lpstr>Timing of work and prior consultations</vt:lpstr>
      <vt:lpstr>Global consultation in 2015</vt:lpstr>
      <vt:lpstr>Global consultation in 2015</vt:lpstr>
      <vt:lpstr>Further work</vt:lpstr>
      <vt:lpstr>The Conference is invited to</vt:lpstr>
    </vt:vector>
  </TitlesOfParts>
  <Company>ECE-ISU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use this template</dc:title>
  <dc:creator>Jean Rodriguez</dc:creator>
  <cp:lastModifiedBy>dimova</cp:lastModifiedBy>
  <cp:revision>53</cp:revision>
  <dcterms:created xsi:type="dcterms:W3CDTF">2015-05-13T14:05:37Z</dcterms:created>
  <dcterms:modified xsi:type="dcterms:W3CDTF">2015-06-12T07:58:14Z</dcterms:modified>
</cp:coreProperties>
</file>