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gif" ContentType="image/gif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67" r:id="rId3"/>
    <p:sldId id="266" r:id="rId4"/>
    <p:sldId id="268" r:id="rId5"/>
    <p:sldId id="257" r:id="rId6"/>
    <p:sldId id="258" r:id="rId7"/>
    <p:sldId id="259" r:id="rId8"/>
    <p:sldId id="260" r:id="rId9"/>
    <p:sldId id="261" r:id="rId10"/>
    <p:sldId id="272" r:id="rId11"/>
    <p:sldId id="269" r:id="rId12"/>
    <p:sldId id="262" r:id="rId13"/>
    <p:sldId id="270" r:id="rId14"/>
    <p:sldId id="271" r:id="rId15"/>
    <p:sldId id="264" r:id="rId16"/>
    <p:sldId id="265" r:id="rId17"/>
    <p:sldId id="273" r:id="rId18"/>
  </p:sldIdLst>
  <p:sldSz cx="9144000" cy="6858000" type="screen4x3"/>
  <p:notesSz cx="6858000" cy="9144000"/>
  <p:defaultTextStyle>
    <a:defPPr>
      <a:defRPr lang="de-CH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1548">
          <p15:clr>
            <a:srgbClr val="A4A3A4"/>
          </p15:clr>
        </p15:guide>
        <p15:guide id="3" orient="horz" pos="799">
          <p15:clr>
            <a:srgbClr val="A4A3A4"/>
          </p15:clr>
        </p15:guide>
        <p15:guide id="4" orient="horz" pos="3339">
          <p15:clr>
            <a:srgbClr val="A4A3A4"/>
          </p15:clr>
        </p15:guide>
        <p15:guide id="5" orient="horz" pos="3884">
          <p15:clr>
            <a:srgbClr val="A4A3A4"/>
          </p15:clr>
        </p15:guide>
        <p15:guide id="6" pos="2880">
          <p15:clr>
            <a:srgbClr val="A4A3A4"/>
          </p15:clr>
        </p15:guide>
        <p15:guide id="7" pos="81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181E"/>
    <a:srgbClr val="F0F5FD"/>
    <a:srgbClr val="E8F0F8"/>
    <a:srgbClr val="E6E6E6"/>
    <a:srgbClr val="DDDDDD"/>
    <a:srgbClr val="C0C0C0"/>
    <a:srgbClr val="B2B2B2"/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91009" autoAdjust="0"/>
  </p:normalViewPr>
  <p:slideViewPr>
    <p:cSldViewPr showGuides="1">
      <p:cViewPr varScale="1">
        <p:scale>
          <a:sx n="64" d="100"/>
          <a:sy n="64" d="100"/>
        </p:scale>
        <p:origin x="-1422" y="-90"/>
      </p:cViewPr>
      <p:guideLst>
        <p:guide orient="horz" pos="2160"/>
        <p:guide orient="horz" pos="1548"/>
        <p:guide orient="horz" pos="799"/>
        <p:guide orient="horz" pos="3339"/>
        <p:guide orient="horz" pos="3884"/>
        <p:guide pos="2880"/>
        <p:guide pos="81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34"/>
    </p:cViewPr>
  </p:sorterViewPr>
  <p:notesViewPr>
    <p:cSldViewPr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3940A32-AF0C-4FD9-B099-CC36188F3277}" type="slidenum">
              <a:rPr lang="en-GB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520371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CH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CH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CH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BE650ED-B4A1-491E-A2EB-BA8CFAC937F0}" type="slidenum">
              <a:rPr lang="de-CH"/>
              <a:pPr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xmlns="" val="3178073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E650ED-B4A1-491E-A2EB-BA8CFAC937F0}" type="slidenum">
              <a:rPr lang="de-CH" smtClean="0"/>
              <a:pPr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xmlns="" val="34465763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E650ED-B4A1-491E-A2EB-BA8CFAC937F0}" type="slidenum">
              <a:rPr lang="de-CH" smtClean="0"/>
              <a:pPr/>
              <a:t>10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xmlns="" val="26344139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20262AB-079B-406E-B0C9-86570C3C62FB}" type="slidenum">
              <a:rPr lang="de-CH" smtClean="0"/>
              <a:pPr/>
              <a:t>11</a:t>
            </a:fld>
            <a:endParaRPr lang="de-CH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480" y="4343913"/>
            <a:ext cx="5487041" cy="4114361"/>
          </a:xfrm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xmlns="" val="33032124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CH" alt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xmlns="" val="36429108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E650ED-B4A1-491E-A2EB-BA8CFAC937F0}" type="slidenum">
              <a:rPr lang="de-CH" smtClean="0"/>
              <a:pPr/>
              <a:t>15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xmlns="" val="11405498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E650ED-B4A1-491E-A2EB-BA8CFAC937F0}" type="slidenum">
              <a:rPr lang="de-CH" smtClean="0"/>
              <a:pPr/>
              <a:t>16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xmlns="" val="8584315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endParaRPr lang="fr-FR" dirty="0" smtClean="0">
              <a:cs typeface="Arial" charset="0"/>
            </a:endParaRPr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E650ED-B4A1-491E-A2EB-BA8CFAC937F0}" type="slidenum">
              <a:rPr lang="de-CH" smtClean="0"/>
              <a:pPr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xmlns="" val="21636344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6763" cy="3432175"/>
          </a:xfrm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508" y="4343912"/>
            <a:ext cx="5028986" cy="4115823"/>
          </a:xfrm>
          <a:noFill/>
          <a:ln/>
        </p:spPr>
        <p:txBody>
          <a:bodyPr/>
          <a:lstStyle/>
          <a:p>
            <a:pPr eaLnBrk="1" hangingPunct="1"/>
            <a:endParaRPr lang="de-CH" noProof="0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48001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E650ED-B4A1-491E-A2EB-BA8CFAC937F0}" type="slidenum">
              <a:rPr lang="de-CH" smtClean="0"/>
              <a:pPr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xmlns="" val="7048438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E650ED-B4A1-491E-A2EB-BA8CFAC937F0}" type="slidenum">
              <a:rPr lang="de-CH" smtClean="0"/>
              <a:pPr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xmlns="" val="39941312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E650ED-B4A1-491E-A2EB-BA8CFAC937F0}" type="slidenum">
              <a:rPr lang="de-CH" smtClean="0"/>
              <a:pPr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xmlns="" val="16743143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E650ED-B4A1-491E-A2EB-BA8CFAC937F0}" type="slidenum">
              <a:rPr lang="de-CH" smtClean="0"/>
              <a:pPr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xmlns="" val="4299115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E650ED-B4A1-491E-A2EB-BA8CFAC937F0}" type="slidenum">
              <a:rPr lang="de-CH" smtClean="0"/>
              <a:pPr/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xmlns="" val="7527893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E650ED-B4A1-491E-A2EB-BA8CFAC937F0}" type="slidenum">
              <a:rPr lang="de-CH" smtClean="0"/>
              <a:pPr/>
              <a:t>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xmlns="" val="769709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6988" y="2320925"/>
            <a:ext cx="7429500" cy="2773363"/>
          </a:xfrm>
        </p:spPr>
        <p:txBody>
          <a:bodyPr/>
          <a:lstStyle>
            <a:lvl1pPr>
              <a:lnSpc>
                <a:spcPts val="6000"/>
              </a:lnSpc>
              <a:defRPr sz="5200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5218113"/>
            <a:ext cx="7429500" cy="1558925"/>
          </a:xfrm>
        </p:spPr>
        <p:txBody>
          <a:bodyPr/>
          <a:lstStyle>
            <a:lvl1pPr>
              <a:lnSpc>
                <a:spcPts val="3600"/>
              </a:lnSpc>
              <a:defRPr sz="3200"/>
            </a:lvl1pPr>
          </a:lstStyle>
          <a:p>
            <a:r>
              <a:rPr lang="fr-FR" smtClean="0"/>
              <a:t>Modifiez le style des sous-titres du masque</a:t>
            </a:r>
            <a:endParaRPr lang="en-GB"/>
          </a:p>
        </p:txBody>
      </p:sp>
      <p:sp>
        <p:nvSpPr>
          <p:cNvPr id="23584" name="Text Box 32"/>
          <p:cNvSpPr txBox="1">
            <a:spLocks noChangeArrowheads="1"/>
          </p:cNvSpPr>
          <p:nvPr/>
        </p:nvSpPr>
        <p:spPr bwMode="auto">
          <a:xfrm>
            <a:off x="4572000" y="387350"/>
            <a:ext cx="35814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lnSpc>
                <a:spcPct val="105000"/>
              </a:lnSpc>
              <a:spcBef>
                <a:spcPct val="50000"/>
              </a:spcBef>
            </a:pPr>
            <a:r>
              <a:rPr lang="en-US" sz="800">
                <a:latin typeface="Arial" charset="0"/>
              </a:rPr>
              <a:t>Federal Department of Home Affairs FDHA</a:t>
            </a:r>
            <a:r>
              <a:rPr lang="de-CH" sz="800">
                <a:latin typeface="Arial" charset="0"/>
              </a:rPr>
              <a:t/>
            </a:r>
            <a:br>
              <a:rPr lang="de-CH" sz="800">
                <a:latin typeface="Arial" charset="0"/>
              </a:rPr>
            </a:br>
            <a:r>
              <a:rPr lang="en-US" sz="800" b="1">
                <a:latin typeface="Arial" charset="0"/>
              </a:rPr>
              <a:t>Federal Statistical Office FSO</a:t>
            </a:r>
            <a:endParaRPr lang="de-CH" sz="800" b="1">
              <a:latin typeface="Arial" charset="0"/>
            </a:endParaRPr>
          </a:p>
        </p:txBody>
      </p:sp>
      <p:pic>
        <p:nvPicPr>
          <p:cNvPr id="23591" name="Picture 39" descr="Header_ppt_705-2-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938"/>
            <a:ext cx="661988" cy="6215062"/>
          </a:xfrm>
          <a:prstGeom prst="rect">
            <a:avLst/>
          </a:prstGeom>
          <a:noFill/>
        </p:spPr>
      </p:pic>
      <p:pic>
        <p:nvPicPr>
          <p:cNvPr id="23604" name="Picture 5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7100" y="387350"/>
            <a:ext cx="1979613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de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92925" y="1268413"/>
            <a:ext cx="1865313" cy="48609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295400" y="1268413"/>
            <a:ext cx="5445125" cy="48609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de-CH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re et 4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sz="quarter"/>
          </p:nvPr>
        </p:nvSpPr>
        <p:spPr>
          <a:xfrm>
            <a:off x="1295400" y="1196975"/>
            <a:ext cx="7462838" cy="9366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1295400" y="2133600"/>
            <a:ext cx="3654425" cy="192087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5102225" y="2133600"/>
            <a:ext cx="3656013" cy="192087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1295400" y="4206875"/>
            <a:ext cx="3654425" cy="19224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102225" y="4206875"/>
            <a:ext cx="3656013" cy="19224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de-C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295400" y="2133600"/>
            <a:ext cx="3654425" cy="39957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102225" y="2133600"/>
            <a:ext cx="3656013" cy="39957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de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de-C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de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Text Box 25"/>
          <p:cNvSpPr txBox="1">
            <a:spLocks noChangeArrowheads="1"/>
          </p:cNvSpPr>
          <p:nvPr/>
        </p:nvSpPr>
        <p:spPr bwMode="auto">
          <a:xfrm>
            <a:off x="533400" y="304800"/>
            <a:ext cx="510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CA">
              <a:latin typeface="Arial" charset="0"/>
            </a:endParaRPr>
          </a:p>
        </p:txBody>
      </p:sp>
      <p:sp>
        <p:nvSpPr>
          <p:cNvPr id="1051" name="Rectangle 27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1268413"/>
            <a:ext cx="7462838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Der Titel kann einzeilig sein</a:t>
            </a:r>
          </a:p>
        </p:txBody>
      </p:sp>
      <p:sp>
        <p:nvSpPr>
          <p:cNvPr id="1052" name="Rectangle 2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2133600"/>
            <a:ext cx="7462838" cy="399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Um den </a:t>
            </a:r>
            <a:r>
              <a:rPr lang="en-GB" dirty="0" err="1" smtClean="0"/>
              <a:t>Fliesstext</a:t>
            </a:r>
            <a:r>
              <a:rPr lang="en-GB" dirty="0" smtClean="0"/>
              <a:t> </a:t>
            </a:r>
            <a:r>
              <a:rPr lang="en-GB" dirty="0" err="1" smtClean="0"/>
              <a:t>übersichtlich</a:t>
            </a:r>
            <a:r>
              <a:rPr lang="en-GB" dirty="0" smtClean="0"/>
              <a:t> </a:t>
            </a:r>
            <a:r>
              <a:rPr lang="en-GB" dirty="0" err="1" smtClean="0"/>
              <a:t>zu</a:t>
            </a:r>
            <a:r>
              <a:rPr lang="en-GB" dirty="0" smtClean="0"/>
              <a:t> </a:t>
            </a:r>
            <a:r>
              <a:rPr lang="en-GB" dirty="0" err="1" smtClean="0"/>
              <a:t>halten</a:t>
            </a:r>
            <a:r>
              <a:rPr lang="en-GB" dirty="0" smtClean="0"/>
              <a:t>, </a:t>
            </a:r>
            <a:r>
              <a:rPr lang="en-GB" dirty="0" err="1" smtClean="0"/>
              <a:t>sollten</a:t>
            </a:r>
            <a:r>
              <a:rPr lang="en-GB" dirty="0" smtClean="0"/>
              <a:t> </a:t>
            </a:r>
            <a:r>
              <a:rPr lang="en-GB" dirty="0" err="1" smtClean="0"/>
              <a:t>Abschnitte</a:t>
            </a:r>
            <a:r>
              <a:rPr lang="en-GB" dirty="0" smtClean="0"/>
              <a:t> </a:t>
            </a:r>
            <a:r>
              <a:rPr lang="en-GB" dirty="0" err="1" smtClean="0"/>
              <a:t>gemacht</a:t>
            </a:r>
            <a:r>
              <a:rPr lang="en-GB" dirty="0" smtClean="0"/>
              <a:t> </a:t>
            </a:r>
            <a:r>
              <a:rPr lang="en-GB" dirty="0" err="1" smtClean="0"/>
              <a:t>werden</a:t>
            </a:r>
            <a:r>
              <a:rPr lang="en-GB" dirty="0" smtClean="0"/>
              <a:t>. </a:t>
            </a:r>
            <a:r>
              <a:rPr lang="en-GB" dirty="0" err="1" smtClean="0"/>
              <a:t>Diese</a:t>
            </a:r>
            <a:r>
              <a:rPr lang="en-GB" dirty="0" smtClean="0"/>
              <a:t> </a:t>
            </a:r>
            <a:r>
              <a:rPr lang="en-GB" dirty="0" err="1" smtClean="0"/>
              <a:t>werden</a:t>
            </a:r>
            <a:r>
              <a:rPr lang="en-GB" dirty="0" smtClean="0"/>
              <a:t> </a:t>
            </a:r>
            <a:r>
              <a:rPr lang="en-GB" dirty="0" err="1" smtClean="0"/>
              <a:t>zur</a:t>
            </a:r>
            <a:r>
              <a:rPr lang="en-GB" dirty="0" smtClean="0"/>
              <a:t> </a:t>
            </a:r>
            <a:r>
              <a:rPr lang="en-GB" dirty="0" err="1" smtClean="0"/>
              <a:t>besseren</a:t>
            </a:r>
            <a:r>
              <a:rPr lang="en-GB" dirty="0" smtClean="0"/>
              <a:t> </a:t>
            </a:r>
            <a:r>
              <a:rPr lang="en-GB" dirty="0" err="1" smtClean="0"/>
              <a:t>Lesbarkeit</a:t>
            </a:r>
            <a:r>
              <a:rPr lang="en-GB" dirty="0" smtClean="0"/>
              <a:t> </a:t>
            </a:r>
            <a:r>
              <a:rPr lang="en-GB" dirty="0" err="1" smtClean="0"/>
              <a:t>jeweils</a:t>
            </a:r>
            <a:r>
              <a:rPr lang="en-GB" dirty="0" smtClean="0"/>
              <a:t> </a:t>
            </a:r>
            <a:r>
              <a:rPr lang="en-GB" dirty="0" err="1" smtClean="0"/>
              <a:t>mit</a:t>
            </a:r>
            <a:r>
              <a:rPr lang="en-GB" dirty="0" smtClean="0"/>
              <a:t> </a:t>
            </a:r>
            <a:r>
              <a:rPr lang="en-GB" dirty="0" err="1" smtClean="0"/>
              <a:t>eine</a:t>
            </a:r>
            <a:r>
              <a:rPr lang="en-GB" dirty="0" smtClean="0"/>
              <a:t> </a:t>
            </a:r>
            <a:r>
              <a:rPr lang="en-GB" dirty="0" err="1" smtClean="0"/>
              <a:t>Blindzeile</a:t>
            </a:r>
            <a:r>
              <a:rPr lang="en-GB" dirty="0" smtClean="0"/>
              <a:t> </a:t>
            </a:r>
            <a:r>
              <a:rPr lang="en-GB" dirty="0" err="1" smtClean="0"/>
              <a:t>getrennt</a:t>
            </a:r>
            <a:r>
              <a:rPr lang="en-GB" dirty="0" smtClean="0"/>
              <a:t>.</a:t>
            </a:r>
            <a:br>
              <a:rPr lang="en-GB" dirty="0" smtClean="0"/>
            </a:br>
            <a:endParaRPr lang="en-GB" dirty="0" smtClean="0"/>
          </a:p>
          <a:p>
            <a:pPr lvl="0"/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Sie</a:t>
            </a:r>
            <a:r>
              <a:rPr lang="en-GB" dirty="0" smtClean="0"/>
              <a:t>, um die </a:t>
            </a:r>
            <a:r>
              <a:rPr lang="en-GB" dirty="0" err="1" smtClean="0"/>
              <a:t>Formate</a:t>
            </a:r>
            <a:r>
              <a:rPr lang="en-GB" dirty="0" smtClean="0"/>
              <a:t> des </a:t>
            </a:r>
            <a:r>
              <a:rPr lang="en-GB" dirty="0" err="1" smtClean="0"/>
              <a:t>Vorlagentextes</a:t>
            </a:r>
            <a:r>
              <a:rPr lang="en-GB" dirty="0" smtClean="0"/>
              <a:t> </a:t>
            </a:r>
            <a:r>
              <a:rPr lang="en-GB" dirty="0" err="1" smtClean="0"/>
              <a:t>zu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 smtClean="0"/>
          </a:p>
          <a:p>
            <a:pPr lvl="1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1057" name="Text Box 33"/>
          <p:cNvSpPr txBox="1">
            <a:spLocks noChangeArrowheads="1"/>
          </p:cNvSpPr>
          <p:nvPr/>
        </p:nvSpPr>
        <p:spPr bwMode="auto">
          <a:xfrm>
            <a:off x="6448425" y="6205538"/>
            <a:ext cx="226695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>
              <a:lnSpc>
                <a:spcPts val="1200"/>
              </a:lnSpc>
              <a:spcBef>
                <a:spcPct val="50000"/>
              </a:spcBef>
            </a:pPr>
            <a:fld id="{2051D258-2CFE-4705-8061-B561377DB4E2}" type="slidenum">
              <a:rPr lang="de-CH" sz="900">
                <a:latin typeface="Arial" charset="0"/>
              </a:rPr>
              <a:pPr algn="r">
                <a:lnSpc>
                  <a:spcPts val="1200"/>
                </a:lnSpc>
                <a:spcBef>
                  <a:spcPct val="50000"/>
                </a:spcBef>
              </a:pPr>
              <a:t>‹N°›</a:t>
            </a:fld>
            <a:r>
              <a:rPr lang="de-CH" sz="900">
                <a:latin typeface="Arial" charset="0"/>
              </a:rPr>
              <a:t> </a:t>
            </a:r>
          </a:p>
        </p:txBody>
      </p:sp>
      <p:sp>
        <p:nvSpPr>
          <p:cNvPr id="1058" name="AutoShape 34"/>
          <p:cNvSpPr>
            <a:spLocks noChangeArrowheads="1"/>
          </p:cNvSpPr>
          <p:nvPr/>
        </p:nvSpPr>
        <p:spPr bwMode="auto">
          <a:xfrm>
            <a:off x="1225550" y="6140450"/>
            <a:ext cx="7232650" cy="431800"/>
          </a:xfrm>
          <a:prstGeom prst="octagon">
            <a:avLst>
              <a:gd name="adj" fmla="val 29287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lnSpc>
                <a:spcPts val="1200"/>
              </a:lnSpc>
              <a:spcBef>
                <a:spcPct val="50000"/>
              </a:spcBef>
            </a:pPr>
            <a:r>
              <a:rPr lang="en-US" sz="900" b="1" dirty="0" smtClean="0">
                <a:latin typeface="Arial" charset="0"/>
              </a:rPr>
              <a:t>Conference of European Statisticians 2015 </a:t>
            </a:r>
            <a:r>
              <a:rPr lang="en-US" sz="900" dirty="0" smtClean="0">
                <a:latin typeface="Arial" charset="0"/>
              </a:rPr>
              <a:t>| Seminar on the</a:t>
            </a:r>
            <a:r>
              <a:rPr lang="en-US" sz="900" baseline="0" dirty="0" smtClean="0">
                <a:latin typeface="Arial" charset="0"/>
              </a:rPr>
              <a:t> Response by official statistics to the Sustainable Development Goals</a:t>
            </a:r>
            <a:r>
              <a:rPr lang="en-US" sz="900" dirty="0">
                <a:latin typeface="Arial" charset="0"/>
              </a:rPr>
              <a:t/>
            </a:r>
            <a:br>
              <a:rPr lang="en-US" sz="900" dirty="0">
                <a:latin typeface="Arial" charset="0"/>
              </a:rPr>
            </a:br>
            <a:r>
              <a:rPr lang="en-US" sz="900" dirty="0" smtClean="0">
                <a:latin typeface="Arial" charset="0"/>
              </a:rPr>
              <a:t>Georges-Simon</a:t>
            </a:r>
            <a:r>
              <a:rPr lang="en-US" sz="900" baseline="0" dirty="0" smtClean="0">
                <a:latin typeface="Arial" charset="0"/>
              </a:rPr>
              <a:t> Ulrich, 15</a:t>
            </a:r>
            <a:r>
              <a:rPr lang="en-US" sz="900" baseline="30000" dirty="0" smtClean="0">
                <a:latin typeface="Arial" charset="0"/>
              </a:rPr>
              <a:t>th</a:t>
            </a:r>
            <a:r>
              <a:rPr lang="en-US" sz="900" baseline="0" dirty="0" smtClean="0">
                <a:latin typeface="Arial" charset="0"/>
              </a:rPr>
              <a:t> June 2015, Geneva</a:t>
            </a:r>
            <a:endParaRPr lang="de-CH" sz="900" dirty="0">
              <a:latin typeface="Arial" charset="0"/>
            </a:endParaRPr>
          </a:p>
        </p:txBody>
      </p:sp>
      <p:sp>
        <p:nvSpPr>
          <p:cNvPr id="1064" name="Line 40"/>
          <p:cNvSpPr>
            <a:spLocks noChangeShapeType="1"/>
          </p:cNvSpPr>
          <p:nvPr/>
        </p:nvSpPr>
        <p:spPr bwMode="auto">
          <a:xfrm flipH="1">
            <a:off x="1285875" y="6162675"/>
            <a:ext cx="7496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CH"/>
          </a:p>
        </p:txBody>
      </p:sp>
      <p:sp>
        <p:nvSpPr>
          <p:cNvPr id="1069" name="Text Box 45"/>
          <p:cNvSpPr txBox="1">
            <a:spLocks noChangeArrowheads="1"/>
          </p:cNvSpPr>
          <p:nvPr/>
        </p:nvSpPr>
        <p:spPr bwMode="auto">
          <a:xfrm>
            <a:off x="4572000" y="387350"/>
            <a:ext cx="35814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lnSpc>
                <a:spcPct val="105000"/>
              </a:lnSpc>
              <a:spcBef>
                <a:spcPct val="50000"/>
              </a:spcBef>
            </a:pPr>
            <a:r>
              <a:rPr lang="en-US" sz="800">
                <a:latin typeface="Arial" charset="0"/>
              </a:rPr>
              <a:t>Federal Department of Home Affairs FDHA</a:t>
            </a:r>
            <a:r>
              <a:rPr lang="de-CH" sz="800">
                <a:latin typeface="Arial" charset="0"/>
              </a:rPr>
              <a:t/>
            </a:r>
            <a:br>
              <a:rPr lang="de-CH" sz="800">
                <a:latin typeface="Arial" charset="0"/>
              </a:rPr>
            </a:br>
            <a:r>
              <a:rPr lang="en-US" sz="800" b="1">
                <a:latin typeface="Arial" charset="0"/>
              </a:rPr>
              <a:t>Federal Statistical Office FSO</a:t>
            </a:r>
            <a:endParaRPr lang="de-CH" sz="800" b="1">
              <a:latin typeface="Arial" charset="0"/>
            </a:endParaRPr>
          </a:p>
        </p:txBody>
      </p:sp>
      <p:pic>
        <p:nvPicPr>
          <p:cNvPr id="1072" name="Picture 48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927100" y="387350"/>
            <a:ext cx="1979613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0" eaLnBrk="1" fontAlgn="base" hangingPunct="1">
        <a:lnSpc>
          <a:spcPts val="36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6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2pPr>
      <a:lvl3pPr algn="l" rtl="0" eaLnBrk="1" fontAlgn="base" hangingPunct="1">
        <a:lnSpc>
          <a:spcPts val="36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3pPr>
      <a:lvl4pPr algn="l" rtl="0" eaLnBrk="1" fontAlgn="base" hangingPunct="1">
        <a:lnSpc>
          <a:spcPts val="36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4pPr>
      <a:lvl5pPr algn="l" rtl="0" eaLnBrk="1" fontAlgn="base" hangingPunct="1">
        <a:lnSpc>
          <a:spcPts val="36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ts val="36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ts val="36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ts val="36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ts val="36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9pPr>
    </p:titleStyle>
    <p:bodyStyle>
      <a:lvl1pPr algn="l" rtl="0" eaLnBrk="1" fontAlgn="base" hangingPunct="1">
        <a:lnSpc>
          <a:spcPts val="2600"/>
        </a:lnSpc>
        <a:spcBef>
          <a:spcPct val="0"/>
        </a:spcBef>
        <a:spcAft>
          <a:spcPct val="0"/>
        </a:spcAft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6213" algn="l" rtl="0" eaLnBrk="1" fontAlgn="base" hangingPunct="1">
        <a:lnSpc>
          <a:spcPts val="2600"/>
        </a:lnSpc>
        <a:spcBef>
          <a:spcPct val="0"/>
        </a:spcBef>
        <a:spcAft>
          <a:spcPct val="0"/>
        </a:spcAft>
        <a:buClr>
          <a:srgbClr val="000000"/>
        </a:buClr>
        <a:buChar char="•"/>
        <a:defRPr sz="2100">
          <a:solidFill>
            <a:schemeClr val="tx1"/>
          </a:solidFill>
          <a:latin typeface="+mn-lt"/>
        </a:defRPr>
      </a:lvl2pPr>
      <a:lvl3pPr marL="357188" indent="-177800" algn="l" rtl="0" eaLnBrk="1" fontAlgn="base" hangingPunct="1">
        <a:lnSpc>
          <a:spcPts val="26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2100">
          <a:solidFill>
            <a:schemeClr val="tx1"/>
          </a:solidFill>
          <a:latin typeface="+mn-lt"/>
        </a:defRPr>
      </a:lvl3pPr>
      <a:lvl4pPr marL="536575" indent="-177800" algn="l" rtl="0" eaLnBrk="1" fontAlgn="base" hangingPunct="1">
        <a:lnSpc>
          <a:spcPts val="2600"/>
        </a:lnSpc>
        <a:spcBef>
          <a:spcPct val="0"/>
        </a:spcBef>
        <a:spcAft>
          <a:spcPct val="0"/>
        </a:spcAft>
        <a:buClr>
          <a:srgbClr val="B2B2B2"/>
        </a:buClr>
        <a:buChar char="•"/>
        <a:defRPr sz="2100">
          <a:solidFill>
            <a:schemeClr val="tx1"/>
          </a:solidFill>
          <a:latin typeface="+mn-lt"/>
        </a:defRPr>
      </a:lvl4pPr>
      <a:lvl5pPr marL="720725" indent="-182563" algn="l" rtl="0" eaLnBrk="1" fontAlgn="base" hangingPunct="1">
        <a:lnSpc>
          <a:spcPts val="2600"/>
        </a:lnSpc>
        <a:spcBef>
          <a:spcPct val="0"/>
        </a:spcBef>
        <a:spcAft>
          <a:spcPct val="0"/>
        </a:spcAft>
        <a:buClr>
          <a:srgbClr val="C0C0C0"/>
        </a:buClr>
        <a:buChar char="•"/>
        <a:defRPr sz="2100">
          <a:solidFill>
            <a:schemeClr val="tx1"/>
          </a:solidFill>
          <a:latin typeface="+mn-lt"/>
        </a:defRPr>
      </a:lvl5pPr>
      <a:lvl6pPr marL="1177925" indent="-182563" algn="l" rtl="0" eaLnBrk="1" fontAlgn="base" hangingPunct="1">
        <a:lnSpc>
          <a:spcPts val="2600"/>
        </a:lnSpc>
        <a:spcBef>
          <a:spcPct val="0"/>
        </a:spcBef>
        <a:spcAft>
          <a:spcPct val="0"/>
        </a:spcAft>
        <a:buClr>
          <a:srgbClr val="C0C0C0"/>
        </a:buClr>
        <a:buChar char="•"/>
        <a:defRPr sz="2100">
          <a:solidFill>
            <a:schemeClr val="tx1"/>
          </a:solidFill>
          <a:latin typeface="+mn-lt"/>
        </a:defRPr>
      </a:lvl6pPr>
      <a:lvl7pPr marL="1635125" indent="-182563" algn="l" rtl="0" eaLnBrk="1" fontAlgn="base" hangingPunct="1">
        <a:lnSpc>
          <a:spcPts val="2600"/>
        </a:lnSpc>
        <a:spcBef>
          <a:spcPct val="0"/>
        </a:spcBef>
        <a:spcAft>
          <a:spcPct val="0"/>
        </a:spcAft>
        <a:buClr>
          <a:srgbClr val="C0C0C0"/>
        </a:buClr>
        <a:buChar char="•"/>
        <a:defRPr sz="2100">
          <a:solidFill>
            <a:schemeClr val="tx1"/>
          </a:solidFill>
          <a:latin typeface="+mn-lt"/>
        </a:defRPr>
      </a:lvl7pPr>
      <a:lvl8pPr marL="2092325" indent="-182563" algn="l" rtl="0" eaLnBrk="1" fontAlgn="base" hangingPunct="1">
        <a:lnSpc>
          <a:spcPts val="2600"/>
        </a:lnSpc>
        <a:spcBef>
          <a:spcPct val="0"/>
        </a:spcBef>
        <a:spcAft>
          <a:spcPct val="0"/>
        </a:spcAft>
        <a:buClr>
          <a:srgbClr val="C0C0C0"/>
        </a:buClr>
        <a:buChar char="•"/>
        <a:defRPr sz="2100">
          <a:solidFill>
            <a:schemeClr val="tx1"/>
          </a:solidFill>
          <a:latin typeface="+mn-lt"/>
        </a:defRPr>
      </a:lvl8pPr>
      <a:lvl9pPr marL="2549525" indent="-182563" algn="l" rtl="0" eaLnBrk="1" fontAlgn="base" hangingPunct="1">
        <a:lnSpc>
          <a:spcPts val="2600"/>
        </a:lnSpc>
        <a:spcBef>
          <a:spcPct val="0"/>
        </a:spcBef>
        <a:spcAft>
          <a:spcPct val="0"/>
        </a:spcAft>
        <a:buClr>
          <a:srgbClr val="C0C0C0"/>
        </a:buClr>
        <a:buChar char="•"/>
        <a:defRPr sz="21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bs.nl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platcomventures.com/Commercialization_Support_-%E2%97%98-_Advisory-@-Commercial_-%E2%97%98-_Technical.aspx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9" name="Rectangle 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de-CH" sz="3600" dirty="0" smtClean="0"/>
              <a:t>CES Seminar 2015: The Response </a:t>
            </a:r>
            <a:r>
              <a:rPr lang="de-CH" sz="3600" dirty="0" err="1" smtClean="0"/>
              <a:t>by</a:t>
            </a:r>
            <a:r>
              <a:rPr lang="de-CH" sz="3600" dirty="0" smtClean="0"/>
              <a:t> </a:t>
            </a:r>
            <a:r>
              <a:rPr lang="de-CH" sz="3600" dirty="0" err="1" smtClean="0"/>
              <a:t>official</a:t>
            </a:r>
            <a:r>
              <a:rPr lang="de-CH" sz="3600" dirty="0" smtClean="0"/>
              <a:t> </a:t>
            </a:r>
            <a:r>
              <a:rPr lang="de-CH" sz="3600" dirty="0" err="1" smtClean="0"/>
              <a:t>statistics</a:t>
            </a:r>
            <a:r>
              <a:rPr lang="de-CH" sz="3600" dirty="0" smtClean="0"/>
              <a:t> </a:t>
            </a:r>
            <a:r>
              <a:rPr lang="de-CH" sz="3600" dirty="0" err="1" smtClean="0"/>
              <a:t>to</a:t>
            </a:r>
            <a:r>
              <a:rPr lang="de-CH" sz="3600" dirty="0" smtClean="0"/>
              <a:t> </a:t>
            </a:r>
            <a:r>
              <a:rPr lang="de-CH" sz="3600" dirty="0" err="1" smtClean="0"/>
              <a:t>the</a:t>
            </a:r>
            <a:r>
              <a:rPr lang="de-CH" sz="3600" dirty="0" smtClean="0"/>
              <a:t> </a:t>
            </a:r>
            <a:r>
              <a:rPr lang="de-CH" sz="3600" dirty="0" err="1" smtClean="0"/>
              <a:t>Sustainable</a:t>
            </a:r>
            <a:r>
              <a:rPr lang="de-CH" sz="3600" dirty="0" smtClean="0"/>
              <a:t> Development Goals</a:t>
            </a:r>
            <a:endParaRPr lang="en-US" sz="3600" b="0" dirty="0"/>
          </a:p>
        </p:txBody>
      </p:sp>
      <p:sp>
        <p:nvSpPr>
          <p:cNvPr id="51210" name="Rectangle 10"/>
          <p:cNvSpPr>
            <a:spLocks noGrp="1" noChangeArrowheads="1"/>
          </p:cNvSpPr>
          <p:nvPr>
            <p:ph type="subTitle" idx="1"/>
          </p:nvPr>
        </p:nvSpPr>
        <p:spPr>
          <a:noFill/>
        </p:spPr>
        <p:txBody>
          <a:bodyPr/>
          <a:lstStyle/>
          <a:p>
            <a:r>
              <a:rPr lang="en-US" sz="2400" dirty="0" smtClean="0"/>
              <a:t>Georges-Simon Ulrich, </a:t>
            </a:r>
            <a:r>
              <a:rPr lang="fr-CH" sz="2400" dirty="0"/>
              <a:t>General </a:t>
            </a:r>
            <a:r>
              <a:rPr lang="fr-CH" sz="2400" dirty="0" err="1"/>
              <a:t>Director</a:t>
            </a:r>
            <a:r>
              <a:rPr lang="fr-CH" sz="2400" dirty="0"/>
              <a:t> of </a:t>
            </a:r>
            <a:r>
              <a:rPr lang="fr-CH" sz="2400" dirty="0" smtClean="0"/>
              <a:t>FSO</a:t>
            </a:r>
          </a:p>
          <a:p>
            <a:r>
              <a:rPr lang="fr-CH" sz="2400" dirty="0" smtClean="0"/>
              <a:t>CES 2015, Geneva, 15th </a:t>
            </a:r>
            <a:r>
              <a:rPr lang="fr-CH" sz="2400" dirty="0" err="1" smtClean="0"/>
              <a:t>June</a:t>
            </a:r>
            <a:r>
              <a:rPr lang="fr-CH" sz="2400" dirty="0" smtClean="0"/>
              <a:t> 2015</a:t>
            </a:r>
            <a:r>
              <a:rPr lang="en-US" sz="2400" dirty="0"/>
              <a:t/>
            </a:r>
            <a:br>
              <a:rPr lang="en-US" sz="2400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95400" y="5085184"/>
            <a:ext cx="7453064" cy="1044154"/>
          </a:xfrm>
        </p:spPr>
        <p:txBody>
          <a:bodyPr/>
          <a:lstStyle/>
          <a:p>
            <a:pPr marL="342900" indent="-34290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400" dirty="0" smtClean="0"/>
              <a:t>Leadership in the communication of data and indicators</a:t>
            </a:r>
            <a:endParaRPr lang="en-GB" sz="2400" dirty="0"/>
          </a:p>
        </p:txBody>
      </p:sp>
      <p:sp>
        <p:nvSpPr>
          <p:cNvPr id="4" name="Titre 3"/>
          <p:cNvSpPr txBox="1">
            <a:spLocks/>
          </p:cNvSpPr>
          <p:nvPr/>
        </p:nvSpPr>
        <p:spPr bwMode="auto">
          <a:xfrm>
            <a:off x="1295428" y="1268760"/>
            <a:ext cx="7462838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tabLst>
                <a:tab pos="442913" algn="l"/>
              </a:tabLst>
            </a:pPr>
            <a:r>
              <a:rPr lang="en-GB" kern="0" dirty="0"/>
              <a:t>1</a:t>
            </a:r>
            <a:r>
              <a:rPr lang="en-GB" kern="0" dirty="0" smtClean="0"/>
              <a:t>.	</a:t>
            </a:r>
            <a:r>
              <a:rPr lang="en-GB" dirty="0"/>
              <a:t>Role of NSOs: more than </a:t>
            </a:r>
            <a:r>
              <a:rPr lang="en-GB" dirty="0" smtClean="0"/>
              <a:t>collecting 	data </a:t>
            </a:r>
            <a:r>
              <a:rPr lang="en-GB" dirty="0"/>
              <a:t>and </a:t>
            </a:r>
            <a:r>
              <a:rPr lang="en-GB" dirty="0" smtClean="0"/>
              <a:t>checking </a:t>
            </a:r>
            <a:r>
              <a:rPr lang="en-GB" dirty="0"/>
              <a:t>their </a:t>
            </a:r>
            <a:r>
              <a:rPr lang="en-GB" dirty="0" smtClean="0"/>
              <a:t>quality</a:t>
            </a:r>
            <a:endParaRPr lang="en-US" kern="0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29416" y="2452809"/>
            <a:ext cx="7419048" cy="1952381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216266" y="4365104"/>
            <a:ext cx="393179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 smtClean="0">
                <a:latin typeface="+mn-lt"/>
              </a:rPr>
              <a:t>Source: </a:t>
            </a:r>
            <a:r>
              <a:rPr lang="fr-CH" sz="800" dirty="0" smtClean="0">
                <a:latin typeface="+mn-lt"/>
                <a:hlinkClick r:id="rId4"/>
              </a:rPr>
              <a:t>www.cbs.nl</a:t>
            </a:r>
            <a:r>
              <a:rPr lang="fr-CH" sz="800" dirty="0" smtClean="0">
                <a:latin typeface="+mn-lt"/>
              </a:rPr>
              <a:t> (</a:t>
            </a:r>
            <a:r>
              <a:rPr lang="fr-CH" sz="800" dirty="0" err="1" smtClean="0">
                <a:latin typeface="+mn-lt"/>
              </a:rPr>
              <a:t>updated</a:t>
            </a:r>
            <a:r>
              <a:rPr lang="fr-CH" sz="800" dirty="0" smtClean="0">
                <a:latin typeface="+mn-lt"/>
              </a:rPr>
              <a:t> on 3th of </a:t>
            </a:r>
            <a:r>
              <a:rPr lang="fr-CH" sz="800" dirty="0" err="1" smtClean="0">
                <a:latin typeface="+mn-lt"/>
              </a:rPr>
              <a:t>June</a:t>
            </a:r>
            <a:r>
              <a:rPr lang="fr-CH" sz="800" dirty="0" smtClean="0">
                <a:latin typeface="+mn-lt"/>
              </a:rPr>
              <a:t> 2015)  </a:t>
            </a:r>
            <a:endParaRPr lang="en-US" sz="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040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1285626" y="2374875"/>
            <a:ext cx="7462838" cy="478061"/>
          </a:xfrm>
        </p:spPr>
        <p:txBody>
          <a:bodyPr/>
          <a:lstStyle/>
          <a:p>
            <a:pPr eaLnBrk="1" hangingPunct="1"/>
            <a:r>
              <a:rPr lang="en-US" sz="2400" b="0" dirty="0" smtClean="0"/>
              <a:t>From the data to the indicator system</a:t>
            </a:r>
          </a:p>
        </p:txBody>
      </p:sp>
      <p:pic>
        <p:nvPicPr>
          <p:cNvPr id="200707" name="Picture 3" descr="DSCN059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802479" y="3025998"/>
            <a:ext cx="2705100" cy="2128837"/>
          </a:xfrm>
        </p:spPr>
      </p:pic>
      <p:pic>
        <p:nvPicPr>
          <p:cNvPr id="200708" name="Picture 4" descr="DSCN059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616129" y="2991073"/>
            <a:ext cx="2374900" cy="2170112"/>
          </a:xfrm>
        </p:spPr>
      </p:pic>
      <p:pic>
        <p:nvPicPr>
          <p:cNvPr id="23557" name="Picture 5" descr="fabrikstadt van gogh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763091" y="2991073"/>
            <a:ext cx="2944813" cy="2170112"/>
          </a:xfrm>
          <a:noFill/>
        </p:spPr>
      </p:pic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1187450" y="5936704"/>
            <a:ext cx="72723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CH" sz="900" dirty="0" err="1">
                <a:latin typeface="Arial" charset="0"/>
              </a:rPr>
              <a:t>Sources</a:t>
            </a:r>
            <a:r>
              <a:rPr lang="de-CH" sz="900" dirty="0">
                <a:latin typeface="Arial" charset="0"/>
              </a:rPr>
              <a:t>: Van Gogh: www.kunstbilder-galerie.de; Klee: </a:t>
            </a:r>
            <a:r>
              <a:rPr lang="de-CH" sz="900" dirty="0" err="1">
                <a:latin typeface="Arial" charset="0"/>
              </a:rPr>
              <a:t>Wehrli</a:t>
            </a:r>
            <a:r>
              <a:rPr lang="de-CH" sz="900" dirty="0">
                <a:latin typeface="Arial" charset="0"/>
              </a:rPr>
              <a:t>, </a:t>
            </a:r>
            <a:r>
              <a:rPr lang="de-CH" sz="900" dirty="0" err="1">
                <a:latin typeface="Arial" charset="0"/>
              </a:rPr>
              <a:t>Ursus</a:t>
            </a:r>
            <a:r>
              <a:rPr lang="de-CH" sz="900" dirty="0">
                <a:latin typeface="Arial" charset="0"/>
              </a:rPr>
              <a:t> 2002: Kunst aufräumen. Verlag Kein &amp; Aber, Königstein im </a:t>
            </a:r>
            <a:r>
              <a:rPr lang="de-CH" sz="900" dirty="0" smtClean="0">
                <a:latin typeface="Arial" charset="0"/>
              </a:rPr>
              <a:t>Taurus</a:t>
            </a:r>
            <a:endParaRPr lang="en-US" sz="900" dirty="0">
              <a:latin typeface="Arial" charset="0"/>
            </a:endParaRP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1163043" y="5294535"/>
            <a:ext cx="214490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dirty="0" smtClean="0">
                <a:latin typeface="Arial" charset="0"/>
                <a:ea typeface="ＭＳ Ｐゴシック" pitchFamily="-64" charset="-128"/>
              </a:rPr>
              <a:t>The “real” world</a:t>
            </a:r>
            <a:endParaRPr lang="en-US" sz="1800" dirty="0">
              <a:latin typeface="Arial" charset="0"/>
              <a:ea typeface="ＭＳ Ｐゴシック" pitchFamily="-64" charset="-128"/>
            </a:endParaRPr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4056169" y="5294535"/>
            <a:ext cx="219772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dirty="0" smtClean="0">
                <a:latin typeface="Arial" charset="0"/>
                <a:ea typeface="ＭＳ Ｐゴシック" pitchFamily="-64" charset="-128"/>
              </a:rPr>
              <a:t>Indicator</a:t>
            </a:r>
            <a:r>
              <a:rPr lang="fr-CH" sz="1800" dirty="0" smtClean="0">
                <a:latin typeface="Arial" charset="0"/>
                <a:ea typeface="ＭＳ Ｐゴシック" pitchFamily="-64" charset="-128"/>
              </a:rPr>
              <a:t> system</a:t>
            </a:r>
            <a:endParaRPr lang="fr-CH" sz="1800" dirty="0">
              <a:latin typeface="Arial" charset="0"/>
              <a:ea typeface="ＭＳ Ｐゴシック" pitchFamily="-64" charset="-128"/>
            </a:endParaRPr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6759463" y="5294535"/>
            <a:ext cx="208823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dirty="0" smtClean="0">
                <a:latin typeface="Arial" charset="0"/>
                <a:ea typeface="ＭＳ Ｐゴシック" pitchFamily="-64" charset="-128"/>
              </a:rPr>
              <a:t>Statistical data</a:t>
            </a:r>
            <a:endParaRPr lang="en-US" sz="1800" dirty="0">
              <a:latin typeface="Arial" charset="0"/>
              <a:ea typeface="ＭＳ Ｐゴシック" pitchFamily="-64" charset="-128"/>
            </a:endParaRPr>
          </a:p>
        </p:txBody>
      </p:sp>
      <p:sp>
        <p:nvSpPr>
          <p:cNvPr id="10" name="Titre 3"/>
          <p:cNvSpPr txBox="1">
            <a:spLocks/>
          </p:cNvSpPr>
          <p:nvPr/>
        </p:nvSpPr>
        <p:spPr bwMode="auto">
          <a:xfrm>
            <a:off x="1295400" y="1268413"/>
            <a:ext cx="7462838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tabLst>
                <a:tab pos="442913" algn="l"/>
              </a:tabLst>
            </a:pPr>
            <a:r>
              <a:rPr lang="en-GB" kern="0" dirty="0" smtClean="0"/>
              <a:t>2.	Conceptual framework: more than a 	list of indicators</a:t>
            </a:r>
            <a:endParaRPr lang="en-US" kern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0" grpId="0"/>
      <p:bldP spid="2356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95400" y="4941168"/>
            <a:ext cx="7462838" cy="1080120"/>
          </a:xfrm>
        </p:spPr>
        <p:txBody>
          <a:bodyPr/>
          <a:lstStyle/>
          <a:p>
            <a:pPr marL="342900" indent="-34290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400" dirty="0" smtClean="0"/>
              <a:t>Sound basement</a:t>
            </a:r>
          </a:p>
          <a:p>
            <a:pPr marL="342900" indent="-34290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400" dirty="0" smtClean="0"/>
              <a:t>Systemic structure</a:t>
            </a:r>
          </a:p>
          <a:p>
            <a:pPr marL="342900" indent="-34290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400" dirty="0" smtClean="0"/>
              <a:t>Bridge between stakeholders and NSOs</a:t>
            </a:r>
            <a:endParaRPr lang="en-GB" sz="2400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442913" algn="l"/>
              </a:tabLst>
            </a:pPr>
            <a:r>
              <a:rPr lang="en-GB" dirty="0" smtClean="0"/>
              <a:t>2.	Conceptual </a:t>
            </a:r>
            <a:r>
              <a:rPr lang="en-GB" dirty="0"/>
              <a:t>framework: more than a </a:t>
            </a:r>
            <a:r>
              <a:rPr lang="en-GB" dirty="0" smtClean="0"/>
              <a:t>	list </a:t>
            </a:r>
            <a:r>
              <a:rPr lang="en-GB" dirty="0"/>
              <a:t>of </a:t>
            </a:r>
            <a:r>
              <a:rPr lang="en-GB" dirty="0" smtClean="0"/>
              <a:t>indicators</a:t>
            </a:r>
            <a:endParaRPr lang="en-US" dirty="0"/>
          </a:p>
        </p:txBody>
      </p:sp>
      <p:pic>
        <p:nvPicPr>
          <p:cNvPr id="5" name="Picture 22" descr="Pont du Gard, France: aqueduct: view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7473" b="42203"/>
          <a:stretch/>
        </p:blipFill>
        <p:spPr bwMode="auto">
          <a:xfrm>
            <a:off x="1299223" y="2329942"/>
            <a:ext cx="762000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21140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295400" y="1268413"/>
            <a:ext cx="7462838" cy="865187"/>
          </a:xfrm>
        </p:spPr>
        <p:txBody>
          <a:bodyPr/>
          <a:lstStyle/>
          <a:p>
            <a:pPr>
              <a:tabLst>
                <a:tab pos="442913" algn="l"/>
              </a:tabLst>
            </a:pPr>
            <a:r>
              <a:rPr lang="en-GB" dirty="0" smtClean="0"/>
              <a:t>3.	Headline </a:t>
            </a:r>
            <a:r>
              <a:rPr lang="en-GB" dirty="0"/>
              <a:t>indicators: </a:t>
            </a:r>
            <a:r>
              <a:rPr lang="en-GB" dirty="0" smtClean="0"/>
              <a:t>the Swiss Army Knife Syndrome</a:t>
            </a:r>
            <a:endParaRPr lang="en-US" dirty="0"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1277294" y="2403132"/>
            <a:ext cx="3078682" cy="2177996"/>
          </a:xfrm>
        </p:spPr>
        <p:txBody>
          <a:bodyPr/>
          <a:lstStyle/>
          <a:p>
            <a:pPr marL="342900" indent="-34290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400" dirty="0" smtClean="0"/>
              <a:t>Essential for policy makers</a:t>
            </a:r>
          </a:p>
          <a:p>
            <a:pPr marL="342900" indent="-34290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400" dirty="0" smtClean="0"/>
              <a:t>Communication</a:t>
            </a:r>
          </a:p>
          <a:p>
            <a:pPr marL="342900" indent="-34290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A</a:t>
            </a:r>
            <a:r>
              <a:rPr lang="en-GB" sz="2400" dirty="0" smtClean="0"/>
              <a:t> framework helps to define headline indicators</a:t>
            </a:r>
          </a:p>
          <a:p>
            <a:pPr>
              <a:lnSpc>
                <a:spcPts val="3000"/>
              </a:lnSpc>
            </a:pPr>
            <a:r>
              <a:rPr lang="en-GB" sz="2400" dirty="0" smtClean="0"/>
              <a:t> </a:t>
            </a:r>
            <a:endParaRPr lang="en-GB" sz="24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2142157"/>
            <a:ext cx="4634131" cy="386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5829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336291" y="4509120"/>
            <a:ext cx="7381056" cy="1485605"/>
          </a:xfrm>
        </p:spPr>
        <p:txBody>
          <a:bodyPr/>
          <a:lstStyle/>
          <a:p>
            <a:pPr marL="342900" indent="-34290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400" dirty="0" smtClean="0"/>
              <a:t>Disaggregation</a:t>
            </a:r>
          </a:p>
          <a:p>
            <a:pPr marL="342900" indent="-34290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400" dirty="0" smtClean="0"/>
              <a:t>Modelling</a:t>
            </a:r>
          </a:p>
          <a:p>
            <a:pPr marL="342900" indent="-34290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400" dirty="0" smtClean="0"/>
              <a:t>Role of NSOs</a:t>
            </a:r>
          </a:p>
          <a:p>
            <a:pPr marL="342900" indent="-34290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400" dirty="0" smtClean="0"/>
              <a:t>“Big data”</a:t>
            </a:r>
          </a:p>
          <a:p>
            <a:pPr>
              <a:lnSpc>
                <a:spcPts val="3000"/>
              </a:lnSpc>
            </a:pPr>
            <a:r>
              <a:rPr lang="en-GB" sz="2400" dirty="0" smtClean="0"/>
              <a:t> </a:t>
            </a:r>
            <a:endParaRPr lang="en-GB" sz="2400" dirty="0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295400" y="1268413"/>
            <a:ext cx="7462838" cy="865187"/>
          </a:xfrm>
        </p:spPr>
        <p:txBody>
          <a:bodyPr/>
          <a:lstStyle/>
          <a:p>
            <a:pPr>
              <a:tabLst>
                <a:tab pos="442913" algn="l"/>
              </a:tabLst>
            </a:pPr>
            <a:r>
              <a:rPr lang="en-GB" dirty="0" smtClean="0"/>
              <a:t>4.	Capacity </a:t>
            </a:r>
            <a:r>
              <a:rPr lang="en-GB" dirty="0"/>
              <a:t>building: </a:t>
            </a:r>
            <a:r>
              <a:rPr lang="en-GB" dirty="0" smtClean="0"/>
              <a:t>for all countries</a:t>
            </a:r>
            <a:endParaRPr lang="en-US" b="0" dirty="0"/>
          </a:p>
        </p:txBody>
      </p:sp>
      <p:pic>
        <p:nvPicPr>
          <p:cNvPr id="7" name="Image 6" descr="http://www.platcomventures.com/images/articles/capacity%20building%20banner.jpg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64776" y="2417891"/>
            <a:ext cx="5471156" cy="180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95067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336291" y="4509120"/>
            <a:ext cx="7381056" cy="1485605"/>
          </a:xfrm>
        </p:spPr>
        <p:txBody>
          <a:bodyPr/>
          <a:lstStyle/>
          <a:p>
            <a:pPr marL="342900" indent="-34290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400" dirty="0" smtClean="0"/>
              <a:t>Between countries</a:t>
            </a:r>
          </a:p>
          <a:p>
            <a:pPr marL="342900" indent="-34290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400" dirty="0" smtClean="0"/>
              <a:t>In the countries</a:t>
            </a:r>
          </a:p>
          <a:p>
            <a:pPr marL="342900" indent="-34290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400" dirty="0" smtClean="0"/>
              <a:t>Between NSOs and Stakeholders and Users</a:t>
            </a:r>
          </a:p>
          <a:p>
            <a:pPr>
              <a:lnSpc>
                <a:spcPts val="3000"/>
              </a:lnSpc>
            </a:pPr>
            <a:r>
              <a:rPr lang="en-GB" sz="2400" dirty="0" smtClean="0"/>
              <a:t> </a:t>
            </a:r>
            <a:endParaRPr lang="en-GB" sz="2400" dirty="0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295400" y="1268413"/>
            <a:ext cx="7462838" cy="865187"/>
          </a:xfrm>
        </p:spPr>
        <p:txBody>
          <a:bodyPr/>
          <a:lstStyle/>
          <a:p>
            <a:pPr>
              <a:tabLst>
                <a:tab pos="442913" algn="l"/>
              </a:tabLst>
            </a:pPr>
            <a:r>
              <a:rPr lang="en-GB" dirty="0" smtClean="0"/>
              <a:t>4.	Capacity </a:t>
            </a:r>
            <a:r>
              <a:rPr lang="en-GB" dirty="0"/>
              <a:t>building: </a:t>
            </a:r>
            <a:r>
              <a:rPr lang="en-GB" dirty="0" smtClean="0"/>
              <a:t>for all countries</a:t>
            </a:r>
            <a:endParaRPr lang="en-US" b="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465" b="17436"/>
          <a:stretch/>
        </p:blipFill>
        <p:spPr>
          <a:xfrm>
            <a:off x="1249800" y="1772816"/>
            <a:ext cx="5433280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18772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Outcomes and main conclusions</a:t>
            </a:r>
            <a:r>
              <a:rPr lang="en-GB" dirty="0"/>
              <a:t/>
            </a:r>
            <a:br>
              <a:rPr lang="en-GB" dirty="0"/>
            </a:b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95400" y="2182296"/>
            <a:ext cx="7669088" cy="3781004"/>
          </a:xfrm>
        </p:spPr>
        <p:txBody>
          <a:bodyPr/>
          <a:lstStyle/>
          <a:p>
            <a:pPr marL="514350" indent="-514350">
              <a:lnSpc>
                <a:spcPts val="3000"/>
              </a:lnSpc>
              <a:spcBef>
                <a:spcPts val="600"/>
              </a:spcBef>
              <a:buFont typeface="+mj-lt"/>
              <a:buAutoNum type="romanUcPeriod"/>
            </a:pPr>
            <a:r>
              <a:rPr lang="en-GB" sz="2400" dirty="0" smtClean="0"/>
              <a:t> Adopt the Declaration</a:t>
            </a:r>
          </a:p>
          <a:p>
            <a:pPr marL="885825" lvl="4" indent="-342900">
              <a:lnSpc>
                <a:spcPts val="3000"/>
              </a:lnSpc>
              <a:spcBef>
                <a:spcPts val="600"/>
              </a:spcBef>
              <a:buClrTx/>
              <a:buFont typeface="Wingdings" panose="05000000000000000000" pitchFamily="2" charset="2"/>
              <a:buChar char="à"/>
            </a:pPr>
            <a:r>
              <a:rPr lang="en-GB" sz="2400" dirty="0" smtClean="0"/>
              <a:t>Role of NSOs (Message #1) </a:t>
            </a:r>
          </a:p>
          <a:p>
            <a:pPr marL="514350" indent="-514350">
              <a:lnSpc>
                <a:spcPts val="3000"/>
              </a:lnSpc>
              <a:spcBef>
                <a:spcPts val="600"/>
              </a:spcBef>
              <a:buFont typeface="+mj-lt"/>
              <a:buAutoNum type="romanUcPeriod"/>
            </a:pPr>
            <a:r>
              <a:rPr lang="en-GB" sz="2400" dirty="0" smtClean="0"/>
              <a:t>Create a Taskforce on “Adapting the CES-Framework to the SDGs”</a:t>
            </a:r>
          </a:p>
          <a:p>
            <a:pPr marL="885825" lvl="4" indent="-342900">
              <a:lnSpc>
                <a:spcPts val="3000"/>
              </a:lnSpc>
              <a:spcBef>
                <a:spcPts val="600"/>
              </a:spcBef>
              <a:buClrTx/>
              <a:buFont typeface="Wingdings" panose="05000000000000000000" pitchFamily="2" charset="2"/>
              <a:buChar char="à"/>
            </a:pPr>
            <a:r>
              <a:rPr lang="en-GB" sz="2400" dirty="0" smtClean="0"/>
              <a:t>Framework </a:t>
            </a:r>
            <a:r>
              <a:rPr lang="en-GB" sz="2400" dirty="0"/>
              <a:t>and Headline Indicators (Messages #2 </a:t>
            </a:r>
            <a:r>
              <a:rPr lang="en-GB" sz="2400" dirty="0" smtClean="0"/>
              <a:t>and </a:t>
            </a:r>
            <a:r>
              <a:rPr lang="en-GB" sz="2400" dirty="0"/>
              <a:t>3) </a:t>
            </a:r>
            <a:endParaRPr lang="en-GB" sz="2400" dirty="0" smtClean="0"/>
          </a:p>
          <a:p>
            <a:pPr marL="514350" lvl="4" indent="-514350">
              <a:lnSpc>
                <a:spcPts val="3000"/>
              </a:lnSpc>
              <a:spcBef>
                <a:spcPts val="600"/>
              </a:spcBef>
              <a:buClrTx/>
              <a:buFont typeface="+mj-lt"/>
              <a:buAutoNum type="romanUcPeriod" startAt="3"/>
            </a:pPr>
            <a:r>
              <a:rPr lang="en-GB" sz="2400" dirty="0" smtClean="0"/>
              <a:t> Regional road map to contribute to </a:t>
            </a:r>
            <a:r>
              <a:rPr lang="en-GB" sz="2400" dirty="0" smtClean="0"/>
              <a:t>a </a:t>
            </a:r>
            <a:r>
              <a:rPr lang="en-GB" sz="2400" dirty="0"/>
              <a:t>n</a:t>
            </a:r>
            <a:r>
              <a:rPr lang="en-GB" sz="2400" dirty="0" smtClean="0"/>
              <a:t>ew </a:t>
            </a:r>
            <a:r>
              <a:rPr lang="en-GB" sz="2400" dirty="0"/>
              <a:t>global action plan for </a:t>
            </a:r>
            <a:r>
              <a:rPr lang="en-GB" sz="2400" dirty="0" smtClean="0"/>
              <a:t>statistics </a:t>
            </a:r>
          </a:p>
          <a:p>
            <a:pPr marL="895350" lvl="4" indent="-354013">
              <a:lnSpc>
                <a:spcPts val="3000"/>
              </a:lnSpc>
              <a:spcBef>
                <a:spcPts val="600"/>
              </a:spcBef>
              <a:buNone/>
            </a:pPr>
            <a:r>
              <a:rPr lang="fr-FR" sz="2400" dirty="0" smtClean="0">
                <a:latin typeface="Arial" charset="0"/>
                <a:cs typeface="Arial" charset="0"/>
                <a:sym typeface="Wingdings" pitchFamily="2" charset="2"/>
              </a:rPr>
              <a:t></a:t>
            </a:r>
            <a:r>
              <a:rPr lang="en-GB" sz="2400" dirty="0" smtClean="0"/>
              <a:t>Capacity building (Messages #4) </a:t>
            </a:r>
          </a:p>
          <a:p>
            <a:pPr marL="895350" lvl="4" indent="-354013">
              <a:lnSpc>
                <a:spcPts val="3000"/>
              </a:lnSpc>
              <a:spcBef>
                <a:spcPts val="600"/>
              </a:spcBef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xmlns="" val="156296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jenl.pagesperso-orange.fr/oeuvres/1900-10/image/1901-02allee_jardin_givern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399" y="1268413"/>
            <a:ext cx="6449969" cy="48374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95400" y="1268413"/>
            <a:ext cx="7462838" cy="1368499"/>
          </a:xfrm>
        </p:spPr>
        <p:txBody>
          <a:bodyPr/>
          <a:lstStyle/>
          <a:p>
            <a:r>
              <a:rPr lang="fr-FR" smtClean="0"/>
              <a:t>Main messages </a:t>
            </a:r>
            <a:r>
              <a:rPr lang="fr-FR" dirty="0" err="1" smtClean="0"/>
              <a:t>from</a:t>
            </a:r>
            <a:r>
              <a:rPr lang="fr-FR" dirty="0" smtClean="0"/>
              <a:t> the CES 2013 </a:t>
            </a:r>
            <a:r>
              <a:rPr lang="fr-FR" sz="2400" b="0" dirty="0" err="1" smtClean="0"/>
              <a:t>Seminar</a:t>
            </a:r>
            <a:r>
              <a:rPr lang="fr-FR" sz="2400" b="0" dirty="0" smtClean="0"/>
              <a:t> on </a:t>
            </a:r>
            <a:r>
              <a:rPr lang="en-GB" sz="2400" b="0" dirty="0" smtClean="0"/>
              <a:t>“Measuring </a:t>
            </a:r>
            <a:r>
              <a:rPr lang="en-GB" sz="2400" b="0" dirty="0"/>
              <a:t>sustainable development in follow up to </a:t>
            </a:r>
            <a:r>
              <a:rPr lang="en-GB" sz="2400" b="0" dirty="0" smtClean="0"/>
              <a:t>Rio+20”</a:t>
            </a:r>
            <a:r>
              <a:rPr lang="fr-FR" sz="2400" b="0" dirty="0" smtClean="0"/>
              <a:t> </a:t>
            </a:r>
            <a:endParaRPr lang="fr-FR" sz="2400" b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95400" y="3059890"/>
            <a:ext cx="3708648" cy="2304256"/>
          </a:xfrm>
        </p:spPr>
        <p:txBody>
          <a:bodyPr/>
          <a:lstStyle/>
          <a:p>
            <a:pPr>
              <a:lnSpc>
                <a:spcPts val="3000"/>
              </a:lnSpc>
              <a:spcBef>
                <a:spcPts val="600"/>
              </a:spcBef>
            </a:pPr>
            <a:r>
              <a:rPr lang="en-GB" sz="2400" dirty="0" smtClean="0"/>
              <a:t>Building up SDGs that should be measured requires a dialogue between statisticians and stakeholders and a sound conceptual framework.</a:t>
            </a:r>
            <a:endParaRPr lang="en-GB" sz="2400" dirty="0"/>
          </a:p>
        </p:txBody>
      </p:sp>
      <p:pic>
        <p:nvPicPr>
          <p:cNvPr id="4" name="Picture 6" descr="IMG_9729"/>
          <p:cNvPicPr>
            <a:picLocks noChangeAspect="1" noChangeArrowheads="1"/>
          </p:cNvPicPr>
          <p:nvPr/>
        </p:nvPicPr>
        <p:blipFill>
          <a:blip r:embed="rId3" cstate="print"/>
          <a:srcRect l="40669" t="8471" b="13766"/>
          <a:stretch>
            <a:fillRect/>
          </a:stretch>
        </p:blipFill>
        <p:spPr bwMode="auto">
          <a:xfrm>
            <a:off x="5446865" y="3059890"/>
            <a:ext cx="3085575" cy="3033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madame monet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967913" cy="6858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1295400" y="1268413"/>
            <a:ext cx="7462838" cy="865187"/>
          </a:xfrm>
        </p:spPr>
        <p:txBody>
          <a:bodyPr/>
          <a:lstStyle/>
          <a:p>
            <a:r>
              <a:rPr lang="fr-CH" dirty="0" err="1" smtClean="0"/>
              <a:t>Timetable</a:t>
            </a:r>
            <a:r>
              <a:rPr lang="fr-CH" dirty="0" smtClean="0"/>
              <a:t> of the </a:t>
            </a:r>
            <a:r>
              <a:rPr lang="fr-CH" dirty="0" err="1" smtClean="0"/>
              <a:t>Seminar</a:t>
            </a:r>
            <a:endParaRPr lang="en-US" dirty="0"/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41765614"/>
              </p:ext>
            </p:extLst>
          </p:nvPr>
        </p:nvGraphicFramePr>
        <p:xfrm>
          <a:off x="1295400" y="2178144"/>
          <a:ext cx="7309048" cy="320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2464"/>
                <a:gridCol w="5256584"/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2100" dirty="0" smtClean="0"/>
                        <a:t>09:50</a:t>
                      </a:r>
                      <a:endParaRPr lang="en-US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100" dirty="0" smtClean="0"/>
                        <a:t>Introduction to the </a:t>
                      </a:r>
                      <a:r>
                        <a:rPr lang="fr-FR" sz="2100" dirty="0" err="1" smtClean="0"/>
                        <a:t>Seminar</a:t>
                      </a:r>
                      <a:endParaRPr lang="en-US" sz="2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2100" dirty="0" smtClean="0"/>
                        <a:t>09:55 –</a:t>
                      </a:r>
                      <a:r>
                        <a:rPr lang="fr-CH" sz="2100" baseline="0" dirty="0" smtClean="0"/>
                        <a:t> 10:25</a:t>
                      </a:r>
                      <a:endParaRPr lang="en-US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100" dirty="0" err="1" smtClean="0"/>
                        <a:t>Keynote</a:t>
                      </a:r>
                      <a:r>
                        <a:rPr lang="fr-FR" sz="2100" dirty="0" smtClean="0"/>
                        <a:t> speech by Mr. Carlo Sommaruga</a:t>
                      </a:r>
                      <a:r>
                        <a:rPr lang="en-US" sz="2100" dirty="0" smtClean="0"/>
                        <a:t>,</a:t>
                      </a:r>
                      <a:r>
                        <a:rPr lang="en-US" sz="2100" baseline="0" dirty="0" smtClean="0"/>
                        <a:t> member of the Swiss Parliament</a:t>
                      </a:r>
                      <a:endParaRPr lang="fr-FR" sz="21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2100" dirty="0" smtClean="0"/>
                        <a:t>10:25 – 12:30</a:t>
                      </a:r>
                      <a:endParaRPr lang="en-US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2100" dirty="0" smtClean="0"/>
                        <a:t>Session</a:t>
                      </a:r>
                      <a:r>
                        <a:rPr lang="fr-CH" sz="2100" baseline="0" dirty="0" smtClean="0"/>
                        <a:t> 1 (France)</a:t>
                      </a:r>
                      <a:endParaRPr lang="en-US" sz="2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2100" dirty="0" smtClean="0"/>
                        <a:t>12:30 – 14:30</a:t>
                      </a:r>
                      <a:endParaRPr lang="en-US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2100" dirty="0" smtClean="0"/>
                        <a:t>Lunch break</a:t>
                      </a:r>
                      <a:endParaRPr lang="en-US" sz="2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2100" dirty="0" smtClean="0"/>
                        <a:t>14:30 – 16:30</a:t>
                      </a:r>
                      <a:endParaRPr lang="en-US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2100" dirty="0" smtClean="0"/>
                        <a:t>Session 2 (</a:t>
                      </a:r>
                      <a:r>
                        <a:rPr lang="fr-CH" sz="2100" dirty="0" err="1" smtClean="0"/>
                        <a:t>Sweden</a:t>
                      </a:r>
                      <a:r>
                        <a:rPr lang="fr-CH" sz="2100" dirty="0" smtClean="0"/>
                        <a:t>)</a:t>
                      </a:r>
                      <a:endParaRPr lang="en-US" sz="2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2100" dirty="0" smtClean="0"/>
                        <a:t>16:30 -</a:t>
                      </a:r>
                      <a:r>
                        <a:rPr lang="fr-CH" sz="2100" baseline="0" dirty="0" smtClean="0"/>
                        <a:t> </a:t>
                      </a:r>
                      <a:r>
                        <a:rPr lang="fr-CH" sz="2100" dirty="0" smtClean="0"/>
                        <a:t>17:00</a:t>
                      </a:r>
                      <a:endParaRPr lang="en-US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2100" dirty="0" smtClean="0"/>
                        <a:t>Conclusion of the </a:t>
                      </a:r>
                      <a:r>
                        <a:rPr lang="fr-CH" sz="2100" dirty="0" err="1" smtClean="0"/>
                        <a:t>Seminar</a:t>
                      </a:r>
                      <a:endParaRPr lang="en-US" sz="2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100" dirty="0" smtClean="0"/>
                        <a:t>17:30</a:t>
                      </a:r>
                      <a:endParaRPr lang="en-US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100" dirty="0" smtClean="0"/>
                        <a:t>End of the </a:t>
                      </a:r>
                      <a:r>
                        <a:rPr lang="fr-FR" sz="2100" dirty="0" err="1" smtClean="0"/>
                        <a:t>Seminar</a:t>
                      </a:r>
                      <a:endParaRPr lang="en-US" sz="21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43" name="Rectangle 19"/>
          <p:cNvSpPr>
            <a:spLocks noGrp="1" noChangeArrowheads="1"/>
          </p:cNvSpPr>
          <p:nvPr>
            <p:ph type="title"/>
          </p:nvPr>
        </p:nvSpPr>
        <p:spPr>
          <a:xfrm>
            <a:off x="1295400" y="1262336"/>
            <a:ext cx="7462838" cy="798512"/>
          </a:xfrm>
        </p:spPr>
        <p:txBody>
          <a:bodyPr/>
          <a:lstStyle/>
          <a:p>
            <a:r>
              <a:rPr lang="fr-CH" dirty="0" smtClean="0"/>
              <a:t>CES </a:t>
            </a:r>
            <a:r>
              <a:rPr lang="fr-CH" dirty="0" err="1" smtClean="0"/>
              <a:t>Seminar</a:t>
            </a:r>
            <a:r>
              <a:rPr lang="fr-CH" dirty="0" smtClean="0"/>
              <a:t> 2015</a:t>
            </a:r>
            <a:endParaRPr lang="en-US" dirty="0"/>
          </a:p>
        </p:txBody>
      </p:sp>
      <p:sp>
        <p:nvSpPr>
          <p:cNvPr id="52244" name="Rectangle 20"/>
          <p:cNvSpPr>
            <a:spLocks noGrp="1" noChangeArrowheads="1"/>
          </p:cNvSpPr>
          <p:nvPr>
            <p:ph type="body" idx="1"/>
          </p:nvPr>
        </p:nvSpPr>
        <p:spPr>
          <a:xfrm>
            <a:off x="1295400" y="2182759"/>
            <a:ext cx="7931126" cy="3991137"/>
          </a:xfrm>
        </p:spPr>
        <p:txBody>
          <a:bodyPr/>
          <a:lstStyle/>
          <a:p>
            <a:pPr marL="1520825" indent="-1520825">
              <a:tabLst>
                <a:tab pos="1520825" algn="l"/>
              </a:tabLst>
            </a:pPr>
            <a:r>
              <a:rPr lang="fr-CH" sz="2400" dirty="0" smtClean="0"/>
              <a:t>Session 1:	Monitoring </a:t>
            </a:r>
            <a:r>
              <a:rPr lang="fr-CH" sz="2400" dirty="0" err="1" smtClean="0"/>
              <a:t>SDGs</a:t>
            </a:r>
            <a:r>
              <a:rPr lang="fr-CH" sz="2400" dirty="0" smtClean="0"/>
              <a:t> at national </a:t>
            </a:r>
            <a:r>
              <a:rPr lang="fr-CH" sz="2400" dirty="0" err="1" smtClean="0"/>
              <a:t>level</a:t>
            </a:r>
            <a:r>
              <a:rPr lang="fr-CH" sz="2400" dirty="0" smtClean="0"/>
              <a:t> </a:t>
            </a:r>
            <a:br>
              <a:rPr lang="fr-CH" sz="2400" dirty="0" smtClean="0"/>
            </a:br>
            <a:r>
              <a:rPr lang="fr-CH" sz="2400" dirty="0" smtClean="0"/>
              <a:t>(</a:t>
            </a:r>
            <a:r>
              <a:rPr lang="fr-CH" sz="2400" dirty="0" err="1" smtClean="0"/>
              <a:t>Organised</a:t>
            </a:r>
            <a:r>
              <a:rPr lang="fr-CH" sz="2400" dirty="0" smtClean="0"/>
              <a:t> by France)</a:t>
            </a:r>
          </a:p>
          <a:p>
            <a:pPr>
              <a:tabLst>
                <a:tab pos="1520825" algn="l"/>
              </a:tabLst>
            </a:pPr>
            <a:endParaRPr lang="fr-CH" sz="2400" dirty="0"/>
          </a:p>
          <a:p>
            <a:pPr marL="1520825" indent="-1520825">
              <a:tabLst>
                <a:tab pos="1520825" algn="l"/>
              </a:tabLst>
            </a:pPr>
            <a:r>
              <a:rPr lang="fr-CH" sz="2400" dirty="0"/>
              <a:t>Session 2: </a:t>
            </a:r>
            <a:r>
              <a:rPr lang="fr-CH" sz="2400" dirty="0" err="1"/>
              <a:t>Cooperation</a:t>
            </a:r>
            <a:r>
              <a:rPr lang="fr-CH" sz="2400" dirty="0"/>
              <a:t> in monitoring </a:t>
            </a:r>
            <a:r>
              <a:rPr lang="fr-CH" sz="2400" dirty="0" err="1"/>
              <a:t>SDGs</a:t>
            </a:r>
            <a:r>
              <a:rPr lang="fr-CH" sz="2400" dirty="0"/>
              <a:t> at </a:t>
            </a:r>
            <a:r>
              <a:rPr lang="fr-CH" sz="2400" dirty="0" err="1"/>
              <a:t>regional</a:t>
            </a:r>
            <a:r>
              <a:rPr lang="fr-CH" sz="2400" dirty="0"/>
              <a:t> and global </a:t>
            </a:r>
            <a:r>
              <a:rPr lang="fr-CH" sz="2400" dirty="0" err="1" smtClean="0"/>
              <a:t>level</a:t>
            </a:r>
            <a:endParaRPr lang="fr-CH" sz="2400" dirty="0" smtClean="0"/>
          </a:p>
          <a:p>
            <a:pPr marL="1520825" indent="-1520825">
              <a:tabLst>
                <a:tab pos="1520825" algn="l"/>
              </a:tabLst>
            </a:pPr>
            <a:r>
              <a:rPr lang="fr-CH" sz="2400" dirty="0"/>
              <a:t>	</a:t>
            </a:r>
            <a:r>
              <a:rPr lang="fr-CH" sz="2400" dirty="0" smtClean="0"/>
              <a:t>(</a:t>
            </a:r>
            <a:r>
              <a:rPr lang="fr-CH" sz="2400" dirty="0" err="1" smtClean="0"/>
              <a:t>Organised</a:t>
            </a:r>
            <a:r>
              <a:rPr lang="fr-CH" sz="2400" dirty="0" smtClean="0"/>
              <a:t> by </a:t>
            </a:r>
            <a:r>
              <a:rPr lang="fr-CH" sz="2400" dirty="0" err="1" smtClean="0"/>
              <a:t>Sweden</a:t>
            </a:r>
            <a:r>
              <a:rPr lang="fr-CH" sz="2400" dirty="0" smtClean="0"/>
              <a:t>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Keynote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95400" y="2163096"/>
            <a:ext cx="7462838" cy="3527648"/>
          </a:xfrm>
        </p:spPr>
        <p:txBody>
          <a:bodyPr/>
          <a:lstStyle/>
          <a:p>
            <a:pPr>
              <a:lnSpc>
                <a:spcPts val="3000"/>
              </a:lnSpc>
            </a:pPr>
            <a:r>
              <a:rPr lang="fr-CH" sz="2400" dirty="0" err="1" smtClean="0"/>
              <a:t>Keynote</a:t>
            </a:r>
            <a:r>
              <a:rPr lang="fr-CH" sz="2400" dirty="0" smtClean="0"/>
              <a:t> speech by Mr. </a:t>
            </a:r>
            <a:r>
              <a:rPr lang="en-US" sz="2400" dirty="0" smtClean="0"/>
              <a:t>Carlo </a:t>
            </a:r>
            <a:r>
              <a:rPr lang="en-US" sz="2400" dirty="0"/>
              <a:t>Sommaruga, </a:t>
            </a:r>
            <a:r>
              <a:rPr lang="en-US" sz="2400" dirty="0" smtClean="0"/>
              <a:t>parliament member of the </a:t>
            </a:r>
            <a:r>
              <a:rPr lang="en-US" sz="2400" dirty="0"/>
              <a:t>Swiss National Council and president of the Foreign Affairs Committee of the National Council. </a:t>
            </a:r>
          </a:p>
          <a:p>
            <a:pPr>
              <a:lnSpc>
                <a:spcPts val="3000"/>
              </a:lnSpc>
            </a:pPr>
            <a:endParaRPr lang="fr-CH" sz="2400" dirty="0" smtClean="0"/>
          </a:p>
          <a:p>
            <a:pPr>
              <a:lnSpc>
                <a:spcPts val="3000"/>
              </a:lnSpc>
            </a:pPr>
            <a:endParaRPr lang="fr-CH" sz="2400" dirty="0"/>
          </a:p>
        </p:txBody>
      </p:sp>
    </p:spTree>
    <p:extLst>
      <p:ext uri="{BB962C8B-B14F-4D97-AF65-F5344CB8AC3E}">
        <p14:creationId xmlns:p14="http://schemas.microsoft.com/office/powerpoint/2010/main" xmlns="" val="4118557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95400" y="1268413"/>
            <a:ext cx="7462838" cy="792435"/>
          </a:xfrm>
        </p:spPr>
        <p:txBody>
          <a:bodyPr/>
          <a:lstStyle/>
          <a:p>
            <a:r>
              <a:rPr lang="fr-CH" dirty="0"/>
              <a:t>Main messages of the </a:t>
            </a:r>
            <a:r>
              <a:rPr lang="fr-CH" dirty="0" err="1"/>
              <a:t>Seminar</a:t>
            </a:r>
            <a:r>
              <a:rPr lang="fr-CH" dirty="0"/>
              <a:t/>
            </a:r>
            <a:br>
              <a:rPr lang="fr-CH" dirty="0"/>
            </a:b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95400" y="2411902"/>
            <a:ext cx="7462838" cy="3995738"/>
          </a:xfrm>
        </p:spPr>
        <p:txBody>
          <a:bodyPr/>
          <a:lstStyle/>
          <a:p>
            <a:pPr marL="457200" indent="-457200">
              <a:lnSpc>
                <a:spcPts val="3000"/>
              </a:lnSpc>
              <a:buAutoNum type="arabicPeriod"/>
            </a:pPr>
            <a:r>
              <a:rPr lang="en-GB" sz="2400" b="1" dirty="0" smtClean="0"/>
              <a:t>Role of NSOs</a:t>
            </a:r>
            <a:r>
              <a:rPr lang="en-GB" sz="2400" dirty="0" smtClean="0"/>
              <a:t>: more than collecting data and checking their quality</a:t>
            </a:r>
          </a:p>
          <a:p>
            <a:pPr marL="457200" indent="-457200">
              <a:lnSpc>
                <a:spcPts val="3000"/>
              </a:lnSpc>
              <a:buAutoNum type="arabicPeriod"/>
            </a:pPr>
            <a:r>
              <a:rPr lang="en-GB" sz="2400" b="1" dirty="0" smtClean="0"/>
              <a:t>Conceptual framework</a:t>
            </a:r>
            <a:r>
              <a:rPr lang="en-GB" sz="2400" dirty="0" smtClean="0"/>
              <a:t>: more than a list of indicators</a:t>
            </a:r>
          </a:p>
          <a:p>
            <a:pPr marL="457200" indent="-457200">
              <a:lnSpc>
                <a:spcPts val="3000"/>
              </a:lnSpc>
              <a:buAutoNum type="arabicPeriod"/>
            </a:pPr>
            <a:r>
              <a:rPr lang="en-GB" sz="2400" b="1" dirty="0" smtClean="0"/>
              <a:t>Headline indicators</a:t>
            </a:r>
            <a:r>
              <a:rPr lang="en-GB" sz="2400" dirty="0" smtClean="0"/>
              <a:t>: the Swiss Army Knife Syndrome</a:t>
            </a:r>
          </a:p>
          <a:p>
            <a:pPr marL="457200" indent="-457200">
              <a:lnSpc>
                <a:spcPts val="3000"/>
              </a:lnSpc>
              <a:buAutoNum type="arabicPeriod"/>
            </a:pPr>
            <a:r>
              <a:rPr lang="en-GB" sz="2400" b="1" dirty="0" smtClean="0"/>
              <a:t>Capacity building</a:t>
            </a:r>
            <a:r>
              <a:rPr lang="en-GB" sz="2400" dirty="0" smtClean="0"/>
              <a:t>: for all countries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xmlns="" val="11203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95400" y="2420888"/>
            <a:ext cx="4716760" cy="3600400"/>
          </a:xfrm>
        </p:spPr>
        <p:txBody>
          <a:bodyPr/>
          <a:lstStyle/>
          <a:p>
            <a:pPr marL="342900" indent="-34290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400" dirty="0" smtClean="0"/>
              <a:t>Coordinator of the national statistical system involving public sector – private sector – academia – civil society</a:t>
            </a:r>
          </a:p>
          <a:p>
            <a:pPr>
              <a:lnSpc>
                <a:spcPts val="3000"/>
              </a:lnSpc>
            </a:pPr>
            <a:endParaRPr lang="en-GB" sz="2400" dirty="0" smtClean="0"/>
          </a:p>
        </p:txBody>
      </p:sp>
      <p:sp>
        <p:nvSpPr>
          <p:cNvPr id="5" name="Titre 3"/>
          <p:cNvSpPr txBox="1">
            <a:spLocks/>
          </p:cNvSpPr>
          <p:nvPr/>
        </p:nvSpPr>
        <p:spPr bwMode="auto">
          <a:xfrm>
            <a:off x="1295400" y="1268413"/>
            <a:ext cx="7462838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tabLst>
                <a:tab pos="442913" algn="l"/>
              </a:tabLst>
            </a:pPr>
            <a:r>
              <a:rPr lang="en-GB" kern="0" dirty="0"/>
              <a:t>1</a:t>
            </a:r>
            <a:r>
              <a:rPr lang="en-GB" kern="0" dirty="0" smtClean="0"/>
              <a:t>.	</a:t>
            </a:r>
            <a:r>
              <a:rPr lang="en-GB" dirty="0"/>
              <a:t>Role of NSOs: more than </a:t>
            </a:r>
            <a:r>
              <a:rPr lang="en-GB" dirty="0" smtClean="0"/>
              <a:t>collecting 	data </a:t>
            </a:r>
            <a:r>
              <a:rPr lang="en-GB" dirty="0"/>
              <a:t>and </a:t>
            </a:r>
            <a:r>
              <a:rPr lang="en-GB" dirty="0" smtClean="0"/>
              <a:t>checking </a:t>
            </a:r>
            <a:r>
              <a:rPr lang="en-GB" dirty="0"/>
              <a:t>their </a:t>
            </a:r>
            <a:r>
              <a:rPr lang="en-GB" dirty="0" smtClean="0"/>
              <a:t>quality</a:t>
            </a:r>
            <a:endParaRPr lang="en-US" kern="0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2160" y="3212976"/>
            <a:ext cx="2808312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9185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95400" y="2457450"/>
            <a:ext cx="3204592" cy="3671888"/>
          </a:xfrm>
        </p:spPr>
        <p:txBody>
          <a:bodyPr/>
          <a:lstStyle/>
          <a:p>
            <a:pPr marL="342900" indent="-34290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400" dirty="0" smtClean="0"/>
              <a:t>Provide methodological support</a:t>
            </a:r>
          </a:p>
          <a:p>
            <a:pPr marL="342900" indent="-34290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Advise in the interpretation of </a:t>
            </a:r>
            <a:r>
              <a:rPr lang="en-GB" sz="2400" dirty="0" smtClean="0"/>
              <a:t>data and trends</a:t>
            </a:r>
            <a:endParaRPr lang="en-GB" sz="2400" dirty="0"/>
          </a:p>
        </p:txBody>
      </p:sp>
      <p:sp>
        <p:nvSpPr>
          <p:cNvPr id="4" name="Titre 3"/>
          <p:cNvSpPr txBox="1">
            <a:spLocks/>
          </p:cNvSpPr>
          <p:nvPr/>
        </p:nvSpPr>
        <p:spPr bwMode="auto">
          <a:xfrm>
            <a:off x="1295428" y="1268760"/>
            <a:ext cx="7462838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tabLst>
                <a:tab pos="442913" algn="l"/>
              </a:tabLst>
            </a:pPr>
            <a:r>
              <a:rPr lang="en-GB" kern="0" dirty="0"/>
              <a:t>1</a:t>
            </a:r>
            <a:r>
              <a:rPr lang="en-GB" kern="0" dirty="0" smtClean="0"/>
              <a:t>.	</a:t>
            </a:r>
            <a:r>
              <a:rPr lang="en-GB" dirty="0"/>
              <a:t>Role of NSOs: more than </a:t>
            </a:r>
            <a:r>
              <a:rPr lang="en-GB" dirty="0" smtClean="0"/>
              <a:t>collecting 	data </a:t>
            </a:r>
            <a:r>
              <a:rPr lang="en-GB" dirty="0"/>
              <a:t>and </a:t>
            </a:r>
            <a:r>
              <a:rPr lang="en-GB" dirty="0" smtClean="0"/>
              <a:t>checking </a:t>
            </a:r>
            <a:r>
              <a:rPr lang="en-GB" dirty="0"/>
              <a:t>their </a:t>
            </a:r>
            <a:r>
              <a:rPr lang="en-GB" dirty="0" smtClean="0"/>
              <a:t>quality</a:t>
            </a:r>
            <a:endParaRPr lang="en-US" kern="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32673" y="2466577"/>
            <a:ext cx="4571999" cy="3062137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4483512" y="5589820"/>
            <a:ext cx="32403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 smtClean="0">
                <a:latin typeface="+mn-lt"/>
              </a:rPr>
              <a:t>Source: </a:t>
            </a:r>
            <a:r>
              <a:rPr lang="fr-CH" sz="800" dirty="0" err="1" smtClean="0">
                <a:latin typeface="+mn-lt"/>
              </a:rPr>
              <a:t>Getting</a:t>
            </a:r>
            <a:r>
              <a:rPr lang="fr-CH" sz="800" dirty="0" smtClean="0">
                <a:latin typeface="+mn-lt"/>
              </a:rPr>
              <a:t> messages </a:t>
            </a:r>
            <a:r>
              <a:rPr lang="fr-CH" sz="800" dirty="0" err="1" smtClean="0">
                <a:latin typeface="+mn-lt"/>
              </a:rPr>
              <a:t>accross</a:t>
            </a:r>
            <a:r>
              <a:rPr lang="fr-CH" sz="800" dirty="0" smtClean="0">
                <a:latin typeface="+mn-lt"/>
              </a:rPr>
              <a:t> </a:t>
            </a:r>
            <a:r>
              <a:rPr lang="fr-CH" sz="800" dirty="0" err="1" smtClean="0">
                <a:latin typeface="+mn-lt"/>
              </a:rPr>
              <a:t>using</a:t>
            </a:r>
            <a:r>
              <a:rPr lang="fr-CH" sz="800" dirty="0" smtClean="0">
                <a:latin typeface="+mn-lt"/>
              </a:rPr>
              <a:t> </a:t>
            </a:r>
            <a:r>
              <a:rPr lang="fr-CH" sz="800" dirty="0" err="1" smtClean="0">
                <a:latin typeface="+mn-lt"/>
              </a:rPr>
              <a:t>indicators</a:t>
            </a:r>
            <a:r>
              <a:rPr lang="fr-CH" sz="800" dirty="0" smtClean="0">
                <a:latin typeface="+mn-lt"/>
              </a:rPr>
              <a:t>. Eurostat, 2014</a:t>
            </a:r>
            <a:endParaRPr lang="en-US" sz="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37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 Bund DE">
  <a:themeElements>
    <a:clrScheme name="CD Bund 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D Bund 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D Bund 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 Bund 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 Bund 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 Bund 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 Bund 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 Bund 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D Bund 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D Bund 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D Bund 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D Bund 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D Bund 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D Bund 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CDBund_EN</Template>
  <TotalTime>9</TotalTime>
  <Words>431</Words>
  <Application>Microsoft Office PowerPoint</Application>
  <PresentationFormat>Affichage à l'écran (4:3)</PresentationFormat>
  <Paragraphs>86</Paragraphs>
  <Slides>17</Slides>
  <Notes>14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18" baseType="lpstr">
      <vt:lpstr>CD Bund DE</vt:lpstr>
      <vt:lpstr>CES Seminar 2015: The Response by official statistics to the Sustainable Development Goals</vt:lpstr>
      <vt:lpstr>Main messages from the CES 2013 Seminar on “Measuring sustainable development in follow up to Rio+20” </vt:lpstr>
      <vt:lpstr>Diapositive 3</vt:lpstr>
      <vt:lpstr>Timetable of the Seminar</vt:lpstr>
      <vt:lpstr>CES Seminar 2015</vt:lpstr>
      <vt:lpstr>Keynote</vt:lpstr>
      <vt:lpstr>Main messages of the Seminar </vt:lpstr>
      <vt:lpstr>Diapositive 8</vt:lpstr>
      <vt:lpstr>Diapositive 9</vt:lpstr>
      <vt:lpstr>Diapositive 10</vt:lpstr>
      <vt:lpstr>From the data to the indicator system</vt:lpstr>
      <vt:lpstr>2. Conceptual framework: more than a  list of indicators</vt:lpstr>
      <vt:lpstr>3. Headline indicators: the Swiss Army Knife Syndrome</vt:lpstr>
      <vt:lpstr>4. Capacity building: for all countries</vt:lpstr>
      <vt:lpstr>4. Capacity building: for all countries</vt:lpstr>
      <vt:lpstr>Outcomes and main conclusions </vt:lpstr>
      <vt:lpstr>Diapositive 17</vt:lpstr>
    </vt:vector>
  </TitlesOfParts>
  <Company>Bundesverwaltung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presentation Subtitle (not in bold)</dc:title>
  <dc:creator>André de Montmollin</dc:creator>
  <cp:lastModifiedBy>André</cp:lastModifiedBy>
  <cp:revision>94</cp:revision>
  <cp:lastPrinted>2003-11-14T16:51:38Z</cp:lastPrinted>
  <dcterms:created xsi:type="dcterms:W3CDTF">2015-05-29T07:37:40Z</dcterms:created>
  <dcterms:modified xsi:type="dcterms:W3CDTF">2015-06-15T12:07:58Z</dcterms:modified>
</cp:coreProperties>
</file>