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56" r:id="rId2"/>
    <p:sldId id="264" r:id="rId3"/>
    <p:sldId id="265" r:id="rId4"/>
    <p:sldId id="261" r:id="rId5"/>
    <p:sldId id="267" r:id="rId6"/>
    <p:sldId id="269" r:id="rId7"/>
    <p:sldId id="270" r:id="rId8"/>
    <p:sldId id="271" r:id="rId9"/>
    <p:sldId id="272" r:id="rId10"/>
    <p:sldId id="262" r:id="rId11"/>
    <p:sldId id="273" r:id="rId12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8693"/>
    <a:srgbClr val="9AB23B"/>
    <a:srgbClr val="0493AC"/>
    <a:srgbClr val="FAA50F"/>
    <a:srgbClr val="F0F0F0"/>
    <a:srgbClr val="9A9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76" d="100"/>
          <a:sy n="76" d="100"/>
        </p:scale>
        <p:origin x="-6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258888" y="2130425"/>
            <a:ext cx="6626225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  <p:grpSp>
        <p:nvGrpSpPr>
          <p:cNvPr id="12" name="Grupp 12"/>
          <p:cNvGrpSpPr/>
          <p:nvPr userDrawn="1"/>
        </p:nvGrpSpPr>
        <p:grpSpPr>
          <a:xfrm>
            <a:off x="8604504" y="3342694"/>
            <a:ext cx="539496" cy="3158140"/>
            <a:chOff x="1643042" y="428604"/>
            <a:chExt cx="539496" cy="3158140"/>
          </a:xfrm>
        </p:grpSpPr>
        <p:pic>
          <p:nvPicPr>
            <p:cNvPr id="7" name="Bildobjekt 6" descr="BA10756.jp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43042" y="428604"/>
              <a:ext cx="539496" cy="539496"/>
            </a:xfrm>
            <a:prstGeom prst="rect">
              <a:avLst/>
            </a:prstGeom>
          </p:spPr>
        </p:pic>
        <p:pic>
          <p:nvPicPr>
            <p:cNvPr id="8" name="Bildobjekt 7" descr="iStock_000002716975XSmall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43042" y="2382004"/>
              <a:ext cx="539496" cy="539496"/>
            </a:xfrm>
            <a:prstGeom prst="rect">
              <a:avLst/>
            </a:prstGeom>
          </p:spPr>
        </p:pic>
        <p:pic>
          <p:nvPicPr>
            <p:cNvPr id="9" name="Bildobjekt 8" descr="iStock_000006202820XSmall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643042" y="1721922"/>
              <a:ext cx="539496" cy="539496"/>
            </a:xfrm>
            <a:prstGeom prst="rect">
              <a:avLst/>
            </a:prstGeom>
          </p:spPr>
        </p:pic>
        <p:pic>
          <p:nvPicPr>
            <p:cNvPr id="10" name="Bildobjekt 9" descr="MK10676.jpg"/>
            <p:cNvPicPr>
              <a:picLocks noChangeAspect="1"/>
            </p:cNvPicPr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1643042" y="1071546"/>
              <a:ext cx="539496" cy="539496"/>
            </a:xfrm>
            <a:prstGeom prst="rect">
              <a:avLst/>
            </a:prstGeom>
          </p:spPr>
        </p:pic>
        <p:pic>
          <p:nvPicPr>
            <p:cNvPr id="11" name="Bildobjekt 10" descr="iStock_000000753328XSmall.jpg"/>
            <p:cNvPicPr>
              <a:picLocks noChangeAspect="1"/>
            </p:cNvPicPr>
            <p:nvPr userDrawn="1"/>
          </p:nvPicPr>
          <p:blipFill>
            <a:blip r:embed="rId6" cstate="print"/>
            <a:stretch>
              <a:fillRect/>
            </a:stretch>
          </p:blipFill>
          <p:spPr>
            <a:xfrm>
              <a:off x="1643042" y="3047248"/>
              <a:ext cx="539496" cy="539496"/>
            </a:xfrm>
            <a:prstGeom prst="rect">
              <a:avLst/>
            </a:prstGeom>
          </p:spPr>
        </p:pic>
      </p:grpSp>
      <p:pic>
        <p:nvPicPr>
          <p:cNvPr id="15" name="Bildobjekt 14" descr="SCB-logga_grey.png"/>
          <p:cNvPicPr>
            <a:picLocks noChangeAspect="1"/>
          </p:cNvPicPr>
          <p:nvPr/>
        </p:nvPicPr>
        <p:blipFill>
          <a:blip r:embed="rId7" cstate="print"/>
          <a:srcRect t="5209" r="15358" b="2083"/>
          <a:stretch>
            <a:fillRect/>
          </a:stretch>
        </p:blipFill>
        <p:spPr>
          <a:xfrm>
            <a:off x="0" y="0"/>
            <a:ext cx="1142976" cy="6357958"/>
          </a:xfrm>
          <a:prstGeom prst="rect">
            <a:avLst/>
          </a:prstGeom>
        </p:spPr>
      </p:pic>
      <p:pic>
        <p:nvPicPr>
          <p:cNvPr id="21" name="Bildobjekt 20" descr="SCB-logga_grey.png"/>
          <p:cNvPicPr>
            <a:picLocks noChangeAspect="1"/>
          </p:cNvPicPr>
          <p:nvPr userDrawn="1"/>
        </p:nvPicPr>
        <p:blipFill>
          <a:blip r:embed="rId7" cstate="print"/>
          <a:srcRect t="5209" r="15358" b="2083"/>
          <a:stretch>
            <a:fillRect/>
          </a:stretch>
        </p:blipFill>
        <p:spPr>
          <a:xfrm>
            <a:off x="0" y="0"/>
            <a:ext cx="1142976" cy="635795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256371" y="274638"/>
            <a:ext cx="6639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258888" y="1535113"/>
            <a:ext cx="3238500" cy="63976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1258888" y="2174875"/>
            <a:ext cx="32385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3236231" cy="63976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2362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2015-06-12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2015-06-12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2015-06-12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248907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0" y="273050"/>
            <a:ext cx="4114800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250699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2015-06-12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2015-06-12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utan 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Rubrikbil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258888" y="2130425"/>
            <a:ext cx="6626225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  <p:grpSp>
        <p:nvGrpSpPr>
          <p:cNvPr id="12" name="Grupp 12"/>
          <p:cNvGrpSpPr/>
          <p:nvPr/>
        </p:nvGrpSpPr>
        <p:grpSpPr>
          <a:xfrm>
            <a:off x="8604504" y="3342694"/>
            <a:ext cx="539496" cy="3158140"/>
            <a:chOff x="1643042" y="428604"/>
            <a:chExt cx="539496" cy="3158140"/>
          </a:xfrm>
        </p:grpSpPr>
        <p:pic>
          <p:nvPicPr>
            <p:cNvPr id="7" name="Bildobjekt 6" descr="BA10756.jp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43042" y="428604"/>
              <a:ext cx="539496" cy="539496"/>
            </a:xfrm>
            <a:prstGeom prst="rect">
              <a:avLst/>
            </a:prstGeom>
          </p:spPr>
        </p:pic>
        <p:pic>
          <p:nvPicPr>
            <p:cNvPr id="8" name="Bildobjekt 7" descr="iStock_000002716975XSmall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43042" y="2382004"/>
              <a:ext cx="539496" cy="539496"/>
            </a:xfrm>
            <a:prstGeom prst="rect">
              <a:avLst/>
            </a:prstGeom>
          </p:spPr>
        </p:pic>
        <p:pic>
          <p:nvPicPr>
            <p:cNvPr id="9" name="Bildobjekt 8" descr="iStock_000006202820XSmall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643042" y="1721922"/>
              <a:ext cx="539496" cy="539496"/>
            </a:xfrm>
            <a:prstGeom prst="rect">
              <a:avLst/>
            </a:prstGeom>
          </p:spPr>
        </p:pic>
        <p:pic>
          <p:nvPicPr>
            <p:cNvPr id="10" name="Bildobjekt 9" descr="MK10676.jpg"/>
            <p:cNvPicPr>
              <a:picLocks noChangeAspect="1"/>
            </p:cNvPicPr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1643042" y="1071546"/>
              <a:ext cx="539496" cy="539496"/>
            </a:xfrm>
            <a:prstGeom prst="rect">
              <a:avLst/>
            </a:prstGeom>
          </p:spPr>
        </p:pic>
        <p:pic>
          <p:nvPicPr>
            <p:cNvPr id="11" name="Bildobjekt 10" descr="iStock_000000753328XSmall.jpg"/>
            <p:cNvPicPr>
              <a:picLocks noChangeAspect="1"/>
            </p:cNvPicPr>
            <p:nvPr userDrawn="1"/>
          </p:nvPicPr>
          <p:blipFill>
            <a:blip r:embed="rId6" cstate="print"/>
            <a:stretch>
              <a:fillRect/>
            </a:stretch>
          </p:blipFill>
          <p:spPr>
            <a:xfrm>
              <a:off x="1643042" y="3047248"/>
              <a:ext cx="539496" cy="539496"/>
            </a:xfrm>
            <a:prstGeom prst="rect">
              <a:avLst/>
            </a:prstGeom>
          </p:spPr>
        </p:pic>
      </p:grpSp>
      <p:pic>
        <p:nvPicPr>
          <p:cNvPr id="16" name="Bildobjekt 15" descr="logga_orange.png"/>
          <p:cNvPicPr>
            <a:picLocks noChangeAspect="1"/>
          </p:cNvPicPr>
          <p:nvPr userDrawn="1"/>
        </p:nvPicPr>
        <p:blipFill>
          <a:blip r:embed="rId7" cstate="print"/>
          <a:srcRect r="6048"/>
          <a:stretch>
            <a:fillRect/>
          </a:stretch>
        </p:blipFill>
        <p:spPr>
          <a:xfrm>
            <a:off x="-11854" y="4082"/>
            <a:ext cx="1109781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Rubrikbild">
    <p:bg>
      <p:bgPr>
        <a:solidFill>
          <a:srgbClr val="07869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258888" y="2130425"/>
            <a:ext cx="6626225" cy="14700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  <p:grpSp>
        <p:nvGrpSpPr>
          <p:cNvPr id="12" name="Grupp 12"/>
          <p:cNvGrpSpPr/>
          <p:nvPr/>
        </p:nvGrpSpPr>
        <p:grpSpPr>
          <a:xfrm>
            <a:off x="8604504" y="3342694"/>
            <a:ext cx="539496" cy="3158140"/>
            <a:chOff x="1643042" y="428604"/>
            <a:chExt cx="539496" cy="3158140"/>
          </a:xfrm>
        </p:grpSpPr>
        <p:pic>
          <p:nvPicPr>
            <p:cNvPr id="7" name="Bildobjekt 6" descr="BA10756.jp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43042" y="428604"/>
              <a:ext cx="539496" cy="539496"/>
            </a:xfrm>
            <a:prstGeom prst="rect">
              <a:avLst/>
            </a:prstGeom>
          </p:spPr>
        </p:pic>
        <p:pic>
          <p:nvPicPr>
            <p:cNvPr id="8" name="Bildobjekt 7" descr="iStock_000002716975XSmall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43042" y="2382004"/>
              <a:ext cx="539496" cy="539496"/>
            </a:xfrm>
            <a:prstGeom prst="rect">
              <a:avLst/>
            </a:prstGeom>
          </p:spPr>
        </p:pic>
        <p:pic>
          <p:nvPicPr>
            <p:cNvPr id="9" name="Bildobjekt 8" descr="iStock_000006202820XSmall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643042" y="1721922"/>
              <a:ext cx="539496" cy="539496"/>
            </a:xfrm>
            <a:prstGeom prst="rect">
              <a:avLst/>
            </a:prstGeom>
          </p:spPr>
        </p:pic>
        <p:pic>
          <p:nvPicPr>
            <p:cNvPr id="10" name="Bildobjekt 9" descr="MK10676.jpg"/>
            <p:cNvPicPr>
              <a:picLocks noChangeAspect="1"/>
            </p:cNvPicPr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1643042" y="1071546"/>
              <a:ext cx="539496" cy="539496"/>
            </a:xfrm>
            <a:prstGeom prst="rect">
              <a:avLst/>
            </a:prstGeom>
          </p:spPr>
        </p:pic>
        <p:pic>
          <p:nvPicPr>
            <p:cNvPr id="11" name="Bildobjekt 10" descr="iStock_000000753328XSmall.jpg"/>
            <p:cNvPicPr>
              <a:picLocks noChangeAspect="1"/>
            </p:cNvPicPr>
            <p:nvPr userDrawn="1"/>
          </p:nvPicPr>
          <p:blipFill>
            <a:blip r:embed="rId6" cstate="print"/>
            <a:stretch>
              <a:fillRect/>
            </a:stretch>
          </p:blipFill>
          <p:spPr>
            <a:xfrm>
              <a:off x="1643042" y="3047248"/>
              <a:ext cx="539496" cy="539496"/>
            </a:xfrm>
            <a:prstGeom prst="rect">
              <a:avLst/>
            </a:prstGeom>
          </p:spPr>
        </p:pic>
      </p:grpSp>
      <p:pic>
        <p:nvPicPr>
          <p:cNvPr id="16" name="Bildobjekt 15" descr="logga_blue.png"/>
          <p:cNvPicPr>
            <a:picLocks noChangeAspect="1"/>
          </p:cNvPicPr>
          <p:nvPr userDrawn="1"/>
        </p:nvPicPr>
        <p:blipFill>
          <a:blip r:embed="rId7" cstate="print"/>
          <a:srcRect r="6102"/>
          <a:stretch>
            <a:fillRect/>
          </a:stretch>
        </p:blipFill>
        <p:spPr>
          <a:xfrm>
            <a:off x="-11221" y="0"/>
            <a:ext cx="1109148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Rubrikbild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258888" y="2130425"/>
            <a:ext cx="6626225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  <p:grpSp>
        <p:nvGrpSpPr>
          <p:cNvPr id="12" name="Grupp 12"/>
          <p:cNvGrpSpPr/>
          <p:nvPr/>
        </p:nvGrpSpPr>
        <p:grpSpPr>
          <a:xfrm>
            <a:off x="8604504" y="3342694"/>
            <a:ext cx="539496" cy="3158140"/>
            <a:chOff x="1643042" y="428604"/>
            <a:chExt cx="539496" cy="3158140"/>
          </a:xfrm>
        </p:grpSpPr>
        <p:pic>
          <p:nvPicPr>
            <p:cNvPr id="7" name="Bildobjekt 6" descr="BA10756.jp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43042" y="428604"/>
              <a:ext cx="539496" cy="539496"/>
            </a:xfrm>
            <a:prstGeom prst="rect">
              <a:avLst/>
            </a:prstGeom>
          </p:spPr>
        </p:pic>
        <p:pic>
          <p:nvPicPr>
            <p:cNvPr id="8" name="Bildobjekt 7" descr="iStock_000002716975XSmall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43042" y="2382004"/>
              <a:ext cx="539496" cy="539496"/>
            </a:xfrm>
            <a:prstGeom prst="rect">
              <a:avLst/>
            </a:prstGeom>
          </p:spPr>
        </p:pic>
        <p:pic>
          <p:nvPicPr>
            <p:cNvPr id="9" name="Bildobjekt 8" descr="iStock_000006202820XSmall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643042" y="1721922"/>
              <a:ext cx="539496" cy="539496"/>
            </a:xfrm>
            <a:prstGeom prst="rect">
              <a:avLst/>
            </a:prstGeom>
          </p:spPr>
        </p:pic>
        <p:pic>
          <p:nvPicPr>
            <p:cNvPr id="10" name="Bildobjekt 9" descr="MK10676.jpg"/>
            <p:cNvPicPr>
              <a:picLocks noChangeAspect="1"/>
            </p:cNvPicPr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1643042" y="1071546"/>
              <a:ext cx="539496" cy="539496"/>
            </a:xfrm>
            <a:prstGeom prst="rect">
              <a:avLst/>
            </a:prstGeom>
          </p:spPr>
        </p:pic>
        <p:pic>
          <p:nvPicPr>
            <p:cNvPr id="11" name="Bildobjekt 10" descr="iStock_000000753328XSmall.jpg"/>
            <p:cNvPicPr>
              <a:picLocks noChangeAspect="1"/>
            </p:cNvPicPr>
            <p:nvPr userDrawn="1"/>
          </p:nvPicPr>
          <p:blipFill>
            <a:blip r:embed="rId6" cstate="print"/>
            <a:stretch>
              <a:fillRect/>
            </a:stretch>
          </p:blipFill>
          <p:spPr>
            <a:xfrm>
              <a:off x="1643042" y="3047248"/>
              <a:ext cx="539496" cy="539496"/>
            </a:xfrm>
            <a:prstGeom prst="rect">
              <a:avLst/>
            </a:prstGeom>
          </p:spPr>
        </p:pic>
      </p:grpSp>
      <p:pic>
        <p:nvPicPr>
          <p:cNvPr id="16" name="Bildobjekt 15" descr="logga_green.png"/>
          <p:cNvPicPr>
            <a:picLocks noChangeAspect="1"/>
          </p:cNvPicPr>
          <p:nvPr userDrawn="1"/>
        </p:nvPicPr>
        <p:blipFill>
          <a:blip r:embed="rId7" cstate="print"/>
          <a:srcRect r="6716"/>
          <a:stretch>
            <a:fillRect/>
          </a:stretch>
        </p:blipFill>
        <p:spPr>
          <a:xfrm>
            <a:off x="-9407" y="0"/>
            <a:ext cx="1101891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Rubrikbild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258888" y="2130425"/>
            <a:ext cx="6626225" cy="14700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  <p:grpSp>
        <p:nvGrpSpPr>
          <p:cNvPr id="12" name="Grupp 12"/>
          <p:cNvGrpSpPr/>
          <p:nvPr/>
        </p:nvGrpSpPr>
        <p:grpSpPr>
          <a:xfrm>
            <a:off x="8604504" y="3342694"/>
            <a:ext cx="539496" cy="3158140"/>
            <a:chOff x="1643042" y="428604"/>
            <a:chExt cx="539496" cy="3158140"/>
          </a:xfrm>
        </p:grpSpPr>
        <p:pic>
          <p:nvPicPr>
            <p:cNvPr id="7" name="Bildobjekt 6" descr="BA10756.jp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43042" y="428604"/>
              <a:ext cx="539496" cy="539496"/>
            </a:xfrm>
            <a:prstGeom prst="rect">
              <a:avLst/>
            </a:prstGeom>
          </p:spPr>
        </p:pic>
        <p:pic>
          <p:nvPicPr>
            <p:cNvPr id="8" name="Bildobjekt 7" descr="iStock_000002716975XSmall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43042" y="2382004"/>
              <a:ext cx="539496" cy="539496"/>
            </a:xfrm>
            <a:prstGeom prst="rect">
              <a:avLst/>
            </a:prstGeom>
          </p:spPr>
        </p:pic>
        <p:pic>
          <p:nvPicPr>
            <p:cNvPr id="9" name="Bildobjekt 8" descr="iStock_000006202820XSmall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643042" y="1721922"/>
              <a:ext cx="539496" cy="539496"/>
            </a:xfrm>
            <a:prstGeom prst="rect">
              <a:avLst/>
            </a:prstGeom>
          </p:spPr>
        </p:pic>
        <p:pic>
          <p:nvPicPr>
            <p:cNvPr id="10" name="Bildobjekt 9" descr="MK10676.jpg"/>
            <p:cNvPicPr>
              <a:picLocks noChangeAspect="1"/>
            </p:cNvPicPr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1643042" y="1071546"/>
              <a:ext cx="539496" cy="539496"/>
            </a:xfrm>
            <a:prstGeom prst="rect">
              <a:avLst/>
            </a:prstGeom>
          </p:spPr>
        </p:pic>
        <p:pic>
          <p:nvPicPr>
            <p:cNvPr id="11" name="Bildobjekt 10" descr="iStock_000000753328XSmall.jpg"/>
            <p:cNvPicPr>
              <a:picLocks noChangeAspect="1"/>
            </p:cNvPicPr>
            <p:nvPr userDrawn="1"/>
          </p:nvPicPr>
          <p:blipFill>
            <a:blip r:embed="rId6" cstate="print"/>
            <a:stretch>
              <a:fillRect/>
            </a:stretch>
          </p:blipFill>
          <p:spPr>
            <a:xfrm>
              <a:off x="1643042" y="3047248"/>
              <a:ext cx="539496" cy="539496"/>
            </a:xfrm>
            <a:prstGeom prst="rect">
              <a:avLst/>
            </a:prstGeom>
          </p:spPr>
        </p:pic>
      </p:grpSp>
      <p:pic>
        <p:nvPicPr>
          <p:cNvPr id="14" name="Bildobjekt 13" descr="SCB-logga_lila.png"/>
          <p:cNvPicPr>
            <a:picLocks noChangeAspect="1"/>
          </p:cNvPicPr>
          <p:nvPr userDrawn="1"/>
        </p:nvPicPr>
        <p:blipFill>
          <a:blip r:embed="rId7" cstate="print"/>
          <a:srcRect t="3335" r="5552"/>
          <a:stretch>
            <a:fillRect/>
          </a:stretch>
        </p:blipFill>
        <p:spPr>
          <a:xfrm>
            <a:off x="-13639" y="220720"/>
            <a:ext cx="1115648" cy="66292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258887" y="4406900"/>
            <a:ext cx="72358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258887" y="2906713"/>
            <a:ext cx="7235825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256370" y="274638"/>
            <a:ext cx="6628743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1258888" y="1600200"/>
            <a:ext cx="3236912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247571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2015-06-12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1256370" y="378212"/>
            <a:ext cx="743042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256370" y="1600200"/>
            <a:ext cx="743042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1263804" y="6492899"/>
            <a:ext cx="13269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2F1F4D1-35E4-46BA-AF81-4FD86FB65BBB}" type="datetimeFigureOut">
              <a:rPr lang="sv-SE" smtClean="0"/>
              <a:pPr/>
              <a:t>2015-06-12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7010432" y="64928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7" name="Bildobjekt 6" descr="logga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-32" y="757556"/>
            <a:ext cx="652218" cy="5345750"/>
          </a:xfrm>
          <a:prstGeom prst="rect">
            <a:avLst/>
          </a:prstGeom>
        </p:spPr>
      </p:pic>
      <p:pic>
        <p:nvPicPr>
          <p:cNvPr id="10" name="Bildobjekt 9" descr="kvadrater_100_rgb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8856757" y="4357553"/>
            <a:ext cx="286488" cy="17859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0" r:id="rId2"/>
    <p:sldLayoutId id="2147483680" r:id="rId3"/>
    <p:sldLayoutId id="2147483666" r:id="rId4"/>
    <p:sldLayoutId id="2147483667" r:id="rId5"/>
    <p:sldLayoutId id="2147483668" r:id="rId6"/>
    <p:sldLayoutId id="2147483669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chemeClr val="accent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1277A"/>
        </a:buClr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1277A"/>
        </a:buClr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1277A"/>
        </a:buClr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1277A"/>
        </a:buClr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1277A"/>
        </a:buClr>
        <a:buFont typeface="Arial" pitchFamily="34" charset="0"/>
        <a:buChar char="•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258888" y="1124745"/>
            <a:ext cx="7633592" cy="20882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Session II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Cooperation in monitoring SDGs at regional and global level</a:t>
            </a:r>
            <a:r>
              <a:rPr lang="en-US" dirty="0" smtClean="0"/>
              <a:t/>
            </a:r>
            <a:br>
              <a:rPr lang="en-US" dirty="0" smtClean="0"/>
            </a:b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smtClean="0"/>
              <a:t>Viveka Palm</a:t>
            </a:r>
          </a:p>
          <a:p>
            <a:r>
              <a:rPr lang="sv-SE" dirty="0" err="1" smtClean="0"/>
              <a:t>Dep</a:t>
            </a:r>
            <a:r>
              <a:rPr lang="sv-SE" dirty="0" smtClean="0"/>
              <a:t> Director Regions and Environment</a:t>
            </a:r>
          </a:p>
          <a:p>
            <a:r>
              <a:rPr lang="sv-SE" dirty="0" err="1" smtClean="0"/>
              <a:t>Adj</a:t>
            </a:r>
            <a:r>
              <a:rPr lang="sv-SE" dirty="0" smtClean="0"/>
              <a:t> professor KTH, Stockholm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activities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256370" y="1340768"/>
            <a:ext cx="7430429" cy="4785395"/>
          </a:xfrm>
        </p:spPr>
        <p:txBody>
          <a:bodyPr>
            <a:normAutofit fontScale="92500"/>
          </a:bodyPr>
          <a:lstStyle/>
          <a:p>
            <a:pPr marL="0" lvl="0" indent="0" hangingPunct="0">
              <a:buNone/>
            </a:pPr>
            <a:endParaRPr lang="en-GB" sz="2600" dirty="0" smtClean="0"/>
          </a:p>
          <a:p>
            <a:pPr lvl="0" hangingPunct="0"/>
            <a:r>
              <a:rPr lang="en-GB" sz="2600" b="1" dirty="0" smtClean="0"/>
              <a:t>Develop</a:t>
            </a:r>
            <a:r>
              <a:rPr lang="en-GB" sz="2600" dirty="0" smtClean="0"/>
              <a:t> internationally harmonised indicators for the new themes. </a:t>
            </a:r>
            <a:endParaRPr lang="sv-SE" sz="2600" dirty="0" smtClean="0"/>
          </a:p>
          <a:p>
            <a:pPr lvl="0" hangingPunct="0"/>
            <a:r>
              <a:rPr lang="en-GB" sz="2600" b="1" dirty="0" smtClean="0"/>
              <a:t>Deepen the communication</a:t>
            </a:r>
            <a:r>
              <a:rPr lang="en-GB" sz="2600" dirty="0" smtClean="0"/>
              <a:t> between the statistical community and other data providers; such as the researchers and the organisations that are part of the development process.</a:t>
            </a:r>
          </a:p>
          <a:p>
            <a:pPr lvl="0" hangingPunct="0"/>
            <a:r>
              <a:rPr lang="en-GB" sz="2600" dirty="0" smtClean="0"/>
              <a:t>Make </a:t>
            </a:r>
            <a:r>
              <a:rPr lang="en-GB" sz="2600" b="1" dirty="0"/>
              <a:t>disaggregated</a:t>
            </a:r>
            <a:r>
              <a:rPr lang="en-GB" sz="2600" dirty="0"/>
              <a:t> </a:t>
            </a:r>
            <a:r>
              <a:rPr lang="en-GB" sz="2600" dirty="0" smtClean="0"/>
              <a:t>statistics available for analyses between the different themes while keeping confidentiality of source data; modelling. </a:t>
            </a:r>
          </a:p>
          <a:p>
            <a:pPr lvl="0" hangingPunct="0"/>
            <a:r>
              <a:rPr lang="en-GB" sz="2600" b="1" dirty="0" smtClean="0"/>
              <a:t>Communicate</a:t>
            </a:r>
            <a:r>
              <a:rPr lang="en-GB" sz="2600" dirty="0" smtClean="0"/>
              <a:t> who does what and when</a:t>
            </a:r>
            <a:r>
              <a:rPr lang="en-GB" sz="2600" smtClean="0"/>
              <a:t>: develop action </a:t>
            </a:r>
            <a:r>
              <a:rPr lang="en-GB" sz="2600" dirty="0" smtClean="0"/>
              <a:t>plan?</a:t>
            </a:r>
          </a:p>
          <a:p>
            <a:pPr marL="0" lvl="0" indent="0" hangingPunct="0">
              <a:buNone/>
            </a:pPr>
            <a:endParaRPr lang="en-GB" sz="2600" dirty="0" smtClean="0"/>
          </a:p>
          <a:p>
            <a:pPr lvl="0" hangingPunct="0"/>
            <a:endParaRPr lang="en-GB" dirty="0"/>
          </a:p>
          <a:p>
            <a:pPr lvl="0" hangingPunct="0"/>
            <a:endParaRPr lang="sv-SE" dirty="0" smtClean="0"/>
          </a:p>
          <a:p>
            <a:pPr marL="0" indent="0" hangingPunct="0">
              <a:buNone/>
            </a:pPr>
            <a:endParaRPr lang="sv-SE" dirty="0" smtClean="0"/>
          </a:p>
          <a:p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Questions to the authors – </a:t>
            </a:r>
            <a:br>
              <a:rPr lang="en-GB" dirty="0" smtClean="0"/>
            </a:br>
            <a:r>
              <a:rPr lang="en-GB" sz="2700" dirty="0" smtClean="0"/>
              <a:t>choose one question now and we take the second during the discussion afterwards</a:t>
            </a:r>
            <a:endParaRPr lang="en-GB" sz="27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What are the important first steps that you see in the coming years?</a:t>
            </a:r>
          </a:p>
          <a:p>
            <a:r>
              <a:rPr lang="en-GB" dirty="0" smtClean="0"/>
              <a:t>Lessons learned about the work so far, regarding the disaggregation into different population groups</a:t>
            </a:r>
            <a:r>
              <a:rPr lang="sv-SE" dirty="0" smtClean="0"/>
              <a:t>?</a:t>
            </a:r>
            <a:endParaRPr lang="en-GB" dirty="0" smtClean="0"/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44093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Contributors to the session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UNSD: The way forward, framework and reporting</a:t>
            </a:r>
          </a:p>
          <a:p>
            <a:r>
              <a:rPr lang="en-GB" dirty="0" smtClean="0"/>
              <a:t>OHCHR: The need for new indicators on human rights, disaggregation</a:t>
            </a:r>
          </a:p>
          <a:p>
            <a:r>
              <a:rPr lang="en-GB" dirty="0" smtClean="0"/>
              <a:t>OECD: offers methods, data, platform </a:t>
            </a:r>
          </a:p>
          <a:p>
            <a:r>
              <a:rPr lang="en-GB" dirty="0" smtClean="0"/>
              <a:t>Eurostat: Experience from the EU SD work to  harmonise and communicate indicators bottom-up, capacity building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801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Aim of the session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Specifying </a:t>
            </a:r>
            <a:r>
              <a:rPr lang="en-US" dirty="0"/>
              <a:t>the involvement </a:t>
            </a:r>
            <a:r>
              <a:rPr lang="en-US" dirty="0" smtClean="0"/>
              <a:t>of the international statistical system for </a:t>
            </a:r>
            <a:r>
              <a:rPr lang="en-US" dirty="0"/>
              <a:t>coordination and communication with other involved parties in the process of defining indicators and filling data gaps. </a:t>
            </a:r>
            <a:endParaRPr lang="sv-SE" dirty="0"/>
          </a:p>
          <a:p>
            <a:r>
              <a:rPr lang="en-GB" dirty="0" smtClean="0"/>
              <a:t>Clarifying important international activities in the SDG process that require </a:t>
            </a:r>
            <a:r>
              <a:rPr lang="en-GB" dirty="0"/>
              <a:t>enhanced </a:t>
            </a:r>
            <a:r>
              <a:rPr lang="en-GB" dirty="0" smtClean="0"/>
              <a:t>cooperation.</a:t>
            </a:r>
          </a:p>
          <a:p>
            <a:r>
              <a:rPr lang="en-GB" dirty="0" smtClean="0"/>
              <a:t>Discussing who does what in the years to come.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7564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/>
          <p:cNvSpPr/>
          <p:nvPr/>
        </p:nvSpPr>
        <p:spPr>
          <a:xfrm>
            <a:off x="1763688" y="5733256"/>
            <a:ext cx="4824536" cy="6480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 8"/>
          <p:cNvSpPr/>
          <p:nvPr/>
        </p:nvSpPr>
        <p:spPr>
          <a:xfrm>
            <a:off x="1763688" y="4797152"/>
            <a:ext cx="4608512" cy="9361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8" name="Rektangel 7"/>
          <p:cNvSpPr/>
          <p:nvPr/>
        </p:nvSpPr>
        <p:spPr>
          <a:xfrm>
            <a:off x="1763688" y="3284984"/>
            <a:ext cx="4608512" cy="15121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7" name="Rektangel 6"/>
          <p:cNvSpPr/>
          <p:nvPr/>
        </p:nvSpPr>
        <p:spPr>
          <a:xfrm>
            <a:off x="1763688" y="1196752"/>
            <a:ext cx="2880320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256371" y="378212"/>
            <a:ext cx="7348078" cy="818540"/>
          </a:xfrm>
        </p:spPr>
        <p:txBody>
          <a:bodyPr/>
          <a:lstStyle/>
          <a:p>
            <a:r>
              <a:rPr lang="en-GB" dirty="0" smtClean="0"/>
              <a:t>The 17 goals to be measured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256370" y="1196752"/>
            <a:ext cx="7430429" cy="5400600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/>
              <a:t>Poverty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Agriculture, food security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Health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Education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Gender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Water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Energy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Growth and employment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Infrastructure and innovation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Inequality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Cities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Sustainable production and consumption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Climate change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Marine areas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Land degradation and biodiversity loss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Peace, justice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Governance – including statistical capacity</a:t>
            </a:r>
            <a:endParaRPr lang="en-GB" dirty="0"/>
          </a:p>
        </p:txBody>
      </p:sp>
      <p:sp>
        <p:nvSpPr>
          <p:cNvPr id="4" name="Ellips 3"/>
          <p:cNvSpPr/>
          <p:nvPr/>
        </p:nvSpPr>
        <p:spPr>
          <a:xfrm>
            <a:off x="6876256" y="1700808"/>
            <a:ext cx="914400" cy="914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textruta 10"/>
          <p:cNvSpPr txBox="1"/>
          <p:nvPr/>
        </p:nvSpPr>
        <p:spPr>
          <a:xfrm>
            <a:off x="6156177" y="1556792"/>
            <a:ext cx="2987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 smtClean="0">
                <a:latin typeface="Arial" pitchFamily="34" charset="0"/>
                <a:cs typeface="Arial" pitchFamily="34" charset="0"/>
              </a:rPr>
              <a:t>Basic human </a:t>
            </a:r>
            <a:r>
              <a:rPr lang="sv-SE" sz="2400" dirty="0" err="1" smtClean="0">
                <a:latin typeface="Arial" pitchFamily="34" charset="0"/>
                <a:cs typeface="Arial" pitchFamily="34" charset="0"/>
              </a:rPr>
              <a:t>needs</a:t>
            </a:r>
            <a:endParaRPr lang="sv-SE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ruta 11"/>
          <p:cNvSpPr txBox="1"/>
          <p:nvPr/>
        </p:nvSpPr>
        <p:spPr>
          <a:xfrm>
            <a:off x="7020272" y="3645024"/>
            <a:ext cx="1511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 err="1" smtClean="0">
                <a:latin typeface="Arial" pitchFamily="34" charset="0"/>
                <a:cs typeface="Arial" pitchFamily="34" charset="0"/>
              </a:rPr>
              <a:t>Economy</a:t>
            </a:r>
            <a:r>
              <a:rPr lang="sv-SE" sz="1200" dirty="0" smtClean="0">
                <a:latin typeface="Arial" pitchFamily="34" charset="0"/>
                <a:cs typeface="Arial" pitchFamily="34" charset="0"/>
              </a:rPr>
              <a:t> </a:t>
            </a:r>
            <a:endParaRPr lang="sv-S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ruta 12"/>
          <p:cNvSpPr txBox="1"/>
          <p:nvPr/>
        </p:nvSpPr>
        <p:spPr>
          <a:xfrm>
            <a:off x="7020272" y="4797152"/>
            <a:ext cx="1912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 smtClean="0">
                <a:latin typeface="Arial" pitchFamily="34" charset="0"/>
                <a:cs typeface="Arial" pitchFamily="34" charset="0"/>
              </a:rPr>
              <a:t>Environment</a:t>
            </a:r>
            <a:endParaRPr lang="sv-SE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ktangel 13"/>
          <p:cNvSpPr/>
          <p:nvPr/>
        </p:nvSpPr>
        <p:spPr>
          <a:xfrm>
            <a:off x="6984976" y="5872626"/>
            <a:ext cx="1511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dirty="0" err="1" smtClean="0">
                <a:latin typeface="Arial" pitchFamily="34" charset="0"/>
                <a:cs typeface="Arial" pitchFamily="34" charset="0"/>
              </a:rPr>
              <a:t>Society</a:t>
            </a:r>
            <a:r>
              <a:rPr lang="sv-SE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sv-SE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256370" y="378212"/>
            <a:ext cx="7430429" cy="161062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statistics community can produce a substantial part of the indicators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256370" y="2060848"/>
            <a:ext cx="7430429" cy="4065315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a) produce the basic statistics for the reporting</a:t>
            </a:r>
            <a:br>
              <a:rPr lang="en-GB" dirty="0" smtClean="0"/>
            </a:br>
            <a:r>
              <a:rPr lang="en-GB" dirty="0" smtClean="0"/>
              <a:t>b) support in the interpretation of the trends</a:t>
            </a:r>
            <a:br>
              <a:rPr lang="en-GB" dirty="0" smtClean="0"/>
            </a:br>
            <a:r>
              <a:rPr lang="en-GB" dirty="0" smtClean="0"/>
              <a:t>c) support in capacity building with technical help for countries that lack basic reporting</a:t>
            </a:r>
            <a:br>
              <a:rPr lang="en-GB" dirty="0" smtClean="0"/>
            </a:br>
            <a:r>
              <a:rPr lang="en-GB" dirty="0" smtClean="0"/>
              <a:t>d) support by developing the broader measures that will be needed for a sustainable analysis in the long term</a:t>
            </a:r>
            <a:br>
              <a:rPr lang="en-GB" dirty="0" smtClean="0"/>
            </a:br>
            <a:r>
              <a:rPr lang="en-GB" dirty="0" smtClean="0"/>
              <a:t>e) support with advice for the indicators that will be better produced outside of national statistical offices.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36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OECD offers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experience </a:t>
            </a:r>
            <a:r>
              <a:rPr lang="en-US" dirty="0"/>
              <a:t>with the development and implementation of measures of well-being and sustainability. </a:t>
            </a:r>
            <a:endParaRPr lang="en-US" dirty="0" smtClean="0"/>
          </a:p>
          <a:p>
            <a:pPr lvl="0"/>
            <a:r>
              <a:rPr lang="en-US" dirty="0" smtClean="0"/>
              <a:t>input to global monitoring, data, methods, platform</a:t>
            </a:r>
          </a:p>
          <a:p>
            <a:pPr lvl="0"/>
            <a:r>
              <a:rPr lang="en-US" dirty="0" smtClean="0"/>
              <a:t>statistical R&amp;D to </a:t>
            </a:r>
            <a:r>
              <a:rPr lang="en-US" dirty="0"/>
              <a:t>help to fill </a:t>
            </a:r>
            <a:r>
              <a:rPr lang="en-US" dirty="0" smtClean="0"/>
              <a:t>gaps</a:t>
            </a:r>
          </a:p>
          <a:p>
            <a:pPr lvl="0"/>
            <a:r>
              <a:rPr lang="en-US" dirty="0" smtClean="0"/>
              <a:t>support to capacity building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5075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Eurostat 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Monitors </a:t>
            </a:r>
            <a:r>
              <a:rPr lang="en-US" dirty="0"/>
              <a:t>the EU Sustainable Development Strategy </a:t>
            </a:r>
            <a:r>
              <a:rPr lang="en-US" dirty="0" smtClean="0"/>
              <a:t>which was built bottom-up from the countries in EU and EFTA. </a:t>
            </a:r>
          </a:p>
          <a:p>
            <a:pPr lvl="0"/>
            <a:r>
              <a:rPr lang="en-US" dirty="0" smtClean="0"/>
              <a:t>Is </a:t>
            </a:r>
            <a:r>
              <a:rPr lang="en-US" dirty="0"/>
              <a:t>committed to contribute to the process of establishing a new SDG monitoring framework</a:t>
            </a:r>
            <a:r>
              <a:rPr lang="en-US" dirty="0" smtClean="0"/>
              <a:t>.</a:t>
            </a:r>
          </a:p>
          <a:p>
            <a:pPr lvl="0"/>
            <a:r>
              <a:rPr lang="en-GB" dirty="0" smtClean="0"/>
              <a:t>Can contribute experience from the work programme of European Statistics with many components of capacity building and development of methodologies for statistics, accounts and indicators.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052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smtClean="0"/>
              <a:t>Office of the </a:t>
            </a:r>
            <a:r>
              <a:rPr lang="sv-SE" smtClean="0"/>
              <a:t>United Nations High Commissioner </a:t>
            </a:r>
            <a:r>
              <a:rPr lang="sv-SE" dirty="0" smtClean="0"/>
              <a:t>for Human Rights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</a:t>
            </a:r>
            <a:r>
              <a:rPr lang="en-GB" dirty="0"/>
              <a:t>to develop statistics for equality and non-discrimination. </a:t>
            </a:r>
            <a:r>
              <a:rPr lang="en-GB" dirty="0" smtClean="0"/>
              <a:t>Much </a:t>
            </a:r>
            <a:r>
              <a:rPr lang="en-GB" dirty="0"/>
              <a:t>can be learned from existing collaborative initiatives of official statistics and human rights </a:t>
            </a:r>
            <a:r>
              <a:rPr lang="en-GB" dirty="0" smtClean="0"/>
              <a:t>community. </a:t>
            </a:r>
          </a:p>
          <a:p>
            <a:r>
              <a:rPr lang="en-GB" dirty="0" smtClean="0"/>
              <a:t>Calls for disaggregation, human rights standards, participation, data collection safeguards and accountability framework on </a:t>
            </a:r>
            <a:r>
              <a:rPr lang="en-GB" dirty="0"/>
              <a:t>expanding data sources to account for the experiences of the most marginalized populations.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9102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 way forward on the international scene</a:t>
            </a:r>
            <a:r>
              <a:rPr lang="sv-SE" dirty="0" smtClean="0"/>
              <a:t>?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/>
              <a:t>A ’short’ list of headline indicators to be reported - noting the indicators which countries can not produce and which are estimated by international organizations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A mapping on new indicators to be developed in the coming years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A database that can provide necessary disaggregation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Communication about the developmental work and linking this </a:t>
            </a:r>
            <a:r>
              <a:rPr lang="en-GB" smtClean="0"/>
              <a:t>with statistical capacity </a:t>
            </a:r>
            <a:r>
              <a:rPr lang="en-GB" dirty="0" smtClean="0"/>
              <a:t>building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23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B-Mall 2010">
  <a:themeElements>
    <a:clrScheme name="SCB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C9210"/>
      </a:accent1>
      <a:accent2>
        <a:srgbClr val="828282"/>
      </a:accent2>
      <a:accent3>
        <a:srgbClr val="F0F0F0"/>
      </a:accent3>
      <a:accent4>
        <a:srgbClr val="078693"/>
      </a:accent4>
      <a:accent5>
        <a:srgbClr val="7F942C"/>
      </a:accent5>
      <a:accent6>
        <a:srgbClr val="71277A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200" dirty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SCB-Mall 2010</Template>
  <TotalTime>484</TotalTime>
  <Words>521</Words>
  <Application>Microsoft Office PowerPoint</Application>
  <PresentationFormat>On-screen Show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SCB-Mall 2010</vt:lpstr>
      <vt:lpstr>Session II  Cooperation in monitoring SDGs at regional and global level </vt:lpstr>
      <vt:lpstr>Contributors to the session</vt:lpstr>
      <vt:lpstr>Aim of the session</vt:lpstr>
      <vt:lpstr>The 17 goals to be measured</vt:lpstr>
      <vt:lpstr>The statistics community can produce a substantial part of the indicators</vt:lpstr>
      <vt:lpstr>OECD offers</vt:lpstr>
      <vt:lpstr>Eurostat </vt:lpstr>
      <vt:lpstr>Office of the United Nations High Commissioner for Human Rights</vt:lpstr>
      <vt:lpstr>A way forward on the international scene?</vt:lpstr>
      <vt:lpstr>Summary of activities</vt:lpstr>
      <vt:lpstr>Questions to the authors –  choose one question now and we take the second during the discussion afterwards</vt:lpstr>
    </vt:vector>
  </TitlesOfParts>
  <Company>SCB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Friends of the chair for broader measures of progress</dc:title>
  <dc:creator>ss</dc:creator>
  <cp:lastModifiedBy>Salonen</cp:lastModifiedBy>
  <cp:revision>42</cp:revision>
  <dcterms:created xsi:type="dcterms:W3CDTF">2013-09-17T14:52:58Z</dcterms:created>
  <dcterms:modified xsi:type="dcterms:W3CDTF">2015-06-12T15:12:24Z</dcterms:modified>
</cp:coreProperties>
</file>