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60" r:id="rId4"/>
    <p:sldId id="261" r:id="rId5"/>
  </p:sldIdLst>
  <p:sldSz cx="9144000" cy="6858000" type="screen4x3"/>
  <p:notesSz cx="6669088" cy="98679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na Tabane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1428"/>
    <a:srgbClr val="FF3300"/>
    <a:srgbClr val="7F142A"/>
    <a:srgbClr val="505150"/>
    <a:srgbClr val="782814"/>
    <a:srgbClr val="D39F9B"/>
    <a:srgbClr val="FFFFFF"/>
    <a:srgbClr val="D1D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0" autoAdjust="0"/>
    <p:restoredTop sz="88889" autoAdjust="0"/>
  </p:normalViewPr>
  <p:slideViewPr>
    <p:cSldViewPr snapToGrid="0" snapToObjects="1" showGuides="1">
      <p:cViewPr>
        <p:scale>
          <a:sx n="70" d="100"/>
          <a:sy n="70" d="100"/>
        </p:scale>
        <p:origin x="-1146" y="-72"/>
      </p:cViewPr>
      <p:guideLst>
        <p:guide orient="horz" pos="1354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/>
          <a:lstStyle>
            <a:lvl1pPr algn="r">
              <a:defRPr sz="1200"/>
            </a:lvl1pPr>
          </a:lstStyle>
          <a:p>
            <a:fld id="{CC6A3BC0-B48C-4243-A865-1A43979715B9}" type="datetimeFigureOut">
              <a:rPr lang="it-IT" smtClean="0"/>
              <a:t>18/06/2015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372793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7607" y="9372793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 anchor="b"/>
          <a:lstStyle>
            <a:lvl1pPr algn="r">
              <a:defRPr sz="1200"/>
            </a:lvl1pPr>
          </a:lstStyle>
          <a:p>
            <a:fld id="{EF691023-A280-4584-A8D8-37EB13ED2F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3841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/>
          <a:lstStyle>
            <a:lvl1pPr algn="r">
              <a:defRPr sz="1200"/>
            </a:lvl1pPr>
          </a:lstStyle>
          <a:p>
            <a:fld id="{78F85037-6479-4803-8655-79B9BC0BEB5E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68363" y="739775"/>
            <a:ext cx="4932362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397" tIns="45198" rIns="90397" bIns="45198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687254"/>
            <a:ext cx="5335270" cy="4440555"/>
          </a:xfrm>
          <a:prstGeom prst="rect">
            <a:avLst/>
          </a:prstGeom>
        </p:spPr>
        <p:txBody>
          <a:bodyPr vert="horz" lIns="90397" tIns="45198" rIns="90397" bIns="45198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372793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372793"/>
            <a:ext cx="2889938" cy="493395"/>
          </a:xfrm>
          <a:prstGeom prst="rect">
            <a:avLst/>
          </a:prstGeom>
        </p:spPr>
        <p:txBody>
          <a:bodyPr vert="horz" lIns="90397" tIns="45198" rIns="90397" bIns="45198" rtlCol="0" anchor="b"/>
          <a:lstStyle>
            <a:lvl1pPr algn="r">
              <a:defRPr sz="1200"/>
            </a:lvl1pPr>
          </a:lstStyle>
          <a:p>
            <a:fld id="{C2710B8A-7AE3-4B7F-9D10-937090E3369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5191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8729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353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4814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28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21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279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874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413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44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527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DC0F17-B556-A148-93D6-180038A225EF}" type="datetimeFigureOut">
              <a:rPr lang="it-IT" smtClean="0"/>
              <a:pPr/>
              <a:t>18/06/2015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C751B5-631A-9242-B635-C18491BE6C6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87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Times New Roman" pitchFamily="-28" charset="0"/>
              <a:buNone/>
              <a:defRPr/>
            </a:pPr>
            <a:endParaRPr lang="en-US"/>
          </a:p>
        </p:txBody>
      </p:sp>
      <p:cxnSp>
        <p:nvCxnSpPr>
          <p:cNvPr id="9" name="Connettore 1 8"/>
          <p:cNvCxnSpPr/>
          <p:nvPr/>
        </p:nvCxnSpPr>
        <p:spPr>
          <a:xfrm>
            <a:off x="777875" y="6254519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magine 10" descr="marchio 2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8379" y="6346121"/>
            <a:ext cx="806786" cy="33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7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it/url?sa=i&amp;rct=j&amp;q=&amp;esrc=s&amp;frm=1&amp;source=images&amp;cd=&amp;cad=rja&amp;uact=8&amp;ved=0CAcQjRw&amp;url=http://www.adenin.com/Modeler/Intranet-Solutions/EnterpriseSocialNetwork.aspx&amp;ei=JYBwVdjlCcqR7AbXzIHgAQ&amp;bvm=bv.94911696,d.bGQ&amp;psig=AFQjCNFWdT97PZ8jgm7W5cG68YaGRBYR5Q&amp;ust=1433522542637579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77673" y="558815"/>
            <a:ext cx="8352428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8C1428"/>
                </a:solidFill>
                <a:latin typeface="Calibri" panose="020F0502020204030204" pitchFamily="34" charset="0"/>
              </a:rPr>
              <a:t>CONCLUSION</a:t>
            </a:r>
          </a:p>
          <a:p>
            <a:endParaRPr lang="en-GB" sz="9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There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is everywhere concern for decreasing funding combined with increasing needs for data on new topics and emergence of alternative data sources. Also have come up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Need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for more focus on diversified user needs, oriented to taking decisions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Importance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of collaboration, integration, timeliness, coherence,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standardisation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, accessibility, partnership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Movement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from stovepipe to common production environment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with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centralised and generalised solutions, but still flexible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Challenges related to changed expectations of skills and capabilities, including for strategic leadership and governance and enterprise architecture design;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 descr="http://www.adenin.com/getfile/7e95e76d-2004-4b9a-ac2e-5a95b1a0af37/Solution_Enterprise-Social-Network.aspx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904" y="2544007"/>
            <a:ext cx="1856096" cy="173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98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36722" y="597177"/>
            <a:ext cx="768369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Creation of a culture of continuous improvement, agility and change;</a:t>
            </a: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Need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to adapt to evolving digital society, with new products and services that reflect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technological/ communication/media-oriented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daily reality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Dissemination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in more interactive, dynamic,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attractive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, visually-oriented way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Service-oriented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attitude to connect, aggregate and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tailor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statistical information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Open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data and machine to machine communication.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 </a:t>
            </a:r>
            <a:endParaRPr lang="it-IT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" name="Ovale 2"/>
          <p:cNvSpPr/>
          <p:nvPr/>
        </p:nvSpPr>
        <p:spPr>
          <a:xfrm>
            <a:off x="7001299" y="4435522"/>
            <a:ext cx="2142699" cy="2076368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05294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682388" y="725158"/>
            <a:ext cx="7656394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8C1428"/>
                </a:solidFill>
                <a:latin typeface="Calibri" panose="020F0502020204030204" pitchFamily="34" charset="0"/>
              </a:rPr>
              <a:t>RECOMMENDATIONS</a:t>
            </a:r>
            <a:endParaRPr lang="it-IT" sz="2400" dirty="0">
              <a:solidFill>
                <a:srgbClr val="8C1428"/>
              </a:solidFill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it-IT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Efforts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and clear activities should run continuously in order to enhance the </a:t>
            </a:r>
            <a:r>
              <a:rPr lang="en-GB" sz="2400" dirty="0">
                <a:solidFill>
                  <a:srgbClr val="8C1428"/>
                </a:solidFill>
                <a:latin typeface="Calibri" panose="020F0502020204030204" pitchFamily="34" charset="0"/>
              </a:rPr>
              <a:t>sharing of experiences, expertise, tools and methods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.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NSIs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should </a:t>
            </a:r>
            <a:r>
              <a:rPr lang="en-GB" sz="2400" dirty="0">
                <a:solidFill>
                  <a:srgbClr val="8C1428"/>
                </a:solidFill>
                <a:latin typeface="Calibri" panose="020F0502020204030204" pitchFamily="34" charset="0"/>
              </a:rPr>
              <a:t>adopt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2400" dirty="0">
                <a:solidFill>
                  <a:srgbClr val="8C1428"/>
                </a:solidFill>
                <a:latin typeface="Calibri" panose="020F0502020204030204" pitchFamily="34" charset="0"/>
              </a:rPr>
              <a:t>standards at different </a:t>
            </a:r>
            <a:r>
              <a:rPr lang="en-GB" sz="2400" dirty="0" smtClean="0">
                <a:solidFill>
                  <a:srgbClr val="8C1428"/>
                </a:solidFill>
                <a:latin typeface="Calibri" panose="020F0502020204030204" pitchFamily="34" charset="0"/>
              </a:rPr>
              <a:t>levels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considering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the Enterprise Architecture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layers.</a:t>
            </a:r>
          </a:p>
          <a:p>
            <a:pPr marL="457200" lvl="0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A plan of </a:t>
            </a:r>
            <a:r>
              <a:rPr lang="en-GB" sz="2400" dirty="0">
                <a:solidFill>
                  <a:srgbClr val="8C1428"/>
                </a:solidFill>
                <a:latin typeface="Calibri" panose="020F0502020204030204" pitchFamily="34" charset="0"/>
              </a:rPr>
              <a:t>joint experiments designed at international level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to foster common results and sharing output, focusing on training for new skills within NSIs and on partnerships with public and private bodies, and with the scientific community.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endParaRPr lang="it-IT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39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14149" y="953534"/>
            <a:ext cx="78611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Aft>
                <a:spcPts val="1200"/>
              </a:spcAft>
              <a:buFont typeface="+mj-lt"/>
              <a:buAutoNum type="arabicPeriod" startAt="4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NSIs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should adopt a proper strategic and operational planning system, using </a:t>
            </a:r>
            <a:r>
              <a:rPr lang="en-GB" sz="2400" dirty="0">
                <a:solidFill>
                  <a:srgbClr val="8C1428"/>
                </a:solidFill>
                <a:latin typeface="Calibri" panose="020F0502020204030204" pitchFamily="34" charset="0"/>
              </a:rPr>
              <a:t>project and portfolio management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techniques to ensure a continuity in the modernisation process.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457200" indent="-457200">
              <a:spcAft>
                <a:spcPts val="1200"/>
              </a:spcAft>
              <a:buFont typeface="+mj-lt"/>
              <a:buAutoNum type="arabicPeriod" startAt="4"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The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need for modernisation should be communicated effectively within NSIs, in order to </a:t>
            </a:r>
            <a:r>
              <a:rPr lang="en-GB" sz="2400" dirty="0">
                <a:solidFill>
                  <a:srgbClr val="8C1428"/>
                </a:solidFill>
                <a:latin typeface="Calibri" panose="020F0502020204030204" pitchFamily="34" charset="0"/>
              </a:rPr>
              <a:t>involve the whole human resources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, working all together with motivation for the same goal, and to make it a leverage for change.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marL="457200" indent="-457200">
              <a:spcAft>
                <a:spcPts val="1200"/>
              </a:spcAft>
              <a:buFont typeface="+mj-lt"/>
              <a:buAutoNum type="arabicPeriod" startAt="4"/>
            </a:pP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 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A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common </a:t>
            </a:r>
            <a:r>
              <a:rPr lang="en-GB" sz="2400" dirty="0">
                <a:solidFill>
                  <a:srgbClr val="8C1428"/>
                </a:solidFill>
                <a:latin typeface="Calibri" panose="020F0502020204030204" pitchFamily="34" charset="0"/>
              </a:rPr>
              <a:t>framework at international level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should be adopted in order to drive increasingly integrated and cross-cutting analyses between different statistical domains, also in order to supersede organisational stovepipes.</a:t>
            </a:r>
            <a:endParaRPr lang="it-IT" sz="24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3794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11115</TotalTime>
  <Words>302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copertina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Salonen</cp:lastModifiedBy>
  <cp:revision>902</cp:revision>
  <cp:lastPrinted>2015-03-17T12:40:38Z</cp:lastPrinted>
  <dcterms:created xsi:type="dcterms:W3CDTF">2012-12-11T11:00:35Z</dcterms:created>
  <dcterms:modified xsi:type="dcterms:W3CDTF">2015-06-18T08:23:50Z</dcterms:modified>
</cp:coreProperties>
</file>