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1"/>
  </p:notesMasterIdLst>
  <p:handoutMasterIdLst>
    <p:handoutMasterId r:id="rId12"/>
  </p:handoutMasterIdLst>
  <p:sldIdLst>
    <p:sldId id="568" r:id="rId3"/>
    <p:sldId id="570" r:id="rId4"/>
    <p:sldId id="569" r:id="rId5"/>
    <p:sldId id="571" r:id="rId6"/>
    <p:sldId id="572" r:id="rId7"/>
    <p:sldId id="574" r:id="rId8"/>
    <p:sldId id="575" r:id="rId9"/>
    <p:sldId id="573" r:id="rId10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mert Keijzer" initials="RK" lastIdx="1" clrIdx="0">
    <p:extLst>
      <p:ext uri="{19B8F6BF-5375-455C-9EA6-DF929625EA0E}">
        <p15:presenceInfo xmlns:p15="http://schemas.microsoft.com/office/powerpoint/2012/main" userId="Remmert Keij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71" autoAdjust="0"/>
  </p:normalViewPr>
  <p:slideViewPr>
    <p:cSldViewPr>
      <p:cViewPr varScale="1">
        <p:scale>
          <a:sx n="79" d="100"/>
          <a:sy n="79" d="100"/>
        </p:scale>
        <p:origin x="726" y="78"/>
      </p:cViewPr>
      <p:guideLst>
        <p:guide orient="horz" pos="2204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21ABB7-CD95-4708-BE4D-ADF640E3A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2431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B26A8E-60D9-41CD-B8B9-A453B5DAE8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915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26A8E-60D9-41CD-B8B9-A453B5DAE8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6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26A8E-60D9-41CD-B8B9-A453B5DAE8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6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26A8E-60D9-41CD-B8B9-A453B5DAE8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4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Consultation Before &amp; After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CBA EAG &amp; RHJ version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26A8E-60D9-41CD-B8B9-A453B5DAE8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CA345-4F94-8E4C-AC96-017B23D9269D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351B8-11CE-445F-8C7C-96FAF05849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1D119-FBA0-B649-91A0-1EF6DFB50EAC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E36A3-465C-45A8-9391-5F3FBB5305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A5BA8-C64B-294F-9A28-F63BFBCA2068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A3466-05B1-4D32-A8B6-1DEA58C8D1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B775B-062F-0140-940A-14AC161E8C21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138A5-595C-4D52-8EA9-502FE58446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4" descr="logo_objective.gif"/>
          <p:cNvSpPr>
            <a:spLocks noChangeAspect="1"/>
          </p:cNvSpPr>
          <p:nvPr userDrawn="1"/>
        </p:nvSpPr>
        <p:spPr bwMode="auto">
          <a:xfrm>
            <a:off x="7164388" y="6092825"/>
            <a:ext cx="1704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6E5AB-EEC7-4092-B331-6DBF87450C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1AFBF-09F5-FF4A-B090-F5AF9D412908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23B99-2990-4ED3-9899-683E4F02E0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74384-C3C4-304C-A675-297A9D1BF069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3969E-8FED-44D5-952F-11BDB3303D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BECDA9-974B-DF49-86F1-19FF731453AE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BA009-7135-41C2-8A2F-2E0A54C800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B7F46-1173-A54B-BE17-7A4E7EB48081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68013F-B73F-425E-B996-1B19542BF0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E396A-0705-CD43-B362-94A06677D4B6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70614-E14A-4AE2-86CF-CD27ABA520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3BFA3B-2DDD-5049-B691-F4447B1D21DC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69B7C-C5A2-4A4B-942B-FF354E4D7C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DE402-5DD3-F742-84A7-64BF2C50E538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1B938A-8F00-4689-92D2-7A0CF136A0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2CF6B-A1C7-AD4B-A953-7F117F4BC5A0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A946E-CA84-4F66-8C39-D674D1DFD0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CA981-7BC2-E742-9955-66FD0BC7DF16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2ADAE-A844-460B-8998-DD98A63FFA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10451-D1D7-4046-BE80-945DE5067ACF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7BA34-5AAE-41AB-A67B-7D3C629C47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6E306-AFCF-8240-A7F1-4DA2572AB3C6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38C72-7F99-4365-9971-F294B14BBD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801BC-6C1D-544D-8452-F7CC377D44D4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A6742-209F-4BF9-B0A9-26D45F847E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6B613-C610-4042-9DCE-49E06A4BE911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DC238-787A-47C5-9BD4-B05FEAA2B4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995D3-CD31-CD44-A03D-3FFF4DC8D57C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A9B3B-F601-4387-B4A5-07D8DF43F8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C60BE-2392-4344-B0D5-FB7497F7C47E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0375E-E47A-4966-B4FE-7318DE2202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74147-62F8-5A43-BA24-F292BE89E4D9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486E5-E4D6-4777-AB0D-B8A5D00FFA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72DE6-6BE8-2C45-9156-D9D5EBDBDA72}" type="datetime1">
              <a:rPr lang="en-GB" smtClean="0"/>
              <a:t>05/02/2016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1D3BE-8C95-406B-813B-64CF1D25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540"/>
            <a:ext cx="9144000" cy="11988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516975" y="6415754"/>
            <a:ext cx="24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373545">
                    <a:lumMod val="60000"/>
                    <a:lumOff val="40000"/>
                  </a:srgbClr>
                </a:solidFill>
                <a:latin typeface="Calibri"/>
              </a:rPr>
              <a:t>consultationinstitute.org</a:t>
            </a:r>
            <a:endParaRPr lang="en-GB" sz="1600" b="1" dirty="0">
              <a:solidFill>
                <a:srgbClr val="373545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21288"/>
            <a:ext cx="1605656" cy="689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77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540"/>
            <a:ext cx="9144000" cy="11988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516975" y="6415754"/>
            <a:ext cx="24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373545">
                    <a:lumMod val="60000"/>
                    <a:lumOff val="40000"/>
                  </a:srgbClr>
                </a:solidFill>
                <a:latin typeface="Calibri"/>
              </a:rPr>
              <a:t>consultationinstitute.org</a:t>
            </a:r>
            <a:endParaRPr lang="en-GB" sz="1600" b="1" dirty="0">
              <a:solidFill>
                <a:srgbClr val="373545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21288"/>
            <a:ext cx="1605656" cy="689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79" r:id="rId2"/>
    <p:sldLayoutId id="2147483780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en-GB" sz="4800" dirty="0" smtClean="0">
                <a:solidFill>
                  <a:schemeClr val="tx2"/>
                </a:solidFill>
              </a:rPr>
              <a:t>The Consultation Institute</a:t>
            </a:r>
            <a:br>
              <a:rPr lang="en-GB" sz="4800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Quintin Oliver, Chair</a:t>
            </a:r>
            <a:r>
              <a:rPr lang="en-GB" sz="4800" dirty="0" smtClean="0">
                <a:solidFill>
                  <a:schemeClr val="tx2"/>
                </a:solidFill>
              </a:rPr>
              <a:t> 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/>
                </a:solidFill>
              </a:rPr>
              <a:t>Energy-related planning in the United Kingdom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6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889779" y="2227443"/>
            <a:ext cx="1716617" cy="11509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Calibri"/>
              </a:rPr>
              <a:t>Advice &amp; Guidance</a:t>
            </a:r>
            <a:endParaRPr lang="en-GB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263"/>
            <a:ext cx="9144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21388"/>
            <a:ext cx="16049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6213" y="115888"/>
            <a:ext cx="7489825" cy="193992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3600" b="1" dirty="0">
                <a:solidFill>
                  <a:prstClr val="white"/>
                </a:solidFill>
                <a:latin typeface="Calibri"/>
              </a:rPr>
              <a:t>The Consultation Institute                                                                             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Not-for-profit; 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Best Practice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organisation; founded 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2003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Consultation &amp; Public Engagement 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‘Think Tank’</a:t>
            </a:r>
          </a:p>
          <a:p>
            <a:pPr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Calibri"/>
              </a:rPr>
              <a:t>UK &amp; 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beyond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8450" y="2218797"/>
            <a:ext cx="1871663" cy="115093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Calibri"/>
              </a:rPr>
              <a:t>Quality Assurance</a:t>
            </a:r>
          </a:p>
        </p:txBody>
      </p:sp>
      <p:pic>
        <p:nvPicPr>
          <p:cNvPr id="10" name="Picture 2" descr="C:\Users\ElizabethGammell\Pictures\0003 The Consultation Institute\Raines Williams and Rhion Jones 15 May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5" y="3886200"/>
            <a:ext cx="1948724" cy="194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6350530" y="4071936"/>
            <a:ext cx="2563812" cy="12239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CPD &amp; APC</a:t>
            </a:r>
            <a:endParaRPr lang="en-GB" sz="3600" b="1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Calibri"/>
              </a:rPr>
              <a:t>1,187+ 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members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86413" y="6434138"/>
            <a:ext cx="2881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7F7B9A"/>
                </a:solidFill>
                <a:latin typeface="Calibri" charset="0"/>
              </a:rPr>
              <a:t>www.consultationinstitute.org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26062" y="2298374"/>
            <a:ext cx="2126257" cy="107136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Calibri"/>
              </a:rPr>
              <a:t>Risk Assessment</a:t>
            </a:r>
            <a:endParaRPr lang="en-GB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6348" y="3932041"/>
            <a:ext cx="3417556" cy="14636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Calibri"/>
              </a:rPr>
              <a:t>Publications; thought leadership &amp; events</a:t>
            </a:r>
            <a:endParaRPr lang="en-GB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10151"/>
            <a:ext cx="7772400" cy="1470025"/>
          </a:xfrm>
        </p:spPr>
        <p:txBody>
          <a:bodyPr/>
          <a:lstStyle/>
          <a:p>
            <a:r>
              <a:rPr lang="en-GB" sz="4800" dirty="0" smtClean="0">
                <a:solidFill>
                  <a:schemeClr val="tx2"/>
                </a:solidFill>
              </a:rPr>
              <a:t>Aarhus &amp; the UK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1" y="1160748"/>
            <a:ext cx="3600400" cy="2340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36" y="1432948"/>
            <a:ext cx="4176464" cy="1861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3" y="3699901"/>
            <a:ext cx="3724104" cy="2210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43" y="3501008"/>
            <a:ext cx="3303235" cy="2608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89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3" y="236696"/>
            <a:ext cx="9009460" cy="936104"/>
          </a:xfrm>
        </p:spPr>
        <p:txBody>
          <a:bodyPr/>
          <a:lstStyle/>
          <a:p>
            <a:r>
              <a:rPr lang="en-GB" sz="4800" dirty="0" smtClean="0">
                <a:solidFill>
                  <a:schemeClr val="tx2"/>
                </a:solidFill>
              </a:rPr>
              <a:t>Why is energy so important?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30896"/>
            <a:ext cx="4708384" cy="1078024"/>
          </a:xfrm>
        </p:spPr>
        <p:txBody>
          <a:bodyPr/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3600" dirty="0" smtClean="0">
                <a:solidFill>
                  <a:schemeClr val="tx2"/>
                </a:solidFill>
              </a:rPr>
              <a:t>Politics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GB" sz="3600" dirty="0">
              <a:solidFill>
                <a:schemeClr val="tx2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3600" dirty="0" smtClean="0">
                <a:solidFill>
                  <a:schemeClr val="tx2"/>
                </a:solidFill>
              </a:rPr>
              <a:t>Technology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GB" sz="36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3600" dirty="0" smtClean="0">
                <a:solidFill>
                  <a:schemeClr val="tx2"/>
                </a:solidFill>
              </a:rPr>
              <a:t>Environment</a:t>
            </a: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2"/>
              </a:solidFill>
            </a:endParaRPr>
          </a:p>
          <a:p>
            <a:pPr marL="457200" indent="-457200" algn="l"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72800"/>
            <a:ext cx="3496064" cy="218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504603" cy="2334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99083"/>
            <a:ext cx="7772400" cy="1470025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2"/>
                </a:solidFill>
              </a:rPr>
              <a:t>UK Energy Planning </a:t>
            </a:r>
            <a:br>
              <a:rPr lang="en-GB" sz="4800" dirty="0" smtClean="0">
                <a:solidFill>
                  <a:schemeClr val="tx2"/>
                </a:solidFill>
              </a:rPr>
            </a:br>
            <a:r>
              <a:rPr lang="en-GB" sz="4800" dirty="0" smtClean="0">
                <a:solidFill>
                  <a:schemeClr val="tx2"/>
                </a:solidFill>
              </a:rPr>
              <a:t>Policy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5472608" cy="2016224"/>
          </a:xfrm>
        </p:spPr>
        <p:txBody>
          <a:bodyPr/>
          <a:lstStyle/>
          <a:p>
            <a:pPr algn="l"/>
            <a:endParaRPr lang="en-GB" dirty="0">
              <a:solidFill>
                <a:schemeClr val="tx2"/>
              </a:solidFill>
            </a:endParaRP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2008 Planning Act: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Introduction of Nationally Significant Infrastructure Projects (NSIP)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Fast tracking consent procedure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Statement of Community Consultation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Small-scale developments fall under Local Authorities’ remit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Cutting corners on Public Participation?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52" y="3789040"/>
            <a:ext cx="369125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0" y="507733"/>
            <a:ext cx="2448272" cy="2957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25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8720" y="245716"/>
            <a:ext cx="7772400" cy="1470025"/>
          </a:xfrm>
        </p:spPr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AarhusCheck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92560"/>
            <a:ext cx="6400800" cy="17526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Participation audit</a:t>
            </a:r>
          </a:p>
          <a:p>
            <a:pPr algn="l">
              <a:spcBef>
                <a:spcPts val="0"/>
              </a:spcBef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Free risk assessment </a:t>
            </a:r>
          </a:p>
          <a:p>
            <a:pPr algn="l"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  </a:t>
            </a:r>
            <a:r>
              <a:rPr lang="en-GB" sz="2400" dirty="0" smtClean="0">
                <a:solidFill>
                  <a:schemeClr val="tx2"/>
                </a:solidFill>
              </a:rPr>
              <a:t>     tool</a:t>
            </a:r>
          </a:p>
          <a:p>
            <a:pPr algn="l">
              <a:spcBef>
                <a:spcPts val="0"/>
              </a:spcBef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For all stages of development</a:t>
            </a: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</a:endParaRPr>
          </a:p>
          <a:p>
            <a:pPr marL="45720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www.tcitoolbox.com</a:t>
            </a:r>
          </a:p>
          <a:p>
            <a:pPr algn="l"/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03" y="476672"/>
            <a:ext cx="5601097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10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3958208" cy="115455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Perils of Pylons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6400800" cy="17526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Cross-border electricity </a:t>
            </a:r>
          </a:p>
          <a:p>
            <a:pPr algn="l"/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     interconnector</a:t>
            </a:r>
          </a:p>
          <a:p>
            <a:pPr algn="l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Communities objected due </a:t>
            </a:r>
          </a:p>
          <a:p>
            <a:pPr algn="l"/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     to lack of consultation</a:t>
            </a:r>
          </a:p>
          <a:p>
            <a:pPr algn="l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/>
                </a:solidFill>
              </a:rPr>
              <a:t>Led to major external </a:t>
            </a:r>
          </a:p>
          <a:p>
            <a:pPr algn="l"/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    participation inquiry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764704"/>
            <a:ext cx="4170340" cy="2219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4" y="3197994"/>
            <a:ext cx="4672006" cy="296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51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More information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		</a:t>
            </a:r>
            <a:r>
              <a:rPr lang="en-GB" sz="3600" dirty="0" smtClean="0">
                <a:solidFill>
                  <a:schemeClr val="tx2"/>
                </a:solidFill>
              </a:rPr>
              <a:t>@</a:t>
            </a:r>
            <a:r>
              <a:rPr lang="en-GB" sz="3600" dirty="0" err="1" smtClean="0">
                <a:solidFill>
                  <a:schemeClr val="tx2"/>
                </a:solidFill>
              </a:rPr>
              <a:t>TCInews</a:t>
            </a:r>
            <a:r>
              <a:rPr lang="en-GB" sz="3600" dirty="0" smtClean="0">
                <a:solidFill>
                  <a:schemeClr val="tx2"/>
                </a:solidFill>
              </a:rPr>
              <a:t> / @</a:t>
            </a:r>
            <a:r>
              <a:rPr lang="en-GB" sz="3600" dirty="0" err="1" smtClean="0">
                <a:solidFill>
                  <a:schemeClr val="tx2"/>
                </a:solidFill>
              </a:rPr>
              <a:t>QuintinOliver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		</a:t>
            </a:r>
            <a:r>
              <a:rPr lang="en-GB" sz="3600" dirty="0" smtClean="0">
                <a:solidFill>
                  <a:schemeClr val="tx2"/>
                </a:solidFill>
              </a:rPr>
              <a:t>The Consultation Institute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/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		consultationinstitute.org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" y="1602313"/>
            <a:ext cx="792000" cy="7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" y="2783285"/>
            <a:ext cx="792000" cy="7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" y="386104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79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tlCol="0" anchor="ctr"/>
      <a:lstStyle>
        <a:defPPr algn="ctr">
          <a:defRPr sz="3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buClr>
            <a:srgbClr val="FF0000"/>
          </a:buClr>
          <a:buSzPct val="130000"/>
          <a:buFont typeface="Arial" pitchFamily="34" charset="0"/>
          <a:buChar char="•"/>
          <a:defRPr sz="3600" dirty="0">
            <a:solidFill>
              <a:srgbClr val="00206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tlCol="0" anchor="ctr"/>
      <a:lstStyle>
        <a:defPPr algn="ctr">
          <a:defRPr sz="3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buClr>
            <a:srgbClr val="FF0000"/>
          </a:buClr>
          <a:buSzPct val="130000"/>
          <a:buFont typeface="Arial" pitchFamily="34" charset="0"/>
          <a:buChar char="•"/>
          <a:defRPr sz="3600" dirty="0">
            <a:solidFill>
              <a:srgbClr val="002060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185</Words>
  <Application>Microsoft Office PowerPoint</Application>
  <PresentationFormat>On-screen Show (4:3)</PresentationFormat>
  <Paragraphs>61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ＭＳ Ｐゴシック</vt:lpstr>
      <vt:lpstr>2_Office Theme</vt:lpstr>
      <vt:lpstr>3_Office Theme</vt:lpstr>
      <vt:lpstr>The Consultation Institute Quintin Oliver, Chair </vt:lpstr>
      <vt:lpstr>PowerPoint Presentation</vt:lpstr>
      <vt:lpstr>Aarhus &amp; the UK</vt:lpstr>
      <vt:lpstr>Why is energy so important?</vt:lpstr>
      <vt:lpstr>UK Energy Planning  Policy</vt:lpstr>
      <vt:lpstr>AarhusCheck</vt:lpstr>
      <vt:lpstr>Perils of Pylons</vt:lpstr>
      <vt:lpstr>More information    @TCInews / @QuintinOliver    The Consultation Institute    consultationinstitute.org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Gammell</dc:creator>
  <cp:lastModifiedBy>Remmert Keijzer</cp:lastModifiedBy>
  <cp:revision>306</cp:revision>
  <cp:lastPrinted>2014-09-29T09:17:30Z</cp:lastPrinted>
  <dcterms:created xsi:type="dcterms:W3CDTF">2011-04-07T09:23:46Z</dcterms:created>
  <dcterms:modified xsi:type="dcterms:W3CDTF">2016-02-05T11:37:32Z</dcterms:modified>
</cp:coreProperties>
</file>