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8" r:id="rId2"/>
    <p:sldId id="275" r:id="rId3"/>
  </p:sldIdLst>
  <p:sldSz cx="12188825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816">
          <p15:clr>
            <a:srgbClr val="A4A3A4"/>
          </p15:clr>
        </p15:guide>
        <p15:guide id="3" orient="horz" pos="384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pos="3839">
          <p15:clr>
            <a:srgbClr val="A4A3A4"/>
          </p15:clr>
        </p15:guide>
        <p15:guide id="6" pos="384">
          <p15:clr>
            <a:srgbClr val="A4A3A4"/>
          </p15:clr>
        </p15:guide>
        <p15:guide id="7" pos="72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72C1"/>
    <a:srgbClr val="C889B2"/>
    <a:srgbClr val="952924"/>
    <a:srgbClr val="779BBE"/>
    <a:srgbClr val="07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62" autoAdjust="0"/>
    <p:restoredTop sz="80452" autoAdjust="0"/>
  </p:normalViewPr>
  <p:slideViewPr>
    <p:cSldViewPr>
      <p:cViewPr>
        <p:scale>
          <a:sx n="75" d="100"/>
          <a:sy n="75" d="100"/>
        </p:scale>
        <p:origin x="-858" y="-72"/>
      </p:cViewPr>
      <p:guideLst>
        <p:guide orient="horz" pos="2160"/>
        <p:guide orient="horz" pos="816"/>
        <p:guide orient="horz" pos="3840"/>
        <p:guide orient="horz" pos="1056"/>
        <p:guide pos="3839"/>
        <p:guide pos="384"/>
        <p:guide pos="72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3536" y="104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9/14/2017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4572001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049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18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 smtClean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441" y="2763520"/>
            <a:ext cx="9141619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441" y="4419600"/>
            <a:ext cx="9141619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959" y="5867400"/>
            <a:ext cx="2593853" cy="79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6929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295401"/>
            <a:ext cx="7618016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178" y="1295400"/>
            <a:ext cx="3047206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" y="1295400"/>
            <a:ext cx="6703854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960" y="1295400"/>
            <a:ext cx="3900424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57354" y="6478524"/>
            <a:ext cx="812588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211722" y="6478524"/>
            <a:ext cx="2844059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1611" y="6478524"/>
            <a:ext cx="304721" cy="219456"/>
          </a:xfrm>
          <a:prstGeom prst="rect">
            <a:avLst/>
          </a:prstGeom>
        </p:spPr>
        <p:txBody>
          <a:bodyPr/>
          <a:lstStyle/>
          <a:p>
            <a:fld id="{00DE720E-C72B-42F0-AD69-52D60E3C6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" y="1295400"/>
            <a:ext cx="5314328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6265056" y="1295400"/>
            <a:ext cx="5314328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4953000"/>
            <a:ext cx="5314328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6265056" y="4953000"/>
            <a:ext cx="5314328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" y="1295400"/>
            <a:ext cx="3412871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4211392"/>
            <a:ext cx="3412871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4387977" y="1295400"/>
            <a:ext cx="3412871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8166513" y="1295400"/>
            <a:ext cx="3412871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4387977" y="4211392"/>
            <a:ext cx="3412871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166513" y="4211392"/>
            <a:ext cx="3412871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567712" y="304801"/>
            <a:ext cx="1011672" cy="5791200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304801"/>
            <a:ext cx="9649486" cy="5791200"/>
          </a:xfrm>
        </p:spPr>
        <p:txBody>
          <a:bodyPr vert="eaVert"/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77653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54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441" y="2763520"/>
            <a:ext cx="9141619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441" y="4419600"/>
            <a:ext cx="9141619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subtitle</a:t>
            </a:r>
            <a:r>
              <a:rPr lang="fr-FR" dirty="0" smtClean="0"/>
              <a:t>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612" y="199571"/>
            <a:ext cx="1590467" cy="48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9141619" cy="1828800"/>
          </a:xfrm>
        </p:spPr>
        <p:txBody>
          <a:bodyPr anchor="t"/>
          <a:lstStyle>
            <a:lvl1pPr algn="l">
              <a:defRPr sz="3200" b="1" cap="none" spc="-100" baseline="0"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4419600"/>
            <a:ext cx="9141619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178773" y="66655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endParaRPr lang="en-US" dirty="0" err="1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1133856"/>
            <a:ext cx="10969943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76400"/>
            <a:ext cx="10969943" cy="4419601"/>
          </a:xfrm>
        </p:spPr>
        <p:txBody>
          <a:bodyPr/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15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57354" y="6478524"/>
            <a:ext cx="812588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11722" y="6478524"/>
            <a:ext cx="2844059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1611" y="6478524"/>
            <a:ext cx="304721" cy="219456"/>
          </a:xfrm>
          <a:prstGeom prst="rect">
            <a:avLst/>
          </a:prstGeom>
        </p:spPr>
        <p:txBody>
          <a:bodyPr/>
          <a:lstStyle/>
          <a:p>
            <a:fld id="{00DE720E-C72B-42F0-AD69-52D60E3C605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1133856"/>
            <a:ext cx="10969943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09441" y="1661890"/>
            <a:ext cx="10969943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2057400"/>
            <a:ext cx="10969943" cy="4038600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21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157354" y="6478524"/>
            <a:ext cx="812588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11722" y="6478524"/>
            <a:ext cx="2844059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1611" y="6478524"/>
            <a:ext cx="304721" cy="219456"/>
          </a:xfrm>
          <a:prstGeom prst="rect">
            <a:avLst/>
          </a:prstGeom>
        </p:spPr>
        <p:txBody>
          <a:bodyPr/>
          <a:lstStyle/>
          <a:p>
            <a:fld id="{00DE720E-C72B-42F0-AD69-52D60E3C6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295401"/>
            <a:ext cx="5314328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5056" y="1295401"/>
            <a:ext cx="5314328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09441" y="1295400"/>
            <a:ext cx="3412871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87977" y="1295400"/>
            <a:ext cx="3412871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en-US" dirty="0" smtClean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8166513" y="1295400"/>
            <a:ext cx="3412871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08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9599771" cy="8382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295401"/>
            <a:ext cx="10969943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612" y="5029200"/>
            <a:ext cx="1600200" cy="1666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0212" y="147308"/>
            <a:ext cx="1512168" cy="46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49" r:id="rId2"/>
    <p:sldLayoutId id="2147483651" r:id="rId3"/>
    <p:sldLayoutId id="2147483650" r:id="rId4"/>
    <p:sldLayoutId id="2147483663" r:id="rId5"/>
    <p:sldLayoutId id="2147483664" r:id="rId6"/>
    <p:sldLayoutId id="2147483654" r:id="rId7"/>
    <p:sldLayoutId id="2147483652" r:id="rId8"/>
    <p:sldLayoutId id="2147483667" r:id="rId9"/>
    <p:sldLayoutId id="2147483656" r:id="rId10"/>
    <p:sldLayoutId id="2147483657" r:id="rId11"/>
    <p:sldLayoutId id="2147483671" r:id="rId12"/>
    <p:sldLayoutId id="2147483672" r:id="rId13"/>
    <p:sldLayoutId id="2147483659" r:id="rId14"/>
    <p:sldLayoutId id="2147483674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663" y="152400"/>
            <a:ext cx="11028149" cy="685800"/>
          </a:xfrm>
        </p:spPr>
        <p:txBody>
          <a:bodyPr/>
          <a:lstStyle/>
          <a:p>
            <a:r>
              <a:rPr lang="en-US" sz="2400" spc="0" dirty="0" smtClean="0"/>
              <a:t>Aarhus Convention and </a:t>
            </a:r>
            <a:r>
              <a:rPr lang="en-US" sz="2400" spc="0" dirty="0"/>
              <a:t> </a:t>
            </a:r>
            <a:r>
              <a:rPr lang="cs-CZ" sz="2400" spc="0" dirty="0" smtClean="0"/>
              <a:t>SDGs</a:t>
            </a:r>
            <a:r>
              <a:rPr lang="uk-UA" sz="2400" spc="0" dirty="0" smtClean="0"/>
              <a:t>:</a:t>
            </a:r>
            <a:r>
              <a:rPr lang="en-US" sz="2400" spc="0" dirty="0" smtClean="0"/>
              <a:t> Ukraine’s experience</a:t>
            </a:r>
            <a:endParaRPr lang="en-US" sz="2400" spc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2212" y="606425"/>
            <a:ext cx="8229600" cy="5718175"/>
          </a:xfrm>
        </p:spPr>
        <p:txBody>
          <a:bodyPr/>
          <a:lstStyle/>
          <a:p>
            <a:pPr lvl="0" algn="ctr"/>
            <a:r>
              <a:rPr lang="en-GB" b="1" dirty="0" smtClean="0"/>
              <a:t>Key</a:t>
            </a:r>
            <a:r>
              <a:rPr lang="cs-CZ" b="1" dirty="0" smtClean="0"/>
              <a:t> </a:t>
            </a:r>
            <a:r>
              <a:rPr lang="cs-CZ" b="1" dirty="0"/>
              <a:t>challenges </a:t>
            </a:r>
            <a:endParaRPr lang="en-US" b="1" dirty="0" smtClean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General circumstances, including armed conflict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R</a:t>
            </a:r>
            <a:r>
              <a:rPr lang="cs-CZ" sz="1600" dirty="0" smtClean="0"/>
              <a:t>ais</a:t>
            </a:r>
            <a:r>
              <a:rPr lang="en-GB" sz="1600" dirty="0" err="1" smtClean="0"/>
              <a:t>ing</a:t>
            </a:r>
            <a:r>
              <a:rPr lang="cs-CZ" sz="1600" dirty="0" smtClean="0"/>
              <a:t> </a:t>
            </a:r>
            <a:r>
              <a:rPr lang="cs-CZ" sz="1600" dirty="0"/>
              <a:t>awareness </a:t>
            </a:r>
            <a:r>
              <a:rPr lang="en-GB" sz="1600" dirty="0" smtClean="0"/>
              <a:t>on </a:t>
            </a:r>
            <a:r>
              <a:rPr lang="cs-CZ" sz="1600" dirty="0" smtClean="0"/>
              <a:t>available environmental </a:t>
            </a:r>
            <a:r>
              <a:rPr lang="cs-CZ" sz="1600" dirty="0"/>
              <a:t>information and </a:t>
            </a:r>
            <a:r>
              <a:rPr lang="en-US" sz="1600" dirty="0" smtClean="0"/>
              <a:t>concerns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Comprehensive National Reform Agenda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Groups interests not articulated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600" dirty="0"/>
              <a:t>Technical </a:t>
            </a:r>
            <a:r>
              <a:rPr lang="cs-CZ" sz="1600" dirty="0" smtClean="0"/>
              <a:t>challenges</a:t>
            </a:r>
            <a:endParaRPr lang="en-GB" b="1" dirty="0" smtClean="0"/>
          </a:p>
          <a:p>
            <a:pPr lvl="0" algn="ctr"/>
            <a:r>
              <a:rPr lang="en-GB" b="1" dirty="0" smtClean="0"/>
              <a:t>K</a:t>
            </a:r>
            <a:r>
              <a:rPr lang="cs-CZ" b="1" dirty="0" smtClean="0"/>
              <a:t>ey </a:t>
            </a:r>
            <a:r>
              <a:rPr lang="cs-CZ" b="1" dirty="0"/>
              <a:t>lessons learned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Broad and structured public consultations</a:t>
            </a:r>
            <a:r>
              <a:rPr lang="cs-CZ" sz="1600" dirty="0" smtClean="0"/>
              <a:t>  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Joint facilitation of interests articulation</a:t>
            </a:r>
            <a:r>
              <a:rPr lang="cs-CZ" sz="1600" dirty="0" smtClean="0"/>
              <a:t> 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Using s</a:t>
            </a:r>
            <a:r>
              <a:rPr lang="cs-CZ" sz="1600" dirty="0"/>
              <a:t>ocial media </a:t>
            </a: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Executive, NGOs, international partners, European integration</a:t>
            </a:r>
            <a:endParaRPr lang="en-US" sz="1600" dirty="0"/>
          </a:p>
          <a:p>
            <a:pPr lvl="0" algn="ctr"/>
            <a:r>
              <a:rPr lang="en-GB" b="1" dirty="0" smtClean="0"/>
              <a:t>E</a:t>
            </a:r>
            <a:r>
              <a:rPr lang="cs-CZ" b="1" dirty="0" smtClean="0"/>
              <a:t>xpected </a:t>
            </a:r>
            <a:r>
              <a:rPr lang="cs-CZ" b="1" dirty="0"/>
              <a:t>outcome(s)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Increased prioritization of environmental issues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Platforms for reform coalitions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Tools and instruments to participate</a:t>
            </a:r>
            <a:endParaRPr lang="en-US" sz="1600" dirty="0"/>
          </a:p>
          <a:p>
            <a:pPr lvl="0" algn="ctr"/>
            <a:r>
              <a:rPr lang="en-GB" b="1" dirty="0" smtClean="0"/>
              <a:t>F</a:t>
            </a:r>
            <a:r>
              <a:rPr lang="cs-CZ" b="1" dirty="0" smtClean="0"/>
              <a:t>uture steps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Secondary legislation and practice</a:t>
            </a: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National IT-system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Public administration reform</a:t>
            </a:r>
            <a:endParaRPr lang="en-US" sz="1600" dirty="0"/>
          </a:p>
        </p:txBody>
      </p:sp>
      <p:pic>
        <p:nvPicPr>
          <p:cNvPr id="1033" name="Picture 9" descr="Q:\SDG Logos\SDG Package\JPGs_PNGs etc\E_SDG_Poster and web files\SDG_Individual Icons\JPGs_High Res\E_SDG_Icons-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5" y="606425"/>
            <a:ext cx="803275" cy="8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Q:\SDG Logos\SDG Package\JPGs_PNGs etc\E_SDG_Poster and web files\SDG_Individual Icons\JPGs_High Res\E_SDG_Icons-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93" y="1436106"/>
            <a:ext cx="803275" cy="80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Q:\SDG Logos\SDG Package\JPGs_PNGs etc\E_SDG_Poster and web files\SDG_Individual Icons\JPGs_High Res\E_SDG_Icons-0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94" y="2270755"/>
            <a:ext cx="803274" cy="80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Q:\SDG Logos\SDG Package\JPGs_PNGs etc\E_SDG_Poster and web files\SDG_Individual Icons\JPGs_High Res\E_SDG_Icons-1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93" y="3124200"/>
            <a:ext cx="803274" cy="80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Q:\SDG Logos\SDG Package\JPGs_PNGs etc\E_SDG_Poster and web files\SDG_Individual Icons\JPGs_High Res\E_SDG_Icons-1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" y="3962400"/>
            <a:ext cx="803273" cy="80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Q:\SDG Logos\SDG Package\JPGs_PNGs etc\E_SDG_Poster and web files\SDG_Individual Icons\JPGs_High Res\E_SDG_Icons-1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5" y="4805274"/>
            <a:ext cx="833525" cy="8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1065212" y="914400"/>
            <a:ext cx="2362200" cy="518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none" spc="-100" baseline="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GB" sz="1800" dirty="0" smtClean="0"/>
              <a:t>Initiatives : </a:t>
            </a:r>
            <a:endParaRPr lang="en-GB" sz="1800" dirty="0" smtClean="0"/>
          </a:p>
          <a:p>
            <a:r>
              <a:rPr lang="en-GB" sz="1800" dirty="0" smtClean="0">
                <a:solidFill>
                  <a:srgbClr val="3A72C1"/>
                </a:solidFill>
              </a:rPr>
              <a:t>EIA &amp; SEA</a:t>
            </a:r>
            <a:endParaRPr lang="en-GB" sz="1800" dirty="0" smtClean="0">
              <a:solidFill>
                <a:srgbClr val="3A72C1"/>
              </a:solidFill>
            </a:endParaRPr>
          </a:p>
          <a:p>
            <a:endParaRPr lang="en-GB" sz="1800" u="sng" dirty="0" smtClean="0"/>
          </a:p>
          <a:p>
            <a:r>
              <a:rPr lang="en-GB" sz="1800" u="sng" dirty="0" err="1" smtClean="0">
                <a:solidFill>
                  <a:srgbClr val="3A72C1"/>
                </a:solidFill>
              </a:rPr>
              <a:t>BlackSea</a:t>
            </a:r>
            <a:r>
              <a:rPr lang="en-GB" sz="1800" u="sng" dirty="0" smtClean="0">
                <a:solidFill>
                  <a:srgbClr val="3A72C1"/>
                </a:solidFill>
              </a:rPr>
              <a:t> </a:t>
            </a:r>
            <a:r>
              <a:rPr lang="en-GB" sz="1800" u="sng" dirty="0" err="1" smtClean="0">
                <a:solidFill>
                  <a:srgbClr val="3A72C1"/>
                </a:solidFill>
              </a:rPr>
              <a:t>SaveBook</a:t>
            </a:r>
            <a:endParaRPr lang="en-GB" sz="1800" u="sng" dirty="0" smtClean="0">
              <a:solidFill>
                <a:srgbClr val="3A72C1"/>
              </a:solidFill>
            </a:endParaRPr>
          </a:p>
          <a:p>
            <a:endParaRPr lang="en-GB" sz="1800" u="sng" dirty="0"/>
          </a:p>
          <a:p>
            <a:endParaRPr lang="en-GB" sz="1800" u="sng" dirty="0" smtClean="0"/>
          </a:p>
          <a:p>
            <a:endParaRPr lang="en-GB" sz="1800" u="sng" dirty="0" smtClean="0"/>
          </a:p>
          <a:p>
            <a:endParaRPr lang="en-GB" sz="1800" u="sng" dirty="0"/>
          </a:p>
          <a:p>
            <a:endParaRPr lang="en-GB" sz="1800" u="sng" dirty="0"/>
          </a:p>
          <a:p>
            <a:endParaRPr lang="en-GB" sz="1800" u="sng" dirty="0" smtClean="0"/>
          </a:p>
          <a:p>
            <a:endParaRPr lang="en-GB" sz="1800" u="sng" dirty="0"/>
          </a:p>
          <a:p>
            <a:endParaRPr lang="en-GB" sz="1800" u="sng" dirty="0" smtClean="0"/>
          </a:p>
          <a:p>
            <a:endParaRPr lang="en-GB" sz="1800" u="sng" dirty="0" smtClean="0"/>
          </a:p>
          <a:p>
            <a:r>
              <a:rPr lang="en-GB" sz="1800" u="sng" dirty="0" smtClean="0">
                <a:solidFill>
                  <a:srgbClr val="3A72C1"/>
                </a:solidFill>
              </a:rPr>
              <a:t>Ecomapa.gov.ua</a:t>
            </a:r>
            <a:endParaRPr lang="en-US" sz="1800" dirty="0">
              <a:solidFill>
                <a:srgbClr val="3A72C1"/>
              </a:solidFill>
            </a:endParaRPr>
          </a:p>
        </p:txBody>
      </p:sp>
      <p:pic>
        <p:nvPicPr>
          <p:cNvPr id="18" name="Picture 17"/>
          <p:cNvPicPr/>
          <p:nvPr/>
        </p:nvPicPr>
        <p:blipFill>
          <a:blip r:embed="rId9"/>
          <a:stretch>
            <a:fillRect/>
          </a:stretch>
        </p:blipFill>
        <p:spPr>
          <a:xfrm>
            <a:off x="73765" y="5943600"/>
            <a:ext cx="3201247" cy="771296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63" y="4495800"/>
            <a:ext cx="2596722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Дима\Desktop\ЛЕСЯ\MENR\Screenshot_2017-09-14-09-26-46-800.jpe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475" y="2057400"/>
            <a:ext cx="2626953" cy="180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41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12" y="685800"/>
            <a:ext cx="10969943" cy="914400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UKRAINE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Initiatives</a:t>
            </a:r>
            <a:br>
              <a:rPr lang="en-US" dirty="0" smtClean="0"/>
            </a:br>
            <a:r>
              <a:rPr lang="en-US" dirty="0" smtClean="0">
                <a:solidFill>
                  <a:srgbClr val="3A72C1"/>
                </a:solidFill>
              </a:rPr>
              <a:t>EIA &amp; SEA</a:t>
            </a:r>
            <a:endParaRPr lang="en-US" dirty="0">
              <a:solidFill>
                <a:srgbClr val="3A72C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812" y="1813389"/>
            <a:ext cx="3412871" cy="381000"/>
          </a:xfrm>
        </p:spPr>
        <p:txBody>
          <a:bodyPr/>
          <a:lstStyle/>
          <a:p>
            <a:pPr algn="ctr"/>
            <a:r>
              <a:rPr lang="sv-SE" b="1" spc="100" dirty="0" smtClean="0">
                <a:solidFill>
                  <a:srgbClr val="3A72C1"/>
                </a:solidFill>
              </a:rPr>
              <a:t>ECOMAPA.GOV.UA</a:t>
            </a:r>
            <a:endParaRPr lang="sv-SE" b="1" spc="100" dirty="0">
              <a:solidFill>
                <a:srgbClr val="3A72C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17"/>
          </p:nvPr>
        </p:nvSpPr>
        <p:spPr>
          <a:xfrm>
            <a:off x="5586018" y="1808406"/>
            <a:ext cx="4318394" cy="401394"/>
          </a:xfrm>
        </p:spPr>
        <p:txBody>
          <a:bodyPr/>
          <a:lstStyle/>
          <a:p>
            <a:pPr algn="ctr"/>
            <a:r>
              <a:rPr lang="sv-SE" b="1" dirty="0" smtClean="0">
                <a:solidFill>
                  <a:srgbClr val="3A72C1"/>
                </a:solidFill>
              </a:rPr>
              <a:t>BLACK SEA SAVE BOOK</a:t>
            </a:r>
            <a:endParaRPr lang="sv-SE" b="1" dirty="0">
              <a:solidFill>
                <a:srgbClr val="3A72C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8966230" y="122816"/>
            <a:ext cx="3201247" cy="771296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" y="2209800"/>
            <a:ext cx="5562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 descr="C:\Users\Дима\Desktop\ЛЕСЯ\MENR\Screenshot_2017-09-14-09-26-46-800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2" y="2208604"/>
            <a:ext cx="5791200" cy="385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85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standard">
  <a:themeElements>
    <a:clrScheme name="Custom 3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A2E6D"/>
      </a:accent1>
      <a:accent2>
        <a:srgbClr val="A73B30"/>
      </a:accent2>
      <a:accent3>
        <a:srgbClr val="87898B"/>
      </a:accent3>
      <a:accent4>
        <a:srgbClr val="89ACEF"/>
      </a:accent4>
      <a:accent5>
        <a:srgbClr val="C88A86"/>
      </a:accent5>
      <a:accent6>
        <a:srgbClr val="B9B8BB"/>
      </a:accent6>
      <a:hlink>
        <a:srgbClr val="0A2E6D"/>
      </a:hlink>
      <a:folHlink>
        <a:srgbClr val="87898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accent1"/>
          </a:solidFill>
          <a:miter lim="800000"/>
        </a:ln>
      </a:spPr>
      <a:bodyPr rtlCol="0" anchor="ctr"/>
      <a:lstStyle>
        <a:defPPr algn="ctr">
          <a:lnSpc>
            <a:spcPct val="90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1134</TotalTime>
  <Words>105</Words>
  <Application>Microsoft Office PowerPoint</Application>
  <PresentationFormat>Произвольный</PresentationFormat>
  <Paragraphs>37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UNECE_standard</vt:lpstr>
      <vt:lpstr>Aarhus Convention and  SDGs: Ukraine’s experience</vt:lpstr>
      <vt:lpstr> UKRAINE  Initiatives EIA &amp; SEA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UNECE POWERPOINT THEME</dc:title>
  <dc:creator>Archibald Studio</dc:creator>
  <cp:lastModifiedBy>Дима</cp:lastModifiedBy>
  <cp:revision>100</cp:revision>
  <dcterms:created xsi:type="dcterms:W3CDTF">2014-05-25T20:42:15Z</dcterms:created>
  <dcterms:modified xsi:type="dcterms:W3CDTF">2017-09-14T07:15:43Z</dcterms:modified>
</cp:coreProperties>
</file>