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75" r:id="rId3"/>
  </p:sldIdLst>
  <p:sldSz cx="12188825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3839">
          <p15:clr>
            <a:srgbClr val="A4A3A4"/>
          </p15:clr>
        </p15:guide>
        <p15:guide id="6" pos="384">
          <p15:clr>
            <a:srgbClr val="A4A3A4"/>
          </p15:clr>
        </p15:guide>
        <p15:guide id="7" pos="729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89B2"/>
    <a:srgbClr val="952924"/>
    <a:srgbClr val="779BBE"/>
    <a:srgbClr val="3A72C1"/>
    <a:srgbClr val="07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2" autoAdjust="0"/>
    <p:restoredTop sz="80452" autoAdjust="0"/>
  </p:normalViewPr>
  <p:slideViewPr>
    <p:cSldViewPr>
      <p:cViewPr varScale="1">
        <p:scale>
          <a:sx n="93" d="100"/>
          <a:sy n="93" d="100"/>
        </p:scale>
        <p:origin x="-1074" y="-108"/>
      </p:cViewPr>
      <p:guideLst>
        <p:guide orient="horz" pos="2160"/>
        <p:guide orient="horz" pos="816"/>
        <p:guide orient="horz" pos="3840"/>
        <p:guide orient="horz" pos="1056"/>
        <p:guide pos="3839"/>
        <p:guide pos="384"/>
        <p:guide pos="7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3536" y="10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9/8/2017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4572001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4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959" y="586740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92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1"/>
            <a:ext cx="7618016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295400"/>
            <a:ext cx="3047206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6703854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960" y="1295400"/>
            <a:ext cx="3900424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265056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65056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4387977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8166513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387977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166513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67712" y="304801"/>
            <a:ext cx="1011672" cy="5791200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304801"/>
            <a:ext cx="9649486" cy="5791200"/>
          </a:xfrm>
        </p:spPr>
        <p:txBody>
          <a:bodyPr vert="eaVert"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7653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4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subtitle</a:t>
            </a:r>
            <a:r>
              <a:rPr lang="fr-FR" dirty="0" smtClean="0"/>
              <a:t>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199571"/>
            <a:ext cx="1590467" cy="4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141619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4419600"/>
            <a:ext cx="9141619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178773" y="66655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US" dirty="0" err="1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0969943" cy="4419601"/>
          </a:xfrm>
        </p:spPr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09441" y="1661890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2057400"/>
            <a:ext cx="10969943" cy="40386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1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5056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441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87977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 smtClean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166513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08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599771" cy="838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295401"/>
            <a:ext cx="10969943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5029200"/>
            <a:ext cx="1600200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212" y="14730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4" r:id="rId6"/>
    <p:sldLayoutId id="2147483654" r:id="rId7"/>
    <p:sldLayoutId id="2147483652" r:id="rId8"/>
    <p:sldLayoutId id="2147483667" r:id="rId9"/>
    <p:sldLayoutId id="2147483656" r:id="rId10"/>
    <p:sldLayoutId id="2147483657" r:id="rId11"/>
    <p:sldLayoutId id="2147483671" r:id="rId12"/>
    <p:sldLayoutId id="2147483672" r:id="rId13"/>
    <p:sldLayoutId id="2147483659" r:id="rId14"/>
    <p:sldLayoutId id="2147483674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65" y="18837"/>
            <a:ext cx="9372600" cy="685800"/>
          </a:xfrm>
        </p:spPr>
        <p:txBody>
          <a:bodyPr/>
          <a:lstStyle/>
          <a:p>
            <a:r>
              <a:rPr lang="en-GB" sz="1800" dirty="0" smtClean="0"/>
              <a:t>ESTONIA: How </a:t>
            </a:r>
            <a:r>
              <a:rPr lang="en-GB" sz="1800" dirty="0"/>
              <a:t>access to the environmental information has contributed to the implementation of the water-related SDG-s 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965" y="1031874"/>
            <a:ext cx="5713647" cy="2264615"/>
          </a:xfrm>
        </p:spPr>
        <p:txBody>
          <a:bodyPr/>
          <a:lstStyle/>
          <a:p>
            <a:pPr lvl="0"/>
            <a:r>
              <a:rPr lang="en-GB" b="1" dirty="0" smtClean="0"/>
              <a:t>Key</a:t>
            </a:r>
            <a:r>
              <a:rPr lang="cs-CZ" b="1" dirty="0" smtClean="0"/>
              <a:t> </a:t>
            </a:r>
            <a:r>
              <a:rPr lang="cs-CZ" b="1" dirty="0"/>
              <a:t>challenges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equitable access to safe and affordable drinking water, </a:t>
            </a:r>
            <a:r>
              <a:rPr lang="en-US" sz="1600" dirty="0" smtClean="0"/>
              <a:t>as </a:t>
            </a:r>
            <a:r>
              <a:rPr lang="en-US" sz="1600" dirty="0"/>
              <a:t>well as adequate sanitation for all 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minimize the release of hazardous chemicals and </a:t>
            </a:r>
            <a:r>
              <a:rPr lang="en-US" sz="1600" dirty="0" smtClean="0"/>
              <a:t>materials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dirty="0"/>
              <a:t>increase water-use efficiency across all sectors and restore vulnerable water-related </a:t>
            </a:r>
            <a:r>
              <a:rPr lang="en-US" sz="1600" dirty="0" smtClean="0"/>
              <a:t>ecosystems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support and strengthen the participation of local communities in improving water and sanitation </a:t>
            </a:r>
            <a:r>
              <a:rPr lang="en-GB" sz="1600" dirty="0" smtClean="0"/>
              <a:t>management</a:t>
            </a:r>
            <a:endParaRPr lang="en-US" sz="1600" dirty="0"/>
          </a:p>
        </p:txBody>
      </p:sp>
      <p:pic>
        <p:nvPicPr>
          <p:cNvPr id="1035" name="Picture 11" descr="Q:\SDG Logos\SDG Package\JPGs_PNGs etc\E_SDG_Poster and web files\SDG_Individual Icons\JPGs_High Res\E_SDG_Icons-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9812" y="228600"/>
            <a:ext cx="803274" cy="80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8400202" y="5943600"/>
            <a:ext cx="3201247" cy="7712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5788" y="3741331"/>
            <a:ext cx="108966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 smtClean="0"/>
              <a:t>O</a:t>
            </a:r>
            <a:r>
              <a:rPr lang="cs-CZ" b="1" dirty="0"/>
              <a:t>utcome(s)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integrated water resources management at all levels, including with regard to transboundary water issues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electronic databases and IT-tools to facilitate public access to environmental </a:t>
            </a:r>
            <a:r>
              <a:rPr lang="en-US" sz="1600" dirty="0" smtClean="0"/>
              <a:t>information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Wide public participation in </a:t>
            </a:r>
            <a:r>
              <a:rPr lang="en-GB" sz="1600" dirty="0" smtClean="0"/>
              <a:t>all </a:t>
            </a:r>
            <a:r>
              <a:rPr lang="en-GB" sz="1600" dirty="0"/>
              <a:t>issues related to water management </a:t>
            </a:r>
            <a:endParaRPr lang="en-GB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Implementation </a:t>
            </a:r>
            <a:r>
              <a:rPr lang="en-US" sz="1600" dirty="0"/>
              <a:t>of the water-related SDGs especially SDG 6b and </a:t>
            </a:r>
            <a:r>
              <a:rPr lang="en-US" sz="1600" dirty="0" smtClean="0"/>
              <a:t>6.5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0"/>
            <a:r>
              <a:rPr lang="en-GB" b="1" dirty="0"/>
              <a:t>F</a:t>
            </a:r>
            <a:r>
              <a:rPr lang="cs-CZ" b="1" dirty="0"/>
              <a:t>uture steps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Continue application of Aarhus Convention and PRTR Protocol as driving forces for achieving water-related targets.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Continue to share the benefits of public involvement in decision-making regarding water management. 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789612" y="914400"/>
            <a:ext cx="58118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K</a:t>
            </a:r>
            <a:r>
              <a:rPr lang="cs-CZ" b="1" dirty="0"/>
              <a:t>ey lessons learned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Public participation </a:t>
            </a:r>
            <a:r>
              <a:rPr lang="en-GB" sz="1600" dirty="0" smtClean="0"/>
              <a:t>(including through transboundary cooperation)</a:t>
            </a: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beneficial for </a:t>
            </a:r>
            <a:r>
              <a:rPr lang="en-GB" sz="1600" dirty="0" smtClean="0"/>
              <a:t>all (governments and the people)</a:t>
            </a: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improves </a:t>
            </a:r>
            <a:r>
              <a:rPr lang="en-GB" sz="1600" dirty="0"/>
              <a:t>the quality of </a:t>
            </a:r>
            <a:r>
              <a:rPr lang="en-GB" sz="1600" dirty="0" smtClean="0"/>
              <a:t>decisions</a:t>
            </a: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promotes </a:t>
            </a:r>
            <a:r>
              <a:rPr lang="en-GB" sz="1600" dirty="0"/>
              <a:t>holistic approaches that are needed to protect and restore water-related </a:t>
            </a:r>
            <a:r>
              <a:rPr lang="en-GB" sz="1600" dirty="0" smtClean="0"/>
              <a:t>ecosystems</a:t>
            </a: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enhances </a:t>
            </a:r>
            <a:r>
              <a:rPr lang="en-GB" sz="1600" dirty="0"/>
              <a:t>integrated water resource </a:t>
            </a:r>
            <a:r>
              <a:rPr lang="en-GB" sz="1600" dirty="0" smtClean="0"/>
              <a:t>management</a:t>
            </a: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increases </a:t>
            </a:r>
            <a:r>
              <a:rPr lang="en-GB" sz="1600" dirty="0"/>
              <a:t>water use efficiency in line with the 2030 Agenda</a:t>
            </a:r>
            <a:r>
              <a:rPr lang="en-GB" sz="1600" dirty="0" smtClean="0"/>
              <a:t>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31041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Q:\PhotoDrive\PHOTOS BANKS - for UNECE staff\Fotolia\Environment\Water\Tap-water&amp;pump water\goccia d'acqua - rubinetto © paolo toscani #33285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2" y="1542291"/>
            <a:ext cx="3573352" cy="301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4" y="122816"/>
            <a:ext cx="10299718" cy="1352382"/>
          </a:xfrm>
        </p:spPr>
        <p:txBody>
          <a:bodyPr/>
          <a:lstStyle/>
          <a:p>
            <a:r>
              <a:rPr lang="en-US" dirty="0" smtClean="0"/>
              <a:t>ESTONIA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N</a:t>
            </a:r>
            <a:r>
              <a:rPr lang="en-GB" dirty="0" err="1" smtClean="0"/>
              <a:t>ational</a:t>
            </a:r>
            <a:r>
              <a:rPr lang="en-GB" dirty="0" smtClean="0"/>
              <a:t> </a:t>
            </a:r>
            <a:r>
              <a:rPr lang="en-GB" dirty="0"/>
              <a:t>water price control mechanism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820" y="1553421"/>
            <a:ext cx="3000234" cy="300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8642664" y="5715000"/>
            <a:ext cx="3201247" cy="77129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17"/>
          </p:nvPr>
        </p:nvSpPr>
        <p:spPr>
          <a:xfrm>
            <a:off x="3275012" y="1569098"/>
            <a:ext cx="5029200" cy="277430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Ensuring </a:t>
            </a:r>
            <a:r>
              <a:rPr lang="en-US" dirty="0"/>
              <a:t>availability and sustainable management of drinking water and </a:t>
            </a:r>
            <a:r>
              <a:rPr lang="en-US" dirty="0" smtClean="0"/>
              <a:t>sanitation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Fair and sustainable water price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Right of public access to court to challenge water price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Disclosure of information by water companies (annual reports)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8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standard">
  <a:themeElements>
    <a:clrScheme name="Custom 3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A2E6D"/>
      </a:accent1>
      <a:accent2>
        <a:srgbClr val="A73B30"/>
      </a:accent2>
      <a:accent3>
        <a:srgbClr val="87898B"/>
      </a:accent3>
      <a:accent4>
        <a:srgbClr val="89ACEF"/>
      </a:accent4>
      <a:accent5>
        <a:srgbClr val="C88A86"/>
      </a:accent5>
      <a:accent6>
        <a:srgbClr val="B9B8BB"/>
      </a:accent6>
      <a:hlink>
        <a:srgbClr val="0A2E6D"/>
      </a:hlink>
      <a:folHlink>
        <a:srgbClr val="8789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accent1"/>
          </a:solidFill>
          <a:miter lim="800000"/>
        </a:ln>
      </a:spPr>
      <a:bodyPr rtlCol="0" anchor="ctr"/>
      <a:lstStyle>
        <a:defPPr algn="ctr">
          <a:lnSpc>
            <a:spcPct val="90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241</Words>
  <Application>Microsoft Office PowerPoint</Application>
  <PresentationFormat>Custom</PresentationFormat>
  <Paragraphs>27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UNECE_standard</vt:lpstr>
      <vt:lpstr>ESTONIA: How access to the environmental information has contributed to the implementation of the water-related SDG-s </vt:lpstr>
      <vt:lpstr>ESTONIA     National water price control mechanism 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POWERPOINT THEME</dc:title>
  <dc:creator>Archibald Studio</dc:creator>
  <cp:lastModifiedBy>Koukis</cp:lastModifiedBy>
  <cp:revision>96</cp:revision>
  <dcterms:created xsi:type="dcterms:W3CDTF">2014-05-25T20:42:15Z</dcterms:created>
  <dcterms:modified xsi:type="dcterms:W3CDTF">2017-09-08T08:38:35Z</dcterms:modified>
</cp:coreProperties>
</file>