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tiff" ContentType="image/tif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8" r:id="rId2"/>
    <p:sldId id="275" r:id="rId3"/>
  </p:sldIdLst>
  <p:sldSz cx="12188825" cy="6858000"/>
  <p:notesSz cx="6858000" cy="9144000"/>
  <p:custDataLst>
    <p:tags r:id="rId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816">
          <p15:clr>
            <a:srgbClr val="A4A3A4"/>
          </p15:clr>
        </p15:guide>
        <p15:guide id="3" orient="horz" pos="3840">
          <p15:clr>
            <a:srgbClr val="A4A3A4"/>
          </p15:clr>
        </p15:guide>
        <p15:guide id="4" orient="horz" pos="1056">
          <p15:clr>
            <a:srgbClr val="A4A3A4"/>
          </p15:clr>
        </p15:guide>
        <p15:guide id="5" pos="3839">
          <p15:clr>
            <a:srgbClr val="A4A3A4"/>
          </p15:clr>
        </p15:guide>
        <p15:guide id="6" pos="384">
          <p15:clr>
            <a:srgbClr val="A4A3A4"/>
          </p15:clr>
        </p15:guide>
        <p15:guide id="7" pos="729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889B2"/>
    <a:srgbClr val="952924"/>
    <a:srgbClr val="779BBE"/>
    <a:srgbClr val="3A72C1"/>
    <a:srgbClr val="07408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62" autoAdjust="0"/>
    <p:restoredTop sz="80452" autoAdjust="0"/>
  </p:normalViewPr>
  <p:slideViewPr>
    <p:cSldViewPr>
      <p:cViewPr varScale="1">
        <p:scale>
          <a:sx n="54" d="100"/>
          <a:sy n="54" d="100"/>
        </p:scale>
        <p:origin x="-1086" y="-90"/>
      </p:cViewPr>
      <p:guideLst>
        <p:guide orient="horz" pos="2160"/>
        <p:guide orient="horz" pos="816"/>
        <p:guide orient="horz" pos="3840"/>
        <p:guide orient="horz" pos="1056"/>
        <p:guide pos="3839"/>
        <p:guide pos="384"/>
        <p:guide pos="72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-3536" y="104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C02A0-C947-4278-96D1-0DB9C063DF55}" type="datetimeFigureOut">
              <a:rPr lang="en-US" smtClean="0">
                <a:latin typeface="Arial"/>
              </a:rPr>
              <a:pPr/>
              <a:t>9/14/2017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33FAA7-9DA0-4163-8828-B20FAF1EB063}" type="slidenum">
              <a:rPr lang="en-US" smtClean="0">
                <a:latin typeface="Arial"/>
              </a:rPr>
              <a:pPr/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106262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381000"/>
            <a:ext cx="4572001" cy="2573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1000" y="3124200"/>
            <a:ext cx="6096000" cy="5334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1000" y="8686800"/>
            <a:ext cx="4876800" cy="227013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sz="10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867400" y="8686800"/>
            <a:ext cx="609600" cy="227013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1000">
                <a:latin typeface="Arial"/>
              </a:defRPr>
            </a:lvl1pPr>
          </a:lstStyle>
          <a:p>
            <a:fld id="{8547E1EE-0039-4797-B978-F453418260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646510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spcBef>
        <a:spcPts val="600"/>
      </a:spcBef>
      <a:defRPr sz="1100" kern="1200">
        <a:solidFill>
          <a:schemeClr val="tx1"/>
        </a:solidFill>
        <a:latin typeface="Arial"/>
        <a:ea typeface="+mn-ea"/>
        <a:cs typeface="+mn-cs"/>
      </a:defRPr>
    </a:lvl1pPr>
    <a:lvl2pPr marL="182880" indent="-137160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1050" kern="1200">
        <a:solidFill>
          <a:schemeClr val="tx1"/>
        </a:solidFill>
        <a:latin typeface="Arial"/>
        <a:ea typeface="+mn-ea"/>
        <a:cs typeface="+mn-cs"/>
      </a:defRPr>
    </a:lvl2pPr>
    <a:lvl3pPr marL="339725" indent="-1047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1000" kern="1200">
        <a:solidFill>
          <a:schemeClr val="tx1"/>
        </a:solidFill>
        <a:latin typeface="Arial"/>
        <a:ea typeface="+mn-ea"/>
        <a:cs typeface="+mn-cs"/>
      </a:defRPr>
    </a:lvl3pPr>
    <a:lvl4pPr marL="515938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900" kern="1200">
        <a:solidFill>
          <a:schemeClr val="tx1"/>
        </a:solidFill>
        <a:latin typeface="Arial"/>
        <a:ea typeface="+mn-ea"/>
        <a:cs typeface="+mn-cs"/>
      </a:defRPr>
    </a:lvl4pPr>
    <a:lvl5pPr marL="633413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8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381000" y="381000"/>
            <a:ext cx="4572000" cy="2573338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46049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381000"/>
            <a:ext cx="4572000" cy="2573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48918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ith Picture">
    <p:bg bwMode="lt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chemeClr val="bg1">
              <a:alpha val="40000"/>
            </a:schemeClr>
          </a:solidFill>
          <a:ln w="1905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US" dirty="0" smtClean="0"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441" y="2763520"/>
            <a:ext cx="9141619" cy="1554480"/>
          </a:xfrm>
        </p:spPr>
        <p:txBody>
          <a:bodyPr/>
          <a:lstStyle>
            <a:lvl1pPr>
              <a:defRPr sz="5000" spc="-100" baseline="0"/>
            </a:lvl1pPr>
          </a:lstStyle>
          <a:p>
            <a:r>
              <a:rPr lang="fr-FR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441" y="4419600"/>
            <a:ext cx="9141619" cy="118872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Click to edit Master subtitle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67959" y="5867400"/>
            <a:ext cx="2593853" cy="795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256929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04800"/>
            <a:ext cx="10969943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295401"/>
            <a:ext cx="7618016" cy="4800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3"/>
            <a:r>
              <a:rPr lang="fr-FR" dirty="0" smtClean="0"/>
              <a:t> </a:t>
            </a:r>
            <a:endParaRPr lang="en-US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32178" y="1295400"/>
            <a:ext cx="3047206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532802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04800"/>
            <a:ext cx="10969943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441" y="1295400"/>
            <a:ext cx="6703854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960" y="1295400"/>
            <a:ext cx="3900424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157354" y="6478524"/>
            <a:ext cx="812588" cy="21945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211722" y="6478524"/>
            <a:ext cx="2844059" cy="21945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1611" y="6478524"/>
            <a:ext cx="304721" cy="219456"/>
          </a:xfrm>
          <a:prstGeom prst="rect">
            <a:avLst/>
          </a:prstGeom>
        </p:spPr>
        <p:txBody>
          <a:bodyPr/>
          <a:lstStyle/>
          <a:p>
            <a:fld id="{00DE720E-C72B-42F0-AD69-52D60E3C60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8828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04800"/>
            <a:ext cx="10969943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441" y="1295400"/>
            <a:ext cx="5314328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Drag picture to placeholder or click icon to add</a:t>
            </a:r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6265056" y="1295400"/>
            <a:ext cx="5314328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1" y="4953000"/>
            <a:ext cx="5314328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4"/>
          </p:nvPr>
        </p:nvSpPr>
        <p:spPr>
          <a:xfrm>
            <a:off x="6265056" y="4953000"/>
            <a:ext cx="5314328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202104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04800"/>
            <a:ext cx="10969943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441" y="1295400"/>
            <a:ext cx="3412871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1" y="4211392"/>
            <a:ext cx="3412871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5"/>
          </p:nvPr>
        </p:nvSpPr>
        <p:spPr>
          <a:xfrm>
            <a:off x="4387977" y="1295400"/>
            <a:ext cx="3412871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Drag picture to placeholder or click icon to add</a:t>
            </a:r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idx="16"/>
          </p:nvPr>
        </p:nvSpPr>
        <p:spPr>
          <a:xfrm>
            <a:off x="8166513" y="1295400"/>
            <a:ext cx="3412871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Drag picture to placeholder or click icon to add</a:t>
            </a:r>
            <a:endParaRPr lang="en-US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4387977" y="4211392"/>
            <a:ext cx="3412871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166513" y="4211392"/>
            <a:ext cx="3412871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096117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567712" y="304801"/>
            <a:ext cx="1011672" cy="5791200"/>
          </a:xfrm>
        </p:spPr>
        <p:txBody>
          <a:bodyPr vert="eaVert"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304801"/>
            <a:ext cx="9649486" cy="5791200"/>
          </a:xfrm>
        </p:spPr>
        <p:txBody>
          <a:bodyPr vert="eaVert"/>
          <a:lstStyle/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xmlns="" val="3776537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73541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441" y="2763520"/>
            <a:ext cx="9141619" cy="1554480"/>
          </a:xfrm>
        </p:spPr>
        <p:txBody>
          <a:bodyPr/>
          <a:lstStyle>
            <a:lvl1pPr>
              <a:defRPr sz="5000" spc="-100" baseline="0"/>
            </a:lvl1pPr>
          </a:lstStyle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title</a:t>
            </a:r>
            <a:r>
              <a:rPr lang="fr-FR" dirty="0" smtClean="0"/>
              <a:t>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441" y="4419600"/>
            <a:ext cx="9141619" cy="118872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subtitle</a:t>
            </a:r>
            <a:r>
              <a:rPr lang="fr-FR" dirty="0" smtClean="0"/>
              <a:t>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61612" y="199571"/>
            <a:ext cx="1590467" cy="486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8083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04800"/>
            <a:ext cx="9141619" cy="1828800"/>
          </a:xfrm>
        </p:spPr>
        <p:txBody>
          <a:bodyPr anchor="t"/>
          <a:lstStyle>
            <a:lvl1pPr algn="l">
              <a:defRPr sz="3200" b="1" cap="none" spc="-100" baseline="0"/>
            </a:lvl1pPr>
          </a:lstStyle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title</a:t>
            </a:r>
            <a:r>
              <a:rPr lang="fr-FR" dirty="0" smtClean="0"/>
              <a:t>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4419600"/>
            <a:ext cx="9141619" cy="1188720"/>
          </a:xfrm>
        </p:spPr>
        <p:txBody>
          <a:bodyPr anchor="t">
            <a:noAutofit/>
          </a:bodyPr>
          <a:lstStyle>
            <a:lvl1pPr marL="0" indent="0">
              <a:spcBef>
                <a:spcPts val="6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178773" y="666557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endParaRPr lang="en-US" dirty="0" err="1" smtClean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9205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title</a:t>
            </a:r>
            <a:r>
              <a:rPr lang="fr-FR" dirty="0" smtClean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xmlns="" val="2250106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title</a:t>
            </a:r>
            <a:r>
              <a:rPr lang="fr-FR" dirty="0" smtClean="0"/>
              <a:t>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1133856"/>
            <a:ext cx="10969943" cy="2743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76400"/>
            <a:ext cx="10969943" cy="4419601"/>
          </a:xfrm>
        </p:spPr>
        <p:txBody>
          <a:bodyPr/>
          <a:lstStyle/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52154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Heading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157354" y="6478524"/>
            <a:ext cx="812588" cy="21945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11722" y="6478524"/>
            <a:ext cx="2844059" cy="21945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1611" y="6478524"/>
            <a:ext cx="304721" cy="219456"/>
          </a:xfrm>
          <a:prstGeom prst="rect">
            <a:avLst/>
          </a:prstGeom>
        </p:spPr>
        <p:txBody>
          <a:bodyPr/>
          <a:lstStyle/>
          <a:p>
            <a:fld id="{00DE720E-C72B-42F0-AD69-52D60E3C60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1133856"/>
            <a:ext cx="10969943" cy="2743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09441" y="1661890"/>
            <a:ext cx="10969943" cy="2743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 smtClean="0"/>
              <a:t>Click to add heading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2057400"/>
            <a:ext cx="10969943" cy="4038600"/>
          </a:xfrm>
        </p:spPr>
        <p:txBody>
          <a:bodyPr/>
          <a:lstStyle>
            <a:lvl3pPr>
              <a:defRPr/>
            </a:lvl3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49219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157354" y="6478524"/>
            <a:ext cx="812588" cy="21945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11722" y="6478524"/>
            <a:ext cx="2844059" cy="21945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11611" y="6478524"/>
            <a:ext cx="304721" cy="219456"/>
          </a:xfrm>
          <a:prstGeom prst="rect">
            <a:avLst/>
          </a:prstGeom>
        </p:spPr>
        <p:txBody>
          <a:bodyPr/>
          <a:lstStyle/>
          <a:p>
            <a:fld id="{00DE720E-C72B-42F0-AD69-52D60E3C60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67641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04800"/>
            <a:ext cx="10969943" cy="762000"/>
          </a:xfrm>
        </p:spPr>
        <p:txBody>
          <a:bodyPr/>
          <a:lstStyle/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title</a:t>
            </a:r>
            <a:r>
              <a:rPr lang="fr-FR" dirty="0" smtClean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295401"/>
            <a:ext cx="5314328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5056" y="1295401"/>
            <a:ext cx="5314328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269568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04800"/>
            <a:ext cx="10969943" cy="762000"/>
          </a:xfrm>
        </p:spPr>
        <p:txBody>
          <a:bodyPr/>
          <a:lstStyle/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title</a:t>
            </a:r>
            <a:r>
              <a:rPr lang="fr-FR" dirty="0" smtClean="0"/>
              <a:t>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09441" y="1295400"/>
            <a:ext cx="3412871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endParaRPr lang="en-US" dirty="0" smtClean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387977" y="1295400"/>
            <a:ext cx="3412871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en-US" dirty="0" smtClean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8166513" y="1295400"/>
            <a:ext cx="3412871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59089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304800"/>
            <a:ext cx="9599771" cy="8382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title</a:t>
            </a:r>
            <a:r>
              <a:rPr lang="fr-FR" dirty="0" smtClean="0"/>
              <a:t>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295401"/>
            <a:ext cx="10969943" cy="4800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61612" y="5029200"/>
            <a:ext cx="1600200" cy="16668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0212" y="147308"/>
            <a:ext cx="1512168" cy="462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65477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49" r:id="rId2"/>
    <p:sldLayoutId id="2147483651" r:id="rId3"/>
    <p:sldLayoutId id="2147483650" r:id="rId4"/>
    <p:sldLayoutId id="2147483663" r:id="rId5"/>
    <p:sldLayoutId id="2147483664" r:id="rId6"/>
    <p:sldLayoutId id="2147483654" r:id="rId7"/>
    <p:sldLayoutId id="2147483652" r:id="rId8"/>
    <p:sldLayoutId id="2147483667" r:id="rId9"/>
    <p:sldLayoutId id="2147483656" r:id="rId10"/>
    <p:sldLayoutId id="2147483657" r:id="rId11"/>
    <p:sldLayoutId id="2147483671" r:id="rId12"/>
    <p:sldLayoutId id="2147483672" r:id="rId13"/>
    <p:sldLayoutId id="2147483659" r:id="rId14"/>
    <p:sldLayoutId id="2147483674" r:id="rId15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Font typeface="HP Simplified" panose="020B0604020204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HP Simplified" panose="020B0604020204020204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2pPr>
      <a:lvl3pPr marL="548640" indent="-137160" algn="l" defTabSz="914400" rtl="0" eaLnBrk="1" latinLnBrk="0" hangingPunct="1">
        <a:lnSpc>
          <a:spcPct val="90000"/>
        </a:lnSpc>
        <a:spcBef>
          <a:spcPts val="600"/>
        </a:spcBef>
        <a:buFont typeface="HP Simplified" panose="020B0604020204020204" pitchFamily="34" charset="0"/>
        <a:buChar char="•"/>
        <a:defRPr sz="1800" kern="1200">
          <a:solidFill>
            <a:schemeClr val="tx1"/>
          </a:solidFill>
          <a:latin typeface="Arial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Arial"/>
          <a:ea typeface="+mn-ea"/>
          <a:cs typeface="+mn-cs"/>
        </a:defRPr>
      </a:lvl4pPr>
      <a:lvl5pPr marL="868680" indent="-137160" algn="l" defTabSz="914400" rtl="0" eaLnBrk="1" latinLnBrk="0" hangingPunct="1">
        <a:lnSpc>
          <a:spcPct val="90000"/>
        </a:lnSpc>
        <a:spcBef>
          <a:spcPts val="600"/>
        </a:spcBef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Arial"/>
          <a:ea typeface="+mn-ea"/>
          <a:cs typeface="+mn-cs"/>
        </a:defRPr>
      </a:lvl5pPr>
      <a:lvl6pPr marL="1051560" indent="-13716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" indent="-137160" algn="l" defTabSz="914400" rtl="0" eaLnBrk="1" latinLnBrk="0" hangingPunct="1">
        <a:lnSpc>
          <a:spcPct val="90000"/>
        </a:lnSpc>
        <a:spcBef>
          <a:spcPts val="600"/>
        </a:spcBef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13716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indent="-137160" algn="l" defTabSz="914400" rtl="0" eaLnBrk="1" latinLnBrk="0" hangingPunct="1">
        <a:lnSpc>
          <a:spcPct val="90000"/>
        </a:lnSpc>
        <a:spcBef>
          <a:spcPts val="600"/>
        </a:spcBef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tiff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28600"/>
            <a:ext cx="9372600" cy="533400"/>
          </a:xfrm>
        </p:spPr>
        <p:txBody>
          <a:bodyPr/>
          <a:lstStyle/>
          <a:p>
            <a:r>
              <a:rPr lang="en-GB" sz="1800" dirty="0" smtClean="0"/>
              <a:t>Jeremy Wates, Secretary General, European Environmental Bureau</a:t>
            </a:r>
            <a:br>
              <a:rPr lang="en-GB" sz="1800" dirty="0" smtClean="0"/>
            </a:br>
            <a:r>
              <a:rPr lang="en-GB" sz="1800" dirty="0" smtClean="0"/>
              <a:t>on behalf of the European ECO Forum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7012" y="914400"/>
            <a:ext cx="5866047" cy="1939926"/>
          </a:xfrm>
        </p:spPr>
        <p:txBody>
          <a:bodyPr/>
          <a:lstStyle/>
          <a:p>
            <a:pPr lvl="0"/>
            <a:r>
              <a:rPr lang="en-US" b="1" dirty="0" smtClean="0"/>
              <a:t>Context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2030 </a:t>
            </a:r>
            <a:r>
              <a:rPr lang="en-US" sz="1600" dirty="0" smtClean="0"/>
              <a:t>Agenda for Sustainable Development with SDGs, Paris Agreement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But: </a:t>
            </a:r>
            <a:r>
              <a:rPr lang="en-US" sz="1600" dirty="0" err="1" smtClean="0"/>
              <a:t>Brexit</a:t>
            </a:r>
            <a:r>
              <a:rPr lang="en-US" sz="1600" dirty="0" smtClean="0"/>
              <a:t>, Trump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Meanwhile, nature does not listen to politicians! Existential threats from climate change, biodiversity loss, soil degradation etc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</p:txBody>
      </p:sp>
      <p:pic>
        <p:nvPicPr>
          <p:cNvPr id="18" name="Picture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400202" y="5943600"/>
            <a:ext cx="3201247" cy="77129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79412" y="3318570"/>
            <a:ext cx="10896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/>
              <a:t>SDG-16</a:t>
            </a:r>
            <a:r>
              <a:rPr lang="en-GB" sz="1600" dirty="0" smtClean="0"/>
              <a:t> is the natural link to Aarhus with focus on just and peaceful societies, with Aarhus-relevant targets including:</a:t>
            </a:r>
            <a:endParaRPr lang="en-US" sz="1600" dirty="0" smtClean="0"/>
          </a:p>
          <a:p>
            <a:r>
              <a:rPr lang="en-GB" sz="1600" b="1" dirty="0" smtClean="0"/>
              <a:t>16.3</a:t>
            </a:r>
            <a:r>
              <a:rPr lang="en-GB" sz="1600" dirty="0" smtClean="0"/>
              <a:t> Promote the rule of law at the national and international levels and ensure</a:t>
            </a:r>
            <a:endParaRPr lang="en-US" sz="1600" dirty="0" smtClean="0"/>
          </a:p>
          <a:p>
            <a:r>
              <a:rPr lang="en-GB" sz="1600" dirty="0" smtClean="0"/>
              <a:t>equal access to justice for all [even for the EU institutions!]</a:t>
            </a:r>
            <a:endParaRPr lang="en-US" sz="1600" dirty="0" smtClean="0"/>
          </a:p>
          <a:p>
            <a:r>
              <a:rPr lang="en-GB" sz="1600" b="1" dirty="0" smtClean="0"/>
              <a:t>16.6</a:t>
            </a:r>
            <a:r>
              <a:rPr lang="en-GB" sz="1600" dirty="0" smtClean="0"/>
              <a:t> Develop effective, accountable and transparent institutions at all levels</a:t>
            </a:r>
            <a:endParaRPr lang="en-US" sz="1600" dirty="0" smtClean="0"/>
          </a:p>
          <a:p>
            <a:r>
              <a:rPr lang="en-GB" sz="1600" b="1" dirty="0" smtClean="0"/>
              <a:t>16.7</a:t>
            </a:r>
            <a:r>
              <a:rPr lang="en-GB" sz="1600" dirty="0" smtClean="0"/>
              <a:t> Ensure responsive, inclusive, participatory and representative </a:t>
            </a:r>
            <a:r>
              <a:rPr lang="en-GB" sz="1600" dirty="0" err="1" smtClean="0"/>
              <a:t>decisionmaking</a:t>
            </a:r>
            <a:endParaRPr lang="en-US" sz="1600" dirty="0" smtClean="0"/>
          </a:p>
          <a:p>
            <a:r>
              <a:rPr lang="en-GB" sz="1600" dirty="0" smtClean="0"/>
              <a:t>at all levels</a:t>
            </a:r>
            <a:endParaRPr lang="en-US" sz="1600" dirty="0" smtClean="0"/>
          </a:p>
          <a:p>
            <a:r>
              <a:rPr lang="en-GB" sz="1600" b="1" dirty="0" smtClean="0"/>
              <a:t>16.10</a:t>
            </a:r>
            <a:r>
              <a:rPr lang="en-GB" sz="1600" dirty="0" smtClean="0"/>
              <a:t> Ensure public access to information and protect fundamental freedoms, in</a:t>
            </a:r>
            <a:endParaRPr lang="en-US" sz="1600" dirty="0" smtClean="0"/>
          </a:p>
          <a:p>
            <a:r>
              <a:rPr lang="en-GB" sz="1600" dirty="0" smtClean="0"/>
              <a:t>accordance with national legislation and international agreements</a:t>
            </a:r>
            <a:endParaRPr lang="en-US" sz="1600" dirty="0" smtClean="0"/>
          </a:p>
          <a:p>
            <a:r>
              <a:rPr lang="en-GB" sz="1600" dirty="0" smtClean="0"/>
              <a:t>Also:</a:t>
            </a:r>
            <a:endParaRPr lang="en-US" sz="1600" dirty="0" smtClean="0"/>
          </a:p>
          <a:p>
            <a:r>
              <a:rPr lang="en-GB" sz="1600" b="1" dirty="0" smtClean="0"/>
              <a:t>16.1</a:t>
            </a:r>
            <a:r>
              <a:rPr lang="en-GB" sz="1600" dirty="0" smtClean="0"/>
              <a:t> Significantly reduce all forms of violence and related death rates everywhere</a:t>
            </a:r>
            <a:endParaRPr lang="en-US" sz="1600" dirty="0" smtClean="0"/>
          </a:p>
          <a:p>
            <a:r>
              <a:rPr lang="en-GB" sz="1600" dirty="0" smtClean="0"/>
              <a:t>Not limited to but including environmental activists around the world.  </a:t>
            </a:r>
            <a:endParaRPr lang="en-US" sz="1600" dirty="0" smtClean="0"/>
          </a:p>
          <a:p>
            <a:r>
              <a:rPr lang="en-GB" sz="1600" b="1" dirty="0" smtClean="0"/>
              <a:t>16.b</a:t>
            </a:r>
            <a:r>
              <a:rPr lang="en-GB" sz="1600" dirty="0" smtClean="0"/>
              <a:t> Promote and enforce non-discriminatory laws and policies for sustainable</a:t>
            </a:r>
            <a:endParaRPr lang="en-US" sz="1600" dirty="0" smtClean="0"/>
          </a:p>
          <a:p>
            <a:r>
              <a:rPr lang="en-GB" sz="1600" dirty="0" smtClean="0"/>
              <a:t>development</a:t>
            </a:r>
            <a:endParaRPr lang="en-US" sz="1600" dirty="0" smtClean="0"/>
          </a:p>
          <a:p>
            <a:pPr lvl="0"/>
            <a:endParaRPr lang="en-US" sz="1600" dirty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35900" y="2819400"/>
            <a:ext cx="1281152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Calibri" pitchFamily="34" charset="0"/>
              </a:rPr>
              <a:t>Both SDGs and Paris are all about implementation </a:t>
            </a: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Calibri" pitchFamily="34" charset="0"/>
                <a:sym typeface="Wingdings" pitchFamily="2" charset="2"/>
              </a:rPr>
              <a:t></a:t>
            </a: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Calibri" pitchFamily="34" charset="0"/>
              </a:rPr>
              <a:t> role of public and NGOs will be critical in driving ambitious implementation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Calibri" pitchFamily="34" charset="0"/>
              </a:rPr>
              <a:t>.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Calibri" pitchFamily="34" charset="0"/>
              <a:cs typeface="Calibri" pitchFamily="34" charset="0"/>
              <a:sym typeface="Wingdings" pitchFamily="2" charset="2"/>
            </a:endParaRPr>
          </a:p>
        </p:txBody>
      </p:sp>
      <p:pic>
        <p:nvPicPr>
          <p:cNvPr id="10" name="Picture 9" descr="EEB_logo_RGB FOR WE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70612" y="609600"/>
            <a:ext cx="3048000" cy="1905000"/>
          </a:xfrm>
          <a:prstGeom prst="rect">
            <a:avLst/>
          </a:prstGeom>
        </p:spPr>
      </p:pic>
      <p:pic>
        <p:nvPicPr>
          <p:cNvPr id="11" name="Picture 10" descr="European ECO forum.t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371012" y="1066800"/>
            <a:ext cx="2218944" cy="999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10410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2" y="990600"/>
            <a:ext cx="10299718" cy="3124200"/>
          </a:xfrm>
        </p:spPr>
        <p:txBody>
          <a:bodyPr/>
          <a:lstStyle/>
          <a:p>
            <a:r>
              <a:rPr lang="en-GB" sz="1800" dirty="0" smtClean="0"/>
              <a:t>But virtually all SDGs are relevant to environment and therefore Aarhus/PRTR, e.g.:</a:t>
            </a:r>
            <a:r>
              <a:rPr lang="en-US" sz="1800" b="0" dirty="0" smtClean="0"/>
              <a:t/>
            </a:r>
            <a:br>
              <a:rPr lang="en-US" sz="1800" b="0" dirty="0" smtClean="0"/>
            </a:br>
            <a:r>
              <a:rPr lang="en-GB" sz="1800" b="0" dirty="0" smtClean="0"/>
              <a:t>SDG-3: Agriculture</a:t>
            </a:r>
            <a:r>
              <a:rPr lang="en-US" sz="1800" b="0" dirty="0" smtClean="0"/>
              <a:t/>
            </a:r>
            <a:br>
              <a:rPr lang="en-US" sz="1800" b="0" dirty="0" smtClean="0"/>
            </a:br>
            <a:r>
              <a:rPr lang="en-GB" sz="1800" b="0" dirty="0" smtClean="0"/>
              <a:t>SDG-6: Water</a:t>
            </a:r>
            <a:r>
              <a:rPr lang="en-US" sz="1800" b="0" dirty="0" smtClean="0"/>
              <a:t/>
            </a:r>
            <a:br>
              <a:rPr lang="en-US" sz="1800" b="0" dirty="0" smtClean="0"/>
            </a:br>
            <a:r>
              <a:rPr lang="en-GB" sz="1800" b="0" dirty="0" smtClean="0"/>
              <a:t>SDG-7: Energy</a:t>
            </a:r>
            <a:r>
              <a:rPr lang="en-US" sz="1800" b="0" dirty="0" smtClean="0"/>
              <a:t/>
            </a:r>
            <a:br>
              <a:rPr lang="en-US" sz="1800" b="0" dirty="0" smtClean="0"/>
            </a:br>
            <a:r>
              <a:rPr lang="en-GB" sz="1800" b="0" dirty="0" smtClean="0"/>
              <a:t>SDG-8: Sustainable and sustained economic growth</a:t>
            </a:r>
            <a:r>
              <a:rPr lang="en-US" sz="1800" b="0" dirty="0" smtClean="0"/>
              <a:t/>
            </a:r>
            <a:br>
              <a:rPr lang="en-US" sz="1800" b="0" dirty="0" smtClean="0"/>
            </a:br>
            <a:r>
              <a:rPr lang="en-GB" sz="1800" b="0" dirty="0" smtClean="0"/>
              <a:t>SDG-11: Urban</a:t>
            </a:r>
            <a:r>
              <a:rPr lang="en-US" sz="1800" b="0" dirty="0" smtClean="0"/>
              <a:t/>
            </a:r>
            <a:br>
              <a:rPr lang="en-US" sz="1800" b="0" dirty="0" smtClean="0"/>
            </a:br>
            <a:r>
              <a:rPr lang="en-GB" sz="1800" b="0" dirty="0" smtClean="0"/>
              <a:t>12: Sustainable consumption and production</a:t>
            </a:r>
            <a:r>
              <a:rPr lang="en-US" sz="1800" b="0" dirty="0" smtClean="0"/>
              <a:t/>
            </a:r>
            <a:br>
              <a:rPr lang="en-US" sz="1800" b="0" dirty="0" smtClean="0"/>
            </a:br>
            <a:r>
              <a:rPr lang="en-GB" sz="1800" b="0" dirty="0" smtClean="0"/>
              <a:t>13: Climate change</a:t>
            </a:r>
            <a:r>
              <a:rPr lang="en-US" sz="1800" b="0" dirty="0" smtClean="0"/>
              <a:t/>
            </a:r>
            <a:br>
              <a:rPr lang="en-US" sz="1800" b="0" dirty="0" smtClean="0"/>
            </a:br>
            <a:r>
              <a:rPr lang="en-GB" sz="1800" b="0" dirty="0" smtClean="0"/>
              <a:t>14: Oceans</a:t>
            </a:r>
            <a:r>
              <a:rPr lang="en-US" sz="1800" b="0" dirty="0" smtClean="0"/>
              <a:t/>
            </a:r>
            <a:br>
              <a:rPr lang="en-US" sz="1800" b="0" dirty="0" smtClean="0"/>
            </a:br>
            <a:r>
              <a:rPr lang="en-GB" sz="1800" b="0" dirty="0" smtClean="0"/>
              <a:t>15: Biodiversity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642664" y="5715000"/>
            <a:ext cx="3201247" cy="771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26859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UNECE_standard">
  <a:themeElements>
    <a:clrScheme name="Custom 3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A2E6D"/>
      </a:accent1>
      <a:accent2>
        <a:srgbClr val="A73B30"/>
      </a:accent2>
      <a:accent3>
        <a:srgbClr val="87898B"/>
      </a:accent3>
      <a:accent4>
        <a:srgbClr val="89ACEF"/>
      </a:accent4>
      <a:accent5>
        <a:srgbClr val="C88A86"/>
      </a:accent5>
      <a:accent6>
        <a:srgbClr val="B9B8BB"/>
      </a:accent6>
      <a:hlink>
        <a:srgbClr val="0A2E6D"/>
      </a:hlink>
      <a:folHlink>
        <a:srgbClr val="87898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solidFill>
            <a:schemeClr val="accent1"/>
          </a:solidFill>
          <a:miter lim="800000"/>
        </a:ln>
      </a:spPr>
      <a:bodyPr rtlCol="0" anchor="ctr"/>
      <a:lstStyle>
        <a:defPPr algn="ctr">
          <a:lnSpc>
            <a:spcPct val="90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2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3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1213</TotalTime>
  <Words>208</Words>
  <Application>Microsoft Office PowerPoint</Application>
  <PresentationFormat>Custom</PresentationFormat>
  <Paragraphs>20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UNECE_standard</vt:lpstr>
      <vt:lpstr>Jeremy Wates, Secretary General, European Environmental Bureau on behalf of the European ECO Forum </vt:lpstr>
      <vt:lpstr>But virtually all SDGs are relevant to environment and therefore Aarhus/PRTR, e.g.: SDG-3: Agriculture SDG-6: Water SDG-7: Energy SDG-8: Sustainable and sustained economic growth SDG-11: Urban 12: Sustainable consumption and production 13: Climate change 14: Oceans 15: Biodiversity 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UNECE POWERPOINT THEME</dc:title>
  <dc:creator>Archibald Studio</dc:creator>
  <cp:lastModifiedBy>Margherita Tolotto</cp:lastModifiedBy>
  <cp:revision>98</cp:revision>
  <dcterms:created xsi:type="dcterms:W3CDTF">2014-05-25T20:42:15Z</dcterms:created>
  <dcterms:modified xsi:type="dcterms:W3CDTF">2017-09-14T08:16:28Z</dcterms:modified>
</cp:coreProperties>
</file>