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12188825" cy="6858000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16">
          <p15:clr>
            <a:srgbClr val="A4A3A4"/>
          </p15:clr>
        </p15:guide>
        <p15:guide id="3" orient="horz" pos="384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pos="3839">
          <p15:clr>
            <a:srgbClr val="A4A3A4"/>
          </p15:clr>
        </p15:guide>
        <p15:guide id="6" pos="384">
          <p15:clr>
            <a:srgbClr val="A4A3A4"/>
          </p15:clr>
        </p15:guide>
        <p15:guide id="7" pos="72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89B2"/>
    <a:srgbClr val="952924"/>
    <a:srgbClr val="779BBE"/>
    <a:srgbClr val="3A72C1"/>
    <a:srgbClr val="074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62" autoAdjust="0"/>
    <p:restoredTop sz="80452" autoAdjust="0"/>
  </p:normalViewPr>
  <p:slideViewPr>
    <p:cSldViewPr>
      <p:cViewPr varScale="1">
        <p:scale>
          <a:sx n="55" d="100"/>
          <a:sy n="55" d="100"/>
        </p:scale>
        <p:origin x="1116" y="66"/>
      </p:cViewPr>
      <p:guideLst>
        <p:guide orient="horz" pos="2160"/>
        <p:guide orient="horz" pos="816"/>
        <p:guide orient="horz" pos="3840"/>
        <p:guide orient="horz" pos="1056"/>
        <p:guide pos="3839"/>
        <p:guide pos="384"/>
        <p:guide pos="72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3536" y="104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t>9/13/2017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062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381000"/>
            <a:ext cx="4572001" cy="2573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1000" y="8686800"/>
            <a:ext cx="48768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0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651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381000" y="381000"/>
            <a:ext cx="4572000" cy="2573338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049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Pictur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dirty="0" smtClean="0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441" y="2763520"/>
            <a:ext cx="9141619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441" y="4419600"/>
            <a:ext cx="9141619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959" y="5867400"/>
            <a:ext cx="2593853" cy="79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6929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295401"/>
            <a:ext cx="7618016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smtClean="0"/>
              <a:t> </a:t>
            </a: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2178" y="1295400"/>
            <a:ext cx="3047206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8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441" y="1295400"/>
            <a:ext cx="6703854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960" y="1295400"/>
            <a:ext cx="3900424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57354" y="6478524"/>
            <a:ext cx="812588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211722" y="6478524"/>
            <a:ext cx="2844059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1611" y="6478524"/>
            <a:ext cx="304721" cy="219456"/>
          </a:xfrm>
          <a:prstGeom prst="rect">
            <a:avLst/>
          </a:prstGeom>
        </p:spPr>
        <p:txBody>
          <a:bodyPr/>
          <a:lstStyle/>
          <a:p>
            <a:fld id="{00DE720E-C72B-42F0-AD69-52D60E3C6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441" y="1295400"/>
            <a:ext cx="5314328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6265056" y="1295400"/>
            <a:ext cx="5314328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1" y="4953000"/>
            <a:ext cx="5314328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6265056" y="4953000"/>
            <a:ext cx="5314328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1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441" y="1295400"/>
            <a:ext cx="3412871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1" y="4211392"/>
            <a:ext cx="3412871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4387977" y="1295400"/>
            <a:ext cx="3412871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8166513" y="1295400"/>
            <a:ext cx="3412871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4387977" y="4211392"/>
            <a:ext cx="3412871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166513" y="4211392"/>
            <a:ext cx="3412871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1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567712" y="304801"/>
            <a:ext cx="1011672" cy="5791200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304801"/>
            <a:ext cx="9649486" cy="5791200"/>
          </a:xfrm>
        </p:spPr>
        <p:txBody>
          <a:bodyPr vert="eaVert"/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77653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54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441" y="2763520"/>
            <a:ext cx="9141619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441" y="4419600"/>
            <a:ext cx="9141619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subtitle</a:t>
            </a:r>
            <a:r>
              <a:rPr lang="fr-FR" dirty="0" smtClean="0"/>
              <a:t>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1612" y="199571"/>
            <a:ext cx="1590467" cy="48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8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9141619" cy="1828800"/>
          </a:xfrm>
        </p:spPr>
        <p:txBody>
          <a:bodyPr anchor="t"/>
          <a:lstStyle>
            <a:lvl1pPr algn="l">
              <a:defRPr sz="3200" b="1" cap="none" spc="-100" baseline="0"/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4419600"/>
            <a:ext cx="9141619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178773" y="666557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endParaRPr lang="en-US" dirty="0" err="1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92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2501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1133856"/>
            <a:ext cx="10969943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76400"/>
            <a:ext cx="10969943" cy="4419601"/>
          </a:xfrm>
        </p:spPr>
        <p:txBody>
          <a:bodyPr/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15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Heading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157354" y="6478524"/>
            <a:ext cx="812588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11722" y="6478524"/>
            <a:ext cx="2844059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1611" y="6478524"/>
            <a:ext cx="304721" cy="219456"/>
          </a:xfrm>
          <a:prstGeom prst="rect">
            <a:avLst/>
          </a:prstGeom>
        </p:spPr>
        <p:txBody>
          <a:bodyPr/>
          <a:lstStyle/>
          <a:p>
            <a:fld id="{00DE720E-C72B-42F0-AD69-52D60E3C605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1133856"/>
            <a:ext cx="10969943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09441" y="1661890"/>
            <a:ext cx="10969943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2057400"/>
            <a:ext cx="10969943" cy="4038600"/>
          </a:xfrm>
        </p:spPr>
        <p:txBody>
          <a:bodyPr/>
          <a:lstStyle>
            <a:lvl3pPr>
              <a:defRPr/>
            </a:lvl3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21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157354" y="6478524"/>
            <a:ext cx="812588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11722" y="6478524"/>
            <a:ext cx="2844059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1611" y="6478524"/>
            <a:ext cx="304721" cy="219456"/>
          </a:xfrm>
          <a:prstGeom prst="rect">
            <a:avLst/>
          </a:prstGeom>
        </p:spPr>
        <p:txBody>
          <a:bodyPr/>
          <a:lstStyle/>
          <a:p>
            <a:fld id="{00DE720E-C72B-42F0-AD69-52D60E3C6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/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295401"/>
            <a:ext cx="5314328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5056" y="1295401"/>
            <a:ext cx="5314328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95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/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09441" y="1295400"/>
            <a:ext cx="3412871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87977" y="1295400"/>
            <a:ext cx="3412871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en-US" dirty="0" smtClean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8166513" y="1295400"/>
            <a:ext cx="3412871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08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9599771" cy="8382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295401"/>
            <a:ext cx="10969943" cy="480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1612" y="5029200"/>
            <a:ext cx="1600200" cy="1666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0212" y="147308"/>
            <a:ext cx="1512168" cy="46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49" r:id="rId2"/>
    <p:sldLayoutId id="2147483651" r:id="rId3"/>
    <p:sldLayoutId id="2147483650" r:id="rId4"/>
    <p:sldLayoutId id="2147483663" r:id="rId5"/>
    <p:sldLayoutId id="2147483664" r:id="rId6"/>
    <p:sldLayoutId id="2147483654" r:id="rId7"/>
    <p:sldLayoutId id="2147483652" r:id="rId8"/>
    <p:sldLayoutId id="2147483667" r:id="rId9"/>
    <p:sldLayoutId id="2147483656" r:id="rId10"/>
    <p:sldLayoutId id="2147483657" r:id="rId11"/>
    <p:sldLayoutId id="2147483671" r:id="rId12"/>
    <p:sldLayoutId id="2147483672" r:id="rId13"/>
    <p:sldLayoutId id="2147483659" r:id="rId14"/>
    <p:sldLayoutId id="2147483674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Font typeface="HP Simplified" panose="020B0604020204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65" y="18837"/>
            <a:ext cx="9372600" cy="685800"/>
          </a:xfrm>
        </p:spPr>
        <p:txBody>
          <a:bodyPr/>
          <a:lstStyle/>
          <a:p>
            <a:r>
              <a:rPr lang="en-US" sz="1800" dirty="0"/>
              <a:t>Chamber of Economy of Montenegro</a:t>
            </a:r>
            <a:r>
              <a:rPr lang="en-GB" sz="1800" dirty="0" smtClean="0"/>
              <a:t>: Low Carbon Tourism and t</a:t>
            </a:r>
            <a:r>
              <a:rPr lang="en-US" sz="1800" dirty="0" smtClean="0"/>
              <a:t>he </a:t>
            </a:r>
            <a:r>
              <a:rPr lang="en-US" sz="1800" dirty="0"/>
              <a:t>National Cleaner Production Program (NCPP)</a:t>
            </a:r>
            <a:r>
              <a:rPr lang="en-GB" sz="1800" dirty="0" smtClean="0"/>
              <a:t> </a:t>
            </a: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019" y="1794126"/>
            <a:ext cx="10020523" cy="1436209"/>
          </a:xfrm>
        </p:spPr>
        <p:txBody>
          <a:bodyPr/>
          <a:lstStyle/>
          <a:p>
            <a:pPr lvl="0"/>
            <a:r>
              <a:rPr lang="en-GB" b="1" dirty="0" smtClean="0"/>
              <a:t>Key</a:t>
            </a:r>
            <a:r>
              <a:rPr lang="cs-CZ" b="1" dirty="0" smtClean="0"/>
              <a:t> </a:t>
            </a:r>
            <a:r>
              <a:rPr lang="en-GB" b="1" dirty="0" smtClean="0"/>
              <a:t>lessons learned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Awareness and access to information </a:t>
            </a:r>
            <a:r>
              <a:rPr lang="en-US" dirty="0"/>
              <a:t>can reduce the CO2 emission in tourism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Innovative technologies and efficient </a:t>
            </a:r>
            <a:r>
              <a:rPr lang="en-US" dirty="0"/>
              <a:t>use </a:t>
            </a:r>
            <a:r>
              <a:rPr lang="en-US" dirty="0" smtClean="0"/>
              <a:t>of production is </a:t>
            </a:r>
            <a:r>
              <a:rPr lang="en-US" dirty="0"/>
              <a:t>a precondition for sustainable future</a:t>
            </a:r>
            <a:r>
              <a:rPr lang="en-US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education and resource efficiency </a:t>
            </a:r>
            <a:r>
              <a:rPr lang="en-US" dirty="0" smtClean="0"/>
              <a:t>are </a:t>
            </a:r>
            <a:r>
              <a:rPr lang="en-US" dirty="0"/>
              <a:t>imperative </a:t>
            </a:r>
            <a:r>
              <a:rPr lang="en-US" dirty="0" smtClean="0"/>
              <a:t>for </a:t>
            </a:r>
            <a:r>
              <a:rPr lang="en-US" dirty="0"/>
              <a:t>economic growth and </a:t>
            </a:r>
            <a:r>
              <a:rPr lang="en-US" dirty="0" smtClean="0"/>
              <a:t>competitiveness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 </a:t>
            </a:r>
          </a:p>
        </p:txBody>
      </p:sp>
      <p:pic>
        <p:nvPicPr>
          <p:cNvPr id="18" name="Picture 17"/>
          <p:cNvPicPr/>
          <p:nvPr/>
        </p:nvPicPr>
        <p:blipFill>
          <a:blip r:embed="rId3"/>
          <a:stretch>
            <a:fillRect/>
          </a:stretch>
        </p:blipFill>
        <p:spPr>
          <a:xfrm>
            <a:off x="8400202" y="5943600"/>
            <a:ext cx="3201247" cy="77129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53166" y="3079540"/>
            <a:ext cx="1018464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b="1" dirty="0" smtClean="0"/>
              <a:t>O</a:t>
            </a:r>
            <a:r>
              <a:rPr lang="cs-CZ" b="1" dirty="0"/>
              <a:t>utcome(s)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Project </a:t>
            </a:r>
            <a:r>
              <a:rPr lang="en-US" sz="1600" dirty="0"/>
              <a:t>completed in 13 companies, 15 new national experts trained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€1.8 m investment required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3.7 years simple payback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Reduction in water consumption: 14,000 m3/year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Reduction in electricity consumption: 2.1 MWh/year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Reduction in fuel oil consumption: 518 t/year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Decrease of CO2 emissions: 3,200 </a:t>
            </a:r>
            <a:r>
              <a:rPr lang="en-US" sz="1600" dirty="0" smtClean="0"/>
              <a:t>t/year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r>
              <a:rPr lang="en-US" sz="1600" b="1" dirty="0" smtClean="0"/>
              <a:t>Expected outcome </a:t>
            </a:r>
            <a:r>
              <a:rPr lang="en-US" sz="1600" b="1" dirty="0"/>
              <a:t> 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Encouraging investments in energy efficiency and the gradual transition to the production of renewable energy will lead to new jobs and the development of green economy</a:t>
            </a:r>
          </a:p>
          <a:p>
            <a:pPr lvl="0"/>
            <a:r>
              <a:rPr lang="en-GB" b="1" dirty="0"/>
              <a:t>F</a:t>
            </a:r>
            <a:r>
              <a:rPr lang="cs-CZ" b="1" dirty="0"/>
              <a:t>uture </a:t>
            </a:r>
            <a:r>
              <a:rPr lang="cs-CZ" b="1" dirty="0" smtClean="0"/>
              <a:t>steps</a:t>
            </a:r>
            <a:endParaRPr lang="en-GB" b="1" dirty="0" smtClean="0"/>
          </a:p>
          <a:p>
            <a:r>
              <a:rPr lang="en-US" dirty="0"/>
              <a:t>Continue work on further promotion.</a:t>
            </a:r>
          </a:p>
          <a:p>
            <a:pPr lvl="0"/>
            <a:endParaRPr lang="cs-CZ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872" y="687107"/>
            <a:ext cx="1167384" cy="11673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872" y="2250518"/>
            <a:ext cx="1167384" cy="116738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37169" y="607722"/>
            <a:ext cx="9895843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b="1" dirty="0"/>
              <a:t>K</a:t>
            </a:r>
            <a:r>
              <a:rPr lang="cs-CZ" b="1" dirty="0"/>
              <a:t>ey </a:t>
            </a:r>
            <a:r>
              <a:rPr lang="en-GB" b="1" dirty="0" smtClean="0"/>
              <a:t>challenges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sz="1600" dirty="0"/>
              <a:t>Raising </a:t>
            </a:r>
            <a:r>
              <a:rPr lang="en-GB" sz="1600" dirty="0" smtClean="0"/>
              <a:t>awareness about the benefits of cleaner production and low carbon tourism</a:t>
            </a:r>
            <a:endParaRPr lang="en-GB" sz="1600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Building national capacities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Energy efficiency</a:t>
            </a:r>
            <a:r>
              <a:rPr lang="en-GB" dirty="0" smtClean="0"/>
              <a:t> </a:t>
            </a:r>
            <a:endParaRPr lang="en-GB" dirty="0"/>
          </a:p>
          <a:p>
            <a:pPr lvl="0"/>
            <a:r>
              <a:rPr lang="cs-CZ" b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41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standard">
  <a:themeElements>
    <a:clrScheme name="Custom 3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A2E6D"/>
      </a:accent1>
      <a:accent2>
        <a:srgbClr val="A73B30"/>
      </a:accent2>
      <a:accent3>
        <a:srgbClr val="87898B"/>
      </a:accent3>
      <a:accent4>
        <a:srgbClr val="89ACEF"/>
      </a:accent4>
      <a:accent5>
        <a:srgbClr val="C88A86"/>
      </a:accent5>
      <a:accent6>
        <a:srgbClr val="B9B8BB"/>
      </a:accent6>
      <a:hlink>
        <a:srgbClr val="0A2E6D"/>
      </a:hlink>
      <a:folHlink>
        <a:srgbClr val="87898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accent1"/>
          </a:solidFill>
          <a:miter lim="800000"/>
        </a:ln>
      </a:spPr>
      <a:bodyPr rtlCol="0" anchor="ctr"/>
      <a:lstStyle>
        <a:defPPr algn="ctr">
          <a:lnSpc>
            <a:spcPct val="90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1266</TotalTime>
  <Words>134</Words>
  <Application>Microsoft Office PowerPoint</Application>
  <PresentationFormat>Custom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HP Simplified</vt:lpstr>
      <vt:lpstr>Wingdings</vt:lpstr>
      <vt:lpstr>UNECE_standard</vt:lpstr>
      <vt:lpstr>Chamber of Economy of Montenegro: Low Carbon Tourism and the National Cleaner Production Program (NCPP) 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UNECE POWERPOINT THEME</dc:title>
  <dc:creator>Archibald Studio</dc:creator>
  <cp:lastModifiedBy>Theodore Koukis</cp:lastModifiedBy>
  <cp:revision>103</cp:revision>
  <dcterms:created xsi:type="dcterms:W3CDTF">2014-05-25T20:42:15Z</dcterms:created>
  <dcterms:modified xsi:type="dcterms:W3CDTF">2017-09-13T15:27:56Z</dcterms:modified>
</cp:coreProperties>
</file>