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834" r:id="rId3"/>
    <p:sldId id="840" r:id="rId4"/>
    <p:sldId id="865" r:id="rId5"/>
    <p:sldId id="863" r:id="rId6"/>
    <p:sldId id="864" r:id="rId7"/>
    <p:sldId id="285" r:id="rId8"/>
  </p:sldIdLst>
  <p:sldSz cx="9144000" cy="6858000" type="screen4x3"/>
  <p:notesSz cx="6864350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teele" initials="R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A71"/>
    <a:srgbClr val="D5EE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20" autoAdjust="0"/>
    <p:restoredTop sz="94660"/>
  </p:normalViewPr>
  <p:slideViewPr>
    <p:cSldViewPr>
      <p:cViewPr varScale="1">
        <p:scale>
          <a:sx n="114" d="100"/>
          <a:sy n="114" d="100"/>
        </p:scale>
        <p:origin x="19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-2172" y="-114"/>
      </p:cViewPr>
      <p:guideLst>
        <p:guide orient="horz" pos="3148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4445" cy="499100"/>
          </a:xfrm>
          <a:prstGeom prst="rect">
            <a:avLst/>
          </a:prstGeom>
        </p:spPr>
        <p:txBody>
          <a:bodyPr vert="horz" lIns="92625" tIns="46313" rIns="92625" bIns="463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8301" y="1"/>
            <a:ext cx="2974445" cy="499100"/>
          </a:xfrm>
          <a:prstGeom prst="rect">
            <a:avLst/>
          </a:prstGeom>
        </p:spPr>
        <p:txBody>
          <a:bodyPr vert="horz" lIns="92625" tIns="46313" rIns="92625" bIns="46313" rtlCol="0"/>
          <a:lstStyle>
            <a:lvl1pPr algn="r">
              <a:defRPr sz="1200"/>
            </a:lvl1pPr>
          </a:lstStyle>
          <a:p>
            <a:fld id="{60774C83-4748-42AA-A81E-5387475C4485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4169"/>
            <a:ext cx="2974445" cy="500709"/>
          </a:xfrm>
          <a:prstGeom prst="rect">
            <a:avLst/>
          </a:prstGeom>
        </p:spPr>
        <p:txBody>
          <a:bodyPr vert="horz" lIns="92625" tIns="46313" rIns="92625" bIns="463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8301" y="9494169"/>
            <a:ext cx="2974445" cy="500709"/>
          </a:xfrm>
          <a:prstGeom prst="rect">
            <a:avLst/>
          </a:prstGeom>
        </p:spPr>
        <p:txBody>
          <a:bodyPr vert="horz" lIns="92625" tIns="46313" rIns="92625" bIns="46313" rtlCol="0" anchor="b"/>
          <a:lstStyle>
            <a:lvl1pPr algn="r">
              <a:defRPr sz="1200"/>
            </a:lvl1pPr>
          </a:lstStyle>
          <a:p>
            <a:fld id="{342E70E0-29E3-49F4-84A9-5A3D67DB3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8480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4445" cy="499100"/>
          </a:xfrm>
          <a:prstGeom prst="rect">
            <a:avLst/>
          </a:prstGeom>
        </p:spPr>
        <p:txBody>
          <a:bodyPr vert="horz" lIns="92625" tIns="46313" rIns="92625" bIns="463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8301" y="1"/>
            <a:ext cx="2974445" cy="499100"/>
          </a:xfrm>
          <a:prstGeom prst="rect">
            <a:avLst/>
          </a:prstGeom>
        </p:spPr>
        <p:txBody>
          <a:bodyPr vert="horz" lIns="92625" tIns="46313" rIns="92625" bIns="46313" rtlCol="0"/>
          <a:lstStyle>
            <a:lvl1pPr algn="r">
              <a:defRPr sz="1200"/>
            </a:lvl1pPr>
          </a:lstStyle>
          <a:p>
            <a:fld id="{7680E58B-D750-4CC9-B0B3-50A5A059AE70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50888"/>
            <a:ext cx="4997450" cy="3748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5" tIns="46313" rIns="92625" bIns="463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794" y="4747891"/>
            <a:ext cx="5492765" cy="4498339"/>
          </a:xfrm>
          <a:prstGeom prst="rect">
            <a:avLst/>
          </a:prstGeom>
        </p:spPr>
        <p:txBody>
          <a:bodyPr vert="horz" lIns="92625" tIns="46313" rIns="92625" bIns="4631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169"/>
            <a:ext cx="2974445" cy="500709"/>
          </a:xfrm>
          <a:prstGeom prst="rect">
            <a:avLst/>
          </a:prstGeom>
        </p:spPr>
        <p:txBody>
          <a:bodyPr vert="horz" lIns="92625" tIns="46313" rIns="92625" bIns="463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8301" y="9494169"/>
            <a:ext cx="2974445" cy="500709"/>
          </a:xfrm>
          <a:prstGeom prst="rect">
            <a:avLst/>
          </a:prstGeom>
        </p:spPr>
        <p:txBody>
          <a:bodyPr vert="horz" lIns="92625" tIns="46313" rIns="92625" bIns="46313" rtlCol="0" anchor="b"/>
          <a:lstStyle>
            <a:lvl1pPr algn="r">
              <a:defRPr sz="1200"/>
            </a:lvl1pPr>
          </a:lstStyle>
          <a:p>
            <a:fld id="{6071A633-7E9F-45D9-AD3B-A2DF693D2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1333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very Good Morning to you all.</a:t>
            </a:r>
          </a:p>
          <a:p>
            <a:endParaRPr lang="en-GB" dirty="0"/>
          </a:p>
          <a:p>
            <a:r>
              <a:rPr lang="en-GB" dirty="0"/>
              <a:t>My name is Andrew Clifton and I am the general manager of the Society of International Gas Tanker and Terminal Operators LTD.</a:t>
            </a:r>
          </a:p>
          <a:p>
            <a:endParaRPr lang="en-GB" dirty="0"/>
          </a:p>
          <a:p>
            <a:r>
              <a:rPr lang="en-GB" dirty="0"/>
              <a:t>I would like to talk to you today about what SIGTTO is, a short history of the LNG shipping industry, the LNG shipping safety record &amp; how this was achieved, </a:t>
            </a:r>
            <a:r>
              <a:rPr lang="en-GB" dirty="0" err="1"/>
              <a:t>breifly</a:t>
            </a:r>
            <a:r>
              <a:rPr lang="en-GB" dirty="0"/>
              <a:t> touch on advances in technology &amp; design and then I would like to discuss LNG as a fuel.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80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3450" y="750888"/>
            <a:ext cx="4997450" cy="3748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73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80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90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63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48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964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61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17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14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22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51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80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8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85584" cy="792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7"/>
            <a:ext cx="8075240" cy="417646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63960" y="6277735"/>
            <a:ext cx="2746648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0F0310-F637-432D-BCA6-05356F3F79E2}" type="slidenum">
              <a:rPr lang="en-GB" smtClean="0"/>
              <a:pPr/>
              <a:t>‹#›</a:t>
            </a:fld>
            <a:r>
              <a:rPr lang="en-GB" dirty="0"/>
              <a:t> / EC LNG Workshop /</a:t>
            </a:r>
            <a:r>
              <a:rPr lang="en-GB" baseline="0" dirty="0"/>
              <a:t> 06/09/2012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916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25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74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76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6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71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02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34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0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2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106E6-8B4F-400B-9075-0CC344BC2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10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560" y="6259405"/>
            <a:ext cx="2746648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340768"/>
            <a:ext cx="8388424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1412776"/>
            <a:ext cx="860444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539552" y="6093296"/>
            <a:ext cx="860444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755576" y="6165304"/>
            <a:ext cx="8388424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dlvcorp.com/yahoo_site_admin1/assets/images/sigtto_logo.5711923_std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259862"/>
            <a:ext cx="1368152" cy="53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73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2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ADF3D-F584-46B7-A823-B42536AADC9E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13/3/2018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487A6-7088-4A6B-A3B0-AB8EF849741C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83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960771"/>
            <a:ext cx="8676456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8520" y="2132856"/>
            <a:ext cx="5186095" cy="1109985"/>
          </a:xfrm>
        </p:spPr>
        <p:txBody>
          <a:bodyPr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en-GB" sz="3600" dirty="0"/>
              <a:t>SIGTTO Update to CH4 Emissions Industry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04664" y="3356992"/>
            <a:ext cx="6480720" cy="2592288"/>
          </a:xfrm>
        </p:spPr>
        <p:txBody>
          <a:bodyPr>
            <a:normAutofit/>
          </a:bodyPr>
          <a:lstStyle/>
          <a:p>
            <a:pPr algn="r"/>
            <a:r>
              <a:rPr lang="pt-BR" sz="2100" dirty="0"/>
              <a:t> </a:t>
            </a:r>
          </a:p>
          <a:p>
            <a:pPr algn="r"/>
            <a:r>
              <a:rPr lang="en-GB" sz="2100" dirty="0"/>
              <a:t>Geneva</a:t>
            </a:r>
          </a:p>
          <a:p>
            <a:pPr algn="r"/>
            <a:r>
              <a:rPr lang="en-GB" sz="2100" dirty="0"/>
              <a:t>21</a:t>
            </a:r>
            <a:r>
              <a:rPr lang="en-GB" sz="2100" baseline="30000" dirty="0"/>
              <a:t>st</a:t>
            </a:r>
            <a:r>
              <a:rPr lang="en-GB" sz="2100" dirty="0"/>
              <a:t>  March 2018</a:t>
            </a:r>
          </a:p>
          <a:p>
            <a:pPr algn="r"/>
            <a:endParaRPr lang="en-GB" sz="29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06E6-8B4F-400B-9075-0CC344BC21E3}" type="slidenum">
              <a:rPr lang="en-GB" smtClean="0"/>
              <a:t>1</a:t>
            </a:fld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220072" y="8620"/>
            <a:ext cx="0" cy="623391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148064" y="12576"/>
            <a:ext cx="0" cy="5828606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67544" y="6021288"/>
            <a:ext cx="8676456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2" descr="http://dlvcorp.com/yahoo_site_admin1/assets/images/sigtto_logo.5711923_st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2051371" cy="80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O:\6.01 - Photo Library\02 LNGCs\Membrane\GdF Energy Montoir Brid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872" y="3518208"/>
            <a:ext cx="3785951" cy="283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O:\6.01 - Photo Library\02 LNGCs\Membrane\mem_Mos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872" y="332655"/>
            <a:ext cx="3818658" cy="26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2"/>
          <p:cNvSpPr txBox="1">
            <a:spLocks/>
          </p:cNvSpPr>
          <p:nvPr/>
        </p:nvSpPr>
        <p:spPr>
          <a:xfrm>
            <a:off x="6516216" y="638132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8" y="5238328"/>
            <a:ext cx="464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663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IMO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49" y="1582811"/>
            <a:ext cx="8075240" cy="4608512"/>
          </a:xfrm>
        </p:spPr>
        <p:txBody>
          <a:bodyPr/>
          <a:lstStyle/>
          <a:p>
            <a:pPr marL="0" indent="0">
              <a:buNone/>
            </a:pPr>
            <a:r>
              <a:rPr lang="en-GB" sz="1800" b="1" u="sng" dirty="0"/>
              <a:t>IGC Code</a:t>
            </a:r>
          </a:p>
          <a:p>
            <a:pPr marL="0" indent="0">
              <a:buNone/>
            </a:pPr>
            <a:endParaRPr lang="en-GB" sz="1700" dirty="0"/>
          </a:p>
          <a:p>
            <a:pPr marL="285750" indent="-285750"/>
            <a:r>
              <a:rPr lang="en-GB" sz="2000" dirty="0"/>
              <a:t> Entered into Force </a:t>
            </a:r>
            <a:r>
              <a:rPr lang="en-GB" sz="2000" b="1" dirty="0"/>
              <a:t>1 January 2016</a:t>
            </a:r>
            <a:endParaRPr lang="en-GB" sz="2000" dirty="0"/>
          </a:p>
          <a:p>
            <a:pPr marL="285750" indent="-285750"/>
            <a:r>
              <a:rPr lang="en-GB" sz="2000" dirty="0"/>
              <a:t> Application/Implementation date  </a:t>
            </a:r>
            <a:r>
              <a:rPr lang="en-GB" sz="2000" b="1" dirty="0"/>
              <a:t>1 July 2016</a:t>
            </a:r>
          </a:p>
          <a:p>
            <a:pPr marL="285750" indent="-285750"/>
            <a:r>
              <a:rPr lang="en-GB" sz="2000" dirty="0"/>
              <a:t> SIGTTO commenced process of revision in 2007</a:t>
            </a:r>
          </a:p>
          <a:p>
            <a:r>
              <a:rPr lang="en-GB" sz="2000" dirty="0"/>
              <a:t>Section 7.1.3 Venting no longer acceptable except</a:t>
            </a:r>
          </a:p>
          <a:p>
            <a:pPr marL="0" indent="0">
              <a:buNone/>
            </a:pPr>
            <a:r>
              <a:rPr lang="en-GB" sz="2000" dirty="0"/>
              <a:t>     for emergency situations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u="sng" dirty="0"/>
              <a:t>MEPC</a:t>
            </a:r>
          </a:p>
          <a:p>
            <a:pPr marL="0" indent="0">
              <a:buNone/>
            </a:pPr>
            <a:r>
              <a:rPr lang="en-GB" sz="2000" dirty="0"/>
              <a:t>  </a:t>
            </a:r>
          </a:p>
          <a:p>
            <a:pPr marL="0" indent="0">
              <a:buNone/>
            </a:pPr>
            <a:r>
              <a:rPr lang="en-GB" sz="2000" dirty="0"/>
              <a:t>   MEPC 70 in October 2016 agreed Global 0.5% </a:t>
            </a:r>
          </a:p>
          <a:p>
            <a:pPr marL="0" indent="0">
              <a:buNone/>
            </a:pPr>
            <a:r>
              <a:rPr lang="en-GB" sz="2000" dirty="0"/>
              <a:t>    sulphur cap to come into force from 2020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457200" lvl="1" indent="0">
              <a:buNone/>
            </a:pPr>
            <a:endParaRPr lang="en-GB" sz="1800" dirty="0"/>
          </a:p>
        </p:txBody>
      </p:sp>
      <p:sp>
        <p:nvSpPr>
          <p:cNvPr id="6" name="Rectangle 5"/>
          <p:cNvSpPr/>
          <p:nvPr/>
        </p:nvSpPr>
        <p:spPr>
          <a:xfrm>
            <a:off x="539552" y="6273316"/>
            <a:ext cx="266429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6516216" y="638132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5106E6-8B4F-400B-9075-0CC344BC21E3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3074" name="Picture 2" descr="C:\Users\manager\Pictures\IGC Co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8454">
            <a:off x="6535265" y="2356917"/>
            <a:ext cx="209550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08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332656"/>
            <a:ext cx="8086725" cy="792163"/>
          </a:xfrm>
        </p:spPr>
        <p:txBody>
          <a:bodyPr>
            <a:normAutofit/>
          </a:bodyPr>
          <a:lstStyle/>
          <a:p>
            <a:r>
              <a:rPr lang="en-GB" dirty="0"/>
              <a:t>SIGTTO’s role to date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1540" y="1844824"/>
            <a:ext cx="8280920" cy="4536504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Industry body for gas shipping and terminals</a:t>
            </a:r>
          </a:p>
          <a:p>
            <a:r>
              <a:rPr lang="en-GB" dirty="0"/>
              <a:t>Part of the annual UNECE Group of experts on Gas meeting</a:t>
            </a:r>
          </a:p>
          <a:p>
            <a:r>
              <a:rPr lang="en-GB" dirty="0"/>
              <a:t>SIGTTO has attended all five meetings</a:t>
            </a:r>
          </a:p>
          <a:p>
            <a:r>
              <a:rPr lang="en-GB" dirty="0"/>
              <a:t>Consulted regarding recording emissions</a:t>
            </a:r>
          </a:p>
          <a:p>
            <a:r>
              <a:rPr lang="en-GB" dirty="0"/>
              <a:t>ESSF Shipping MRV Monitoring subgroup</a:t>
            </a:r>
          </a:p>
          <a:p>
            <a:r>
              <a:rPr lang="en-GB" dirty="0"/>
              <a:t>Technical committee (GPC) looking at how to further record and reduce emissions</a:t>
            </a:r>
          </a:p>
          <a:p>
            <a:r>
              <a:rPr lang="en-GB" dirty="0"/>
              <a:t>Attended Methane Measurement Conference </a:t>
            </a:r>
            <a:r>
              <a:rPr lang="en-GB"/>
              <a:t>in Antwerp Nov 2017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B5106E6-8B4F-400B-9075-0CC344BC21E3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901" y="1772816"/>
            <a:ext cx="9001000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3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332656"/>
            <a:ext cx="8086725" cy="792163"/>
          </a:xfrm>
        </p:spPr>
        <p:txBody>
          <a:bodyPr>
            <a:normAutofit/>
          </a:bodyPr>
          <a:lstStyle/>
          <a:p>
            <a:r>
              <a:rPr lang="en-GB" dirty="0"/>
              <a:t>Reduction of Methane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1540" y="1844824"/>
            <a:ext cx="8280920" cy="453650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B5106E6-8B4F-400B-9075-0CC344BC21E3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901" y="1772816"/>
            <a:ext cx="9001000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Best practice guidance to the LNG shipping  industry</a:t>
            </a:r>
          </a:p>
          <a:p>
            <a:r>
              <a:rPr lang="en-GB" dirty="0"/>
              <a:t>Loss of containment avoidance in all aspects of operations</a:t>
            </a:r>
          </a:p>
          <a:p>
            <a:r>
              <a:rPr lang="en-GB" dirty="0"/>
              <a:t>Reduction of methane slip in propulsion</a:t>
            </a:r>
          </a:p>
          <a:p>
            <a:r>
              <a:rPr lang="en-GB" dirty="0"/>
              <a:t>Vessel speed reduction benefits</a:t>
            </a:r>
          </a:p>
          <a:p>
            <a:r>
              <a:rPr lang="en-GB" dirty="0"/>
              <a:t>Gas freeing for dry dockings</a:t>
            </a:r>
          </a:p>
          <a:p>
            <a:r>
              <a:rPr lang="en-GB" dirty="0"/>
              <a:t>Promoting LNG as a marine fuel – SGMF</a:t>
            </a:r>
          </a:p>
          <a:p>
            <a:r>
              <a:rPr lang="en-GB" dirty="0"/>
              <a:t>Education and awareness of public</a:t>
            </a:r>
          </a:p>
          <a:p>
            <a:r>
              <a:rPr lang="en-GB" dirty="0"/>
              <a:t>Encouraging safe use of liquefied gases</a:t>
            </a:r>
          </a:p>
          <a:p>
            <a:r>
              <a:rPr lang="en-GB" dirty="0"/>
              <a:t>Retention of impressive safety record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2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332656"/>
            <a:ext cx="8086725" cy="792163"/>
          </a:xfrm>
        </p:spPr>
        <p:txBody>
          <a:bodyPr>
            <a:normAutofit/>
          </a:bodyPr>
          <a:lstStyle/>
          <a:p>
            <a:r>
              <a:rPr lang="en-GB" dirty="0"/>
              <a:t>Recording LNG vessel Methane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1540" y="1844824"/>
            <a:ext cx="8280920" cy="453650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B5106E6-8B4F-400B-9075-0CC344BC21E3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506528"/>
            <a:ext cx="9001000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Very challenging – no answers!</a:t>
            </a:r>
          </a:p>
          <a:p>
            <a:r>
              <a:rPr lang="en-GB" dirty="0">
                <a:solidFill>
                  <a:prstClr val="black"/>
                </a:solidFill>
              </a:rPr>
              <a:t>Many different vessel types, sizes and ages</a:t>
            </a:r>
          </a:p>
          <a:p>
            <a:r>
              <a:rPr lang="en-GB" dirty="0">
                <a:solidFill>
                  <a:prstClr val="black"/>
                </a:solidFill>
              </a:rPr>
              <a:t>Fleet of 500+ ships, 140 on order (all SIGTTO members)</a:t>
            </a:r>
          </a:p>
          <a:p>
            <a:r>
              <a:rPr lang="en-GB" dirty="0">
                <a:solidFill>
                  <a:prstClr val="black"/>
                </a:solidFill>
              </a:rPr>
              <a:t>Range of efficiencies</a:t>
            </a:r>
          </a:p>
          <a:p>
            <a:r>
              <a:rPr lang="en-GB" dirty="0">
                <a:solidFill>
                  <a:prstClr val="black"/>
                </a:solidFill>
              </a:rPr>
              <a:t>Complicated by use of BOG as fuel</a:t>
            </a:r>
          </a:p>
          <a:p>
            <a:r>
              <a:rPr lang="en-GB" dirty="0">
                <a:solidFill>
                  <a:prstClr val="black"/>
                </a:solidFill>
              </a:rPr>
              <a:t>Gas combustion units/steam dumping/</a:t>
            </a:r>
            <a:r>
              <a:rPr lang="en-GB" dirty="0" err="1">
                <a:solidFill>
                  <a:prstClr val="black"/>
                </a:solidFill>
              </a:rPr>
              <a:t>onboard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reliq</a:t>
            </a:r>
            <a:endParaRPr lang="en-GB" dirty="0">
              <a:solidFill>
                <a:prstClr val="black"/>
              </a:solidFill>
            </a:endParaRPr>
          </a:p>
          <a:p>
            <a:r>
              <a:rPr lang="en-GB" dirty="0">
                <a:solidFill>
                  <a:prstClr val="black"/>
                </a:solidFill>
              </a:rPr>
              <a:t>Forced BOG</a:t>
            </a:r>
          </a:p>
          <a:p>
            <a:r>
              <a:rPr lang="en-GB" dirty="0">
                <a:solidFill>
                  <a:prstClr val="black"/>
                </a:solidFill>
              </a:rPr>
              <a:t>Methane slip</a:t>
            </a:r>
          </a:p>
          <a:p>
            <a:r>
              <a:rPr lang="en-GB" dirty="0">
                <a:solidFill>
                  <a:prstClr val="black"/>
                </a:solidFill>
              </a:rPr>
              <a:t>STS transfer</a:t>
            </a:r>
          </a:p>
          <a:p>
            <a:r>
              <a:rPr lang="en-GB" dirty="0">
                <a:solidFill>
                  <a:prstClr val="black"/>
                </a:solidFill>
              </a:rPr>
              <a:t>FLNG + FSRU</a:t>
            </a:r>
          </a:p>
          <a:p>
            <a:r>
              <a:rPr lang="en-GB" dirty="0">
                <a:solidFill>
                  <a:prstClr val="black"/>
                </a:solidFill>
              </a:rPr>
              <a:t>Oil majors are sharing </a:t>
            </a:r>
            <a:r>
              <a:rPr lang="en-GB" dirty="0" err="1">
                <a:solidFill>
                  <a:prstClr val="black"/>
                </a:solidFill>
              </a:rPr>
              <a:t>inforamtion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31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544" y="6021288"/>
            <a:ext cx="8676456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960771"/>
            <a:ext cx="8676456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379127"/>
            <a:ext cx="4645516" cy="11099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911123" y="636658"/>
            <a:ext cx="0" cy="623391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007013" y="1013988"/>
            <a:ext cx="0" cy="585658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dlvcorp.com/yahoo_site_admin1/assets/images/sigtto_logo.5711923_st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607125"/>
            <a:ext cx="2051371" cy="80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0" y="2832297"/>
            <a:ext cx="4645516" cy="11099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dirty="0">
                <a:solidFill>
                  <a:schemeClr val="tx1">
                    <a:tint val="75000"/>
                  </a:schemeClr>
                </a:solidFill>
                <a:ea typeface="+mn-ea"/>
              </a:rPr>
              <a:t>     Thank you!</a:t>
            </a:r>
          </a:p>
        </p:txBody>
      </p:sp>
      <p:pic>
        <p:nvPicPr>
          <p:cNvPr id="15" name="Picture 103" descr="Q Ma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24744"/>
            <a:ext cx="4954494" cy="330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21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19496</TotalTime>
  <Words>350</Words>
  <Application>Microsoft Office PowerPoint</Application>
  <PresentationFormat>On-screen Show (4:3)</PresentationFormat>
  <Paragraphs>82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Tema de Office</vt:lpstr>
      <vt:lpstr>SIGTTO Update to CH4 Emissions Industry Meeting</vt:lpstr>
      <vt:lpstr> IMO</vt:lpstr>
      <vt:lpstr>SIGTTO’s role to date  </vt:lpstr>
      <vt:lpstr>Reduction of Methane Emissions</vt:lpstr>
      <vt:lpstr>Recording LNG vessel Methane Emissions</vt:lpstr>
      <vt:lpstr> </vt:lpstr>
    </vt:vector>
  </TitlesOfParts>
  <Company>Interpublic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marc.perves</dc:creator>
  <cp:lastModifiedBy>Evelina Rioukhina</cp:lastModifiedBy>
  <cp:revision>631</cp:revision>
  <cp:lastPrinted>2016-09-19T08:23:03Z</cp:lastPrinted>
  <dcterms:created xsi:type="dcterms:W3CDTF">2012-08-27T16:26:25Z</dcterms:created>
  <dcterms:modified xsi:type="dcterms:W3CDTF">2018-03-13T17:17:46Z</dcterms:modified>
</cp:coreProperties>
</file>