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4" r:id="rId4"/>
    <p:sldId id="268" r:id="rId5"/>
    <p:sldId id="261" r:id="rId6"/>
    <p:sldId id="259" r:id="rId7"/>
    <p:sldId id="265" r:id="rId8"/>
    <p:sldId id="266" r:id="rId9"/>
    <p:sldId id="267" r:id="rId10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B84E3E6D-B159-457B-9101-4D3B0EC28F0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9338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79D2A3CA-8505-49CF-92DB-07D87E68BCB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0671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vs-essi-test-2.net1.cec.eu.int:7001/esig/sign/xades?topology=enveloping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u="sng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http://vs-essi-test-2.net1.cec.eu.int:7001/esig/sign/xades?topology=enveloping</a:t>
            </a:r>
            <a:endParaRPr lang="en-GB" sz="1200" u="sng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BE" sz="1200" u="sng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Andrea: 0032-2-2996439</a:t>
            </a:r>
            <a:endParaRPr lang="en-GB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2A3CA-8505-49CF-92DB-07D87E68BCBF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621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2A3CA-8505-49CF-92DB-07D87E68BCBF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557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7298BD00-196D-48F5-831C-1D20768AA64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DFD4E-D949-436E-9F26-34F1D969E85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291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74DB2-96AD-4C70-AE82-7DAABBC3A1A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573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ADA32-3AB2-4071-BF32-C3C91C1B76F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392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5FDFE-8547-4922-9BB5-F9208B36FC6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789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7515B-C505-4DA2-8142-C2999FA132A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56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9B3F9-784B-4D5F-8A1F-A9E7C170F80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540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45124-5942-44F7-8A6E-55C3B50C752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24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A0EA0-EFC4-4ABD-9E2F-3ED6CDA9914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214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530C40-B538-40C3-A951-91DEC850223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269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CCAEC-4FC8-4432-A341-6A07350DD81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459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ECD463A2-C7D4-4102-B20B-AD8CA0EA5EA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23528" y="2132856"/>
            <a:ext cx="8640960" cy="1512169"/>
          </a:xfrm>
        </p:spPr>
        <p:txBody>
          <a:bodyPr anchor="t" anchorCtr="0"/>
          <a:lstStyle/>
          <a:p>
            <a:pPr algn="ctr"/>
            <a:r>
              <a:rPr lang="fr-BE" sz="4000" dirty="0" smtClean="0"/>
              <a:t>Exchange of </a:t>
            </a:r>
            <a:r>
              <a:rPr lang="fr-BE" sz="4000" dirty="0" err="1" smtClean="0"/>
              <a:t>digitally</a:t>
            </a:r>
            <a:r>
              <a:rPr lang="fr-BE" sz="4000" dirty="0" smtClean="0"/>
              <a:t> </a:t>
            </a:r>
            <a:r>
              <a:rPr lang="fr-BE" sz="4000" dirty="0" err="1"/>
              <a:t>s</a:t>
            </a:r>
            <a:r>
              <a:rPr lang="fr-BE" sz="4000" dirty="0" err="1" smtClean="0"/>
              <a:t>igned</a:t>
            </a:r>
            <a:r>
              <a:rPr lang="fr-BE" sz="4000" dirty="0" smtClean="0"/>
              <a:t> </a:t>
            </a:r>
            <a:r>
              <a:rPr lang="fr-BE" sz="4000" dirty="0" err="1" smtClean="0"/>
              <a:t>SPSCertificate</a:t>
            </a:r>
            <a:r>
              <a:rPr lang="fr-BE" sz="4000" dirty="0" smtClean="0"/>
              <a:t> messages</a:t>
            </a:r>
            <a:r>
              <a:rPr lang="fr-BE" sz="7000" dirty="0" smtClean="0"/>
              <a:t/>
            </a:r>
            <a:br>
              <a:rPr lang="fr-BE" sz="7000" dirty="0" smtClean="0"/>
            </a:br>
            <a:endParaRPr lang="en-GB" sz="70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83568" y="4437112"/>
            <a:ext cx="8388424" cy="1800200"/>
          </a:xfrm>
        </p:spPr>
        <p:txBody>
          <a:bodyPr/>
          <a:lstStyle/>
          <a:p>
            <a:r>
              <a:rPr lang="fr-BE" sz="2000" i="1" dirty="0" err="1" smtClean="0"/>
              <a:t>Overview</a:t>
            </a:r>
            <a:r>
              <a:rPr lang="fr-BE" sz="2000" i="1" dirty="0" smtClean="0"/>
              <a:t> of prototype of digital signature </a:t>
            </a:r>
            <a:r>
              <a:rPr lang="fr-BE" sz="2000" i="1" dirty="0" err="1" smtClean="0"/>
              <a:t>applied</a:t>
            </a:r>
            <a:r>
              <a:rPr lang="fr-BE" sz="2000" i="1" dirty="0" smtClean="0"/>
              <a:t> to </a:t>
            </a:r>
            <a:r>
              <a:rPr lang="fr-BE" sz="2000" i="1" dirty="0" err="1" smtClean="0"/>
              <a:t>SPSCertificate</a:t>
            </a:r>
            <a:r>
              <a:rPr lang="fr-BE" sz="2000" i="1" dirty="0" smtClean="0"/>
              <a:t> message </a:t>
            </a:r>
            <a:r>
              <a:rPr lang="fr-BE" sz="2000" i="1" dirty="0" err="1" smtClean="0"/>
              <a:t>between</a:t>
            </a:r>
            <a:r>
              <a:rPr lang="fr-BE" sz="2000" i="1" dirty="0" smtClean="0"/>
              <a:t> national </a:t>
            </a:r>
            <a:r>
              <a:rPr lang="fr-BE" sz="2000" i="1" dirty="0" err="1" smtClean="0"/>
              <a:t>systems</a:t>
            </a:r>
            <a:r>
              <a:rPr lang="fr-BE" sz="2000" i="1" dirty="0" smtClean="0"/>
              <a:t> and TRACES</a:t>
            </a:r>
          </a:p>
          <a:p>
            <a:endParaRPr lang="fr-BE" sz="2000" i="1" dirty="0" smtClean="0"/>
          </a:p>
          <a:p>
            <a:endParaRPr lang="fr-BE" sz="2000" i="1" dirty="0"/>
          </a:p>
          <a:p>
            <a:r>
              <a:rPr lang="fr-BE" sz="2000" i="1" dirty="0" smtClean="0"/>
              <a:t>UN/CEFACT Forum </a:t>
            </a:r>
            <a:r>
              <a:rPr lang="fr-BE" sz="2000" i="1" dirty="0" err="1" smtClean="0"/>
              <a:t>Geneve</a:t>
            </a:r>
            <a:r>
              <a:rPr lang="fr-BE" sz="2000" i="1" dirty="0" smtClean="0"/>
              <a:t>, April 7-11 2014</a:t>
            </a:r>
            <a:endParaRPr lang="en-GB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currently have?</a:t>
            </a:r>
            <a:endParaRPr 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6872"/>
            <a:ext cx="8229600" cy="3529013"/>
          </a:xfrm>
        </p:spPr>
        <p:txBody>
          <a:bodyPr/>
          <a:lstStyle/>
          <a:p>
            <a:r>
              <a:rPr lang="en-US" dirty="0" err="1" smtClean="0"/>
              <a:t>SPSCertificate</a:t>
            </a:r>
            <a:r>
              <a:rPr lang="en-US" dirty="0" smtClean="0"/>
              <a:t> based message exchange with TRACES is available</a:t>
            </a:r>
          </a:p>
          <a:p>
            <a:r>
              <a:rPr lang="en-US" dirty="0" smtClean="0"/>
              <a:t>New Zealand is getting ready to exchange on large scale:</a:t>
            </a:r>
          </a:p>
          <a:p>
            <a:pPr lvl="1"/>
            <a:r>
              <a:rPr lang="en-US" dirty="0" smtClean="0"/>
              <a:t>Fishery products</a:t>
            </a:r>
          </a:p>
          <a:p>
            <a:pPr lvl="1"/>
            <a:r>
              <a:rPr lang="en-US" dirty="0" smtClean="0"/>
              <a:t>Meat of bovine and ovine animals</a:t>
            </a:r>
          </a:p>
          <a:p>
            <a:r>
              <a:rPr lang="en-US" dirty="0" smtClean="0"/>
              <a:t>Target is to make exchanges with non-repudiation to enable the paperless exchange</a:t>
            </a:r>
          </a:p>
          <a:p>
            <a:pPr lvl="1"/>
            <a:r>
              <a:rPr lang="en-US" dirty="0" smtClean="0"/>
              <a:t>Digital signature will enable this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24744"/>
            <a:ext cx="8229600" cy="936625"/>
          </a:xfrm>
        </p:spPr>
        <p:txBody>
          <a:bodyPr/>
          <a:lstStyle/>
          <a:p>
            <a:r>
              <a:rPr lang="fr-BE" dirty="0" smtClean="0"/>
              <a:t>Digital Signature </a:t>
            </a:r>
            <a:r>
              <a:rPr lang="fr-BE" dirty="0" err="1" smtClean="0"/>
              <a:t>overview</a:t>
            </a:r>
            <a:endParaRPr lang="en-GB" dirty="0"/>
          </a:p>
        </p:txBody>
      </p:sp>
      <p:sp>
        <p:nvSpPr>
          <p:cNvPr id="22" name="Line 5"/>
          <p:cNvSpPr>
            <a:spLocks noChangeShapeType="1"/>
          </p:cNvSpPr>
          <p:nvPr/>
        </p:nvSpPr>
        <p:spPr bwMode="auto">
          <a:xfrm>
            <a:off x="4485456" y="2138239"/>
            <a:ext cx="0" cy="434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" name="Rectangle 26"/>
          <p:cNvSpPr>
            <a:spLocks noChangeArrowheads="1"/>
          </p:cNvSpPr>
          <p:nvPr/>
        </p:nvSpPr>
        <p:spPr bwMode="auto">
          <a:xfrm>
            <a:off x="484956" y="2132856"/>
            <a:ext cx="3429000" cy="426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1513656" y="2366839"/>
            <a:ext cx="198120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6" name="Line 28"/>
          <p:cNvSpPr>
            <a:spLocks noChangeShapeType="1"/>
          </p:cNvSpPr>
          <p:nvPr/>
        </p:nvSpPr>
        <p:spPr bwMode="auto">
          <a:xfrm>
            <a:off x="2580456" y="3128839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>
            <a:off x="1894656" y="3433639"/>
            <a:ext cx="1447800" cy="3810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>
            <a:off x="1894656" y="3433639"/>
            <a:ext cx="14478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Hash Function 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/>
        </p:nvSpPr>
        <p:spPr bwMode="auto">
          <a:xfrm>
            <a:off x="1889894" y="2479552"/>
            <a:ext cx="12954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Message</a:t>
            </a:r>
            <a:endParaRPr lang="en-US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Rectangle 32"/>
          <p:cNvSpPr>
            <a:spLocks noChangeArrowheads="1"/>
          </p:cNvSpPr>
          <p:nvPr/>
        </p:nvSpPr>
        <p:spPr bwMode="auto">
          <a:xfrm>
            <a:off x="2047056" y="5567239"/>
            <a:ext cx="1066800" cy="533400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" name="Line 33"/>
          <p:cNvSpPr>
            <a:spLocks noChangeShapeType="1"/>
          </p:cNvSpPr>
          <p:nvPr/>
        </p:nvSpPr>
        <p:spPr bwMode="auto">
          <a:xfrm>
            <a:off x="2580456" y="5110039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0" name="Rectangle 34"/>
          <p:cNvSpPr>
            <a:spLocks noChangeArrowheads="1"/>
          </p:cNvSpPr>
          <p:nvPr/>
        </p:nvSpPr>
        <p:spPr bwMode="auto">
          <a:xfrm>
            <a:off x="2123256" y="5643439"/>
            <a:ext cx="1023938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Signature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" name="Rectangle 35"/>
          <p:cNvSpPr>
            <a:spLocks noChangeArrowheads="1"/>
          </p:cNvSpPr>
          <p:nvPr/>
        </p:nvSpPr>
        <p:spPr bwMode="auto">
          <a:xfrm>
            <a:off x="520289" y="4956052"/>
            <a:ext cx="1202509" cy="43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GB" sz="14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Private Key</a:t>
            </a:r>
            <a:br>
              <a:rPr lang="en-GB" sz="14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14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</a:t>
            </a:r>
            <a:r>
              <a:rPr lang="en-GB" sz="14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sender</a:t>
            </a:r>
            <a:endParaRPr lang="en-US" sz="1400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2" name="Rectangle 36"/>
          <p:cNvSpPr>
            <a:spLocks noChangeArrowheads="1"/>
          </p:cNvSpPr>
          <p:nvPr/>
        </p:nvSpPr>
        <p:spPr bwMode="auto">
          <a:xfrm>
            <a:off x="2047056" y="4881439"/>
            <a:ext cx="1066800" cy="3810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3" name="Rectangle 37"/>
          <p:cNvSpPr>
            <a:spLocks noChangeArrowheads="1"/>
          </p:cNvSpPr>
          <p:nvPr/>
        </p:nvSpPr>
        <p:spPr bwMode="auto">
          <a:xfrm>
            <a:off x="2047056" y="4881439"/>
            <a:ext cx="928688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Encryption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Line 38"/>
          <p:cNvSpPr>
            <a:spLocks noChangeShapeType="1"/>
          </p:cNvSpPr>
          <p:nvPr/>
        </p:nvSpPr>
        <p:spPr bwMode="auto">
          <a:xfrm>
            <a:off x="1704156" y="5110039"/>
            <a:ext cx="342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5" name="Rectangle 39"/>
          <p:cNvSpPr>
            <a:spLocks noChangeArrowheads="1"/>
          </p:cNvSpPr>
          <p:nvPr/>
        </p:nvSpPr>
        <p:spPr bwMode="auto">
          <a:xfrm>
            <a:off x="2047056" y="4119439"/>
            <a:ext cx="1066800" cy="381000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" name="Rectangle 40"/>
          <p:cNvSpPr>
            <a:spLocks noChangeArrowheads="1"/>
          </p:cNvSpPr>
          <p:nvPr/>
        </p:nvSpPr>
        <p:spPr bwMode="auto">
          <a:xfrm>
            <a:off x="2199456" y="4119439"/>
            <a:ext cx="73342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Digest</a:t>
            </a:r>
            <a:endParaRPr lang="en-US" sz="16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Line 41"/>
          <p:cNvSpPr>
            <a:spLocks noChangeShapeType="1"/>
          </p:cNvSpPr>
          <p:nvPr/>
        </p:nvSpPr>
        <p:spPr bwMode="auto">
          <a:xfrm>
            <a:off x="2580456" y="3814639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8" name="Line 42"/>
          <p:cNvSpPr>
            <a:spLocks noChangeShapeType="1"/>
          </p:cNvSpPr>
          <p:nvPr/>
        </p:nvSpPr>
        <p:spPr bwMode="auto">
          <a:xfrm>
            <a:off x="2580456" y="4576639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9" name="Rectangle 43"/>
          <p:cNvSpPr>
            <a:spLocks noChangeArrowheads="1"/>
          </p:cNvSpPr>
          <p:nvPr/>
        </p:nvSpPr>
        <p:spPr bwMode="auto">
          <a:xfrm>
            <a:off x="5018856" y="2214439"/>
            <a:ext cx="3657600" cy="419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0" name="Rectangle 44"/>
          <p:cNvSpPr>
            <a:spLocks noChangeArrowheads="1"/>
          </p:cNvSpPr>
          <p:nvPr/>
        </p:nvSpPr>
        <p:spPr bwMode="auto">
          <a:xfrm>
            <a:off x="5628456" y="2366839"/>
            <a:ext cx="198120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1" name="Rectangle 45"/>
          <p:cNvSpPr>
            <a:spLocks noChangeArrowheads="1"/>
          </p:cNvSpPr>
          <p:nvPr/>
        </p:nvSpPr>
        <p:spPr bwMode="auto">
          <a:xfrm>
            <a:off x="6069781" y="2479552"/>
            <a:ext cx="129698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Message</a:t>
            </a:r>
            <a:endParaRPr lang="en-US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Rectangle 46"/>
          <p:cNvSpPr>
            <a:spLocks noChangeArrowheads="1"/>
          </p:cNvSpPr>
          <p:nvPr/>
        </p:nvSpPr>
        <p:spPr bwMode="auto">
          <a:xfrm>
            <a:off x="5399856" y="4881439"/>
            <a:ext cx="1066800" cy="3810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3" name="Rectangle 47"/>
          <p:cNvSpPr>
            <a:spLocks noChangeArrowheads="1"/>
          </p:cNvSpPr>
          <p:nvPr/>
        </p:nvSpPr>
        <p:spPr bwMode="auto">
          <a:xfrm>
            <a:off x="5399856" y="4881439"/>
            <a:ext cx="11271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Decryption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4" name="Rectangle 48"/>
          <p:cNvSpPr>
            <a:spLocks noChangeArrowheads="1"/>
          </p:cNvSpPr>
          <p:nvPr/>
        </p:nvSpPr>
        <p:spPr bwMode="auto">
          <a:xfrm>
            <a:off x="5393390" y="4219276"/>
            <a:ext cx="1140057" cy="43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GB" sz="14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Public Key</a:t>
            </a:r>
            <a:br>
              <a:rPr lang="en-GB" sz="14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14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</a:t>
            </a:r>
            <a:r>
              <a:rPr lang="en-GB" sz="14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sender</a:t>
            </a:r>
            <a:endParaRPr lang="en-US" sz="1400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5" name="Line 49"/>
          <p:cNvSpPr>
            <a:spLocks noChangeShapeType="1"/>
          </p:cNvSpPr>
          <p:nvPr/>
        </p:nvSpPr>
        <p:spPr bwMode="auto">
          <a:xfrm>
            <a:off x="5933256" y="4652839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6" name="Rectangle 50"/>
          <p:cNvSpPr>
            <a:spLocks noChangeArrowheads="1"/>
          </p:cNvSpPr>
          <p:nvPr/>
        </p:nvSpPr>
        <p:spPr bwMode="auto">
          <a:xfrm>
            <a:off x="5399856" y="5567239"/>
            <a:ext cx="1066800" cy="609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en-GB" dirty="0"/>
          </a:p>
        </p:txBody>
      </p:sp>
      <p:sp>
        <p:nvSpPr>
          <p:cNvPr id="57" name="Rectangle 52"/>
          <p:cNvSpPr>
            <a:spLocks noChangeArrowheads="1"/>
          </p:cNvSpPr>
          <p:nvPr/>
        </p:nvSpPr>
        <p:spPr bwMode="auto">
          <a:xfrm>
            <a:off x="7381056" y="5567239"/>
            <a:ext cx="1066800" cy="609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en-GB"/>
          </a:p>
        </p:txBody>
      </p:sp>
      <p:sp>
        <p:nvSpPr>
          <p:cNvPr id="58" name="Line 54"/>
          <p:cNvSpPr>
            <a:spLocks noChangeShapeType="1"/>
          </p:cNvSpPr>
          <p:nvPr/>
        </p:nvSpPr>
        <p:spPr bwMode="auto">
          <a:xfrm>
            <a:off x="5933256" y="5262439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9" name="Rectangle 55"/>
          <p:cNvSpPr>
            <a:spLocks noChangeArrowheads="1"/>
          </p:cNvSpPr>
          <p:nvPr/>
        </p:nvSpPr>
        <p:spPr bwMode="auto">
          <a:xfrm>
            <a:off x="6695256" y="3433639"/>
            <a:ext cx="1447800" cy="3810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0" name="Rectangle 56"/>
          <p:cNvSpPr>
            <a:spLocks noChangeArrowheads="1"/>
          </p:cNvSpPr>
          <p:nvPr/>
        </p:nvSpPr>
        <p:spPr bwMode="auto">
          <a:xfrm>
            <a:off x="6771456" y="3433639"/>
            <a:ext cx="14478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Hash Function 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Line 57"/>
          <p:cNvSpPr>
            <a:spLocks noChangeShapeType="1"/>
          </p:cNvSpPr>
          <p:nvPr/>
        </p:nvSpPr>
        <p:spPr bwMode="auto">
          <a:xfrm>
            <a:off x="6847656" y="3052639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2" name="Line 58"/>
          <p:cNvSpPr>
            <a:spLocks noChangeShapeType="1"/>
          </p:cNvSpPr>
          <p:nvPr/>
        </p:nvSpPr>
        <p:spPr bwMode="auto">
          <a:xfrm>
            <a:off x="7762056" y="3890839"/>
            <a:ext cx="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3" name="Line 59"/>
          <p:cNvSpPr>
            <a:spLocks noChangeShapeType="1"/>
          </p:cNvSpPr>
          <p:nvPr/>
        </p:nvSpPr>
        <p:spPr bwMode="auto">
          <a:xfrm>
            <a:off x="3571056" y="2671639"/>
            <a:ext cx="2057400" cy="0"/>
          </a:xfrm>
          <a:prstGeom prst="line">
            <a:avLst/>
          </a:prstGeom>
          <a:noFill/>
          <a:ln w="28575">
            <a:solidFill>
              <a:srgbClr val="FF33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4" name="Freeform 61"/>
          <p:cNvSpPr>
            <a:spLocks/>
          </p:cNvSpPr>
          <p:nvPr/>
        </p:nvSpPr>
        <p:spPr bwMode="auto">
          <a:xfrm>
            <a:off x="3113856" y="5033839"/>
            <a:ext cx="2286000" cy="838200"/>
          </a:xfrm>
          <a:custGeom>
            <a:avLst/>
            <a:gdLst>
              <a:gd name="T0" fmla="*/ 0 w 1440"/>
              <a:gd name="T1" fmla="*/ 838200 h 528"/>
              <a:gd name="T2" fmla="*/ 1981200 w 1440"/>
              <a:gd name="T3" fmla="*/ 838200 h 528"/>
              <a:gd name="T4" fmla="*/ 1981200 w 1440"/>
              <a:gd name="T5" fmla="*/ 0 h 528"/>
              <a:gd name="T6" fmla="*/ 2286000 w 144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40" h="528">
                <a:moveTo>
                  <a:pt x="0" y="528"/>
                </a:moveTo>
                <a:lnTo>
                  <a:pt x="1248" y="528"/>
                </a:lnTo>
                <a:lnTo>
                  <a:pt x="1248" y="0"/>
                </a:lnTo>
                <a:lnTo>
                  <a:pt x="1440" y="0"/>
                </a:lnTo>
              </a:path>
            </a:pathLst>
          </a:custGeom>
          <a:noFill/>
          <a:ln w="28575" cap="flat" cmpd="sng">
            <a:solidFill>
              <a:srgbClr val="FF3300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5" name="Rectangle 65"/>
          <p:cNvSpPr>
            <a:spLocks noChangeArrowheads="1"/>
          </p:cNvSpPr>
          <p:nvPr/>
        </p:nvSpPr>
        <p:spPr bwMode="auto">
          <a:xfrm>
            <a:off x="467544" y="3424485"/>
            <a:ext cx="1185863" cy="43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GB" sz="14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Digest</a:t>
            </a:r>
          </a:p>
          <a:p>
            <a:pPr algn="ctr">
              <a:lnSpc>
                <a:spcPct val="80000"/>
              </a:lnSpc>
              <a:defRPr/>
            </a:pPr>
            <a:r>
              <a:rPr lang="en-GB" sz="14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Algorithm</a:t>
            </a:r>
            <a:endParaRPr lang="en-US" sz="1400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6" name="Line 66"/>
          <p:cNvSpPr>
            <a:spLocks noChangeShapeType="1"/>
          </p:cNvSpPr>
          <p:nvPr/>
        </p:nvSpPr>
        <p:spPr bwMode="auto">
          <a:xfrm>
            <a:off x="1513656" y="3662239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7" name="Rectangle 67"/>
          <p:cNvSpPr>
            <a:spLocks noChangeArrowheads="1"/>
          </p:cNvSpPr>
          <p:nvPr/>
        </p:nvSpPr>
        <p:spPr bwMode="auto">
          <a:xfrm>
            <a:off x="5259933" y="3422898"/>
            <a:ext cx="118427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GB" sz="14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Digest</a:t>
            </a:r>
          </a:p>
          <a:p>
            <a:pPr>
              <a:lnSpc>
                <a:spcPct val="80000"/>
              </a:lnSpc>
              <a:defRPr/>
            </a:pPr>
            <a:r>
              <a:rPr lang="en-GB" sz="14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Algorithm</a:t>
            </a:r>
            <a:endParaRPr lang="en-US" sz="1400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8" name="Line 68"/>
          <p:cNvSpPr>
            <a:spLocks noChangeShapeType="1"/>
          </p:cNvSpPr>
          <p:nvPr/>
        </p:nvSpPr>
        <p:spPr bwMode="auto">
          <a:xfrm>
            <a:off x="6314256" y="3662239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9" name="Rectangle 45"/>
          <p:cNvSpPr>
            <a:spLocks noChangeArrowheads="1"/>
          </p:cNvSpPr>
          <p:nvPr/>
        </p:nvSpPr>
        <p:spPr bwMode="auto">
          <a:xfrm>
            <a:off x="5399856" y="5643439"/>
            <a:ext cx="10287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Expected Digest</a:t>
            </a:r>
            <a:endParaRPr lang="en-US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Rectangle 45"/>
          <p:cNvSpPr>
            <a:spLocks noChangeArrowheads="1"/>
          </p:cNvSpPr>
          <p:nvPr/>
        </p:nvSpPr>
        <p:spPr bwMode="auto">
          <a:xfrm>
            <a:off x="7400106" y="5625977"/>
            <a:ext cx="1028700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Actual Digest</a:t>
            </a:r>
            <a:endParaRPr lang="en-US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Left-Right Arrow 70"/>
          <p:cNvSpPr/>
          <p:nvPr/>
        </p:nvSpPr>
        <p:spPr>
          <a:xfrm>
            <a:off x="6466656" y="5625977"/>
            <a:ext cx="933450" cy="484187"/>
          </a:xfrm>
          <a:prstGeom prst="leftRightArrow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 b="0"/>
          </a:p>
        </p:txBody>
      </p:sp>
      <p:sp>
        <p:nvSpPr>
          <p:cNvPr id="72" name="Rectangle 34"/>
          <p:cNvSpPr>
            <a:spLocks noChangeArrowheads="1"/>
          </p:cNvSpPr>
          <p:nvPr/>
        </p:nvSpPr>
        <p:spPr bwMode="auto">
          <a:xfrm>
            <a:off x="6492056" y="6100639"/>
            <a:ext cx="954088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Compare</a:t>
            </a:r>
            <a:endParaRPr lang="en-US" sz="1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5455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4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/>
      <p:bldP spid="29" grpId="0"/>
      <p:bldP spid="32" grpId="0" animBg="1"/>
      <p:bldP spid="39" grpId="0" animBg="1"/>
      <p:bldP spid="40" grpId="0"/>
      <p:bldP spid="41" grpId="0"/>
      <p:bldP spid="42" grpId="0" animBg="1"/>
      <p:bldP spid="43" grpId="0"/>
      <p:bldP spid="44" grpId="0" animBg="1"/>
      <p:bldP spid="45" grpId="0" animBg="1"/>
      <p:bldP spid="46" grpId="0"/>
      <p:bldP spid="47" grpId="0" animBg="1"/>
      <p:bldP spid="48" grpId="0" animBg="1"/>
      <p:bldP spid="50" grpId="0" animBg="1"/>
      <p:bldP spid="51" grpId="0"/>
      <p:bldP spid="52" grpId="0" animBg="1"/>
      <p:bldP spid="53" grpId="0"/>
      <p:bldP spid="54" grpId="0"/>
      <p:bldP spid="55" grpId="0" animBg="1"/>
      <p:bldP spid="56" grpId="0" animBg="1"/>
      <p:bldP spid="57" grpId="0" animBg="1"/>
      <p:bldP spid="58" grpId="0" animBg="1"/>
      <p:bldP spid="59" grpId="0" animBg="1"/>
      <p:bldP spid="60" grpId="0"/>
      <p:bldP spid="61" grpId="0" animBg="1"/>
      <p:bldP spid="62" grpId="0" animBg="1"/>
      <p:bldP spid="63" grpId="0" animBg="1"/>
      <p:bldP spid="64" grpId="0" animBg="1"/>
      <p:bldP spid="65" grpId="0"/>
      <p:bldP spid="66" grpId="0" animBg="1"/>
      <p:bldP spid="67" grpId="0"/>
      <p:bldP spid="68" grpId="0" animBg="1"/>
      <p:bldP spid="69" grpId="0"/>
      <p:bldP spid="70" grpId="0"/>
      <p:bldP spid="71" grpId="0" animBg="1"/>
      <p:bldP spid="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353176" cy="936625"/>
          </a:xfrm>
        </p:spPr>
        <p:txBody>
          <a:bodyPr/>
          <a:lstStyle/>
          <a:p>
            <a:r>
              <a:rPr lang="en-US" dirty="0"/>
              <a:t>How </a:t>
            </a:r>
            <a:r>
              <a:rPr lang="en-US" dirty="0" smtClean="0"/>
              <a:t>will we </a:t>
            </a:r>
            <a:r>
              <a:rPr lang="en-US" dirty="0"/>
              <a:t>apply digital signature?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6872"/>
            <a:ext cx="8229600" cy="3529013"/>
          </a:xfrm>
        </p:spPr>
        <p:txBody>
          <a:bodyPr/>
          <a:lstStyle/>
          <a:p>
            <a:r>
              <a:rPr lang="en-US" dirty="0" smtClean="0"/>
              <a:t>On the incoming messages (</a:t>
            </a:r>
            <a:r>
              <a:rPr lang="en-US" dirty="0" err="1" smtClean="0"/>
              <a:t>SPSCertificate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Signed by sending authority</a:t>
            </a:r>
          </a:p>
          <a:p>
            <a:r>
              <a:rPr lang="en-US" dirty="0" smtClean="0"/>
              <a:t>On the reply (</a:t>
            </a:r>
            <a:r>
              <a:rPr lang="en-US" dirty="0" err="1" smtClean="0"/>
              <a:t>SPSAcknowledge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Signed by TRACES</a:t>
            </a:r>
          </a:p>
          <a:p>
            <a:r>
              <a:rPr lang="en-US" dirty="0" smtClean="0"/>
              <a:t>Based on our recommendations made in analysis presented in Geneva in April 2013:</a:t>
            </a:r>
          </a:p>
          <a:p>
            <a:pPr lvl="1"/>
            <a:r>
              <a:rPr lang="en-US" dirty="0" smtClean="0"/>
              <a:t>Enveloping signature</a:t>
            </a:r>
          </a:p>
          <a:p>
            <a:pPr lvl="1"/>
            <a:r>
              <a:rPr lang="en-US" dirty="0" smtClean="0"/>
              <a:t>XML-based (</a:t>
            </a:r>
            <a:r>
              <a:rPr lang="en-US" dirty="0" err="1" smtClean="0"/>
              <a:t>XAdES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Timestamp </a:t>
            </a:r>
            <a:r>
              <a:rPr lang="en-US" dirty="0" err="1" smtClean="0"/>
              <a:t>froml</a:t>
            </a:r>
            <a:r>
              <a:rPr lang="en-US" dirty="0" smtClean="0"/>
              <a:t> trusted time stamp authority (TSA) for archival purposes</a:t>
            </a:r>
          </a:p>
        </p:txBody>
      </p:sp>
    </p:spTree>
    <p:extLst>
      <p:ext uri="{BB962C8B-B14F-4D97-AF65-F5344CB8AC3E}">
        <p14:creationId xmlns:p14="http://schemas.microsoft.com/office/powerpoint/2010/main" val="144510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339850"/>
            <a:ext cx="2880320" cy="1801118"/>
          </a:xfrm>
        </p:spPr>
        <p:txBody>
          <a:bodyPr/>
          <a:lstStyle/>
          <a:p>
            <a:r>
              <a:rPr lang="fr-BE" sz="2000" dirty="0" err="1" smtClean="0"/>
              <a:t>Example</a:t>
            </a:r>
            <a:r>
              <a:rPr lang="fr-BE" sz="2000" dirty="0" smtClean="0"/>
              <a:t> of </a:t>
            </a:r>
            <a:r>
              <a:rPr lang="fr-BE" sz="2000" dirty="0" err="1" smtClean="0"/>
              <a:t>signed</a:t>
            </a:r>
            <a:r>
              <a:rPr lang="fr-BE" sz="2000" dirty="0" smtClean="0"/>
              <a:t> </a:t>
            </a:r>
            <a:r>
              <a:rPr lang="fr-BE" sz="2000" dirty="0" err="1" smtClean="0"/>
              <a:t>SPSCertificate</a:t>
            </a:r>
            <a:r>
              <a:rPr lang="fr-BE" sz="2000" dirty="0" smtClean="0"/>
              <a:t> message</a:t>
            </a:r>
            <a:endParaRPr lang="en-GB" sz="2000" dirty="0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268760"/>
            <a:ext cx="5976663" cy="5388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6978" y="3633351"/>
            <a:ext cx="1831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 err="1" smtClean="0"/>
              <a:t>Enveloping</a:t>
            </a:r>
            <a:r>
              <a:rPr lang="fr-BE" dirty="0" smtClean="0"/>
              <a:t> Signature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2622" y="5182215"/>
            <a:ext cx="1983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/>
              <a:t>SPSCertificate</a:t>
            </a:r>
            <a:r>
              <a:rPr lang="fr-BE" dirty="0" smtClean="0"/>
              <a:t> </a:t>
            </a:r>
            <a:r>
              <a:rPr lang="fr-BE" dirty="0" err="1" smtClean="0"/>
              <a:t>enveloped</a:t>
            </a:r>
            <a:r>
              <a:rPr lang="fr-BE" dirty="0" smtClean="0"/>
              <a:t> in the Signature</a:t>
            </a:r>
            <a:endParaRPr lang="en-GB" dirty="0"/>
          </a:p>
        </p:txBody>
      </p:sp>
      <p:cxnSp>
        <p:nvCxnSpPr>
          <p:cNvPr id="7" name="Straight Arrow Connector 6"/>
          <p:cNvCxnSpPr>
            <a:stCxn id="4" idx="3"/>
          </p:cNvCxnSpPr>
          <p:nvPr/>
        </p:nvCxnSpPr>
        <p:spPr bwMode="auto">
          <a:xfrm flipV="1">
            <a:off x="2628313" y="1772816"/>
            <a:ext cx="1223607" cy="1999035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2376020" y="5373216"/>
            <a:ext cx="1979956" cy="270844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5676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Straight Arrow Connector 30"/>
          <p:cNvCxnSpPr/>
          <p:nvPr/>
        </p:nvCxnSpPr>
        <p:spPr bwMode="auto">
          <a:xfrm>
            <a:off x="1907704" y="2632224"/>
            <a:ext cx="2304256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Architecture </a:t>
            </a:r>
            <a:r>
              <a:rPr lang="fr-BE" dirty="0" err="1" smtClean="0"/>
              <a:t>Overview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 bwMode="auto">
          <a:xfrm>
            <a:off x="899592" y="2422984"/>
            <a:ext cx="1008112" cy="64807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2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Client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975400" y="2422984"/>
            <a:ext cx="1008112" cy="64807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2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TRACES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716736" y="3933056"/>
            <a:ext cx="1008112" cy="64807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2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ESSI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211960" y="2420888"/>
            <a:ext cx="1008112" cy="64807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BE" sz="12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XMLGate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3" name="Can 12"/>
          <p:cNvSpPr/>
          <p:nvPr/>
        </p:nvSpPr>
        <p:spPr bwMode="auto">
          <a:xfrm>
            <a:off x="7227428" y="5100358"/>
            <a:ext cx="504056" cy="612068"/>
          </a:xfrm>
          <a:prstGeom prst="ca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1907704" y="2922848"/>
            <a:ext cx="2304256" cy="209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5228084" y="2924944"/>
            <a:ext cx="1747316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endCxn id="9" idx="0"/>
          </p:cNvCxnSpPr>
          <p:nvPr/>
        </p:nvCxnSpPr>
        <p:spPr bwMode="auto">
          <a:xfrm flipH="1">
            <a:off x="6220792" y="3068960"/>
            <a:ext cx="754608" cy="86409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 flipH="1">
            <a:off x="6444208" y="3071056"/>
            <a:ext cx="783220" cy="8620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>
            <a:stCxn id="8" idx="2"/>
            <a:endCxn id="13" idx="1"/>
          </p:cNvCxnSpPr>
          <p:nvPr/>
        </p:nvCxnSpPr>
        <p:spPr bwMode="auto">
          <a:xfrm>
            <a:off x="7479456" y="3071056"/>
            <a:ext cx="0" cy="202930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Cloud 11"/>
          <p:cNvSpPr/>
          <p:nvPr/>
        </p:nvSpPr>
        <p:spPr bwMode="auto">
          <a:xfrm>
            <a:off x="2627784" y="2492896"/>
            <a:ext cx="936104" cy="576064"/>
          </a:xfrm>
          <a:prstGeom prst="cloud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5220072" y="2636912"/>
            <a:ext cx="1747316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TextBox 32"/>
          <p:cNvSpPr txBox="1"/>
          <p:nvPr/>
        </p:nvSpPr>
        <p:spPr>
          <a:xfrm>
            <a:off x="899592" y="3584049"/>
            <a:ext cx="2770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r-BE" dirty="0" err="1" smtClean="0"/>
              <a:t>Signed</a:t>
            </a:r>
            <a:r>
              <a:rPr lang="fr-BE" dirty="0" smtClean="0"/>
              <a:t> </a:t>
            </a:r>
            <a:r>
              <a:rPr lang="fr-BE" dirty="0" err="1" smtClean="0"/>
              <a:t>SPSCertificate</a:t>
            </a:r>
            <a:r>
              <a:rPr lang="fr-BE" dirty="0" smtClean="0"/>
              <a:t> message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99592" y="3808708"/>
            <a:ext cx="36056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r-BE" dirty="0" err="1" smtClean="0"/>
              <a:t>Signed</a:t>
            </a:r>
            <a:r>
              <a:rPr lang="fr-BE" dirty="0" smtClean="0"/>
              <a:t> </a:t>
            </a:r>
            <a:r>
              <a:rPr lang="fr-BE" dirty="0" err="1" smtClean="0"/>
              <a:t>SPSCertificate</a:t>
            </a:r>
            <a:r>
              <a:rPr lang="fr-BE" dirty="0" smtClean="0"/>
              <a:t> message </a:t>
            </a:r>
            <a:r>
              <a:rPr lang="fr-BE" dirty="0" err="1" smtClean="0"/>
              <a:t>forwarded</a:t>
            </a:r>
            <a:endParaRPr lang="fr-BE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899592" y="4069485"/>
            <a:ext cx="1864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r-BE" dirty="0" smtClean="0"/>
              <a:t>Signature </a:t>
            </a:r>
            <a:r>
              <a:rPr lang="fr-BE" dirty="0" err="1" smtClean="0"/>
              <a:t>validated</a:t>
            </a:r>
            <a:endParaRPr lang="fr-BE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899592" y="4293096"/>
            <a:ext cx="28987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r-BE" dirty="0" err="1" smtClean="0"/>
              <a:t>Certificate</a:t>
            </a:r>
            <a:r>
              <a:rPr lang="fr-BE" dirty="0" smtClean="0"/>
              <a:t> data </a:t>
            </a:r>
            <a:r>
              <a:rPr lang="fr-BE" dirty="0" err="1" smtClean="0"/>
              <a:t>validated</a:t>
            </a:r>
            <a:r>
              <a:rPr lang="fr-BE" dirty="0" smtClean="0"/>
              <a:t>, </a:t>
            </a:r>
            <a:r>
              <a:rPr lang="fr-BE" dirty="0" err="1" smtClean="0"/>
              <a:t>stored</a:t>
            </a:r>
            <a:endParaRPr lang="fr-BE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899592" y="4520153"/>
            <a:ext cx="3318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r-BE" dirty="0" err="1" smtClean="0"/>
              <a:t>SPSAcknowledgement</a:t>
            </a:r>
            <a:r>
              <a:rPr lang="fr-BE" dirty="0" smtClean="0"/>
              <a:t> </a:t>
            </a:r>
            <a:r>
              <a:rPr lang="fr-BE" dirty="0" err="1" smtClean="0"/>
              <a:t>created</a:t>
            </a:r>
            <a:r>
              <a:rPr lang="fr-BE" dirty="0" smtClean="0"/>
              <a:t>, </a:t>
            </a:r>
            <a:r>
              <a:rPr lang="fr-BE" dirty="0" err="1" smtClean="0"/>
              <a:t>signed</a:t>
            </a:r>
            <a:endParaRPr lang="fr-BE" dirty="0" smtClean="0"/>
          </a:p>
        </p:txBody>
      </p:sp>
      <p:sp>
        <p:nvSpPr>
          <p:cNvPr id="38" name="TextBox 37"/>
          <p:cNvSpPr txBox="1"/>
          <p:nvPr/>
        </p:nvSpPr>
        <p:spPr>
          <a:xfrm>
            <a:off x="899592" y="4797152"/>
            <a:ext cx="279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fr-BE" dirty="0" err="1" smtClean="0"/>
              <a:t>SPSAcknowledgement</a:t>
            </a:r>
            <a:r>
              <a:rPr lang="fr-BE" dirty="0" smtClean="0"/>
              <a:t> </a:t>
            </a:r>
            <a:r>
              <a:rPr lang="fr-BE" dirty="0" err="1" smtClean="0"/>
              <a:t>returned</a:t>
            </a:r>
            <a:endParaRPr lang="fr-BE" dirty="0" smtClean="0"/>
          </a:p>
        </p:txBody>
      </p:sp>
    </p:spTree>
    <p:extLst>
      <p:ext uri="{BB962C8B-B14F-4D97-AF65-F5344CB8AC3E}">
        <p14:creationId xmlns:p14="http://schemas.microsoft.com/office/powerpoint/2010/main" val="2800640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use-case: New Zealand exports to EU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76251"/>
            <a:ext cx="8229600" cy="352901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Meat products, fishery products</a:t>
            </a:r>
          </a:p>
          <a:p>
            <a:r>
              <a:rPr lang="en-US" dirty="0" smtClean="0"/>
              <a:t>15000 – 20000 documents per year</a:t>
            </a:r>
          </a:p>
          <a:p>
            <a:r>
              <a:rPr lang="en-US" dirty="0" smtClean="0"/>
              <a:t>Digitally signed health certificates for export to the EU from NZ </a:t>
            </a:r>
            <a:r>
              <a:rPr lang="en-US" dirty="0" err="1" smtClean="0"/>
              <a:t>eCert</a:t>
            </a:r>
            <a:r>
              <a:rPr lang="en-US" dirty="0" smtClean="0"/>
              <a:t> system</a:t>
            </a:r>
          </a:p>
          <a:p>
            <a:r>
              <a:rPr lang="en-US" dirty="0" smtClean="0"/>
              <a:t>Digitally signed acknowledge messages from TRACES</a:t>
            </a:r>
          </a:p>
          <a:p>
            <a:r>
              <a:rPr lang="en-US" dirty="0" smtClean="0"/>
              <a:t>Machine-to-machine signature (</a:t>
            </a:r>
            <a:r>
              <a:rPr lang="en-US" dirty="0" err="1" smtClean="0"/>
              <a:t>eCert</a:t>
            </a:r>
            <a:r>
              <a:rPr lang="en-US" dirty="0" smtClean="0"/>
              <a:t> / TRACES)</a:t>
            </a:r>
          </a:p>
        </p:txBody>
      </p:sp>
    </p:spTree>
    <p:extLst>
      <p:ext uri="{BB962C8B-B14F-4D97-AF65-F5344CB8AC3E}">
        <p14:creationId xmlns:p14="http://schemas.microsoft.com/office/powerpoint/2010/main" val="420489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Certificates to use</a:t>
            </a:r>
            <a:endParaRPr 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6872"/>
            <a:ext cx="8229600" cy="3529013"/>
          </a:xfrm>
        </p:spPr>
        <p:txBody>
          <a:bodyPr/>
          <a:lstStyle/>
          <a:p>
            <a:r>
              <a:rPr lang="en-US" dirty="0" smtClean="0"/>
              <a:t>TRACES will </a:t>
            </a:r>
            <a:r>
              <a:rPr lang="en-US" dirty="0"/>
              <a:t>use certificate provided by ESSI (Commission as Legal </a:t>
            </a:r>
            <a:r>
              <a:rPr lang="en-US" dirty="0" smtClean="0"/>
              <a:t>Entity)</a:t>
            </a:r>
          </a:p>
          <a:p>
            <a:r>
              <a:rPr lang="en-US" dirty="0" smtClean="0"/>
              <a:t>New Zealand certificate provider (probably) not on EU trusted list</a:t>
            </a:r>
          </a:p>
          <a:p>
            <a:r>
              <a:rPr lang="en-US" dirty="0" smtClean="0"/>
              <a:t>No global solution in sight for this problem:</a:t>
            </a:r>
          </a:p>
          <a:p>
            <a:pPr lvl="1"/>
            <a:r>
              <a:rPr lang="en-US" dirty="0" smtClean="0"/>
              <a:t>Bilateral agreement on technologies and profiles</a:t>
            </a:r>
            <a:endParaRPr lang="en-US" dirty="0"/>
          </a:p>
          <a:p>
            <a:pPr lvl="1"/>
            <a:r>
              <a:rPr lang="en-US" dirty="0" smtClean="0"/>
              <a:t>Both sides must test each other's signed messages for interoperability</a:t>
            </a:r>
          </a:p>
          <a:p>
            <a:pPr lvl="1"/>
            <a:r>
              <a:rPr lang="en-US" dirty="0" smtClean="0"/>
              <a:t>We may need to define a "SANCO TLS" to add the CSP used in New Zealand to ESSI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141039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steps ahead</a:t>
            </a:r>
            <a:endParaRPr 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6872"/>
            <a:ext cx="8229600" cy="3529013"/>
          </a:xfrm>
        </p:spPr>
        <p:txBody>
          <a:bodyPr/>
          <a:lstStyle/>
          <a:p>
            <a:r>
              <a:rPr lang="en-US" dirty="0" smtClean="0"/>
              <a:t>Agree on CSP on both sides</a:t>
            </a:r>
          </a:p>
          <a:p>
            <a:r>
              <a:rPr lang="en-US" dirty="0" smtClean="0"/>
              <a:t>Agree on technical details for interoperability (</a:t>
            </a:r>
            <a:r>
              <a:rPr lang="en-US" dirty="0" err="1" smtClean="0"/>
              <a:t>XAdES</a:t>
            </a:r>
            <a:r>
              <a:rPr lang="en-US" dirty="0" smtClean="0"/>
              <a:t> level, profile…)</a:t>
            </a:r>
          </a:p>
          <a:p>
            <a:r>
              <a:rPr lang="en-US" dirty="0" smtClean="0"/>
              <a:t>If necessary, define a "SANCO TLS"</a:t>
            </a:r>
          </a:p>
          <a:p>
            <a:r>
              <a:rPr lang="en-US" dirty="0" smtClean="0"/>
              <a:t>Off-line verification of signed messages from both sides</a:t>
            </a:r>
          </a:p>
          <a:p>
            <a:r>
              <a:rPr lang="en-US" dirty="0" smtClean="0"/>
              <a:t>Integrate to trust services on both sides</a:t>
            </a:r>
          </a:p>
          <a:p>
            <a:r>
              <a:rPr lang="en-US" dirty="0" smtClean="0"/>
              <a:t>Start the exchange</a:t>
            </a:r>
          </a:p>
          <a:p>
            <a:r>
              <a:rPr lang="en-US" dirty="0" smtClean="0"/>
              <a:t>Electronic "vault" needed – legal requirements?</a:t>
            </a:r>
          </a:p>
        </p:txBody>
      </p:sp>
    </p:spTree>
    <p:extLst>
      <p:ext uri="{BB962C8B-B14F-4D97-AF65-F5344CB8AC3E}">
        <p14:creationId xmlns:p14="http://schemas.microsoft.com/office/powerpoint/2010/main" val="133063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4996</TotalTime>
  <Words>385</Words>
  <Application>Microsoft Office PowerPoint</Application>
  <PresentationFormat>On-screen Show (4:3)</PresentationFormat>
  <Paragraphs>79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</vt:lpstr>
      <vt:lpstr>Exchange of digitally signed SPSCertificate messages </vt:lpstr>
      <vt:lpstr>What do we currently have?</vt:lpstr>
      <vt:lpstr>Digital Signature overview</vt:lpstr>
      <vt:lpstr>How will we apply digital signature?</vt:lpstr>
      <vt:lpstr>Example of signed SPSCertificate message</vt:lpstr>
      <vt:lpstr>Architecture Overview</vt:lpstr>
      <vt:lpstr>First use-case: New Zealand exports to EU</vt:lpstr>
      <vt:lpstr>Certificates to use</vt:lpstr>
      <vt:lpstr>The steps ahead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Digitally Signed SPSCertificate message</dc:title>
  <dc:creator>SKARINGER Lars (SANCO)</dc:creator>
  <cp:lastModifiedBy>SKARINGER Lars (SANCO)</cp:lastModifiedBy>
  <cp:revision>32</cp:revision>
  <dcterms:created xsi:type="dcterms:W3CDTF">2013-10-10T08:36:09Z</dcterms:created>
  <dcterms:modified xsi:type="dcterms:W3CDTF">2014-04-07T13:55:18Z</dcterms:modified>
</cp:coreProperties>
</file>