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95" r:id="rId2"/>
    <p:sldId id="257" r:id="rId3"/>
    <p:sldId id="267" r:id="rId4"/>
    <p:sldId id="276" r:id="rId5"/>
    <p:sldId id="278" r:id="rId6"/>
    <p:sldId id="281" r:id="rId7"/>
    <p:sldId id="279" r:id="rId8"/>
    <p:sldId id="280" r:id="rId9"/>
    <p:sldId id="293" r:id="rId10"/>
    <p:sldId id="289" r:id="rId11"/>
    <p:sldId id="270" r:id="rId12"/>
    <p:sldId id="271" r:id="rId13"/>
    <p:sldId id="275" r:id="rId14"/>
    <p:sldId id="291" r:id="rId15"/>
    <p:sldId id="292" r:id="rId16"/>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20" y="-19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A61C2BE0-F038-4B34-B734-492326C6A412}" type="datetimeFigureOut">
              <a:rPr lang="fr-FR"/>
              <a:pPr>
                <a:defRPr/>
              </a:pPr>
              <a:t>09/04/2014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F47771A-7CCC-4240-81C9-020D32AD1EA6}" type="slidenum">
              <a:rPr lang="fr-FR"/>
              <a:pPr>
                <a:defRPr/>
              </a:pPr>
              <a:t>‹#›</a:t>
            </a:fld>
            <a:endParaRPr lang="fr-F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3" name="Picture 2" descr="\\SRV-221\Mes Documents Users Conex\stéphanie.parmentier\Mes documents\CONEX\ESPACE CONEX\COMMUNICATION\Matrices\Matrices-PP-conex.jpg"/>
          <p:cNvPicPr>
            <a:picLocks noChangeAspect="1" noChangeArrowheads="1"/>
          </p:cNvPicPr>
          <p:nvPr userDrawn="1"/>
        </p:nvPicPr>
        <p:blipFill>
          <a:blip r:embed="rId2"/>
          <a:srcRect/>
          <a:stretch>
            <a:fillRect/>
          </a:stretch>
        </p:blipFill>
        <p:spPr bwMode="auto">
          <a:xfrm>
            <a:off x="0" y="-17463"/>
            <a:ext cx="9156700" cy="6875463"/>
          </a:xfrm>
          <a:prstGeom prst="rect">
            <a:avLst/>
          </a:prstGeom>
          <a:noFill/>
          <a:ln w="9525">
            <a:noFill/>
            <a:miter lim="800000"/>
            <a:headEnd/>
            <a:tailEnd/>
          </a:ln>
        </p:spPr>
      </p:pic>
      <p:sp>
        <p:nvSpPr>
          <p:cNvPr id="4" name="Rectangle 9"/>
          <p:cNvSpPr/>
          <p:nvPr userDrawn="1"/>
        </p:nvSpPr>
        <p:spPr>
          <a:xfrm>
            <a:off x="179388" y="260350"/>
            <a:ext cx="4537075" cy="3240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Espace réservé du texte 9"/>
          <p:cNvSpPr>
            <a:spLocks noGrp="1"/>
          </p:cNvSpPr>
          <p:nvPr>
            <p:ph type="body" sz="quarter" idx="10"/>
          </p:nvPr>
        </p:nvSpPr>
        <p:spPr>
          <a:xfrm>
            <a:off x="431639" y="836712"/>
            <a:ext cx="8244817" cy="2583556"/>
          </a:xfrm>
        </p:spPr>
        <p:txBody>
          <a:bodyPr>
            <a:normAutofit/>
          </a:bodyPr>
          <a:lstStyle>
            <a:lvl1pPr marL="0" indent="0" algn="ctr">
              <a:buNone/>
              <a:defRPr sz="3200">
                <a:latin typeface="+mn-lt"/>
              </a:defRPr>
            </a:lvl1pPr>
            <a:lvl2pPr marL="457200" indent="0">
              <a:buNone/>
              <a:defRPr/>
            </a:lvl2pPr>
          </a:lstStyle>
          <a:p>
            <a:pPr lvl="0"/>
            <a:r>
              <a:rPr lang="en-US" noProof="0" smtClean="0"/>
              <a:t>Modifiez les styles du texte du masque</a:t>
            </a:r>
          </a:p>
          <a:p>
            <a:pPr lvl="0"/>
            <a:endParaRPr lang="en-US"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0EA9045C-156D-4460-A3F4-FE4844C4ADA2}" type="datetimeFigureOut">
              <a:rPr lang="fr-FR"/>
              <a:pPr>
                <a:defRPr/>
              </a:pPr>
              <a:t>09/04/2014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4D5CBCD-19C1-4ED7-926D-276681066B02}"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A610EE47-FCCD-4711-B577-709997735C67}" type="datetimeFigureOut">
              <a:rPr lang="fr-FR"/>
              <a:pPr>
                <a:defRPr/>
              </a:pPr>
              <a:t>09/04/2014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FF28036-FA84-4651-B59B-0C0F99D51526}"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pic>
        <p:nvPicPr>
          <p:cNvPr id="4" name="Image 5" descr="UNE.jpg"/>
          <p:cNvPicPr>
            <a:picLocks noChangeAspect="1"/>
          </p:cNvPicPr>
          <p:nvPr userDrawn="1"/>
        </p:nvPicPr>
        <p:blipFill>
          <a:blip r:embed="rId2"/>
          <a:srcRect t="64296" b="34082"/>
          <a:stretch>
            <a:fillRect/>
          </a:stretch>
        </p:blipFill>
        <p:spPr bwMode="auto">
          <a:xfrm>
            <a:off x="9525" y="6597650"/>
            <a:ext cx="9134475" cy="111125"/>
          </a:xfrm>
          <a:prstGeom prst="rect">
            <a:avLst/>
          </a:prstGeom>
          <a:noFill/>
          <a:ln w="9525">
            <a:noFill/>
            <a:miter lim="800000"/>
            <a:headEnd/>
            <a:tailEnd/>
          </a:ln>
        </p:spPr>
      </p:pic>
      <p:sp>
        <p:nvSpPr>
          <p:cNvPr id="12" name="Titre 1"/>
          <p:cNvSpPr>
            <a:spLocks noGrp="1"/>
          </p:cNvSpPr>
          <p:nvPr>
            <p:ph type="title"/>
          </p:nvPr>
        </p:nvSpPr>
        <p:spPr>
          <a:xfrm>
            <a:off x="457200" y="548680"/>
            <a:ext cx="8229600" cy="868958"/>
          </a:xfrm>
        </p:spPr>
        <p:txBody>
          <a:bodyPr>
            <a:normAutofit/>
          </a:bodyPr>
          <a:lstStyle>
            <a:lvl1pPr algn="l">
              <a:defRPr sz="3600">
                <a:solidFill>
                  <a:srgbClr val="C00000"/>
                </a:solidFill>
              </a:defRPr>
            </a:lvl1pPr>
          </a:lstStyle>
          <a:p>
            <a:r>
              <a:rPr lang="en-US" noProof="0" dirty="0" err="1" smtClean="0"/>
              <a:t>Modifiez</a:t>
            </a:r>
            <a:r>
              <a:rPr lang="en-US" noProof="0" dirty="0" smtClean="0"/>
              <a:t> le style du </a:t>
            </a:r>
            <a:r>
              <a:rPr lang="en-US" noProof="0" dirty="0" err="1" smtClean="0"/>
              <a:t>titre</a:t>
            </a:r>
            <a:endParaRPr lang="en-US" noProof="0" dirty="0"/>
          </a:p>
        </p:txBody>
      </p:sp>
      <p:sp>
        <p:nvSpPr>
          <p:cNvPr id="13" name="Espace réservé du contenu 2"/>
          <p:cNvSpPr>
            <a:spLocks noGrp="1"/>
          </p:cNvSpPr>
          <p:nvPr>
            <p:ph idx="1"/>
          </p:nvPr>
        </p:nvSpPr>
        <p:spPr>
          <a:xfrm>
            <a:off x="457200" y="1600200"/>
            <a:ext cx="8229600" cy="4525963"/>
          </a:xfrm>
        </p:spPr>
        <p:txBody>
          <a:bodyPr/>
          <a:lstStyle>
            <a:lvl2pPr marL="742950" indent="-285750">
              <a:buFont typeface="Courier New" pitchFamily="49" charset="0"/>
              <a:buChar char="o"/>
              <a:defRPr/>
            </a:lvl2pPr>
            <a:lvl3pPr marL="1200150" indent="-285750">
              <a:buFont typeface="Wingdings" pitchFamily="2" charset="2"/>
              <a:buChar char="§"/>
              <a:defRPr/>
            </a:lvl3pPr>
            <a:lvl4pPr marL="1657350" indent="-285750">
              <a:buFont typeface="Arial" pitchFamily="34" charset="0"/>
              <a:buChar char="•"/>
              <a:defRPr/>
            </a:lvl4pPr>
            <a:lvl5pPr marL="2114550" indent="-285750">
              <a:buFont typeface="Wingdings" pitchFamily="2" charset="2"/>
              <a:buChar char="ü"/>
              <a:defRPr/>
            </a:lvl5pPr>
          </a:lstStyle>
          <a:p>
            <a:pPr lvl="0"/>
            <a:r>
              <a:rPr lang="en-US" noProof="0" smtClean="0"/>
              <a:t>Modifiez les styles du texte du masque</a:t>
            </a:r>
          </a:p>
          <a:p>
            <a:pPr lvl="1"/>
            <a:r>
              <a:rPr lang="en-US" noProof="0" smtClean="0"/>
              <a:t>Deuxième niveau</a:t>
            </a:r>
          </a:p>
          <a:p>
            <a:pPr lvl="2"/>
            <a:r>
              <a:rPr lang="en-US" noProof="0" smtClean="0"/>
              <a:t>Troisième niveau</a:t>
            </a:r>
          </a:p>
          <a:p>
            <a:pPr lvl="3"/>
            <a:r>
              <a:rPr lang="en-US" noProof="0" smtClean="0"/>
              <a:t>Quatrième niveau</a:t>
            </a:r>
          </a:p>
          <a:p>
            <a:pPr lvl="4"/>
            <a:r>
              <a:rPr lang="en-US" noProof="0" smtClean="0"/>
              <a:t>Cinquième niveau</a:t>
            </a:r>
            <a:endParaRPr lang="en-US" noProof="0"/>
          </a:p>
        </p:txBody>
      </p:sp>
      <p:sp>
        <p:nvSpPr>
          <p:cNvPr id="5" name="Espace réservé de la date 3"/>
          <p:cNvSpPr>
            <a:spLocks noGrp="1"/>
          </p:cNvSpPr>
          <p:nvPr>
            <p:ph type="dt" sz="half" idx="10"/>
          </p:nvPr>
        </p:nvSpPr>
        <p:spPr/>
        <p:txBody>
          <a:bodyPr/>
          <a:lstStyle>
            <a:lvl1pPr>
              <a:defRPr/>
            </a:lvl1pPr>
          </a:lstStyle>
          <a:p>
            <a:pPr>
              <a:defRPr/>
            </a:pPr>
            <a:fld id="{B9758BC6-4EF4-4231-BD99-29D099CA9A44}" type="datetimeFigureOut">
              <a:rPr lang="en-US"/>
              <a:pPr>
                <a:defRPr/>
              </a:pPr>
              <a:t>4/9/2014</a:t>
            </a:fld>
            <a:endParaRPr lang="en-US"/>
          </a:p>
        </p:txBody>
      </p:sp>
      <p:sp>
        <p:nvSpPr>
          <p:cNvPr id="6" name="Espace réservé du pied de page 4"/>
          <p:cNvSpPr>
            <a:spLocks noGrp="1"/>
          </p:cNvSpPr>
          <p:nvPr>
            <p:ph type="ftr" sz="quarter" idx="11"/>
          </p:nvPr>
        </p:nvSpPr>
        <p:spPr/>
        <p:txBody>
          <a:bodyPr/>
          <a:lstStyle>
            <a:lvl1pPr>
              <a:defRPr/>
            </a:lvl1pPr>
          </a:lstStyle>
          <a:p>
            <a:pPr>
              <a:defRPr/>
            </a:pPr>
            <a:endParaRPr lang="en-US"/>
          </a:p>
        </p:txBody>
      </p:sp>
      <p:sp>
        <p:nvSpPr>
          <p:cNvPr id="7" name="Espace réservé du numéro de diapositive 5"/>
          <p:cNvSpPr>
            <a:spLocks noGrp="1"/>
          </p:cNvSpPr>
          <p:nvPr>
            <p:ph type="sldNum" sz="quarter" idx="12"/>
          </p:nvPr>
        </p:nvSpPr>
        <p:spPr/>
        <p:txBody>
          <a:bodyPr/>
          <a:lstStyle>
            <a:lvl1pPr>
              <a:defRPr/>
            </a:lvl1pPr>
          </a:lstStyle>
          <a:p>
            <a:pPr>
              <a:defRPr/>
            </a:pPr>
            <a:fld id="{A85D1164-D85B-4B1A-8CAF-81D63F0A5CB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79CAE802-49F0-41EC-B181-435ECB670397}" type="datetimeFigureOut">
              <a:rPr lang="fr-FR"/>
              <a:pPr>
                <a:defRPr/>
              </a:pPr>
              <a:t>09/04/2014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E68EC24-C3F3-41CA-BEFB-3F8B71BBEF93}"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8065F1D2-8F92-4A20-9959-749C18908247}" type="datetimeFigureOut">
              <a:rPr lang="fr-FR"/>
              <a:pPr>
                <a:defRPr/>
              </a:pPr>
              <a:t>09/04/2014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5AEF60A-9618-4A77-8CA7-1E22C7048513}"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FB0302E8-604E-40CB-B4FC-D2B7E827687B}" type="datetimeFigureOut">
              <a:rPr lang="fr-FR"/>
              <a:pPr>
                <a:defRPr/>
              </a:pPr>
              <a:t>09/04/2014</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687C935D-9B8A-4BF1-B0FE-34D010E0B7EE}"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5EB58222-5105-4AED-9865-52D84356C802}" type="datetimeFigureOut">
              <a:rPr lang="fr-FR"/>
              <a:pPr>
                <a:defRPr/>
              </a:pPr>
              <a:t>09/04/2014</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FFDB10ED-13ED-469D-BA70-B93D6063E3A0}"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3DA27F13-9518-407F-A58B-CCD4AA4CF3FC}" type="datetimeFigureOut">
              <a:rPr lang="fr-FR"/>
              <a:pPr>
                <a:defRPr/>
              </a:pPr>
              <a:t>09/04/2014</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7E953076-B85B-4E2D-A074-6CBBC0028150}"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1DEF676-8E74-46F9-B843-0B04170F7405}" type="datetimeFigureOut">
              <a:rPr lang="fr-FR"/>
              <a:pPr>
                <a:defRPr/>
              </a:pPr>
              <a:t>09/04/2014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E1C913E-D8CA-45A2-819D-678B83217C6D}"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6916918-E096-4393-BEC5-3FB7842F033A}" type="datetimeFigureOut">
              <a:rPr lang="fr-FR"/>
              <a:pPr>
                <a:defRPr/>
              </a:pPr>
              <a:t>09/04/2014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27F4934-15E0-42FC-B5CD-1EA7F99EBD73}"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Modifiez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mn-lt"/>
                <a:cs typeface="+mn-cs"/>
              </a:defRPr>
            </a:lvl1pPr>
          </a:lstStyle>
          <a:p>
            <a:pPr>
              <a:defRPr/>
            </a:pPr>
            <a:fld id="{3BFA0095-52F1-4D67-BC8D-3BA7C3D9CAFA}" type="datetimeFigureOut">
              <a:rPr lang="fr-FR"/>
              <a:pPr>
                <a:defRPr/>
              </a:pPr>
              <a:t>09/04/2014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mn-lt"/>
                <a:cs typeface="+mn-cs"/>
              </a:defRPr>
            </a:lvl1pPr>
          </a:lstStyle>
          <a:p>
            <a:pPr>
              <a:defRPr/>
            </a:pPr>
            <a:fld id="{5639A9BF-0DA3-4D58-9F24-D52531F93CD5}"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1" r:id="rId3"/>
    <p:sldLayoutId id="2147483670" r:id="rId4"/>
    <p:sldLayoutId id="2147483669" r:id="rId5"/>
    <p:sldLayoutId id="2147483668" r:id="rId6"/>
    <p:sldLayoutId id="2147483667" r:id="rId7"/>
    <p:sldLayoutId id="2147483666" r:id="rId8"/>
    <p:sldLayoutId id="2147483665" r:id="rId9"/>
    <p:sldLayoutId id="2147483664" r:id="rId10"/>
    <p:sldLayoutId id="214748366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mailto:lance.thompson@conex.net"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uncitral.org/uncitral/en/uncitral_texts/electronic_commerce/1996Model.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idx="4294967295"/>
          </p:nvPr>
        </p:nvSpPr>
        <p:spPr/>
        <p:txBody>
          <a:bodyPr/>
          <a:lstStyle/>
          <a:p>
            <a:endParaRPr lang="en-US" smtClean="0"/>
          </a:p>
        </p:txBody>
      </p:sp>
      <p:sp>
        <p:nvSpPr>
          <p:cNvPr id="31747" name="Rectangle 3"/>
          <p:cNvSpPr>
            <a:spLocks noGrp="1"/>
          </p:cNvSpPr>
          <p:nvPr>
            <p:ph type="body" idx="4294967295"/>
          </p:nvPr>
        </p:nvSpPr>
        <p:spPr/>
        <p:txBody>
          <a:bodyPr/>
          <a:lstStyle/>
          <a:p>
            <a:r>
              <a:rPr lang="en-US" smtClean="0"/>
              <a:t>ITPD session on Authentication</a:t>
            </a:r>
          </a:p>
          <a:p>
            <a:endParaRPr lang="en-US" smtClean="0"/>
          </a:p>
          <a:p>
            <a:r>
              <a:rPr lang="en-US" smtClean="0"/>
              <a:t>Wednesday morning April 9 2014</a:t>
            </a:r>
          </a:p>
          <a:p>
            <a:r>
              <a:rPr lang="en-US" smtClean="0"/>
              <a:t>Geneva 23</a:t>
            </a:r>
            <a:r>
              <a:rPr lang="en-US" baseline="30000" smtClean="0"/>
              <a:t>rd</a:t>
            </a:r>
            <a:r>
              <a:rPr lang="en-US" smtClean="0"/>
              <a:t> Forum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re 1"/>
          <p:cNvSpPr>
            <a:spLocks noGrp="1"/>
          </p:cNvSpPr>
          <p:nvPr>
            <p:ph type="title"/>
          </p:nvPr>
        </p:nvSpPr>
        <p:spPr>
          <a:xfrm>
            <a:off x="457200" y="549275"/>
            <a:ext cx="8229600" cy="868363"/>
          </a:xfrm>
        </p:spPr>
        <p:txBody>
          <a:bodyPr/>
          <a:lstStyle/>
          <a:p>
            <a:r>
              <a:rPr lang="fr-FR" smtClean="0"/>
              <a:t>Annex B Repository</a:t>
            </a:r>
          </a:p>
        </p:txBody>
      </p:sp>
      <p:sp>
        <p:nvSpPr>
          <p:cNvPr id="3" name="Espace réservé du contenu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fr-FR" dirty="0" err="1" smtClean="0"/>
              <a:t>Repository</a:t>
            </a:r>
            <a:r>
              <a:rPr lang="fr-FR" dirty="0" smtClean="0"/>
              <a:t> of </a:t>
            </a:r>
            <a:r>
              <a:rPr lang="fr-FR" dirty="0" err="1" smtClean="0"/>
              <a:t>actual</a:t>
            </a:r>
            <a:r>
              <a:rPr lang="fr-FR" dirty="0" smtClean="0"/>
              <a:t> </a:t>
            </a:r>
            <a:r>
              <a:rPr lang="fr-FR" dirty="0" err="1" smtClean="0"/>
              <a:t>implementations</a:t>
            </a:r>
            <a:r>
              <a:rPr lang="fr-FR" dirty="0" smtClean="0"/>
              <a:t> in </a:t>
            </a:r>
            <a:r>
              <a:rPr lang="fr-FR" dirty="0" err="1" smtClean="0"/>
              <a:t>each</a:t>
            </a:r>
            <a:r>
              <a:rPr lang="fr-FR" dirty="0" smtClean="0"/>
              <a:t> </a:t>
            </a:r>
            <a:r>
              <a:rPr lang="fr-FR" dirty="0" err="1" smtClean="0"/>
              <a:t>typology</a:t>
            </a:r>
            <a:endParaRPr lang="fr-FR" dirty="0" smtClean="0"/>
          </a:p>
          <a:p>
            <a:pPr fontAlgn="auto">
              <a:spcAft>
                <a:spcPts val="0"/>
              </a:spcAft>
              <a:buFont typeface="Arial" pitchFamily="34" charset="0"/>
              <a:buChar char="•"/>
              <a:defRPr/>
            </a:pPr>
            <a:r>
              <a:rPr lang="fr-FR" dirty="0" smtClean="0"/>
              <a:t>Must have a </a:t>
            </a:r>
            <a:r>
              <a:rPr lang="fr-FR" dirty="0" err="1" smtClean="0"/>
              <a:t>significant</a:t>
            </a:r>
            <a:r>
              <a:rPr lang="fr-FR" dirty="0" smtClean="0"/>
              <a:t> </a:t>
            </a:r>
            <a:r>
              <a:rPr lang="fr-FR" dirty="0" err="1" smtClean="0"/>
              <a:t>amount</a:t>
            </a:r>
            <a:r>
              <a:rPr lang="fr-FR" dirty="0" smtClean="0"/>
              <a:t> of </a:t>
            </a:r>
            <a:r>
              <a:rPr lang="fr-FR" dirty="0" err="1" smtClean="0"/>
              <a:t>response</a:t>
            </a:r>
            <a:r>
              <a:rPr lang="fr-FR" dirty="0" smtClean="0"/>
              <a:t> </a:t>
            </a:r>
            <a:r>
              <a:rPr lang="fr-FR" dirty="0" err="1" smtClean="0"/>
              <a:t>from</a:t>
            </a:r>
            <a:r>
              <a:rPr lang="fr-FR" dirty="0" smtClean="0"/>
              <a:t> </a:t>
            </a:r>
            <a:r>
              <a:rPr lang="fr-FR" dirty="0" err="1" smtClean="0"/>
              <a:t>each</a:t>
            </a:r>
            <a:r>
              <a:rPr lang="fr-FR" dirty="0" smtClean="0"/>
              <a:t> </a:t>
            </a:r>
            <a:r>
              <a:rPr lang="fr-FR" dirty="0" err="1" smtClean="0"/>
              <a:t>typology</a:t>
            </a:r>
            <a:r>
              <a:rPr lang="fr-FR" dirty="0" smtClean="0"/>
              <a:t> (in </a:t>
            </a:r>
            <a:r>
              <a:rPr lang="fr-FR" dirty="0" err="1" smtClean="0"/>
              <a:t>order</a:t>
            </a:r>
            <a:r>
              <a:rPr lang="fr-FR" dirty="0" smtClean="0"/>
              <a:t> to respect </a:t>
            </a:r>
            <a:r>
              <a:rPr lang="fr-FR" dirty="0" err="1" smtClean="0"/>
              <a:t>technology</a:t>
            </a:r>
            <a:r>
              <a:rPr lang="fr-FR" dirty="0" smtClean="0"/>
              <a:t> </a:t>
            </a:r>
            <a:r>
              <a:rPr lang="fr-FR" dirty="0" err="1" smtClean="0"/>
              <a:t>neutrality</a:t>
            </a:r>
            <a:r>
              <a:rPr lang="fr-FR" dirty="0" smtClean="0"/>
              <a:t>)</a:t>
            </a:r>
          </a:p>
          <a:p>
            <a:pPr fontAlgn="auto">
              <a:spcAft>
                <a:spcPts val="0"/>
              </a:spcAft>
              <a:buFont typeface="Arial" pitchFamily="34" charset="0"/>
              <a:buChar char="•"/>
              <a:defRPr/>
            </a:pPr>
            <a:r>
              <a:rPr lang="fr-FR" dirty="0" smtClean="0"/>
              <a:t>This </a:t>
            </a:r>
            <a:r>
              <a:rPr lang="fr-FR" dirty="0" err="1" smtClean="0"/>
              <a:t>was</a:t>
            </a:r>
            <a:r>
              <a:rPr lang="fr-FR" dirty="0" smtClean="0"/>
              <a:t> </a:t>
            </a:r>
            <a:r>
              <a:rPr lang="fr-FR" dirty="0" err="1" smtClean="0"/>
              <a:t>dissociated</a:t>
            </a:r>
            <a:r>
              <a:rPr lang="fr-FR" dirty="0" smtClean="0"/>
              <a:t> </a:t>
            </a:r>
            <a:r>
              <a:rPr lang="fr-FR" dirty="0" err="1" smtClean="0"/>
              <a:t>from</a:t>
            </a:r>
            <a:r>
              <a:rPr lang="fr-FR" dirty="0" smtClean="0"/>
              <a:t> the </a:t>
            </a:r>
            <a:r>
              <a:rPr lang="fr-FR" dirty="0" err="1" smtClean="0"/>
              <a:t>rest</a:t>
            </a:r>
            <a:r>
              <a:rPr lang="fr-FR" dirty="0" smtClean="0"/>
              <a:t> of the </a:t>
            </a:r>
            <a:r>
              <a:rPr lang="fr-FR" dirty="0" err="1" smtClean="0"/>
              <a:t>recommendation</a:t>
            </a:r>
            <a:r>
              <a:rPr lang="fr-FR" dirty="0" smtClean="0"/>
              <a:t> </a:t>
            </a:r>
            <a:r>
              <a:rPr lang="fr-FR" dirty="0" err="1" smtClean="0"/>
              <a:t>because</a:t>
            </a:r>
            <a:r>
              <a:rPr lang="fr-FR" dirty="0" smtClean="0"/>
              <a:t> </a:t>
            </a:r>
            <a:r>
              <a:rPr lang="fr-FR" dirty="0" err="1" smtClean="0"/>
              <a:t>there</a:t>
            </a:r>
            <a:r>
              <a:rPr lang="fr-FR" dirty="0" smtClean="0"/>
              <a:t> </a:t>
            </a:r>
            <a:r>
              <a:rPr lang="fr-FR" dirty="0" err="1" smtClean="0"/>
              <a:t>was</a:t>
            </a:r>
            <a:r>
              <a:rPr lang="fr-FR" dirty="0" smtClean="0"/>
              <a:t> not a </a:t>
            </a:r>
            <a:r>
              <a:rPr lang="fr-FR" dirty="0" err="1" smtClean="0"/>
              <a:t>sufficient</a:t>
            </a:r>
            <a:r>
              <a:rPr lang="fr-FR" dirty="0" smtClean="0"/>
              <a:t> </a:t>
            </a:r>
            <a:r>
              <a:rPr lang="fr-FR" dirty="0" err="1" smtClean="0"/>
              <a:t>amount</a:t>
            </a:r>
            <a:r>
              <a:rPr lang="fr-FR" dirty="0" smtClean="0"/>
              <a:t> of </a:t>
            </a:r>
            <a:r>
              <a:rPr lang="fr-FR" dirty="0" err="1" smtClean="0"/>
              <a:t>response</a:t>
            </a:r>
            <a:r>
              <a:rPr lang="fr-FR" dirty="0" smtClean="0"/>
              <a:t>.</a:t>
            </a:r>
          </a:p>
          <a:p>
            <a:pPr fontAlgn="auto">
              <a:spcAft>
                <a:spcPts val="0"/>
              </a:spcAft>
              <a:buFont typeface="Arial" pitchFamily="34" charset="0"/>
              <a:buChar char="•"/>
              <a:defRPr/>
            </a:pPr>
            <a:r>
              <a:rPr lang="fr-FR" dirty="0" err="1" smtClean="0"/>
              <a:t>Launching</a:t>
            </a:r>
            <a:r>
              <a:rPr lang="fr-FR" dirty="0" smtClean="0"/>
              <a:t> of a </a:t>
            </a:r>
            <a:r>
              <a:rPr lang="fr-FR" dirty="0" err="1" smtClean="0"/>
              <a:t>separate</a:t>
            </a:r>
            <a:r>
              <a:rPr lang="fr-FR" dirty="0" smtClean="0"/>
              <a:t> </a:t>
            </a:r>
            <a:r>
              <a:rPr lang="fr-FR" dirty="0" err="1" smtClean="0"/>
              <a:t>project</a:t>
            </a:r>
            <a:r>
              <a:rPr lang="fr-FR" dirty="0" smtClean="0"/>
              <a:t> </a:t>
            </a:r>
            <a:r>
              <a:rPr lang="fr-FR" dirty="0" err="1" smtClean="0"/>
              <a:t>was</a:t>
            </a:r>
            <a:r>
              <a:rPr lang="fr-FR" dirty="0" smtClean="0"/>
              <a:t> </a:t>
            </a:r>
            <a:r>
              <a:rPr lang="fr-FR" dirty="0" err="1" smtClean="0"/>
              <a:t>agreed</a:t>
            </a:r>
            <a:r>
              <a:rPr lang="fr-FR" dirty="0" smtClean="0"/>
              <a:t> </a:t>
            </a:r>
            <a:r>
              <a:rPr lang="fr-FR" dirty="0" err="1" smtClean="0"/>
              <a:t>during</a:t>
            </a:r>
            <a:r>
              <a:rPr lang="fr-FR" dirty="0" smtClean="0"/>
              <a:t> the last </a:t>
            </a:r>
            <a:r>
              <a:rPr lang="fr-FR" dirty="0" err="1" smtClean="0"/>
              <a:t>two</a:t>
            </a:r>
            <a:r>
              <a:rPr lang="fr-FR" dirty="0" smtClean="0"/>
              <a:t> </a:t>
            </a:r>
            <a:r>
              <a:rPr lang="fr-FR" dirty="0" err="1" smtClean="0"/>
              <a:t>conference</a:t>
            </a:r>
            <a:r>
              <a:rPr lang="fr-FR" dirty="0" smtClean="0"/>
              <a:t> calls (May/</a:t>
            </a:r>
            <a:r>
              <a:rPr lang="fr-FR" dirty="0" err="1" smtClean="0"/>
              <a:t>June</a:t>
            </a:r>
            <a:r>
              <a:rPr lang="fr-FR" dirty="0" smtClean="0"/>
              <a:t>).</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2"/>
          <a:srcRect l="12485" t="7713" r="14169" b="25404"/>
          <a:stretch>
            <a:fillRect/>
          </a:stretch>
        </p:blipFill>
        <p:spPr bwMode="auto">
          <a:xfrm>
            <a:off x="33338" y="1412875"/>
            <a:ext cx="8940800" cy="5095875"/>
          </a:xfrm>
          <a:prstGeom prst="rect">
            <a:avLst/>
          </a:prstGeom>
          <a:noFill/>
          <a:ln w="9525">
            <a:noFill/>
            <a:miter lim="800000"/>
            <a:headEnd/>
            <a:tailEnd/>
          </a:ln>
        </p:spPr>
      </p:pic>
      <p:pic>
        <p:nvPicPr>
          <p:cNvPr id="23554" name="Picture 4"/>
          <p:cNvPicPr>
            <a:picLocks noChangeAspect="1" noChangeArrowheads="1"/>
          </p:cNvPicPr>
          <p:nvPr/>
        </p:nvPicPr>
        <p:blipFill>
          <a:blip r:embed="rId3"/>
          <a:srcRect l="4250" t="3456" r="73250" b="92772"/>
          <a:stretch>
            <a:fillRect/>
          </a:stretch>
        </p:blipFill>
        <p:spPr bwMode="auto">
          <a:xfrm>
            <a:off x="33338" y="476250"/>
            <a:ext cx="8210550" cy="860425"/>
          </a:xfrm>
          <a:prstGeom prst="rect">
            <a:avLst/>
          </a:prstGeom>
          <a:noFill/>
          <a:ln w="9525">
            <a:noFill/>
            <a:miter lim="800000"/>
            <a:headEnd/>
            <a:tailEnd/>
          </a:ln>
        </p:spPr>
      </p:pic>
      <p:sp>
        <p:nvSpPr>
          <p:cNvPr id="4" name="Flèche vers le bas 3"/>
          <p:cNvSpPr/>
          <p:nvPr/>
        </p:nvSpPr>
        <p:spPr>
          <a:xfrm>
            <a:off x="1258888" y="3508375"/>
            <a:ext cx="360362" cy="460375"/>
          </a:xfrm>
          <a:prstGeom prst="downArrow">
            <a:avLst/>
          </a:prstGeom>
          <a:solidFill>
            <a:srgbClr val="C0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8" name="Flèche vers le bas 7"/>
          <p:cNvSpPr/>
          <p:nvPr/>
        </p:nvSpPr>
        <p:spPr>
          <a:xfrm>
            <a:off x="6875463" y="4437063"/>
            <a:ext cx="360362" cy="460375"/>
          </a:xfrm>
          <a:prstGeom prst="downArrow">
            <a:avLst/>
          </a:prstGeom>
          <a:solidFill>
            <a:srgbClr val="C0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 name="Flèche vers le bas 8"/>
          <p:cNvSpPr/>
          <p:nvPr/>
        </p:nvSpPr>
        <p:spPr>
          <a:xfrm>
            <a:off x="-12700" y="3279775"/>
            <a:ext cx="360363" cy="458788"/>
          </a:xfrm>
          <a:prstGeom prst="downArrow">
            <a:avLst/>
          </a:prstGeom>
          <a:solidFill>
            <a:srgbClr val="C00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2"/>
          <a:srcRect l="24043" t="11823" r="1949" b="6294"/>
          <a:stretch>
            <a:fillRect/>
          </a:stretch>
        </p:blipFill>
        <p:spPr bwMode="auto">
          <a:xfrm>
            <a:off x="122238" y="574675"/>
            <a:ext cx="9023350" cy="623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u texte 3"/>
          <p:cNvSpPr>
            <a:spLocks noGrp="1"/>
          </p:cNvSpPr>
          <p:nvPr>
            <p:ph type="body" sz="quarter" idx="10"/>
          </p:nvPr>
        </p:nvSpPr>
        <p:spPr>
          <a:xfrm>
            <a:off x="431800" y="836613"/>
            <a:ext cx="8243888" cy="2582862"/>
          </a:xfrm>
        </p:spPr>
        <p:txBody>
          <a:bodyPr/>
          <a:lstStyle/>
          <a:p>
            <a:endParaRPr lang="en-US" smtClean="0"/>
          </a:p>
          <a:p>
            <a:endParaRPr lang="en-US" smtClean="0"/>
          </a:p>
          <a:p>
            <a:r>
              <a:rPr lang="en-US" smtClean="0"/>
              <a:t>Thank you.</a:t>
            </a:r>
          </a:p>
        </p:txBody>
      </p:sp>
      <p:sp>
        <p:nvSpPr>
          <p:cNvPr id="5" name="Espace réservé du texte 4"/>
          <p:cNvSpPr txBox="1">
            <a:spLocks/>
          </p:cNvSpPr>
          <p:nvPr/>
        </p:nvSpPr>
        <p:spPr>
          <a:xfrm>
            <a:off x="323850" y="4005263"/>
            <a:ext cx="6335713" cy="2808287"/>
          </a:xfrm>
          <a:prstGeom prst="rect">
            <a:avLst/>
          </a:prstGeom>
        </p:spPr>
        <p:txBody>
          <a:bodyPr>
            <a:normAutofit fontScale="62500" lnSpcReduction="20000"/>
          </a:bodyPr>
          <a:lstStyle>
            <a:lvl1pPr marL="0" indent="0" algn="ctr"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fontAlgn="auto">
              <a:spcAft>
                <a:spcPts val="0"/>
              </a:spcAft>
              <a:defRPr/>
            </a:pPr>
            <a:r>
              <a:rPr lang="en-US" b="1" dirty="0" smtClean="0">
                <a:solidFill>
                  <a:srgbClr val="C00000"/>
                </a:solidFill>
              </a:rPr>
              <a:t>Dr. Lance THOMPSON</a:t>
            </a:r>
            <a:endParaRPr lang="en-US" dirty="0" smtClean="0"/>
          </a:p>
          <a:p>
            <a:pPr algn="r" fontAlgn="auto">
              <a:spcAft>
                <a:spcPts val="0"/>
              </a:spcAft>
              <a:defRPr/>
            </a:pPr>
            <a:r>
              <a:rPr lang="en-US" dirty="0" smtClean="0"/>
              <a:t>International Development Manager, Conex</a:t>
            </a:r>
          </a:p>
          <a:p>
            <a:pPr algn="r" fontAlgn="auto">
              <a:spcAft>
                <a:spcPts val="0"/>
              </a:spcAft>
              <a:defRPr/>
            </a:pPr>
            <a:r>
              <a:rPr lang="en-US" dirty="0" smtClean="0"/>
              <a:t>Recommendation 14 Revision W.G. Chair</a:t>
            </a:r>
          </a:p>
          <a:p>
            <a:pPr algn="r" fontAlgn="auto">
              <a:spcAft>
                <a:spcPts val="0"/>
              </a:spcAft>
              <a:defRPr/>
            </a:pPr>
            <a:endParaRPr lang="en-US" dirty="0" smtClean="0"/>
          </a:p>
          <a:p>
            <a:pPr algn="r" fontAlgn="auto">
              <a:spcAft>
                <a:spcPts val="0"/>
              </a:spcAft>
              <a:defRPr/>
            </a:pPr>
            <a:r>
              <a:rPr lang="en-US" dirty="0" smtClean="0"/>
              <a:t>Conex, 19, rue </a:t>
            </a:r>
            <a:r>
              <a:rPr lang="en-US" dirty="0" err="1" smtClean="0"/>
              <a:t>d’Orléans</a:t>
            </a:r>
            <a:r>
              <a:rPr lang="en-US" dirty="0" smtClean="0"/>
              <a:t>, 92523 Neuilly-</a:t>
            </a:r>
            <a:r>
              <a:rPr lang="en-US" dirty="0" err="1" smtClean="0"/>
              <a:t>sur</a:t>
            </a:r>
            <a:r>
              <a:rPr lang="en-US" dirty="0" smtClean="0"/>
              <a:t>-Seine </a:t>
            </a:r>
            <a:r>
              <a:rPr lang="en-US" dirty="0" err="1" smtClean="0"/>
              <a:t>cedex</a:t>
            </a:r>
            <a:r>
              <a:rPr lang="en-US" dirty="0" smtClean="0"/>
              <a:t> FR</a:t>
            </a:r>
          </a:p>
          <a:p>
            <a:pPr algn="r" fontAlgn="auto">
              <a:spcAft>
                <a:spcPts val="0"/>
              </a:spcAft>
              <a:defRPr/>
            </a:pPr>
            <a:r>
              <a:rPr lang="en-US" dirty="0" smtClean="0"/>
              <a:t>+33 1 47 59 09 62</a:t>
            </a:r>
          </a:p>
          <a:p>
            <a:pPr algn="r" fontAlgn="auto">
              <a:spcAft>
                <a:spcPts val="0"/>
              </a:spcAft>
              <a:defRPr/>
            </a:pPr>
            <a:r>
              <a:rPr lang="en-US" dirty="0" smtClean="0"/>
              <a:t>+33 6 78 84 29 33</a:t>
            </a:r>
          </a:p>
          <a:p>
            <a:pPr algn="r" fontAlgn="auto">
              <a:spcAft>
                <a:spcPts val="0"/>
              </a:spcAft>
              <a:defRPr/>
            </a:pPr>
            <a:r>
              <a:rPr lang="en-US" dirty="0" smtClean="0">
                <a:hlinkClick r:id="rId2"/>
              </a:rPr>
              <a:t>lance.thompson@conex.net</a:t>
            </a: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49275"/>
            <a:ext cx="8229600" cy="868363"/>
          </a:xfrm>
        </p:spPr>
        <p:txBody>
          <a:bodyPr rtlCol="0">
            <a:normAutofit fontScale="90000"/>
          </a:bodyPr>
          <a:lstStyle/>
          <a:p>
            <a:pPr fontAlgn="auto">
              <a:spcAft>
                <a:spcPts val="0"/>
              </a:spcAft>
              <a:defRPr/>
            </a:pPr>
            <a:r>
              <a:rPr lang="fr-FR" dirty="0" err="1" smtClean="0"/>
              <a:t>After</a:t>
            </a:r>
            <a:r>
              <a:rPr lang="fr-FR" dirty="0" smtClean="0"/>
              <a:t> </a:t>
            </a:r>
            <a:r>
              <a:rPr lang="fr-FR" dirty="0" err="1" smtClean="0"/>
              <a:t>Sardinia</a:t>
            </a:r>
            <a:r>
              <a:rPr lang="fr-FR" dirty="0" smtClean="0"/>
              <a:t> Forum, </a:t>
            </a:r>
            <a:r>
              <a:rPr lang="fr-FR" dirty="0" err="1" smtClean="0"/>
              <a:t>other</a:t>
            </a:r>
            <a:r>
              <a:rPr lang="fr-FR" dirty="0" smtClean="0"/>
              <a:t> </a:t>
            </a:r>
            <a:r>
              <a:rPr lang="fr-FR" dirty="0" err="1" smtClean="0"/>
              <a:t>projects</a:t>
            </a:r>
            <a:r>
              <a:rPr lang="fr-FR" dirty="0" smtClean="0"/>
              <a:t> in UN/CEFACT </a:t>
            </a:r>
            <a:r>
              <a:rPr lang="fr-FR" dirty="0" err="1" smtClean="0"/>
              <a:t>that</a:t>
            </a:r>
            <a:r>
              <a:rPr lang="fr-FR" dirty="0" smtClean="0"/>
              <a:t> </a:t>
            </a:r>
            <a:r>
              <a:rPr lang="fr-FR" dirty="0" err="1" smtClean="0"/>
              <a:t>were</a:t>
            </a:r>
            <a:r>
              <a:rPr lang="fr-FR" dirty="0" smtClean="0"/>
              <a:t> </a:t>
            </a:r>
            <a:r>
              <a:rPr lang="fr-FR" dirty="0" err="1" smtClean="0"/>
              <a:t>identified</a:t>
            </a:r>
            <a:r>
              <a:rPr lang="fr-FR" dirty="0" smtClean="0"/>
              <a:t> by ITPD:</a:t>
            </a:r>
            <a:endParaRPr lang="fr-FR" dirty="0"/>
          </a:p>
        </p:txBody>
      </p:sp>
      <p:sp>
        <p:nvSpPr>
          <p:cNvPr id="3" name="Espace réservé du contenu 2"/>
          <p:cNvSpPr>
            <a:spLocks noGrp="1"/>
          </p:cNvSpPr>
          <p:nvPr>
            <p:ph idx="1"/>
          </p:nvPr>
        </p:nvSpPr>
        <p:spPr>
          <a:xfrm>
            <a:off x="457200" y="1600200"/>
            <a:ext cx="8229600" cy="4924425"/>
          </a:xfrm>
        </p:spPr>
        <p:txBody>
          <a:bodyPr rtlCol="0">
            <a:normAutofit fontScale="77500" lnSpcReduction="20000"/>
          </a:bodyPr>
          <a:lstStyle/>
          <a:p>
            <a:pPr fontAlgn="auto">
              <a:spcAft>
                <a:spcPts val="0"/>
              </a:spcAft>
              <a:buFont typeface="Arial" pitchFamily="34" charset="0"/>
              <a:buChar char="•"/>
              <a:defRPr/>
            </a:pPr>
            <a:r>
              <a:rPr lang="fr-FR" dirty="0" smtClean="0"/>
              <a:t>Trade/Transport PDA – ITPD</a:t>
            </a:r>
          </a:p>
          <a:p>
            <a:pPr lvl="1" fontAlgn="auto">
              <a:spcAft>
                <a:spcPts val="0"/>
              </a:spcAft>
              <a:defRPr/>
            </a:pPr>
            <a:r>
              <a:rPr lang="fr-FR" dirty="0" err="1" smtClean="0"/>
              <a:t>Rec</a:t>
            </a:r>
            <a:r>
              <a:rPr lang="fr-FR" dirty="0" smtClean="0"/>
              <a:t> 14 </a:t>
            </a:r>
            <a:r>
              <a:rPr lang="fr-FR" dirty="0" err="1" smtClean="0"/>
              <a:t>Annex</a:t>
            </a:r>
            <a:r>
              <a:rPr lang="fr-FR" dirty="0" smtClean="0"/>
              <a:t> B </a:t>
            </a:r>
            <a:r>
              <a:rPr lang="fr-FR" dirty="0" err="1" smtClean="0"/>
              <a:t>Repository</a:t>
            </a:r>
            <a:endParaRPr lang="fr-FR" dirty="0" smtClean="0"/>
          </a:p>
          <a:p>
            <a:pPr lvl="1" fontAlgn="auto">
              <a:spcAft>
                <a:spcPts val="0"/>
              </a:spcAft>
              <a:defRPr/>
            </a:pPr>
            <a:r>
              <a:rPr lang="fr-FR" dirty="0" smtClean="0"/>
              <a:t>NIPA e-</a:t>
            </a:r>
            <a:r>
              <a:rPr lang="fr-FR" dirty="0" err="1" smtClean="0"/>
              <a:t>identity</a:t>
            </a:r>
            <a:r>
              <a:rPr lang="fr-FR" dirty="0" smtClean="0"/>
              <a:t> </a:t>
            </a:r>
            <a:r>
              <a:rPr lang="fr-FR" dirty="0" err="1" smtClean="0"/>
              <a:t>project</a:t>
            </a:r>
            <a:endParaRPr lang="fr-FR" dirty="0"/>
          </a:p>
          <a:p>
            <a:pPr fontAlgn="auto">
              <a:spcAft>
                <a:spcPts val="0"/>
              </a:spcAft>
              <a:buFont typeface="Arial" pitchFamily="34" charset="0"/>
              <a:buChar char="•"/>
              <a:defRPr/>
            </a:pPr>
            <a:r>
              <a:rPr lang="fr-FR" dirty="0" smtClean="0"/>
              <a:t>Agriculture PDA</a:t>
            </a:r>
          </a:p>
          <a:p>
            <a:pPr lvl="1" fontAlgn="auto">
              <a:spcAft>
                <a:spcPts val="0"/>
              </a:spcAft>
              <a:defRPr/>
            </a:pPr>
            <a:r>
              <a:rPr lang="fr-FR" dirty="0" err="1" smtClean="0"/>
              <a:t>eCert</a:t>
            </a:r>
            <a:r>
              <a:rPr lang="fr-FR" dirty="0" smtClean="0"/>
              <a:t> </a:t>
            </a:r>
            <a:r>
              <a:rPr lang="fr-FR" dirty="0" err="1" smtClean="0"/>
              <a:t>electronic</a:t>
            </a:r>
            <a:r>
              <a:rPr lang="fr-FR" dirty="0" smtClean="0"/>
              <a:t> signature</a:t>
            </a:r>
            <a:endParaRPr lang="fr-FR" dirty="0"/>
          </a:p>
          <a:p>
            <a:pPr fontAlgn="auto">
              <a:spcAft>
                <a:spcPts val="0"/>
              </a:spcAft>
              <a:buFont typeface="Arial" pitchFamily="34" charset="0"/>
              <a:buChar char="•"/>
              <a:defRPr/>
            </a:pPr>
            <a:r>
              <a:rPr lang="fr-FR" dirty="0" err="1" smtClean="0"/>
              <a:t>Regulatory</a:t>
            </a:r>
            <a:r>
              <a:rPr lang="fr-FR" dirty="0" smtClean="0"/>
              <a:t> PDA – e-</a:t>
            </a:r>
            <a:r>
              <a:rPr lang="fr-FR" dirty="0" err="1" smtClean="0"/>
              <a:t>Procurement</a:t>
            </a:r>
            <a:endParaRPr lang="fr-FR" dirty="0" smtClean="0"/>
          </a:p>
          <a:p>
            <a:pPr lvl="1" fontAlgn="auto">
              <a:spcAft>
                <a:spcPts val="0"/>
              </a:spcAft>
              <a:defRPr/>
            </a:pPr>
            <a:r>
              <a:rPr lang="fr-FR" dirty="0" smtClean="0"/>
              <a:t>Standard for SDC</a:t>
            </a:r>
          </a:p>
          <a:p>
            <a:pPr lvl="1" fontAlgn="auto">
              <a:spcAft>
                <a:spcPts val="0"/>
              </a:spcAft>
              <a:defRPr/>
            </a:pPr>
            <a:r>
              <a:rPr lang="fr-FR" dirty="0" smtClean="0"/>
              <a:t>Standard for time-</a:t>
            </a:r>
            <a:r>
              <a:rPr lang="fr-FR" dirty="0" err="1" smtClean="0"/>
              <a:t>stamping</a:t>
            </a:r>
            <a:endParaRPr lang="fr-FR" dirty="0" smtClean="0"/>
          </a:p>
          <a:p>
            <a:pPr fontAlgn="auto">
              <a:spcAft>
                <a:spcPts val="0"/>
              </a:spcAft>
              <a:buFont typeface="Arial" pitchFamily="34" charset="0"/>
              <a:buChar char="•"/>
              <a:defRPr/>
            </a:pPr>
            <a:r>
              <a:rPr lang="fr-FR" dirty="0" err="1" smtClean="0"/>
              <a:t>Methodology</a:t>
            </a:r>
            <a:r>
              <a:rPr lang="fr-FR" dirty="0" smtClean="0"/>
              <a:t> &amp; </a:t>
            </a:r>
            <a:r>
              <a:rPr lang="fr-FR" dirty="0" err="1" smtClean="0"/>
              <a:t>Technology</a:t>
            </a:r>
            <a:r>
              <a:rPr lang="fr-FR" dirty="0" smtClean="0"/>
              <a:t> PDA</a:t>
            </a:r>
          </a:p>
          <a:p>
            <a:pPr lvl="1" fontAlgn="auto">
              <a:spcAft>
                <a:spcPts val="0"/>
              </a:spcAft>
              <a:defRPr/>
            </a:pPr>
            <a:r>
              <a:rPr lang="fr-FR" dirty="0" err="1" smtClean="0"/>
              <a:t>Trusted</a:t>
            </a:r>
            <a:r>
              <a:rPr lang="fr-FR" dirty="0" smtClean="0"/>
              <a:t> </a:t>
            </a:r>
            <a:r>
              <a:rPr lang="fr-FR" dirty="0" err="1" smtClean="0"/>
              <a:t>Trans-boundary</a:t>
            </a:r>
            <a:r>
              <a:rPr lang="fr-FR" dirty="0" smtClean="0"/>
              <a:t> </a:t>
            </a:r>
            <a:r>
              <a:rPr lang="fr-FR" dirty="0" err="1" smtClean="0"/>
              <a:t>project</a:t>
            </a:r>
            <a:endParaRPr lang="fr-FR" dirty="0" smtClean="0"/>
          </a:p>
          <a:p>
            <a:pPr lvl="1" fontAlgn="auto">
              <a:spcAft>
                <a:spcPts val="0"/>
              </a:spcAft>
              <a:defRPr/>
            </a:pPr>
            <a:r>
              <a:rPr lang="fr-FR" dirty="0" smtClean="0"/>
              <a:t>4 corner model for </a:t>
            </a:r>
            <a:r>
              <a:rPr lang="fr-FR" dirty="0" err="1" smtClean="0"/>
              <a:t>interoperability</a:t>
            </a:r>
            <a:r>
              <a:rPr lang="fr-FR" dirty="0" smtClean="0"/>
              <a:t> of </a:t>
            </a:r>
            <a:r>
              <a:rPr lang="fr-FR" dirty="0" err="1" smtClean="0"/>
              <a:t>authentication</a:t>
            </a:r>
            <a:endParaRPr lang="fr-FR" dirty="0"/>
          </a:p>
          <a:p>
            <a:pPr fontAlgn="auto">
              <a:spcAft>
                <a:spcPts val="0"/>
              </a:spcAft>
              <a:buFont typeface="Arial" pitchFamily="34" charset="0"/>
              <a:buChar char="•"/>
              <a:defRPr/>
            </a:pPr>
            <a:r>
              <a:rPr lang="fr-FR" dirty="0" err="1" smtClean="0"/>
              <a:t>Supply</a:t>
            </a:r>
            <a:r>
              <a:rPr lang="fr-FR" dirty="0" smtClean="0"/>
              <a:t> Chain PDA</a:t>
            </a:r>
          </a:p>
          <a:p>
            <a:pPr lvl="1" fontAlgn="auto">
              <a:spcAft>
                <a:spcPts val="0"/>
              </a:spcAft>
              <a:defRPr/>
            </a:pPr>
            <a:r>
              <a:rPr lang="fr-FR" dirty="0" err="1" smtClean="0"/>
              <a:t>Recommendation</a:t>
            </a:r>
            <a:r>
              <a:rPr lang="fr-FR" dirty="0" smtClean="0"/>
              <a:t> 37 </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49275"/>
            <a:ext cx="8229600" cy="868363"/>
          </a:xfrm>
        </p:spPr>
        <p:txBody>
          <a:bodyPr rtlCol="0">
            <a:normAutofit fontScale="90000"/>
          </a:bodyPr>
          <a:lstStyle/>
          <a:p>
            <a:pPr fontAlgn="auto">
              <a:spcAft>
                <a:spcPts val="0"/>
              </a:spcAft>
              <a:defRPr/>
            </a:pPr>
            <a:r>
              <a:rPr lang="fr-FR" dirty="0" smtClean="0"/>
              <a:t>ITPD sent a </a:t>
            </a:r>
            <a:r>
              <a:rPr lang="fr-FR" dirty="0" err="1" smtClean="0"/>
              <a:t>request</a:t>
            </a:r>
            <a:r>
              <a:rPr lang="fr-FR" dirty="0" smtClean="0"/>
              <a:t> to the Bureau </a:t>
            </a:r>
            <a:r>
              <a:rPr lang="fr-FR" dirty="0" err="1" smtClean="0"/>
              <a:t>that</a:t>
            </a:r>
            <a:r>
              <a:rPr lang="fr-FR" dirty="0" smtClean="0"/>
              <a:t> all of </a:t>
            </a:r>
            <a:r>
              <a:rPr lang="fr-FR" dirty="0" err="1" smtClean="0"/>
              <a:t>these</a:t>
            </a:r>
            <a:r>
              <a:rPr lang="fr-FR" dirty="0" smtClean="0"/>
              <a:t> </a:t>
            </a:r>
            <a:r>
              <a:rPr lang="fr-FR" dirty="0" err="1" smtClean="0"/>
              <a:t>projects</a:t>
            </a:r>
            <a:r>
              <a:rPr lang="fr-FR" dirty="0" smtClean="0"/>
              <a:t> </a:t>
            </a:r>
            <a:r>
              <a:rPr lang="fr-FR" dirty="0" err="1" smtClean="0"/>
              <a:t>be</a:t>
            </a:r>
            <a:r>
              <a:rPr lang="fr-FR" dirty="0" smtClean="0"/>
              <a:t> </a:t>
            </a:r>
            <a:r>
              <a:rPr lang="fr-FR" dirty="0" err="1" smtClean="0"/>
              <a:t>harmonized</a:t>
            </a:r>
            <a:r>
              <a:rPr lang="fr-FR" dirty="0" smtClean="0"/>
              <a:t> in </a:t>
            </a:r>
            <a:r>
              <a:rPr lang="fr-FR" dirty="0" err="1" smtClean="0"/>
              <a:t>order</a:t>
            </a:r>
            <a:r>
              <a:rPr lang="fr-FR" dirty="0" smtClean="0"/>
              <a:t> to have </a:t>
            </a:r>
            <a:r>
              <a:rPr lang="fr-FR" dirty="0" err="1" smtClean="0"/>
              <a:t>clear</a:t>
            </a:r>
            <a:r>
              <a:rPr lang="fr-FR" dirty="0" smtClean="0"/>
              <a:t> guidance on the </a:t>
            </a:r>
            <a:r>
              <a:rPr lang="fr-FR" dirty="0" err="1" smtClean="0"/>
              <a:t>subject</a:t>
            </a:r>
            <a:r>
              <a:rPr lang="fr-FR" dirty="0" smtClean="0"/>
              <a:t> of </a:t>
            </a:r>
            <a:r>
              <a:rPr lang="fr-FR" dirty="0" err="1" smtClean="0"/>
              <a:t>authentication</a:t>
            </a:r>
            <a:endParaRPr lang="fr-FR" dirty="0"/>
          </a:p>
        </p:txBody>
      </p:sp>
      <p:sp>
        <p:nvSpPr>
          <p:cNvPr id="3" name="Espace réservé du contenu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endParaRPr lang="fr-FR" dirty="0" smtClean="0"/>
          </a:p>
          <a:p>
            <a:pPr marL="0" indent="0" fontAlgn="auto">
              <a:spcAft>
                <a:spcPts val="0"/>
              </a:spcAft>
              <a:buFont typeface="Arial" pitchFamily="34" charset="0"/>
              <a:buNone/>
              <a:defRPr/>
            </a:pPr>
            <a:endParaRPr lang="fr-FR" dirty="0" smtClean="0"/>
          </a:p>
          <a:p>
            <a:pPr fontAlgn="auto">
              <a:spcAft>
                <a:spcPts val="0"/>
              </a:spcAft>
              <a:buFont typeface="Arial" pitchFamily="34" charset="0"/>
              <a:buChar char="•"/>
              <a:defRPr/>
            </a:pPr>
            <a:r>
              <a:rPr lang="fr-FR" dirty="0" smtClean="0"/>
              <a:t>It </a:t>
            </a:r>
            <a:r>
              <a:rPr lang="fr-FR" dirty="0" err="1" smtClean="0"/>
              <a:t>would</a:t>
            </a:r>
            <a:r>
              <a:rPr lang="fr-FR" dirty="0" smtClean="0"/>
              <a:t> </a:t>
            </a:r>
            <a:r>
              <a:rPr lang="fr-FR" dirty="0" err="1" smtClean="0"/>
              <a:t>be</a:t>
            </a:r>
            <a:r>
              <a:rPr lang="fr-FR" dirty="0" smtClean="0"/>
              <a:t> a good </a:t>
            </a:r>
            <a:r>
              <a:rPr lang="fr-FR" dirty="0" err="1" smtClean="0"/>
              <a:t>idea</a:t>
            </a:r>
            <a:r>
              <a:rPr lang="fr-FR" dirty="0" smtClean="0"/>
              <a:t> </a:t>
            </a:r>
            <a:r>
              <a:rPr lang="fr-FR" dirty="0" err="1" smtClean="0"/>
              <a:t>that</a:t>
            </a:r>
            <a:r>
              <a:rPr lang="fr-FR" dirty="0" smtClean="0"/>
              <a:t> the Bureau </a:t>
            </a:r>
            <a:r>
              <a:rPr lang="fr-FR" dirty="0" err="1" smtClean="0"/>
              <a:t>request</a:t>
            </a:r>
            <a:r>
              <a:rPr lang="fr-FR" dirty="0" smtClean="0"/>
              <a:t> </a:t>
            </a:r>
            <a:r>
              <a:rPr lang="fr-FR" dirty="0" err="1" smtClean="0"/>
              <a:t>that</a:t>
            </a:r>
            <a:r>
              <a:rPr lang="fr-FR" dirty="0" smtClean="0"/>
              <a:t> </a:t>
            </a:r>
            <a:r>
              <a:rPr lang="fr-FR" dirty="0" err="1" smtClean="0"/>
              <a:t>each</a:t>
            </a:r>
            <a:r>
              <a:rPr lang="fr-FR" dirty="0" smtClean="0"/>
              <a:t> </a:t>
            </a:r>
            <a:r>
              <a:rPr lang="fr-FR" dirty="0" err="1" smtClean="0"/>
              <a:t>project</a:t>
            </a:r>
            <a:r>
              <a:rPr lang="fr-FR" dirty="0" smtClean="0"/>
              <a:t> proposes a </a:t>
            </a:r>
            <a:r>
              <a:rPr lang="fr-FR" dirty="0" err="1" smtClean="0"/>
              <a:t>complete</a:t>
            </a:r>
            <a:r>
              <a:rPr lang="fr-FR" dirty="0" smtClean="0"/>
              <a:t> background </a:t>
            </a:r>
            <a:r>
              <a:rPr lang="fr-FR" dirty="0" err="1" smtClean="0"/>
              <a:t>paper</a:t>
            </a:r>
            <a:r>
              <a:rPr lang="fr-FR" dirty="0" smtClean="0"/>
              <a:t> </a:t>
            </a:r>
            <a:r>
              <a:rPr lang="fr-FR" dirty="0" err="1" smtClean="0"/>
              <a:t>with</a:t>
            </a:r>
            <a:r>
              <a:rPr lang="fr-FR" dirty="0" smtClean="0"/>
              <a:t> </a:t>
            </a:r>
            <a:r>
              <a:rPr lang="fr-FR" dirty="0" err="1" smtClean="0"/>
              <a:t>their</a:t>
            </a:r>
            <a:r>
              <a:rPr lang="fr-FR" dirty="0" smtClean="0"/>
              <a:t> scope and </a:t>
            </a:r>
            <a:r>
              <a:rPr lang="fr-FR" dirty="0" err="1" smtClean="0"/>
              <a:t>purpose</a:t>
            </a:r>
            <a:r>
              <a:rPr lang="fr-FR" dirty="0" smtClean="0"/>
              <a:t> </a:t>
            </a:r>
            <a:r>
              <a:rPr lang="fr-FR" dirty="0" err="1" smtClean="0"/>
              <a:t>with</a:t>
            </a:r>
            <a:r>
              <a:rPr lang="fr-FR" dirty="0" smtClean="0"/>
              <a:t> </a:t>
            </a:r>
            <a:r>
              <a:rPr lang="fr-FR" dirty="0" err="1" smtClean="0"/>
              <a:t>any</a:t>
            </a:r>
            <a:r>
              <a:rPr lang="fr-FR" dirty="0" smtClean="0"/>
              <a:t> relevant </a:t>
            </a:r>
            <a:r>
              <a:rPr lang="fr-FR" dirty="0" err="1" smtClean="0"/>
              <a:t>examples</a:t>
            </a:r>
            <a:r>
              <a:rPr lang="fr-FR" dirty="0" smtClean="0"/>
              <a:t> in </a:t>
            </a:r>
            <a:r>
              <a:rPr lang="fr-FR" dirty="0" err="1" smtClean="0"/>
              <a:t>order</a:t>
            </a:r>
            <a:r>
              <a:rPr lang="fr-FR" dirty="0" smtClean="0"/>
              <a:t> to more </a:t>
            </a:r>
            <a:r>
              <a:rPr lang="fr-FR" dirty="0" err="1" smtClean="0"/>
              <a:t>easily</a:t>
            </a:r>
            <a:r>
              <a:rPr lang="fr-FR" dirty="0" smtClean="0"/>
              <a:t> compare the </a:t>
            </a:r>
            <a:r>
              <a:rPr lang="fr-FR" dirty="0" err="1" smtClean="0"/>
              <a:t>projects</a:t>
            </a:r>
            <a:r>
              <a:rPr lang="fr-FR" dirty="0" smtClean="0"/>
              <a:t> and </a:t>
            </a:r>
            <a:r>
              <a:rPr lang="fr-FR" dirty="0" err="1" smtClean="0"/>
              <a:t>understand</a:t>
            </a:r>
            <a:r>
              <a:rPr lang="fr-FR" dirty="0" smtClean="0"/>
              <a:t> </a:t>
            </a:r>
            <a:r>
              <a:rPr lang="fr-FR" dirty="0" err="1" smtClean="0"/>
              <a:t>where</a:t>
            </a:r>
            <a:r>
              <a:rPr lang="fr-FR" dirty="0" smtClean="0"/>
              <a:t> </a:t>
            </a:r>
            <a:r>
              <a:rPr lang="fr-FR" dirty="0" err="1" smtClean="0"/>
              <a:t>they</a:t>
            </a:r>
            <a:r>
              <a:rPr lang="fr-FR" dirty="0" smtClean="0"/>
              <a:t> </a:t>
            </a:r>
            <a:r>
              <a:rPr lang="fr-FR" dirty="0" err="1" smtClean="0"/>
              <a:t>overlap</a:t>
            </a:r>
            <a:r>
              <a:rPr lang="fr-FR" dirty="0" smtClean="0"/>
              <a:t> and </a:t>
            </a:r>
            <a:r>
              <a:rPr lang="fr-FR" dirty="0" err="1" smtClean="0"/>
              <a:t>where</a:t>
            </a:r>
            <a:r>
              <a:rPr lang="fr-FR" dirty="0" smtClean="0"/>
              <a:t> </a:t>
            </a:r>
            <a:r>
              <a:rPr lang="fr-FR" dirty="0" err="1" smtClean="0"/>
              <a:t>they</a:t>
            </a:r>
            <a:r>
              <a:rPr lang="fr-FR" dirty="0" smtClean="0"/>
              <a:t> are unique.</a:t>
            </a:r>
          </a:p>
          <a:p>
            <a:pPr fontAlgn="auto">
              <a:spcAft>
                <a:spcPts val="0"/>
              </a:spcAft>
              <a:buFont typeface="Arial" pitchFamily="34" charset="0"/>
              <a:buChar char="•"/>
              <a:defRPr/>
            </a:pPr>
            <a:r>
              <a:rPr lang="fr-FR" dirty="0" err="1" smtClean="0"/>
              <a:t>Projects</a:t>
            </a:r>
            <a:r>
              <a:rPr lang="fr-FR" dirty="0" smtClean="0"/>
              <a:t> </a:t>
            </a:r>
            <a:r>
              <a:rPr lang="fr-FR" dirty="0" err="1" smtClean="0"/>
              <a:t>which</a:t>
            </a:r>
            <a:r>
              <a:rPr lang="fr-FR" dirty="0" smtClean="0"/>
              <a:t> are </a:t>
            </a:r>
            <a:r>
              <a:rPr lang="fr-FR" u="sng" dirty="0" smtClean="0"/>
              <a:t>not</a:t>
            </a:r>
            <a:r>
              <a:rPr lang="fr-FR" dirty="0" smtClean="0"/>
              <a:t> </a:t>
            </a:r>
            <a:r>
              <a:rPr lang="fr-FR" dirty="0" err="1" smtClean="0"/>
              <a:t>technologically</a:t>
            </a:r>
            <a:r>
              <a:rPr lang="fr-FR" dirty="0" smtClean="0"/>
              <a:t> </a:t>
            </a:r>
            <a:r>
              <a:rPr lang="fr-FR" dirty="0" err="1" smtClean="0"/>
              <a:t>neutral</a:t>
            </a:r>
            <a:r>
              <a:rPr lang="fr-FR" dirty="0" smtClean="0"/>
              <a:t> </a:t>
            </a:r>
            <a:r>
              <a:rPr lang="fr-FR" dirty="0" err="1" smtClean="0"/>
              <a:t>should</a:t>
            </a:r>
            <a:r>
              <a:rPr lang="fr-FR" dirty="0" smtClean="0"/>
              <a:t> </a:t>
            </a:r>
            <a:r>
              <a:rPr lang="fr-FR" dirty="0" err="1" smtClean="0"/>
              <a:t>clearly</a:t>
            </a:r>
            <a:r>
              <a:rPr lang="fr-FR" dirty="0" smtClean="0"/>
              <a:t> </a:t>
            </a:r>
            <a:r>
              <a:rPr lang="fr-FR" dirty="0" err="1" smtClean="0"/>
              <a:t>make</a:t>
            </a:r>
            <a:r>
              <a:rPr lang="fr-FR" dirty="0" smtClean="0"/>
              <a:t> </a:t>
            </a:r>
            <a:r>
              <a:rPr lang="fr-FR" dirty="0" err="1" smtClean="0"/>
              <a:t>this</a:t>
            </a:r>
            <a:r>
              <a:rPr lang="fr-FR" dirty="0" smtClean="0"/>
              <a:t> </a:t>
            </a:r>
            <a:r>
              <a:rPr lang="fr-FR" dirty="0" err="1" smtClean="0"/>
              <a:t>understood</a:t>
            </a:r>
            <a:r>
              <a:rPr lang="fr-FR" dirty="0" smtClean="0"/>
              <a:t> to the Bureau </a:t>
            </a:r>
            <a:r>
              <a:rPr lang="fr-FR" dirty="0" err="1" smtClean="0"/>
              <a:t>so</a:t>
            </a:r>
            <a:r>
              <a:rPr lang="fr-FR" dirty="0" smtClean="0"/>
              <a:t> </a:t>
            </a:r>
            <a:r>
              <a:rPr lang="fr-FR" dirty="0" err="1" smtClean="0"/>
              <a:t>that</a:t>
            </a:r>
            <a:r>
              <a:rPr lang="fr-FR" dirty="0" smtClean="0"/>
              <a:t> </a:t>
            </a:r>
            <a:r>
              <a:rPr lang="fr-FR" dirty="0" err="1" smtClean="0"/>
              <a:t>they</a:t>
            </a:r>
            <a:r>
              <a:rPr lang="fr-FR" dirty="0" smtClean="0"/>
              <a:t> </a:t>
            </a:r>
            <a:r>
              <a:rPr lang="fr-FR" dirty="0" err="1" smtClean="0"/>
              <a:t>may</a:t>
            </a:r>
            <a:r>
              <a:rPr lang="fr-FR" dirty="0" smtClean="0"/>
              <a:t> </a:t>
            </a:r>
            <a:r>
              <a:rPr lang="fr-FR" dirty="0" err="1" smtClean="0"/>
              <a:t>make</a:t>
            </a:r>
            <a:r>
              <a:rPr lang="fr-FR" dirty="0" smtClean="0"/>
              <a:t> </a:t>
            </a:r>
            <a:r>
              <a:rPr lang="fr-FR" dirty="0" err="1" smtClean="0"/>
              <a:t>informed</a:t>
            </a:r>
            <a:r>
              <a:rPr lang="fr-FR" dirty="0" smtClean="0"/>
              <a:t> </a:t>
            </a:r>
            <a:r>
              <a:rPr lang="fr-FR" dirty="0" err="1" smtClean="0"/>
              <a:t>decisions</a:t>
            </a:r>
            <a:r>
              <a:rPr lang="fr-FR" dirty="0" smtClean="0"/>
              <a:t>.</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Image 5" descr="UNE.jpg"/>
          <p:cNvPicPr>
            <a:picLocks noChangeAspect="1"/>
          </p:cNvPicPr>
          <p:nvPr/>
        </p:nvPicPr>
        <p:blipFill>
          <a:blip r:embed="rId2"/>
          <a:srcRect t="64296" b="34082"/>
          <a:stretch>
            <a:fillRect/>
          </a:stretch>
        </p:blipFill>
        <p:spPr bwMode="auto">
          <a:xfrm>
            <a:off x="9525" y="6597650"/>
            <a:ext cx="9134475" cy="111125"/>
          </a:xfrm>
          <a:prstGeom prst="rect">
            <a:avLst/>
          </a:prstGeom>
          <a:noFill/>
          <a:ln w="9525">
            <a:noFill/>
            <a:miter lim="800000"/>
            <a:headEnd/>
            <a:tailEnd/>
          </a:ln>
        </p:spPr>
      </p:pic>
      <p:sp>
        <p:nvSpPr>
          <p:cNvPr id="14338" name="Espace réservé du texte 4"/>
          <p:cNvSpPr>
            <a:spLocks noGrp="1"/>
          </p:cNvSpPr>
          <p:nvPr>
            <p:ph type="body" sz="quarter" idx="10"/>
          </p:nvPr>
        </p:nvSpPr>
        <p:spPr>
          <a:xfrm>
            <a:off x="431800" y="836613"/>
            <a:ext cx="8243888" cy="2582862"/>
          </a:xfrm>
        </p:spPr>
        <p:txBody>
          <a:bodyPr/>
          <a:lstStyle/>
          <a:p>
            <a:r>
              <a:rPr lang="en-US" sz="2400" smtClean="0"/>
              <a:t>UN/CEFACT Recommendation 14 Revision</a:t>
            </a:r>
          </a:p>
          <a:p>
            <a:endParaRPr lang="en-US" smtClean="0"/>
          </a:p>
          <a:p>
            <a:r>
              <a:rPr lang="en-US" smtClean="0"/>
              <a:t>“</a:t>
            </a:r>
            <a:r>
              <a:rPr lang="en-US" b="1" smtClean="0">
                <a:solidFill>
                  <a:srgbClr val="C00000"/>
                </a:solidFill>
              </a:rPr>
              <a:t>Authentication of Trade Documents</a:t>
            </a:r>
            <a:r>
              <a:rPr lang="en-US" smtClean="0"/>
              <a:t>”</a:t>
            </a:r>
          </a:p>
        </p:txBody>
      </p:sp>
      <p:sp>
        <p:nvSpPr>
          <p:cNvPr id="6" name="Espace réservé du texte 4"/>
          <p:cNvSpPr txBox="1">
            <a:spLocks/>
          </p:cNvSpPr>
          <p:nvPr/>
        </p:nvSpPr>
        <p:spPr>
          <a:xfrm>
            <a:off x="3995738" y="3933825"/>
            <a:ext cx="4905375" cy="1366838"/>
          </a:xfrm>
          <a:prstGeom prst="rect">
            <a:avLst/>
          </a:prstGeom>
        </p:spPr>
        <p:txBody>
          <a:bodyPr>
            <a:normAutofit fontScale="70000" lnSpcReduction="20000"/>
          </a:bodyPr>
          <a:lstStyle>
            <a:lvl1pPr marL="0" indent="0" algn="ctr"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4572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fontAlgn="auto">
              <a:spcAft>
                <a:spcPts val="0"/>
              </a:spcAft>
              <a:defRPr/>
            </a:pPr>
            <a:endParaRPr lang="en-US" dirty="0" smtClean="0"/>
          </a:p>
          <a:p>
            <a:pPr algn="r" fontAlgn="auto">
              <a:spcAft>
                <a:spcPts val="0"/>
              </a:spcAft>
              <a:defRPr/>
            </a:pPr>
            <a:endParaRPr lang="en-US" dirty="0" smtClean="0"/>
          </a:p>
          <a:p>
            <a:pPr algn="r" fontAlgn="auto">
              <a:spcAft>
                <a:spcPts val="0"/>
              </a:spcAft>
              <a:defRPr/>
            </a:pPr>
            <a:r>
              <a:rPr lang="en-US" dirty="0" smtClean="0"/>
              <a:t>UN/CEFACT Forum Geneva</a:t>
            </a:r>
          </a:p>
          <a:p>
            <a:pPr algn="r" fontAlgn="auto">
              <a:spcAft>
                <a:spcPts val="0"/>
              </a:spcAft>
              <a:defRPr/>
            </a:pPr>
            <a:r>
              <a:rPr lang="en-US" dirty="0" smtClean="0"/>
              <a:t>April 9, 2014 morning</a:t>
            </a:r>
            <a:endParaRPr lang="en-US" dirty="0"/>
          </a:p>
        </p:txBody>
      </p:sp>
      <p:sp>
        <p:nvSpPr>
          <p:cNvPr id="14340" name="Espace réservé du texte 4"/>
          <p:cNvSpPr txBox="1">
            <a:spLocks/>
          </p:cNvSpPr>
          <p:nvPr/>
        </p:nvSpPr>
        <p:spPr bwMode="auto">
          <a:xfrm>
            <a:off x="38100" y="3933825"/>
            <a:ext cx="4903788" cy="2016125"/>
          </a:xfrm>
          <a:prstGeom prst="rect">
            <a:avLst/>
          </a:prstGeom>
          <a:noFill/>
          <a:ln w="9525">
            <a:noFill/>
            <a:miter lim="800000"/>
            <a:headEnd/>
            <a:tailEnd/>
          </a:ln>
        </p:spPr>
        <p:txBody>
          <a:bodyPr/>
          <a:lstStyle/>
          <a:p>
            <a:pPr>
              <a:spcBef>
                <a:spcPct val="20000"/>
              </a:spcBef>
              <a:buFont typeface="Arial" charset="0"/>
              <a:buNone/>
            </a:pPr>
            <a:r>
              <a:rPr lang="en-US" sz="2000" b="1">
                <a:solidFill>
                  <a:srgbClr val="C00000"/>
                </a:solidFill>
                <a:latin typeface="Calibri" pitchFamily="34" charset="0"/>
              </a:rPr>
              <a:t>Dr. Lance THOMPSON</a:t>
            </a:r>
            <a:r>
              <a:rPr lang="en-US" sz="2000">
                <a:latin typeface="Calibri" pitchFamily="34" charset="0"/>
              </a:rPr>
              <a:t>, Conex &amp; </a:t>
            </a:r>
          </a:p>
          <a:p>
            <a:pPr>
              <a:spcBef>
                <a:spcPct val="20000"/>
              </a:spcBef>
              <a:buFont typeface="Arial" charset="0"/>
              <a:buNone/>
            </a:pPr>
            <a:r>
              <a:rPr lang="en-US" sz="2000">
                <a:latin typeface="Calibri" pitchFamily="34" charset="0"/>
              </a:rPr>
              <a:t>Rec14 Revision W.G. Chair</a:t>
            </a:r>
          </a:p>
          <a:p>
            <a:pPr>
              <a:spcBef>
                <a:spcPct val="20000"/>
              </a:spcBef>
              <a:buFont typeface="Arial" charset="0"/>
              <a:buNone/>
            </a:pPr>
            <a:endParaRPr lang="en-US" sz="2000">
              <a:latin typeface="Calibri" pitchFamily="34" charset="0"/>
            </a:endParaRPr>
          </a:p>
          <a:p>
            <a:pPr>
              <a:spcBef>
                <a:spcPct val="20000"/>
              </a:spcBef>
              <a:buFont typeface="Arial" charset="0"/>
              <a:buNone/>
            </a:pPr>
            <a:r>
              <a:rPr lang="en-US" sz="2000" b="1">
                <a:solidFill>
                  <a:srgbClr val="C00000"/>
                </a:solidFill>
                <a:latin typeface="Calibri" pitchFamily="34" charset="0"/>
              </a:rPr>
              <a:t>Josephine BAIAMONTE</a:t>
            </a:r>
            <a:r>
              <a:rPr lang="en-US" sz="2000">
                <a:latin typeface="Calibri" pitchFamily="34" charset="0"/>
              </a:rPr>
              <a:t>, US-CBP &amp; </a:t>
            </a:r>
          </a:p>
          <a:p>
            <a:pPr>
              <a:spcBef>
                <a:spcPct val="20000"/>
              </a:spcBef>
              <a:buFont typeface="Arial" charset="0"/>
              <a:buNone/>
            </a:pPr>
            <a:r>
              <a:rPr lang="en-US" sz="2000">
                <a:latin typeface="Calibri" pitchFamily="34" charset="0"/>
              </a:rPr>
              <a:t>Rec14 Revision W.G. Editor</a:t>
            </a:r>
          </a:p>
          <a:p>
            <a:pPr>
              <a:spcBef>
                <a:spcPct val="20000"/>
              </a:spcBef>
              <a:buFont typeface="Arial" charset="0"/>
              <a:buNone/>
            </a:pPr>
            <a:endParaRPr lang="en-US" sz="200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re 1"/>
          <p:cNvSpPr>
            <a:spLocks noGrp="1"/>
          </p:cNvSpPr>
          <p:nvPr>
            <p:ph type="title"/>
          </p:nvPr>
        </p:nvSpPr>
        <p:spPr>
          <a:xfrm>
            <a:off x="457200" y="549275"/>
            <a:ext cx="8229600" cy="868363"/>
          </a:xfrm>
        </p:spPr>
        <p:txBody>
          <a:bodyPr/>
          <a:lstStyle/>
          <a:p>
            <a:r>
              <a:rPr lang="en-US" smtClean="0"/>
              <a:t>Main recommended practice</a:t>
            </a:r>
          </a:p>
        </p:txBody>
      </p:sp>
      <p:sp>
        <p:nvSpPr>
          <p:cNvPr id="15362" name="Espace réservé du contenu 2"/>
          <p:cNvSpPr>
            <a:spLocks noGrp="1"/>
          </p:cNvSpPr>
          <p:nvPr>
            <p:ph idx="1"/>
          </p:nvPr>
        </p:nvSpPr>
        <p:spPr/>
        <p:txBody>
          <a:bodyPr/>
          <a:lstStyle/>
          <a:p>
            <a:r>
              <a:rPr lang="en-US" smtClean="0"/>
              <a:t>1979 version of this recommendation:</a:t>
            </a:r>
          </a:p>
          <a:p>
            <a:pPr lvl="1"/>
            <a:r>
              <a:rPr lang="en-US" smtClean="0"/>
              <a:t>Seeks to encourage the use of electronic data transfer in domestic &amp; cross border trade</a:t>
            </a:r>
          </a:p>
          <a:p>
            <a:pPr lvl="1"/>
            <a:r>
              <a:rPr lang="en-US" smtClean="0"/>
              <a:t>Remove (all methods of) signatures where possible</a:t>
            </a:r>
          </a:p>
          <a:p>
            <a:pPr lvl="1"/>
            <a:r>
              <a:rPr lang="en-US" smtClean="0"/>
              <a:t>Meet requirements through authentication methods or guarantees that can be electronically transmitted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re 1"/>
          <p:cNvSpPr>
            <a:spLocks noGrp="1"/>
          </p:cNvSpPr>
          <p:nvPr>
            <p:ph type="title"/>
          </p:nvPr>
        </p:nvSpPr>
        <p:spPr>
          <a:xfrm>
            <a:off x="457200" y="549275"/>
            <a:ext cx="8229600" cy="868363"/>
          </a:xfrm>
        </p:spPr>
        <p:txBody>
          <a:bodyPr/>
          <a:lstStyle/>
          <a:p>
            <a:r>
              <a:rPr lang="fr-FR" smtClean="0"/>
              <a:t>Main recommended practice</a:t>
            </a:r>
          </a:p>
        </p:txBody>
      </p:sp>
      <p:sp>
        <p:nvSpPr>
          <p:cNvPr id="3" name="Espace réservé du contenu 2"/>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fr-FR" dirty="0" smtClean="0"/>
              <a:t>2013 (/2014) version of </a:t>
            </a:r>
            <a:r>
              <a:rPr lang="fr-FR" dirty="0" err="1" smtClean="0"/>
              <a:t>this</a:t>
            </a:r>
            <a:r>
              <a:rPr lang="fr-FR" dirty="0" smtClean="0"/>
              <a:t> </a:t>
            </a:r>
            <a:r>
              <a:rPr lang="fr-FR" dirty="0" err="1" smtClean="0"/>
              <a:t>recommendation</a:t>
            </a:r>
            <a:r>
              <a:rPr lang="fr-FR" dirty="0" smtClean="0"/>
              <a:t>:</a:t>
            </a:r>
          </a:p>
          <a:p>
            <a:pPr lvl="1" fontAlgn="auto">
              <a:spcAft>
                <a:spcPts val="0"/>
              </a:spcAft>
              <a:defRPr/>
            </a:pPr>
            <a:r>
              <a:rPr lang="en-US" dirty="0"/>
              <a:t>removal of the requirement for a signature (manual or its functional equivalent) except where essential for the function of the document</a:t>
            </a:r>
            <a:endParaRPr lang="en-US" sz="2400" dirty="0"/>
          </a:p>
          <a:p>
            <a:pPr lvl="1" fontAlgn="auto">
              <a:spcAft>
                <a:spcPts val="0"/>
              </a:spcAft>
              <a:defRPr/>
            </a:pPr>
            <a:r>
              <a:rPr lang="en-US" dirty="0"/>
              <a:t>introduction of other methods to authenticate documents</a:t>
            </a:r>
            <a:endParaRPr lang="en-US" sz="2400" dirty="0"/>
          </a:p>
          <a:p>
            <a:pPr lvl="1" fontAlgn="auto">
              <a:spcAft>
                <a:spcPts val="0"/>
              </a:spcAft>
              <a:defRPr/>
            </a:pPr>
            <a:r>
              <a:rPr lang="en-US" dirty="0"/>
              <a:t>creation of a legal framework that permits and gives equal status to authentication methods other than manual-ink signature </a:t>
            </a:r>
            <a:endParaRPr lang="en-US" sz="2400" dirty="0"/>
          </a:p>
          <a:p>
            <a:pPr lvl="1" fontAlgn="auto">
              <a:spcAft>
                <a:spcPts val="0"/>
              </a:spcAft>
              <a:defRPr/>
            </a:pPr>
            <a:r>
              <a:rPr lang="en-US" dirty="0"/>
              <a:t>regular review of documentation used for domestic and cross border trade, possibly by a joint public and private sector </a:t>
            </a:r>
            <a:r>
              <a:rPr lang="en-US" dirty="0" smtClean="0"/>
              <a:t>effort</a:t>
            </a:r>
            <a:endParaRPr lang="fr-FR" dirty="0"/>
          </a:p>
          <a:p>
            <a:pPr fontAlgn="auto">
              <a:spcAft>
                <a:spcPts val="0"/>
              </a:spcAft>
              <a:buFont typeface="Arial" pitchFamily="34" charset="0"/>
              <a:buChar char="•"/>
              <a:defRPr/>
            </a:pP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re 1"/>
          <p:cNvSpPr>
            <a:spLocks noGrp="1"/>
          </p:cNvSpPr>
          <p:nvPr>
            <p:ph type="title"/>
          </p:nvPr>
        </p:nvSpPr>
        <p:spPr>
          <a:xfrm>
            <a:off x="457200" y="549275"/>
            <a:ext cx="8229600" cy="868363"/>
          </a:xfrm>
        </p:spPr>
        <p:txBody>
          <a:bodyPr/>
          <a:lstStyle/>
          <a:p>
            <a:r>
              <a:rPr lang="en-US" smtClean="0"/>
              <a:t>Definitions and terms</a:t>
            </a:r>
          </a:p>
        </p:txBody>
      </p:sp>
      <p:sp>
        <p:nvSpPr>
          <p:cNvPr id="3" name="Espace réservé du contenu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Aligned as much as possible to UNCITRAL key terms</a:t>
            </a:r>
          </a:p>
          <a:p>
            <a:pPr fontAlgn="auto">
              <a:spcAft>
                <a:spcPts val="0"/>
              </a:spcAft>
              <a:buFont typeface="Arial" pitchFamily="34" charset="0"/>
              <a:buChar char="•"/>
              <a:defRPr/>
            </a:pPr>
            <a:r>
              <a:rPr lang="en-US" dirty="0" smtClean="0"/>
              <a:t>Compliant with existing UN/CEFACT Recommendations</a:t>
            </a:r>
          </a:p>
          <a:p>
            <a:pPr fontAlgn="auto">
              <a:spcAft>
                <a:spcPts val="0"/>
              </a:spcAft>
              <a:buFont typeface="Arial" pitchFamily="34" charset="0"/>
              <a:buChar char="•"/>
              <a:defRPr/>
            </a:pPr>
            <a:r>
              <a:rPr lang="en-US" dirty="0" smtClean="0"/>
              <a:t>Some of the key terms:</a:t>
            </a:r>
            <a:endParaRPr lang="en-US" dirty="0"/>
          </a:p>
          <a:p>
            <a:pPr lvl="1" fontAlgn="auto">
              <a:spcAft>
                <a:spcPts val="0"/>
              </a:spcAft>
              <a:defRPr/>
            </a:pPr>
            <a:r>
              <a:rPr lang="en-US" dirty="0" smtClean="0"/>
              <a:t>Signature (definition &amp; functions)</a:t>
            </a:r>
          </a:p>
          <a:p>
            <a:pPr lvl="1" fontAlgn="auto">
              <a:spcAft>
                <a:spcPts val="0"/>
              </a:spcAft>
              <a:defRPr/>
            </a:pPr>
            <a:r>
              <a:rPr lang="en-US" dirty="0" smtClean="0"/>
              <a:t>Authentication/Authenticate</a:t>
            </a:r>
          </a:p>
          <a:p>
            <a:pPr lvl="1" fontAlgn="auto">
              <a:spcAft>
                <a:spcPts val="0"/>
              </a:spcAft>
              <a:defRPr/>
            </a:pPr>
            <a:r>
              <a:rPr lang="en-US" dirty="0" smtClean="0"/>
              <a:t>Electronic Signature</a:t>
            </a:r>
          </a:p>
          <a:p>
            <a:pPr lvl="1" fontAlgn="auto">
              <a:spcAft>
                <a:spcPts val="0"/>
              </a:spcAft>
              <a:defRPr/>
            </a:pPr>
            <a:r>
              <a:rPr lang="en-US" dirty="0" smtClean="0"/>
              <a:t>Digital Signature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re 1"/>
          <p:cNvSpPr>
            <a:spLocks noGrp="1"/>
          </p:cNvSpPr>
          <p:nvPr>
            <p:ph type="title"/>
          </p:nvPr>
        </p:nvSpPr>
        <p:spPr>
          <a:xfrm>
            <a:off x="457200" y="549275"/>
            <a:ext cx="8229600" cy="868363"/>
          </a:xfrm>
        </p:spPr>
        <p:txBody>
          <a:bodyPr/>
          <a:lstStyle/>
          <a:p>
            <a:r>
              <a:rPr lang="fr-FR" smtClean="0"/>
              <a:t>Electronic signature vs. Digital signature</a:t>
            </a:r>
          </a:p>
        </p:txBody>
      </p:sp>
      <p:sp>
        <p:nvSpPr>
          <p:cNvPr id="3" name="Espace réservé du contenu 2"/>
          <p:cNvSpPr>
            <a:spLocks noGrp="1"/>
          </p:cNvSpPr>
          <p:nvPr>
            <p:ph idx="1"/>
          </p:nvPr>
        </p:nvSpPr>
        <p:spPr/>
        <p:txBody>
          <a:bodyPr rtlCol="0">
            <a:normAutofit fontScale="92500"/>
          </a:bodyPr>
          <a:lstStyle/>
          <a:p>
            <a:pPr fontAlgn="auto">
              <a:spcAft>
                <a:spcPts val="0"/>
              </a:spcAft>
              <a:buFont typeface="Arial" pitchFamily="34" charset="0"/>
              <a:buChar char="•"/>
              <a:defRPr/>
            </a:pPr>
            <a:r>
              <a:rPr lang="en-GB" dirty="0" smtClean="0"/>
              <a:t>These two terms are </a:t>
            </a:r>
            <a:r>
              <a:rPr lang="en-GB" u="sng" dirty="0" smtClean="0"/>
              <a:t>NOT</a:t>
            </a:r>
            <a:r>
              <a:rPr lang="en-GB" dirty="0" smtClean="0"/>
              <a:t> interchangeable.</a:t>
            </a:r>
          </a:p>
          <a:p>
            <a:pPr fontAlgn="auto">
              <a:spcAft>
                <a:spcPts val="0"/>
              </a:spcAft>
              <a:buFont typeface="Arial" pitchFamily="34" charset="0"/>
              <a:buChar char="•"/>
              <a:defRPr/>
            </a:pPr>
            <a:r>
              <a:rPr lang="en-GB" dirty="0" smtClean="0"/>
              <a:t>Electronic signature:</a:t>
            </a:r>
          </a:p>
          <a:p>
            <a:pPr lvl="1" fontAlgn="auto">
              <a:spcAft>
                <a:spcPts val="0"/>
              </a:spcAft>
              <a:defRPr/>
            </a:pPr>
            <a:r>
              <a:rPr lang="en-GB" dirty="0" smtClean="0"/>
              <a:t>A generic term which makes no reference to any technological choice.</a:t>
            </a:r>
          </a:p>
          <a:p>
            <a:pPr fontAlgn="auto">
              <a:spcAft>
                <a:spcPts val="0"/>
              </a:spcAft>
              <a:buFont typeface="Arial" pitchFamily="34" charset="0"/>
              <a:buChar char="•"/>
              <a:defRPr/>
            </a:pPr>
            <a:r>
              <a:rPr lang="en-GB" dirty="0" smtClean="0"/>
              <a:t>Digital signature:</a:t>
            </a:r>
          </a:p>
          <a:p>
            <a:pPr lvl="1" fontAlgn="auto">
              <a:spcAft>
                <a:spcPts val="0"/>
              </a:spcAft>
              <a:defRPr/>
            </a:pPr>
            <a:r>
              <a:rPr lang="en-GB" dirty="0" smtClean="0"/>
              <a:t>Implies a technological choice (solutions with asymmetrical encryption such as Public Key Infrastructure, PKI)</a:t>
            </a:r>
          </a:p>
          <a:p>
            <a:pPr lvl="1" fontAlgn="auto">
              <a:spcAft>
                <a:spcPts val="0"/>
              </a:spcAft>
              <a:defRPr/>
            </a:pPr>
            <a:r>
              <a:rPr lang="en-GB" dirty="0" smtClean="0"/>
              <a:t>A “digital signature” is a form of electronic signature.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re 1"/>
          <p:cNvSpPr>
            <a:spLocks noGrp="1"/>
          </p:cNvSpPr>
          <p:nvPr>
            <p:ph type="title"/>
          </p:nvPr>
        </p:nvSpPr>
        <p:spPr>
          <a:xfrm>
            <a:off x="457200" y="549275"/>
            <a:ext cx="8229600" cy="868363"/>
          </a:xfrm>
        </p:spPr>
        <p:txBody>
          <a:bodyPr/>
          <a:lstStyle/>
          <a:p>
            <a:r>
              <a:rPr lang="en-US" smtClean="0"/>
              <a:t>Levels of reliability</a:t>
            </a:r>
          </a:p>
        </p:txBody>
      </p:sp>
      <p:sp>
        <p:nvSpPr>
          <p:cNvPr id="3" name="Espace réservé du contenu 2"/>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US" dirty="0" smtClean="0"/>
              <a:t>Reliability was chosen over the words</a:t>
            </a:r>
          </a:p>
          <a:p>
            <a:pPr lvl="1" fontAlgn="auto">
              <a:spcAft>
                <a:spcPts val="0"/>
              </a:spcAft>
              <a:defRPr/>
            </a:pPr>
            <a:r>
              <a:rPr lang="en-US" dirty="0" smtClean="0"/>
              <a:t>Authentication (which is a term used by ISO and “levels of authentication” already have a specific meaning in this context)</a:t>
            </a:r>
          </a:p>
          <a:p>
            <a:pPr lvl="1" fontAlgn="auto">
              <a:spcAft>
                <a:spcPts val="0"/>
              </a:spcAft>
              <a:defRPr/>
            </a:pPr>
            <a:r>
              <a:rPr lang="en-US" dirty="0" smtClean="0"/>
              <a:t>Trust (which is a term that has specific meaning in the electronic authentication environment and implies a higher level of reliability from the outset)</a:t>
            </a:r>
          </a:p>
          <a:p>
            <a:pPr fontAlgn="auto">
              <a:spcAft>
                <a:spcPts val="0"/>
              </a:spcAft>
              <a:buFont typeface="Arial" pitchFamily="34" charset="0"/>
              <a:buChar char="•"/>
              <a:defRPr/>
            </a:pPr>
            <a:r>
              <a:rPr lang="en-US" dirty="0" smtClean="0"/>
              <a:t>This choice was motivated by the UNCITRAL Model Law on Electronic Commerce:</a:t>
            </a:r>
            <a:endParaRPr lang="en-US" dirty="0"/>
          </a:p>
          <a:p>
            <a:pPr lvl="1" fontAlgn="auto">
              <a:spcAft>
                <a:spcPts val="0"/>
              </a:spcAft>
              <a:defRPr/>
            </a:pPr>
            <a:r>
              <a:rPr lang="en-US" dirty="0" smtClean="0"/>
              <a:t>The </a:t>
            </a:r>
            <a:r>
              <a:rPr lang="en-US" dirty="0"/>
              <a:t>chosen method of authentication should be “as reliable as was appropriate for the purpose for which the data message was generated or communicated, in the light of all the circumstances, including any relevant agreement.”</a:t>
            </a:r>
            <a:endParaRPr lang="fr-FR" dirty="0"/>
          </a:p>
          <a:p>
            <a:pPr lvl="2" fontAlgn="auto">
              <a:spcAft>
                <a:spcPts val="0"/>
              </a:spcAft>
              <a:defRPr/>
            </a:pPr>
            <a:r>
              <a:rPr lang="en-US" dirty="0"/>
              <a:t>Article 7.1, UNCITRAL “Model Law on Electronic Commerce with Guide to Enactment 1996 with additional article 5 </a:t>
            </a:r>
            <a:r>
              <a:rPr lang="en-US" dirty="0" err="1"/>
              <a:t>bis</a:t>
            </a:r>
            <a:r>
              <a:rPr lang="en-US" dirty="0"/>
              <a:t> as adopted in 1998” United Nations, New York, 1999, p.5-6. Available as of March 2013 at </a:t>
            </a:r>
            <a:r>
              <a:rPr lang="en-US" u="sng" dirty="0">
                <a:hlinkClick r:id="rId2"/>
              </a:rPr>
              <a:t>http://www.uncitral.org/uncitral/en/uncitral_texts/electronic_commerce/1996Model.html</a:t>
            </a:r>
            <a:r>
              <a:rPr lang="en-US" dirty="0"/>
              <a:t>.</a:t>
            </a:r>
            <a:endParaRPr lang="fr-FR" dirty="0"/>
          </a:p>
          <a:p>
            <a:pPr fontAlgn="auto">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re 1"/>
          <p:cNvSpPr>
            <a:spLocks noGrp="1"/>
          </p:cNvSpPr>
          <p:nvPr>
            <p:ph type="title"/>
          </p:nvPr>
        </p:nvSpPr>
        <p:spPr>
          <a:xfrm>
            <a:off x="457200" y="549275"/>
            <a:ext cx="8229600" cy="868363"/>
          </a:xfrm>
        </p:spPr>
        <p:txBody>
          <a:bodyPr/>
          <a:lstStyle/>
          <a:p>
            <a:r>
              <a:rPr lang="en-US" smtClean="0"/>
              <a:t>Technology neutrality</a:t>
            </a:r>
          </a:p>
        </p:txBody>
      </p:sp>
      <p:sp>
        <p:nvSpPr>
          <p:cNvPr id="3" name="Espace réservé du contenu 2"/>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US" dirty="0" smtClean="0"/>
              <a:t>UN/CEFACT (as well as UNCITRAL) promotes technology neutrality. </a:t>
            </a:r>
          </a:p>
          <a:p>
            <a:pPr lvl="1" fontAlgn="auto">
              <a:spcAft>
                <a:spcPts val="0"/>
              </a:spcAft>
              <a:defRPr/>
            </a:pPr>
            <a:r>
              <a:rPr lang="en-US" dirty="0" smtClean="0"/>
              <a:t>Legislation should not discriminate between forms of technology.</a:t>
            </a:r>
          </a:p>
          <a:p>
            <a:pPr lvl="1" fontAlgn="auto">
              <a:spcAft>
                <a:spcPts val="0"/>
              </a:spcAft>
              <a:defRPr/>
            </a:pPr>
            <a:r>
              <a:rPr lang="en-US" dirty="0" smtClean="0"/>
              <a:t>Technological guidance should be based on minimal requirements – with the possibility of responding to these requirements with various functionally equivalent solutions</a:t>
            </a:r>
          </a:p>
          <a:p>
            <a:pPr fontAlgn="auto">
              <a:spcAft>
                <a:spcPts val="0"/>
              </a:spcAft>
              <a:buFont typeface="Arial" pitchFamily="34" charset="0"/>
              <a:buChar char="•"/>
              <a:defRPr/>
            </a:pPr>
            <a:r>
              <a:rPr lang="en-US" dirty="0" smtClean="0"/>
              <a:t>The recommendation lists some technical implementations, but provides no preference for any of these.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re 1"/>
          <p:cNvSpPr>
            <a:spLocks noGrp="1"/>
          </p:cNvSpPr>
          <p:nvPr>
            <p:ph type="title"/>
          </p:nvPr>
        </p:nvSpPr>
        <p:spPr>
          <a:xfrm>
            <a:off x="457200" y="549275"/>
            <a:ext cx="8229600" cy="868363"/>
          </a:xfrm>
        </p:spPr>
        <p:txBody>
          <a:bodyPr/>
          <a:lstStyle/>
          <a:p>
            <a:r>
              <a:rPr lang="fr-FR" smtClean="0"/>
              <a:t>Recommendation Annexes</a:t>
            </a:r>
          </a:p>
        </p:txBody>
      </p:sp>
      <p:sp>
        <p:nvSpPr>
          <p:cNvPr id="21506" name="Espace réservé du contenu 2"/>
          <p:cNvSpPr>
            <a:spLocks noGrp="1"/>
          </p:cNvSpPr>
          <p:nvPr>
            <p:ph idx="1"/>
          </p:nvPr>
        </p:nvSpPr>
        <p:spPr/>
        <p:txBody>
          <a:bodyPr/>
          <a:lstStyle/>
          <a:p>
            <a:r>
              <a:rPr lang="fr-FR" smtClean="0"/>
              <a:t>Regular Document Review</a:t>
            </a:r>
          </a:p>
          <a:p>
            <a:r>
              <a:rPr lang="fr-FR" smtClean="0"/>
              <a:t>Legally Enabling Environment</a:t>
            </a:r>
          </a:p>
          <a:p>
            <a:r>
              <a:rPr lang="fr-FR" smtClean="0"/>
              <a:t>Relation of the recommendation with other UN/CEFACT recommendations</a:t>
            </a:r>
          </a:p>
          <a:p>
            <a:r>
              <a:rPr lang="fr-FR" smtClean="0"/>
              <a:t>Technical Implementation Checklist</a:t>
            </a:r>
          </a:p>
          <a:p>
            <a:endParaRPr lang="fr-FR" smtClean="0"/>
          </a:p>
          <a:p>
            <a:r>
              <a:rPr lang="fr-FR" smtClean="0"/>
              <a:t>Technical Implementation Repository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TotalTime>
  <Words>687</Words>
  <Application>Microsoft Office PowerPoint</Application>
  <PresentationFormat>On-screen Show (4:3)</PresentationFormat>
  <Paragraphs>96</Paragraphs>
  <Slides>15</Slides>
  <Notes>0</Notes>
  <HiddenSlides>0</HiddenSlides>
  <MMClips>0</MMClips>
  <ScaleCrop>false</ScaleCrop>
  <HeadingPairs>
    <vt:vector size="6" baseType="variant">
      <vt:variant>
        <vt:lpstr>Fonts Used</vt:lpstr>
      </vt:variant>
      <vt:variant>
        <vt:i4>4</vt:i4>
      </vt:variant>
      <vt:variant>
        <vt:lpstr>Design Template</vt:lpstr>
      </vt:variant>
      <vt:variant>
        <vt:i4>3</vt:i4>
      </vt:variant>
      <vt:variant>
        <vt:lpstr>Slide Titles</vt:lpstr>
      </vt:variant>
      <vt:variant>
        <vt:i4>15</vt:i4>
      </vt:variant>
    </vt:vector>
  </HeadingPairs>
  <TitlesOfParts>
    <vt:vector size="22" baseType="lpstr">
      <vt:lpstr>Calibri</vt:lpstr>
      <vt:lpstr>Arial</vt:lpstr>
      <vt:lpstr>Courier New</vt:lpstr>
      <vt:lpstr>Wingdings</vt:lpstr>
      <vt:lpstr>1_Thème Office</vt:lpstr>
      <vt:lpstr>1_Thème Office</vt:lpstr>
      <vt:lpstr>1_Thème Office</vt:lpstr>
      <vt:lpstr>Slide 1</vt:lpstr>
      <vt:lpstr>Slide 2</vt:lpstr>
      <vt:lpstr>Main recommended practice</vt:lpstr>
      <vt:lpstr>Main recommended practice</vt:lpstr>
      <vt:lpstr>Definitions and terms</vt:lpstr>
      <vt:lpstr>Electronic signature vs. Digital signature</vt:lpstr>
      <vt:lpstr>Levels of reliability</vt:lpstr>
      <vt:lpstr>Technology neutrality</vt:lpstr>
      <vt:lpstr>Recommendation Annexes</vt:lpstr>
      <vt:lpstr>Annex B Repository</vt:lpstr>
      <vt:lpstr>Slide 11</vt:lpstr>
      <vt:lpstr>Slide 12</vt:lpstr>
      <vt:lpstr>Slide 13</vt:lpstr>
      <vt:lpstr>After Sardinia Forum, other projects in UN/CEFACT that were identified by ITPD:</vt:lpstr>
      <vt:lpstr>ITPD sent a request to the Bureau that all of these projects be harmonized in order to have clear guidance on the subject of authentication</vt:lpstr>
    </vt:vector>
  </TitlesOfParts>
  <Company>CONEX-SA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 14 Revision Working Group</dc:title>
  <dc:creator>Lance THOMPSON</dc:creator>
  <cp:lastModifiedBy>DAG</cp:lastModifiedBy>
  <cp:revision>26</cp:revision>
  <dcterms:created xsi:type="dcterms:W3CDTF">2012-09-19T10:21:28Z</dcterms:created>
  <dcterms:modified xsi:type="dcterms:W3CDTF">2014-04-09T19:41:36Z</dcterms:modified>
</cp:coreProperties>
</file>