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7" r:id="rId2"/>
    <p:sldId id="389" r:id="rId3"/>
    <p:sldId id="390" r:id="rId4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chemeClr val="tx2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3728" autoAdjust="0"/>
    <p:restoredTop sz="94660"/>
  </p:normalViewPr>
  <p:slideViewPr>
    <p:cSldViewPr>
      <p:cViewPr>
        <p:scale>
          <a:sx n="70" d="100"/>
          <a:sy n="70" d="100"/>
        </p:scale>
        <p:origin x="-3534" y="-10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256" y="-77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AB00DAE2-B022-4507-A408-EB59E7777209}" type="datetimeFigureOut">
              <a:rPr lang="de-CH"/>
              <a:pPr>
                <a:defRPr/>
              </a:pPr>
              <a:t>19.03.2012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6851A562-2CA6-4A41-9859-B45992110D35}" type="slidenum">
              <a:rPr lang="de-CH"/>
              <a:pPr>
                <a:defRPr/>
              </a:pPr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DB0C55C6-F324-4F31-B09E-F1CAAE5444F8}" type="datetimeFigureOut">
              <a:rPr lang="de-CH"/>
              <a:pPr>
                <a:defRPr/>
              </a:pPr>
              <a:t>19.03.2012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CH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CH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920B292-4344-4973-AD6C-4A700018A215}" type="slidenum">
              <a:rPr lang="de-CH"/>
              <a:pPr>
                <a:defRPr/>
              </a:pPr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de-CH" sz="2800" smtClean="0">
                <a:ea typeface="ＭＳ Ｐゴシック" charset="-128"/>
              </a:rPr>
              <a:t>A note of thanks to all the elected officials in UN/CEFACT and delegations for their kind support over the past months .... It has been a responsibility i have tried to carry out ...  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9DB4E0-51D4-4FDD-B281-64917C2B3778}" type="slidenum">
              <a:rPr lang="de-CH" smtClean="0">
                <a:ea typeface="ＭＳ Ｐゴシック" charset="-128"/>
              </a:rPr>
              <a:pPr/>
              <a:t>1</a:t>
            </a:fld>
            <a:endParaRPr lang="de-CH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CH" smtClean="0">
              <a:ea typeface="ＭＳ Ｐゴシック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CC0C62-8F2E-4DC0-BC32-EABB4B4225F6}" type="slidenum">
              <a:rPr lang="de-CH" smtClean="0">
                <a:ea typeface="ＭＳ Ｐゴシック" charset="-128"/>
              </a:rPr>
              <a:pPr/>
              <a:t>2</a:t>
            </a:fld>
            <a:endParaRPr lang="de-CH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CH" smtClean="0">
              <a:ea typeface="ＭＳ Ｐゴシック" charset="-128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7CA3D78-9E4D-475D-8762-552341FE5D0B}" type="slidenum">
              <a:rPr lang="de-CH" smtClean="0">
                <a:ea typeface="ＭＳ Ｐゴシック" charset="-128"/>
              </a:rPr>
              <a:pPr/>
              <a:t>3</a:t>
            </a:fld>
            <a:endParaRPr lang="de-CH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46213" y="744538"/>
            <a:ext cx="32781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CH" sz="1000" b="1" smtClean="0">
                <a:solidFill>
                  <a:schemeClr val="bg1"/>
                </a:solidFill>
              </a:rPr>
              <a:t>UN Economic Commission for Europe</a:t>
            </a:r>
          </a:p>
        </p:txBody>
      </p:sp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5105400" y="925513"/>
            <a:ext cx="350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de-CH" sz="1800" smtClean="0">
              <a:latin typeface="Calibri" charset="0"/>
            </a:endParaRPr>
          </a:p>
        </p:txBody>
      </p:sp>
      <p:pic>
        <p:nvPicPr>
          <p:cNvPr id="6" name="Picture 10" descr="cefact_forum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DE59A-53AE-4E85-A6CF-862FA75DE7AA}" type="slidenum">
              <a:rPr lang="de-CH"/>
              <a:pPr>
                <a:defRPr/>
              </a:pPr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B77A9-2F41-47D4-940E-0B4489ACB588}" type="slidenum">
              <a:rPr lang="de-CH"/>
              <a:pPr>
                <a:defRPr/>
              </a:pPr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FE7EC-18FF-4A73-BF85-FBB45E7F9782}" type="slidenum">
              <a:rPr lang="de-CH"/>
              <a:pPr>
                <a:defRPr/>
              </a:pPr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2D404-9EEF-4F3E-86D6-B4C88D755B07}" type="slidenum">
              <a:rPr lang="de-CH"/>
              <a:pPr>
                <a:defRPr/>
              </a:pPr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5A3B8-5C4A-40DE-B4BB-D626A6D26820}" type="slidenum">
              <a:rPr lang="de-CH"/>
              <a:pPr>
                <a:defRPr/>
              </a:pPr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458DE-23AA-4DB1-AD62-55DE199A451D}" type="slidenum">
              <a:rPr lang="de-CH"/>
              <a:pPr>
                <a:defRPr/>
              </a:pPr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8A7F7-2690-4D04-8B22-6CFEF04A3669}" type="slidenum">
              <a:rPr lang="de-CH"/>
              <a:pPr>
                <a:defRPr/>
              </a:pPr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AA3CE-43E6-4EA7-BF6D-487E0D582A58}" type="slidenum">
              <a:rPr lang="de-CH"/>
              <a:pPr>
                <a:defRPr/>
              </a:pPr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4D2AB-E430-476D-85F5-B98F690CBA3B}" type="slidenum">
              <a:rPr lang="de-CH"/>
              <a:pPr>
                <a:defRPr/>
              </a:pPr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D2189-61A2-4725-8E5A-EC3232D1386D}" type="slidenum">
              <a:rPr lang="de-CH"/>
              <a:pPr>
                <a:defRPr/>
              </a:pPr>
              <a:t>‹#›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AA2E9D5A-90FD-42B8-A626-542F36C6698C}" type="slidenum">
              <a:rPr lang="de-CH"/>
              <a:pPr>
                <a:defRPr/>
              </a:pPr>
              <a:t>‹#›</a:t>
            </a:fld>
            <a:endParaRPr lang="de-CH"/>
          </a:p>
        </p:txBody>
      </p:sp>
      <p:sp>
        <p:nvSpPr>
          <p:cNvPr id="1028" name="TextBox 7"/>
          <p:cNvSpPr txBox="1">
            <a:spLocks noChangeArrowheads="1"/>
          </p:cNvSpPr>
          <p:nvPr userDrawn="1"/>
        </p:nvSpPr>
        <p:spPr bwMode="auto">
          <a:xfrm>
            <a:off x="1446213" y="744538"/>
            <a:ext cx="32781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CH" sz="1000" b="1" smtClean="0">
                <a:solidFill>
                  <a:schemeClr val="bg1"/>
                </a:solidFill>
              </a:rPr>
              <a:t>UN Economic Commission for Europe</a:t>
            </a:r>
          </a:p>
        </p:txBody>
      </p:sp>
      <p:sp>
        <p:nvSpPr>
          <p:cNvPr id="1029" name="TextBox 10"/>
          <p:cNvSpPr txBox="1">
            <a:spLocks noChangeArrowheads="1"/>
          </p:cNvSpPr>
          <p:nvPr userDrawn="1"/>
        </p:nvSpPr>
        <p:spPr bwMode="auto">
          <a:xfrm>
            <a:off x="5105400" y="925513"/>
            <a:ext cx="350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de-CH" sz="1800" smtClean="0">
              <a:latin typeface="Calibri" charset="0"/>
            </a:endParaRPr>
          </a:p>
        </p:txBody>
      </p:sp>
      <p:pic>
        <p:nvPicPr>
          <p:cNvPr id="1030" name="Picture 10" descr="cefact_forum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417513" y="147638"/>
            <a:ext cx="8308975" cy="126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52" r:id="rId3"/>
    <p:sldLayoutId id="214748366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 noGrp="1"/>
          </p:cNvSpPr>
          <p:nvPr>
            <p:ph type="ctrTitle" idx="4294967295"/>
          </p:nvPr>
        </p:nvSpPr>
        <p:spPr>
          <a:xfrm>
            <a:off x="630238" y="2209800"/>
            <a:ext cx="8353425" cy="37861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de-CH" sz="4000" b="1" dirty="0" smtClean="0">
                <a:solidFill>
                  <a:schemeClr val="tx2"/>
                </a:solidFill>
                <a:ea typeface="+mn-ea"/>
                <a:cs typeface="Arial" charset="0"/>
              </a:rPr>
              <a:t>Follow-up to Panel Discussions:</a:t>
            </a:r>
            <a:br>
              <a:rPr lang="de-CH" sz="4000" b="1" dirty="0" smtClean="0">
                <a:solidFill>
                  <a:schemeClr val="tx2"/>
                </a:solidFill>
                <a:ea typeface="+mn-ea"/>
                <a:cs typeface="Arial" charset="0"/>
              </a:rPr>
            </a:br>
            <a:r>
              <a:rPr lang="de-CH" sz="4000" b="1" dirty="0" smtClean="0">
                <a:solidFill>
                  <a:schemeClr val="tx2"/>
                </a:solidFill>
                <a:ea typeface="+mn-ea"/>
                <a:cs typeface="Arial" charset="0"/>
              </a:rPr>
              <a:t>Comments by Vice Chairs on Possible </a:t>
            </a:r>
            <a:br>
              <a:rPr lang="de-CH" sz="4000" b="1" dirty="0" smtClean="0">
                <a:solidFill>
                  <a:schemeClr val="tx2"/>
                </a:solidFill>
                <a:ea typeface="+mn-ea"/>
                <a:cs typeface="Arial" charset="0"/>
              </a:rPr>
            </a:br>
            <a:r>
              <a:rPr lang="de-CH" sz="4000" b="1" dirty="0" smtClean="0">
                <a:solidFill>
                  <a:schemeClr val="tx2"/>
                </a:solidFill>
                <a:ea typeface="+mn-ea"/>
                <a:cs typeface="Arial" charset="0"/>
              </a:rPr>
              <a:t>Impact on Programme of Work</a:t>
            </a:r>
            <a:br>
              <a:rPr lang="de-CH" sz="4000" b="1" dirty="0" smtClean="0">
                <a:solidFill>
                  <a:schemeClr val="tx2"/>
                </a:solidFill>
                <a:ea typeface="+mn-ea"/>
                <a:cs typeface="Arial" charset="0"/>
              </a:rPr>
            </a:br>
            <a:r>
              <a:rPr lang="de-CH" sz="4000" b="1" dirty="0" smtClean="0">
                <a:solidFill>
                  <a:schemeClr val="tx2"/>
                </a:solidFill>
                <a:ea typeface="+mn-ea"/>
                <a:cs typeface="Arial" charset="0"/>
              </a:rPr>
              <a:t/>
            </a:r>
            <a:br>
              <a:rPr lang="de-CH" sz="4000" b="1" dirty="0" smtClean="0">
                <a:solidFill>
                  <a:schemeClr val="tx2"/>
                </a:solidFill>
                <a:ea typeface="+mn-ea"/>
                <a:cs typeface="Arial" charset="0"/>
              </a:rPr>
            </a:br>
            <a:r>
              <a:rPr lang="de-CH" sz="4000" b="1" dirty="0" smtClean="0">
                <a:solidFill>
                  <a:schemeClr val="tx2"/>
                </a:solidFill>
                <a:ea typeface="+mn-ea"/>
                <a:cs typeface="Arial" charset="0"/>
              </a:rPr>
              <a:t> </a:t>
            </a:r>
            <a:br>
              <a:rPr lang="de-CH" sz="4000" b="1" dirty="0" smtClean="0">
                <a:solidFill>
                  <a:schemeClr val="tx2"/>
                </a:solidFill>
                <a:ea typeface="+mn-ea"/>
                <a:cs typeface="Arial" charset="0"/>
              </a:rPr>
            </a:br>
            <a:endParaRPr lang="de-CH" sz="4000" b="1" dirty="0">
              <a:solidFill>
                <a:schemeClr val="tx2"/>
              </a:solidFill>
              <a:ea typeface="+mn-ea"/>
              <a:cs typeface="Arial" charset="0"/>
            </a:endParaRPr>
          </a:p>
        </p:txBody>
      </p:sp>
      <p:sp>
        <p:nvSpPr>
          <p:cNvPr id="15362" name="TextBox 4"/>
          <p:cNvSpPr txBox="1">
            <a:spLocks noChangeArrowheads="1"/>
          </p:cNvSpPr>
          <p:nvPr/>
        </p:nvSpPr>
        <p:spPr bwMode="auto">
          <a:xfrm>
            <a:off x="2743200" y="5449888"/>
            <a:ext cx="32004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CH">
                <a:solidFill>
                  <a:schemeClr val="tx2"/>
                </a:solidFill>
              </a:rPr>
              <a:t>18th UN/CEFACT Plenary</a:t>
            </a:r>
          </a:p>
          <a:p>
            <a:pPr algn="ctr"/>
            <a:r>
              <a:rPr lang="de-CH" i="1">
                <a:solidFill>
                  <a:schemeClr val="tx2"/>
                </a:solidFill>
              </a:rPr>
              <a:t>15-17 February 2012</a:t>
            </a:r>
          </a:p>
          <a:p>
            <a:pPr algn="ctr"/>
            <a:r>
              <a:rPr lang="de-CH" i="1">
                <a:solidFill>
                  <a:schemeClr val="tx2"/>
                </a:solidFill>
              </a:rPr>
              <a:t>Palais des Nations, Geneva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1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5DD91DA-4484-4831-A532-35EB30658852}" type="slidenum">
              <a:rPr lang="de-CH" smtClean="0">
                <a:latin typeface="Arial" charset="0"/>
                <a:ea typeface="ＭＳ Ｐゴシック" charset="-128"/>
              </a:rPr>
              <a:pPr/>
              <a:t>2</a:t>
            </a:fld>
            <a:endParaRPr lang="de-CH" smtClean="0">
              <a:latin typeface="Arial" charset="0"/>
              <a:ea typeface="ＭＳ Ｐゴシック" charset="-128"/>
            </a:endParaRPr>
          </a:p>
        </p:txBody>
      </p:sp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304800" y="1524000"/>
            <a:ext cx="883920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indent="292100">
              <a:buFont typeface="Arial" charset="0"/>
              <a:buChar char="•"/>
            </a:pPr>
            <a:r>
              <a:rPr lang="de-CH" sz="2400">
                <a:solidFill>
                  <a:schemeClr val="tx2"/>
                </a:solidFill>
                <a:latin typeface="Calibri" pitchFamily="34" charset="0"/>
              </a:rPr>
              <a:t>Mr. Peter Amstutz             </a:t>
            </a:r>
            <a:r>
              <a:rPr lang="de-CH" sz="2000" i="1">
                <a:solidFill>
                  <a:schemeClr val="tx2"/>
                </a:solidFill>
                <a:latin typeface="Calibri" pitchFamily="34" charset="0"/>
              </a:rPr>
              <a:t>Methodology &amp; Technology</a:t>
            </a:r>
          </a:p>
          <a:p>
            <a:pPr marL="0" lvl="1" indent="292100"/>
            <a:r>
              <a:rPr lang="de-CH" sz="2000">
                <a:solidFill>
                  <a:schemeClr val="tx2"/>
                </a:solidFill>
                <a:latin typeface="Calibri" pitchFamily="34" charset="0"/>
              </a:rPr>
              <a:t>			            </a:t>
            </a:r>
            <a:r>
              <a:rPr lang="de-CH" sz="2000" i="1">
                <a:solidFill>
                  <a:schemeClr val="tx2"/>
                </a:solidFill>
                <a:latin typeface="Calibri" pitchFamily="34" charset="0"/>
              </a:rPr>
              <a:t>Bureau Programme Support</a:t>
            </a:r>
          </a:p>
          <a:p>
            <a:pPr marL="0" lvl="1" indent="292100">
              <a:buFont typeface="Arial" charset="0"/>
              <a:buChar char="•"/>
            </a:pPr>
            <a:r>
              <a:rPr lang="de-CH" sz="2400">
                <a:solidFill>
                  <a:schemeClr val="tx2"/>
                </a:solidFill>
                <a:latin typeface="Calibri" pitchFamily="34" charset="0"/>
              </a:rPr>
              <a:t>Mr. Pier Alberto Cucino   </a:t>
            </a:r>
            <a:r>
              <a:rPr lang="de-CH" sz="2000" i="1">
                <a:solidFill>
                  <a:schemeClr val="tx2"/>
                </a:solidFill>
                <a:latin typeface="Calibri" pitchFamily="34" charset="0"/>
              </a:rPr>
              <a:t>Bureau Programme Support (Communication)</a:t>
            </a:r>
          </a:p>
          <a:p>
            <a:pPr marL="0" lvl="1" indent="292100">
              <a:spcBef>
                <a:spcPts val="600"/>
              </a:spcBef>
              <a:buFont typeface="Arial" charset="0"/>
              <a:buChar char="•"/>
            </a:pPr>
            <a:r>
              <a:rPr lang="de-CH" sz="2400">
                <a:solidFill>
                  <a:schemeClr val="tx2"/>
                </a:solidFill>
                <a:latin typeface="Calibri" pitchFamily="34" charset="0"/>
              </a:rPr>
              <a:t>Mr. Mike Doran	          </a:t>
            </a:r>
            <a:r>
              <a:rPr lang="de-CH" sz="2000" i="1">
                <a:solidFill>
                  <a:schemeClr val="tx2"/>
                </a:solidFill>
                <a:latin typeface="Calibri" pitchFamily="34" charset="0"/>
              </a:rPr>
              <a:t>Supply Chain</a:t>
            </a:r>
          </a:p>
          <a:p>
            <a:pPr marL="0" lvl="1" indent="292100">
              <a:spcBef>
                <a:spcPts val="600"/>
              </a:spcBef>
              <a:buFont typeface="Arial" charset="0"/>
              <a:buChar char="•"/>
            </a:pPr>
            <a:r>
              <a:rPr lang="de-CH" sz="2400">
                <a:solidFill>
                  <a:schemeClr val="tx2"/>
                </a:solidFill>
                <a:latin typeface="Calibri" pitchFamily="34" charset="0"/>
              </a:rPr>
              <a:t>Mr. Viktor Dravitsa           </a:t>
            </a:r>
            <a:r>
              <a:rPr lang="de-CH" sz="2000" i="1">
                <a:solidFill>
                  <a:schemeClr val="tx2"/>
                </a:solidFill>
                <a:latin typeface="Calibri" pitchFamily="34" charset="0"/>
              </a:rPr>
              <a:t>Trade and Transport Facilitation</a:t>
            </a:r>
          </a:p>
          <a:p>
            <a:pPr marL="0" lvl="1" indent="292100">
              <a:spcBef>
                <a:spcPts val="600"/>
              </a:spcBef>
              <a:buFont typeface="Arial" charset="0"/>
              <a:buChar char="•"/>
            </a:pPr>
            <a:r>
              <a:rPr lang="de-CH" sz="2400">
                <a:solidFill>
                  <a:schemeClr val="tx2"/>
                </a:solidFill>
                <a:latin typeface="Calibri" pitchFamily="34" charset="0"/>
              </a:rPr>
              <a:t>Mr. Tahseen A. Khan        </a:t>
            </a:r>
            <a:r>
              <a:rPr lang="de-CH" sz="2000" i="1">
                <a:solidFill>
                  <a:schemeClr val="tx2"/>
                </a:solidFill>
                <a:latin typeface="Calibri" pitchFamily="34" charset="0"/>
              </a:rPr>
              <a:t>Regulatory</a:t>
            </a:r>
          </a:p>
          <a:p>
            <a:pPr marL="0" lvl="1" indent="292100">
              <a:spcBef>
                <a:spcPts val="600"/>
              </a:spcBef>
              <a:buFont typeface="Arial" charset="0"/>
              <a:buChar char="•"/>
            </a:pPr>
            <a:r>
              <a:rPr lang="de-CH" sz="2400">
                <a:solidFill>
                  <a:schemeClr val="tx2"/>
                </a:solidFill>
                <a:latin typeface="Calibri" pitchFamily="34" charset="0"/>
              </a:rPr>
              <a:t>Mr. Tim McGrath	          </a:t>
            </a:r>
            <a:r>
              <a:rPr lang="de-CH" sz="2000" i="1">
                <a:solidFill>
                  <a:schemeClr val="tx2"/>
                </a:solidFill>
                <a:latin typeface="Calibri" pitchFamily="34" charset="0"/>
              </a:rPr>
              <a:t>Supply Chain</a:t>
            </a:r>
          </a:p>
          <a:p>
            <a:pPr marL="0" lvl="1" indent="292100"/>
            <a:r>
              <a:rPr lang="de-CH" sz="2000" i="1">
                <a:solidFill>
                  <a:schemeClr val="tx2"/>
                </a:solidFill>
                <a:latin typeface="Calibri" pitchFamily="34" charset="0"/>
              </a:rPr>
              <a:t>                                                       Methodology &amp; Technology</a:t>
            </a:r>
          </a:p>
          <a:p>
            <a:pPr marL="0" lvl="1" indent="292100">
              <a:spcBef>
                <a:spcPts val="600"/>
              </a:spcBef>
              <a:buFont typeface="Arial" charset="0"/>
              <a:buChar char="•"/>
            </a:pPr>
            <a:r>
              <a:rPr lang="de-CH" sz="2400">
                <a:solidFill>
                  <a:schemeClr val="tx2"/>
                </a:solidFill>
                <a:latin typeface="Calibri" pitchFamily="34" charset="0"/>
              </a:rPr>
              <a:t>Mr. Bruno Prepin	</a:t>
            </a:r>
            <a:r>
              <a:rPr lang="de-CH" sz="2000" i="1">
                <a:solidFill>
                  <a:schemeClr val="tx2"/>
                </a:solidFill>
                <a:latin typeface="Calibri" pitchFamily="34" charset="0"/>
              </a:rPr>
              <a:t>            Sectoral</a:t>
            </a:r>
          </a:p>
          <a:p>
            <a:pPr marL="0" lvl="1" indent="292100">
              <a:spcBef>
                <a:spcPts val="600"/>
              </a:spcBef>
              <a:buFont typeface="Arial" charset="0"/>
              <a:buChar char="•"/>
            </a:pPr>
            <a:r>
              <a:rPr lang="de-CH" sz="2400">
                <a:solidFill>
                  <a:schemeClr val="tx2"/>
                </a:solidFill>
                <a:latin typeface="Calibri" pitchFamily="34" charset="0"/>
              </a:rPr>
              <a:t>Mr. Harm Jan van Burg    </a:t>
            </a:r>
            <a:r>
              <a:rPr lang="de-CH" sz="2000" i="1">
                <a:solidFill>
                  <a:schemeClr val="tx2"/>
                </a:solidFill>
                <a:latin typeface="Calibri" pitchFamily="34" charset="0"/>
              </a:rPr>
              <a:t>Sectoral</a:t>
            </a:r>
          </a:p>
          <a:p>
            <a:pPr marL="0" lvl="1" indent="292100"/>
            <a:r>
              <a:rPr lang="de-CH" sz="2000" i="1">
                <a:solidFill>
                  <a:schemeClr val="tx2"/>
                </a:solidFill>
                <a:latin typeface="Calibri" pitchFamily="34" charset="0"/>
              </a:rPr>
              <a:t>                                                   </a:t>
            </a:r>
            <a:r>
              <a:rPr lang="de-CH" sz="2400">
                <a:solidFill>
                  <a:schemeClr val="tx2"/>
                </a:solidFill>
                <a:latin typeface="Calibri" pitchFamily="34" charset="0"/>
              </a:rPr>
              <a:t>   </a:t>
            </a:r>
            <a:r>
              <a:rPr lang="de-CH" sz="2000" i="1">
                <a:solidFill>
                  <a:schemeClr val="tx2"/>
                </a:solidFill>
                <a:latin typeface="Calibri" pitchFamily="34" charset="0"/>
              </a:rPr>
              <a:t>Bureau Programme Support (Liaison Coordinator)</a:t>
            </a:r>
          </a:p>
          <a:p>
            <a:pPr marL="0" lvl="1" indent="292100">
              <a:spcBef>
                <a:spcPts val="600"/>
              </a:spcBef>
              <a:buFont typeface="Arial" charset="0"/>
              <a:buChar char="•"/>
            </a:pPr>
            <a:r>
              <a:rPr lang="de-CH" sz="2400">
                <a:solidFill>
                  <a:schemeClr val="tx2"/>
                </a:solidFill>
                <a:latin typeface="Calibri" pitchFamily="34" charset="0"/>
              </a:rPr>
              <a:t>Mr. Mats Wicktor	          </a:t>
            </a:r>
            <a:r>
              <a:rPr lang="de-CH" sz="2000" i="1">
                <a:solidFill>
                  <a:schemeClr val="tx2"/>
                </a:solidFill>
                <a:latin typeface="Calibri" pitchFamily="34" charset="0"/>
              </a:rPr>
              <a:t>Trade and Transport Facilitation				                            Regulatory</a:t>
            </a:r>
            <a:endParaRPr lang="de-CH" sz="400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4953000" y="833438"/>
            <a:ext cx="4114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indent="292100"/>
            <a:r>
              <a:rPr lang="de-CH" sz="2400">
                <a:solidFill>
                  <a:schemeClr val="bg1"/>
                </a:solidFill>
                <a:latin typeface="Calibri" pitchFamily="34" charset="0"/>
              </a:rPr>
              <a:t>Vice Chair Responsibilities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1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E0CEB34-A142-4D7B-9C79-CBA8BD847077}" type="slidenum">
              <a:rPr lang="de-CH" smtClean="0">
                <a:latin typeface="Arial" charset="0"/>
                <a:ea typeface="ＭＳ Ｐゴシック" charset="-128"/>
              </a:rPr>
              <a:pPr/>
              <a:t>3</a:t>
            </a:fld>
            <a:endParaRPr lang="de-CH" smtClean="0">
              <a:latin typeface="Arial" charset="0"/>
              <a:ea typeface="ＭＳ Ｐゴシック" charset="-128"/>
            </a:endParaRPr>
          </a:p>
        </p:txBody>
      </p:sp>
      <p:sp>
        <p:nvSpPr>
          <p:cNvPr id="19458" name="TextBox 4"/>
          <p:cNvSpPr txBox="1">
            <a:spLocks noChangeArrowheads="1"/>
          </p:cNvSpPr>
          <p:nvPr/>
        </p:nvSpPr>
        <p:spPr bwMode="auto">
          <a:xfrm>
            <a:off x="304800" y="1600200"/>
            <a:ext cx="8305800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indent="292100"/>
            <a:r>
              <a:rPr lang="de-CH" sz="1600" u="sng">
                <a:solidFill>
                  <a:schemeClr val="tx2"/>
                </a:solidFill>
                <a:latin typeface="Calibri" pitchFamily="34" charset="0"/>
              </a:rPr>
              <a:t>Trade and Transport Facilitation – Mats Wicktor &amp; Viktor Dravitsa</a:t>
            </a:r>
          </a:p>
          <a:p>
            <a:pPr marL="0" lvl="1" indent="292100"/>
            <a:r>
              <a:rPr lang="de-CH" sz="1600">
                <a:solidFill>
                  <a:schemeClr val="tx2"/>
                </a:solidFill>
                <a:latin typeface="Calibri" pitchFamily="34" charset="0"/>
              </a:rPr>
              <a:t>         International Trade Procedures – Johan Pontén</a:t>
            </a:r>
          </a:p>
          <a:p>
            <a:pPr marL="0" lvl="1" indent="292100"/>
            <a:r>
              <a:rPr lang="de-CH" sz="1600">
                <a:solidFill>
                  <a:schemeClr val="tx2"/>
                </a:solidFill>
                <a:latin typeface="Calibri" pitchFamily="34" charset="0"/>
              </a:rPr>
              <a:t>         Transport &amp; Logistics – Dominique Vankemmel</a:t>
            </a:r>
          </a:p>
          <a:p>
            <a:pPr marL="0" lvl="1" indent="292100"/>
            <a:r>
              <a:rPr lang="de-CH" sz="1600">
                <a:solidFill>
                  <a:schemeClr val="tx2"/>
                </a:solidFill>
                <a:latin typeface="Calibri" pitchFamily="34" charset="0"/>
              </a:rPr>
              <a:t>         Customs – SP  Sahu  </a:t>
            </a:r>
          </a:p>
          <a:p>
            <a:pPr marL="0" lvl="1" indent="292100">
              <a:spcBef>
                <a:spcPts val="600"/>
              </a:spcBef>
            </a:pPr>
            <a:r>
              <a:rPr lang="de-CH" sz="1600" u="sng">
                <a:solidFill>
                  <a:schemeClr val="tx2"/>
                </a:solidFill>
                <a:latin typeface="Calibri" pitchFamily="34" charset="0"/>
              </a:rPr>
              <a:t>Supply Chain – Mike Doran &amp; Tim McGrath</a:t>
            </a:r>
          </a:p>
          <a:p>
            <a:pPr marL="0" lvl="1" indent="292100"/>
            <a:r>
              <a:rPr lang="de-CH" sz="1600">
                <a:solidFill>
                  <a:schemeClr val="tx2"/>
                </a:solidFill>
                <a:latin typeface="Calibri" pitchFamily="34" charset="0"/>
              </a:rPr>
              <a:t>          Supply Chain Management – Karina Duvinger &amp; Edmund Gray</a:t>
            </a:r>
            <a:br>
              <a:rPr lang="de-CH" sz="1600">
                <a:solidFill>
                  <a:schemeClr val="tx2"/>
                </a:solidFill>
                <a:latin typeface="Calibri" pitchFamily="34" charset="0"/>
              </a:rPr>
            </a:br>
            <a:r>
              <a:rPr lang="de-CH" sz="1600">
                <a:solidFill>
                  <a:schemeClr val="tx2"/>
                </a:solidFill>
                <a:latin typeface="Calibri" pitchFamily="34" charset="0"/>
              </a:rPr>
              <a:t>                Procurement – Bernard Longhi </a:t>
            </a:r>
          </a:p>
          <a:p>
            <a:pPr marL="0" lvl="1" indent="292100"/>
            <a:r>
              <a:rPr lang="de-CH" sz="1600">
                <a:solidFill>
                  <a:schemeClr val="tx2"/>
                </a:solidFill>
                <a:latin typeface="Calibri" pitchFamily="34" charset="0"/>
              </a:rPr>
              <a:t>          Finance &amp; Payments – Liliana Fratini Passi</a:t>
            </a:r>
          </a:p>
          <a:p>
            <a:pPr marL="0" lvl="1" indent="292100"/>
            <a:r>
              <a:rPr lang="de-CH" sz="1600">
                <a:solidFill>
                  <a:schemeClr val="tx2"/>
                </a:solidFill>
                <a:latin typeface="Calibri" pitchFamily="34" charset="0"/>
              </a:rPr>
              <a:t>          Government – Ray Pisani</a:t>
            </a:r>
          </a:p>
          <a:p>
            <a:pPr marL="0" lvl="1" indent="292100"/>
            <a:r>
              <a:rPr lang="de-CH" sz="1600">
                <a:solidFill>
                  <a:schemeClr val="tx2"/>
                </a:solidFill>
                <a:latin typeface="Calibri" pitchFamily="34" charset="0"/>
              </a:rPr>
              <a:t>          Accounting &amp; Audit – Benoit Marchal &amp; Eric Cohen    </a:t>
            </a:r>
          </a:p>
          <a:p>
            <a:pPr marL="0" lvl="1" indent="292100">
              <a:spcBef>
                <a:spcPts val="600"/>
              </a:spcBef>
            </a:pPr>
            <a:r>
              <a:rPr lang="de-CH" sz="1600" u="sng">
                <a:solidFill>
                  <a:schemeClr val="tx2"/>
                </a:solidFill>
                <a:latin typeface="Calibri" pitchFamily="34" charset="0"/>
              </a:rPr>
              <a:t>Regulatory – Tahseen Khan &amp; Mats Wicktor</a:t>
            </a:r>
          </a:p>
          <a:p>
            <a:pPr marL="0" lvl="1" indent="292100"/>
            <a:r>
              <a:rPr lang="de-CH" sz="1600">
                <a:solidFill>
                  <a:schemeClr val="tx2"/>
                </a:solidFill>
                <a:latin typeface="Calibri" pitchFamily="34" charset="0"/>
              </a:rPr>
              <a:t>          Environmental Management – Delta Pelgrim</a:t>
            </a:r>
          </a:p>
          <a:p>
            <a:pPr marL="0" lvl="1" indent="292100"/>
            <a:r>
              <a:rPr lang="de-CH" sz="1600">
                <a:solidFill>
                  <a:schemeClr val="tx2"/>
                </a:solidFill>
                <a:latin typeface="Calibri" pitchFamily="34" charset="0"/>
              </a:rPr>
              <a:t>          Government – Ray Pisani</a:t>
            </a:r>
          </a:p>
          <a:p>
            <a:pPr marL="0" lvl="1" indent="292100"/>
            <a:r>
              <a:rPr lang="de-CH" sz="1600">
                <a:solidFill>
                  <a:schemeClr val="tx2"/>
                </a:solidFill>
                <a:latin typeface="Calibri" pitchFamily="34" charset="0"/>
              </a:rPr>
              <a:t>          Customs – SP Sahu</a:t>
            </a:r>
          </a:p>
          <a:p>
            <a:pPr marL="0" lvl="1" indent="292100">
              <a:spcBef>
                <a:spcPts val="600"/>
              </a:spcBef>
            </a:pPr>
            <a:r>
              <a:rPr lang="de-CH" sz="1600" u="sng">
                <a:solidFill>
                  <a:schemeClr val="tx2"/>
                </a:solidFill>
                <a:latin typeface="Calibri" pitchFamily="34" charset="0"/>
              </a:rPr>
              <a:t>Sectoral – Bruno Prépin &amp; Harm Jan van Burg </a:t>
            </a:r>
          </a:p>
          <a:p>
            <a:pPr marL="0" lvl="1" indent="292100"/>
            <a:r>
              <a:rPr lang="de-CH" sz="1600">
                <a:solidFill>
                  <a:schemeClr val="tx2"/>
                </a:solidFill>
                <a:latin typeface="Calibri" pitchFamily="34" charset="0"/>
              </a:rPr>
              <a:t>          Agriculture -  Frans van Diepe</a:t>
            </a:r>
          </a:p>
          <a:p>
            <a:pPr marL="0" lvl="1" indent="292100"/>
            <a:r>
              <a:rPr lang="de-CH" sz="1600">
                <a:solidFill>
                  <a:schemeClr val="tx2"/>
                </a:solidFill>
                <a:latin typeface="Calibri" pitchFamily="34" charset="0"/>
              </a:rPr>
              <a:t>          Insurance  - Andreas Schultz</a:t>
            </a:r>
          </a:p>
          <a:p>
            <a:pPr marL="0" lvl="1" indent="292100"/>
            <a:r>
              <a:rPr lang="de-CH" sz="1600">
                <a:solidFill>
                  <a:schemeClr val="tx2"/>
                </a:solidFill>
                <a:latin typeface="Calibri" pitchFamily="34" charset="0"/>
              </a:rPr>
              <a:t>         Travel &amp; Tourism – Akio Suzuki</a:t>
            </a:r>
          </a:p>
          <a:p>
            <a:pPr marL="457200" lvl="2" indent="292100"/>
            <a:r>
              <a:rPr lang="de-CH" sz="1400">
                <a:solidFill>
                  <a:schemeClr val="tx2"/>
                </a:solidFill>
                <a:latin typeface="Calibri" pitchFamily="34" charset="0"/>
              </a:rPr>
              <a:t>  </a:t>
            </a:r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4800600" y="925513"/>
            <a:ext cx="4343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indent="292100"/>
            <a:r>
              <a:rPr lang="de-CH" sz="1600">
                <a:solidFill>
                  <a:schemeClr val="bg1"/>
                </a:solidFill>
                <a:latin typeface="Calibri" pitchFamily="34" charset="0"/>
              </a:rPr>
              <a:t> PDAs, Vice Chairs &amp; Domain Coordinators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216</Words>
  <Application>Microsoft Office PowerPoint</Application>
  <PresentationFormat>On-screen Show (4:3)</PresentationFormat>
  <Paragraphs>42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ＭＳ Ｐゴシック</vt:lpstr>
      <vt:lpstr>Calibri</vt:lpstr>
      <vt:lpstr>Office Theme</vt:lpstr>
      <vt:lpstr>Office Theme</vt:lpstr>
      <vt:lpstr>Office Theme</vt:lpstr>
      <vt:lpstr>Follow-up to Panel Discussions: Comments by Vice Chairs on Possible  Impact on Programme of Work    </vt:lpstr>
      <vt:lpstr>Slide 2</vt:lpstr>
      <vt:lpstr>Slide 3</vt:lpstr>
    </vt:vector>
  </TitlesOfParts>
  <Manager>Claudio Meza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United Nations Economic Commssion for Europe</dc:title>
  <dc:subject>PPT Template</dc:subject>
  <dc:creator>UNECE</dc:creator>
  <cp:lastModifiedBy>Kangur</cp:lastModifiedBy>
  <cp:revision>247</cp:revision>
  <dcterms:created xsi:type="dcterms:W3CDTF">2010-08-26T08:26:57Z</dcterms:created>
  <dcterms:modified xsi:type="dcterms:W3CDTF">2012-03-19T13:25:09Z</dcterms:modified>
</cp:coreProperties>
</file>