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6" r:id="rId2"/>
    <p:sldId id="258" r:id="rId3"/>
    <p:sldId id="271" r:id="rId4"/>
    <p:sldId id="272" r:id="rId5"/>
    <p:sldId id="273" r:id="rId6"/>
    <p:sldId id="274" r:id="rId7"/>
    <p:sldId id="285" r:id="rId8"/>
    <p:sldId id="263" r:id="rId9"/>
    <p:sldId id="262" r:id="rId10"/>
    <p:sldId id="267" r:id="rId11"/>
    <p:sldId id="266" r:id="rId12"/>
    <p:sldId id="275" r:id="rId13"/>
    <p:sldId id="276" r:id="rId14"/>
    <p:sldId id="277" r:id="rId15"/>
    <p:sldId id="281" r:id="rId16"/>
    <p:sldId id="268" r:id="rId17"/>
    <p:sldId id="282" r:id="rId18"/>
    <p:sldId id="284" r:id="rId19"/>
    <p:sldId id="279" r:id="rId20"/>
    <p:sldId id="269" r:id="rId21"/>
  </p:sldIdLst>
  <p:sldSz cx="9144000" cy="6858000" type="screen4x3"/>
  <p:notesSz cx="6669088" cy="97536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009E"/>
    <a:srgbClr val="B33D37"/>
    <a:srgbClr val="F2D5A1"/>
    <a:srgbClr val="A91F33"/>
    <a:srgbClr val="0000FF"/>
    <a:srgbClr val="0033C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196" autoAdjust="0"/>
    <p:restoredTop sz="94657" autoAdjust="0"/>
  </p:normalViewPr>
  <p:slideViewPr>
    <p:cSldViewPr>
      <p:cViewPr>
        <p:scale>
          <a:sx n="70" d="100"/>
          <a:sy n="70" d="100"/>
        </p:scale>
        <p:origin x="-954" y="-1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02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8F81C63-C706-E442-A705-CD357584D558}" type="doc">
      <dgm:prSet loTypeId="urn:microsoft.com/office/officeart/2005/8/layout/cycle7" loCatId="" qsTypeId="urn:microsoft.com/office/officeart/2005/8/quickstyle/3D3" qsCatId="3D" csTypeId="urn:microsoft.com/office/officeart/2005/8/colors/accent1_2" csCatId="accent1"/>
      <dgm:spPr/>
      <dgm:t>
        <a:bodyPr/>
        <a:lstStyle/>
        <a:p>
          <a:endParaRPr lang="it-IT"/>
        </a:p>
      </dgm:t>
    </dgm:pt>
    <dgm:pt modelId="{A23C16F8-5F00-5A48-8771-FDAC31CEAC26}">
      <dgm:prSet/>
      <dgm:spPr/>
      <dgm:t>
        <a:bodyPr/>
        <a:lstStyle/>
        <a:p>
          <a:pPr rtl="0"/>
          <a:r>
            <a:rPr lang="it-IT" b="1" dirty="0" smtClean="0"/>
            <a:t>FACILITATION</a:t>
          </a:r>
          <a:endParaRPr lang="it-IT" dirty="0"/>
        </a:p>
      </dgm:t>
    </dgm:pt>
    <dgm:pt modelId="{19F8E7B2-443F-B64C-B13A-9DB8A64AE0C3}" type="parTrans" cxnId="{5AE8C910-FFB0-AA40-BA88-45E591C8D51F}">
      <dgm:prSet/>
      <dgm:spPr/>
      <dgm:t>
        <a:bodyPr/>
        <a:lstStyle/>
        <a:p>
          <a:endParaRPr lang="it-IT"/>
        </a:p>
      </dgm:t>
    </dgm:pt>
    <dgm:pt modelId="{D12023F8-59C6-E648-AA1B-EB42490DC866}" type="sibTrans" cxnId="{5AE8C910-FFB0-AA40-BA88-45E591C8D51F}">
      <dgm:prSet/>
      <dgm:spPr/>
      <dgm:t>
        <a:bodyPr/>
        <a:lstStyle/>
        <a:p>
          <a:endParaRPr lang="it-IT"/>
        </a:p>
      </dgm:t>
    </dgm:pt>
    <dgm:pt modelId="{874038A8-2F5D-3A4F-A5AC-E3311909A499}">
      <dgm:prSet/>
      <dgm:spPr/>
      <dgm:t>
        <a:bodyPr/>
        <a:lstStyle/>
        <a:p>
          <a:pPr rtl="0"/>
          <a:r>
            <a:rPr lang="it-IT" b="1" smtClean="0"/>
            <a:t>SIMPLIFICATION </a:t>
          </a:r>
          <a:endParaRPr lang="it-IT"/>
        </a:p>
      </dgm:t>
    </dgm:pt>
    <dgm:pt modelId="{4D866EC0-0AD9-4F46-8589-2746FAC9BE11}" type="parTrans" cxnId="{8B7406EE-15CA-0542-A0A0-7F2DA7B28D91}">
      <dgm:prSet/>
      <dgm:spPr/>
      <dgm:t>
        <a:bodyPr/>
        <a:lstStyle/>
        <a:p>
          <a:endParaRPr lang="it-IT"/>
        </a:p>
      </dgm:t>
    </dgm:pt>
    <dgm:pt modelId="{5422F2DA-8FC9-3D44-9F36-10CF5E31A6A2}" type="sibTrans" cxnId="{8B7406EE-15CA-0542-A0A0-7F2DA7B28D91}">
      <dgm:prSet/>
      <dgm:spPr/>
      <dgm:t>
        <a:bodyPr/>
        <a:lstStyle/>
        <a:p>
          <a:endParaRPr lang="it-IT"/>
        </a:p>
      </dgm:t>
    </dgm:pt>
    <dgm:pt modelId="{18C7F6AB-AF52-F242-98AF-F64BE4D67A08}">
      <dgm:prSet/>
      <dgm:spPr/>
      <dgm:t>
        <a:bodyPr/>
        <a:lstStyle/>
        <a:p>
          <a:pPr rtl="0"/>
          <a:r>
            <a:rPr lang="it-IT" b="1" dirty="0" smtClean="0"/>
            <a:t>DIGITALIZATION</a:t>
          </a:r>
          <a:endParaRPr lang="it-IT" dirty="0"/>
        </a:p>
      </dgm:t>
    </dgm:pt>
    <dgm:pt modelId="{29877101-20B7-5842-A318-EC418508EDE8}" type="parTrans" cxnId="{ABFE41BF-40A7-2245-B171-CDBF2EC49FC6}">
      <dgm:prSet/>
      <dgm:spPr/>
      <dgm:t>
        <a:bodyPr/>
        <a:lstStyle/>
        <a:p>
          <a:endParaRPr lang="it-IT"/>
        </a:p>
      </dgm:t>
    </dgm:pt>
    <dgm:pt modelId="{0E4D23A1-4500-7044-AF0C-AD16E07A4BE5}" type="sibTrans" cxnId="{ABFE41BF-40A7-2245-B171-CDBF2EC49FC6}">
      <dgm:prSet/>
      <dgm:spPr/>
      <dgm:t>
        <a:bodyPr/>
        <a:lstStyle/>
        <a:p>
          <a:endParaRPr lang="it-IT"/>
        </a:p>
      </dgm:t>
    </dgm:pt>
    <dgm:pt modelId="{1A38DD85-ABBF-3F40-BE1B-6273DF34F344}" type="pres">
      <dgm:prSet presAssocID="{98F81C63-C706-E442-A705-CD357584D558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30B2A589-228D-6F48-80E9-17F92BACE081}" type="pres">
      <dgm:prSet presAssocID="{A23C16F8-5F00-5A48-8771-FDAC31CEAC26}" presName="node" presStyleLbl="node1" presStyleIdx="0" presStyleCnt="3" custRadScaleRad="106820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D12B3879-9F0A-7C47-8157-60F133716B62}" type="pres">
      <dgm:prSet presAssocID="{D12023F8-59C6-E648-AA1B-EB42490DC866}" presName="sibTrans" presStyleLbl="sibTrans2D1" presStyleIdx="0" presStyleCnt="3"/>
      <dgm:spPr/>
      <dgm:t>
        <a:bodyPr/>
        <a:lstStyle/>
        <a:p>
          <a:endParaRPr lang="it-IT"/>
        </a:p>
      </dgm:t>
    </dgm:pt>
    <dgm:pt modelId="{241F7807-59F3-0543-B9A9-D9A5D139B9E4}" type="pres">
      <dgm:prSet presAssocID="{D12023F8-59C6-E648-AA1B-EB42490DC866}" presName="connectorText" presStyleLbl="sibTrans2D1" presStyleIdx="0" presStyleCnt="3"/>
      <dgm:spPr/>
      <dgm:t>
        <a:bodyPr/>
        <a:lstStyle/>
        <a:p>
          <a:endParaRPr lang="it-IT"/>
        </a:p>
      </dgm:t>
    </dgm:pt>
    <dgm:pt modelId="{4928A21D-CAE7-6B49-8178-E55813639BDD}" type="pres">
      <dgm:prSet presAssocID="{874038A8-2F5D-3A4F-A5AC-E3311909A499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99BB60DB-61DB-6F43-AC9D-EAC360686AF4}" type="pres">
      <dgm:prSet presAssocID="{5422F2DA-8FC9-3D44-9F36-10CF5E31A6A2}" presName="sibTrans" presStyleLbl="sibTrans2D1" presStyleIdx="1" presStyleCnt="3"/>
      <dgm:spPr/>
      <dgm:t>
        <a:bodyPr/>
        <a:lstStyle/>
        <a:p>
          <a:endParaRPr lang="it-IT"/>
        </a:p>
      </dgm:t>
    </dgm:pt>
    <dgm:pt modelId="{70912F91-CFBB-1449-9EE7-470E70F06FDC}" type="pres">
      <dgm:prSet presAssocID="{5422F2DA-8FC9-3D44-9F36-10CF5E31A6A2}" presName="connectorText" presStyleLbl="sibTrans2D1" presStyleIdx="1" presStyleCnt="3"/>
      <dgm:spPr/>
      <dgm:t>
        <a:bodyPr/>
        <a:lstStyle/>
        <a:p>
          <a:endParaRPr lang="it-IT"/>
        </a:p>
      </dgm:t>
    </dgm:pt>
    <dgm:pt modelId="{C62D0841-C494-F547-B76F-FB09DBBCB9C0}" type="pres">
      <dgm:prSet presAssocID="{18C7F6AB-AF52-F242-98AF-F64BE4D67A08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12371323-7E38-C44F-9ED0-8FF57B1914CE}" type="pres">
      <dgm:prSet presAssocID="{0E4D23A1-4500-7044-AF0C-AD16E07A4BE5}" presName="sibTrans" presStyleLbl="sibTrans2D1" presStyleIdx="2" presStyleCnt="3"/>
      <dgm:spPr/>
      <dgm:t>
        <a:bodyPr/>
        <a:lstStyle/>
        <a:p>
          <a:endParaRPr lang="it-IT"/>
        </a:p>
      </dgm:t>
    </dgm:pt>
    <dgm:pt modelId="{3438BE17-1D0C-5C4E-8551-B1DA06CF7989}" type="pres">
      <dgm:prSet presAssocID="{0E4D23A1-4500-7044-AF0C-AD16E07A4BE5}" presName="connectorText" presStyleLbl="sibTrans2D1" presStyleIdx="2" presStyleCnt="3"/>
      <dgm:spPr/>
      <dgm:t>
        <a:bodyPr/>
        <a:lstStyle/>
        <a:p>
          <a:endParaRPr lang="it-IT"/>
        </a:p>
      </dgm:t>
    </dgm:pt>
  </dgm:ptLst>
  <dgm:cxnLst>
    <dgm:cxn modelId="{031484D9-4574-0349-A0CC-05ACCF9F3083}" type="presOf" srcId="{874038A8-2F5D-3A4F-A5AC-E3311909A499}" destId="{4928A21D-CAE7-6B49-8178-E55813639BDD}" srcOrd="0" destOrd="0" presId="urn:microsoft.com/office/officeart/2005/8/layout/cycle7"/>
    <dgm:cxn modelId="{1496BC95-8A72-6B4C-B0A4-E7D0F6C0C7F4}" type="presOf" srcId="{D12023F8-59C6-E648-AA1B-EB42490DC866}" destId="{D12B3879-9F0A-7C47-8157-60F133716B62}" srcOrd="0" destOrd="0" presId="urn:microsoft.com/office/officeart/2005/8/layout/cycle7"/>
    <dgm:cxn modelId="{36E504E0-7E05-EC46-8272-875C25AAEFC2}" type="presOf" srcId="{98F81C63-C706-E442-A705-CD357584D558}" destId="{1A38DD85-ABBF-3F40-BE1B-6273DF34F344}" srcOrd="0" destOrd="0" presId="urn:microsoft.com/office/officeart/2005/8/layout/cycle7"/>
    <dgm:cxn modelId="{5AE8C910-FFB0-AA40-BA88-45E591C8D51F}" srcId="{98F81C63-C706-E442-A705-CD357584D558}" destId="{A23C16F8-5F00-5A48-8771-FDAC31CEAC26}" srcOrd="0" destOrd="0" parTransId="{19F8E7B2-443F-B64C-B13A-9DB8A64AE0C3}" sibTransId="{D12023F8-59C6-E648-AA1B-EB42490DC866}"/>
    <dgm:cxn modelId="{21E409AA-FFA5-DB41-8048-31246D55AD41}" type="presOf" srcId="{0E4D23A1-4500-7044-AF0C-AD16E07A4BE5}" destId="{12371323-7E38-C44F-9ED0-8FF57B1914CE}" srcOrd="0" destOrd="0" presId="urn:microsoft.com/office/officeart/2005/8/layout/cycle7"/>
    <dgm:cxn modelId="{DC9096D8-45CA-7E43-A249-3EAC3F4CF0FB}" type="presOf" srcId="{A23C16F8-5F00-5A48-8771-FDAC31CEAC26}" destId="{30B2A589-228D-6F48-80E9-17F92BACE081}" srcOrd="0" destOrd="0" presId="urn:microsoft.com/office/officeart/2005/8/layout/cycle7"/>
    <dgm:cxn modelId="{6BBA911F-C2BC-254E-91B0-E01379860C4B}" type="presOf" srcId="{5422F2DA-8FC9-3D44-9F36-10CF5E31A6A2}" destId="{99BB60DB-61DB-6F43-AC9D-EAC360686AF4}" srcOrd="0" destOrd="0" presId="urn:microsoft.com/office/officeart/2005/8/layout/cycle7"/>
    <dgm:cxn modelId="{8B7406EE-15CA-0542-A0A0-7F2DA7B28D91}" srcId="{98F81C63-C706-E442-A705-CD357584D558}" destId="{874038A8-2F5D-3A4F-A5AC-E3311909A499}" srcOrd="1" destOrd="0" parTransId="{4D866EC0-0AD9-4F46-8589-2746FAC9BE11}" sibTransId="{5422F2DA-8FC9-3D44-9F36-10CF5E31A6A2}"/>
    <dgm:cxn modelId="{1DCD4A9D-8182-9B47-92E3-46AC1B0E1FCA}" type="presOf" srcId="{0E4D23A1-4500-7044-AF0C-AD16E07A4BE5}" destId="{3438BE17-1D0C-5C4E-8551-B1DA06CF7989}" srcOrd="1" destOrd="0" presId="urn:microsoft.com/office/officeart/2005/8/layout/cycle7"/>
    <dgm:cxn modelId="{BB6C2FA0-1C1C-304B-B9ED-29773F5DEDDC}" type="presOf" srcId="{18C7F6AB-AF52-F242-98AF-F64BE4D67A08}" destId="{C62D0841-C494-F547-B76F-FB09DBBCB9C0}" srcOrd="0" destOrd="0" presId="urn:microsoft.com/office/officeart/2005/8/layout/cycle7"/>
    <dgm:cxn modelId="{0CD0820B-B95F-A848-936A-CF87EBE4A260}" type="presOf" srcId="{5422F2DA-8FC9-3D44-9F36-10CF5E31A6A2}" destId="{70912F91-CFBB-1449-9EE7-470E70F06FDC}" srcOrd="1" destOrd="0" presId="urn:microsoft.com/office/officeart/2005/8/layout/cycle7"/>
    <dgm:cxn modelId="{ABFE41BF-40A7-2245-B171-CDBF2EC49FC6}" srcId="{98F81C63-C706-E442-A705-CD357584D558}" destId="{18C7F6AB-AF52-F242-98AF-F64BE4D67A08}" srcOrd="2" destOrd="0" parTransId="{29877101-20B7-5842-A318-EC418508EDE8}" sibTransId="{0E4D23A1-4500-7044-AF0C-AD16E07A4BE5}"/>
    <dgm:cxn modelId="{1C6AE7D9-BC63-8845-9263-F91A050D67D4}" type="presOf" srcId="{D12023F8-59C6-E648-AA1B-EB42490DC866}" destId="{241F7807-59F3-0543-B9A9-D9A5D139B9E4}" srcOrd="1" destOrd="0" presId="urn:microsoft.com/office/officeart/2005/8/layout/cycle7"/>
    <dgm:cxn modelId="{D3233242-E1BB-A046-852E-CB12286FD902}" type="presParOf" srcId="{1A38DD85-ABBF-3F40-BE1B-6273DF34F344}" destId="{30B2A589-228D-6F48-80E9-17F92BACE081}" srcOrd="0" destOrd="0" presId="urn:microsoft.com/office/officeart/2005/8/layout/cycle7"/>
    <dgm:cxn modelId="{3A729FA1-7844-3B45-8FAD-E96197481C8A}" type="presParOf" srcId="{1A38DD85-ABBF-3F40-BE1B-6273DF34F344}" destId="{D12B3879-9F0A-7C47-8157-60F133716B62}" srcOrd="1" destOrd="0" presId="urn:microsoft.com/office/officeart/2005/8/layout/cycle7"/>
    <dgm:cxn modelId="{952E57AD-C4DF-2047-9F99-BF0C05DD3F01}" type="presParOf" srcId="{D12B3879-9F0A-7C47-8157-60F133716B62}" destId="{241F7807-59F3-0543-B9A9-D9A5D139B9E4}" srcOrd="0" destOrd="0" presId="urn:microsoft.com/office/officeart/2005/8/layout/cycle7"/>
    <dgm:cxn modelId="{549467A4-B969-854E-B989-164D8DAB6BF8}" type="presParOf" srcId="{1A38DD85-ABBF-3F40-BE1B-6273DF34F344}" destId="{4928A21D-CAE7-6B49-8178-E55813639BDD}" srcOrd="2" destOrd="0" presId="urn:microsoft.com/office/officeart/2005/8/layout/cycle7"/>
    <dgm:cxn modelId="{0671DD80-A929-EB4B-9AD6-9D4EB7608EFF}" type="presParOf" srcId="{1A38DD85-ABBF-3F40-BE1B-6273DF34F344}" destId="{99BB60DB-61DB-6F43-AC9D-EAC360686AF4}" srcOrd="3" destOrd="0" presId="urn:microsoft.com/office/officeart/2005/8/layout/cycle7"/>
    <dgm:cxn modelId="{99EA2F9C-2411-8B45-8D3B-AECB4A080EFF}" type="presParOf" srcId="{99BB60DB-61DB-6F43-AC9D-EAC360686AF4}" destId="{70912F91-CFBB-1449-9EE7-470E70F06FDC}" srcOrd="0" destOrd="0" presId="urn:microsoft.com/office/officeart/2005/8/layout/cycle7"/>
    <dgm:cxn modelId="{4D5DEA8C-70CE-5E4D-A118-A5C41151522A}" type="presParOf" srcId="{1A38DD85-ABBF-3F40-BE1B-6273DF34F344}" destId="{C62D0841-C494-F547-B76F-FB09DBBCB9C0}" srcOrd="4" destOrd="0" presId="urn:microsoft.com/office/officeart/2005/8/layout/cycle7"/>
    <dgm:cxn modelId="{D03D79B6-463D-B742-8F6E-0FF0551F34C4}" type="presParOf" srcId="{1A38DD85-ABBF-3F40-BE1B-6273DF34F344}" destId="{12371323-7E38-C44F-9ED0-8FF57B1914CE}" srcOrd="5" destOrd="0" presId="urn:microsoft.com/office/officeart/2005/8/layout/cycle7"/>
    <dgm:cxn modelId="{A543264F-E7A9-1547-B22A-30688E658783}" type="presParOf" srcId="{12371323-7E38-C44F-9ED0-8FF57B1914CE}" destId="{3438BE17-1D0C-5C4E-8551-B1DA06CF7989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0B2A589-228D-6F48-80E9-17F92BACE081}">
      <dsp:nvSpPr>
        <dsp:cNvPr id="0" name=""/>
        <dsp:cNvSpPr/>
      </dsp:nvSpPr>
      <dsp:spPr>
        <a:xfrm>
          <a:off x="1258591" y="0"/>
          <a:ext cx="1154605" cy="57730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900" b="1" kern="1200" dirty="0" smtClean="0"/>
            <a:t>FACILITATION</a:t>
          </a:r>
          <a:endParaRPr lang="it-IT" sz="900" kern="1200" dirty="0"/>
        </a:p>
      </dsp:txBody>
      <dsp:txXfrm>
        <a:off x="1258591" y="0"/>
        <a:ext cx="1154605" cy="577302"/>
      </dsp:txXfrm>
    </dsp:sp>
    <dsp:sp modelId="{D12B3879-9F0A-7C47-8157-60F133716B62}">
      <dsp:nvSpPr>
        <dsp:cNvPr id="0" name=""/>
        <dsp:cNvSpPr/>
      </dsp:nvSpPr>
      <dsp:spPr>
        <a:xfrm rot="3600598">
          <a:off x="2011737" y="1013561"/>
          <a:ext cx="601640" cy="202055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700" kern="1200"/>
        </a:p>
      </dsp:txBody>
      <dsp:txXfrm rot="3600598">
        <a:off x="2011737" y="1013561"/>
        <a:ext cx="601640" cy="202055"/>
      </dsp:txXfrm>
    </dsp:sp>
    <dsp:sp modelId="{4928A21D-CAE7-6B49-8178-E55813639BDD}">
      <dsp:nvSpPr>
        <dsp:cNvPr id="0" name=""/>
        <dsp:cNvSpPr/>
      </dsp:nvSpPr>
      <dsp:spPr>
        <a:xfrm>
          <a:off x="2211919" y="1651875"/>
          <a:ext cx="1154605" cy="57730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900" b="1" kern="1200" smtClean="0"/>
            <a:t>SIMPLIFICATION </a:t>
          </a:r>
          <a:endParaRPr lang="it-IT" sz="900" kern="1200"/>
        </a:p>
      </dsp:txBody>
      <dsp:txXfrm>
        <a:off x="2211919" y="1651875"/>
        <a:ext cx="1154605" cy="577302"/>
      </dsp:txXfrm>
    </dsp:sp>
    <dsp:sp modelId="{99BB60DB-61DB-6F43-AC9D-EAC360686AF4}">
      <dsp:nvSpPr>
        <dsp:cNvPr id="0" name=""/>
        <dsp:cNvSpPr/>
      </dsp:nvSpPr>
      <dsp:spPr>
        <a:xfrm rot="10800000">
          <a:off x="1535073" y="1839499"/>
          <a:ext cx="601640" cy="202055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700" kern="1200"/>
        </a:p>
      </dsp:txBody>
      <dsp:txXfrm rot="10800000">
        <a:off x="1535073" y="1839499"/>
        <a:ext cx="601640" cy="202055"/>
      </dsp:txXfrm>
    </dsp:sp>
    <dsp:sp modelId="{C62D0841-C494-F547-B76F-FB09DBBCB9C0}">
      <dsp:nvSpPr>
        <dsp:cNvPr id="0" name=""/>
        <dsp:cNvSpPr/>
      </dsp:nvSpPr>
      <dsp:spPr>
        <a:xfrm>
          <a:off x="305263" y="1651875"/>
          <a:ext cx="1154605" cy="57730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900" b="1" kern="1200" dirty="0" smtClean="0"/>
            <a:t>DIGITALIZATION</a:t>
          </a:r>
          <a:endParaRPr lang="it-IT" sz="900" kern="1200" dirty="0"/>
        </a:p>
      </dsp:txBody>
      <dsp:txXfrm>
        <a:off x="305263" y="1651875"/>
        <a:ext cx="1154605" cy="577302"/>
      </dsp:txXfrm>
    </dsp:sp>
    <dsp:sp modelId="{12371323-7E38-C44F-9ED0-8FF57B1914CE}">
      <dsp:nvSpPr>
        <dsp:cNvPr id="0" name=""/>
        <dsp:cNvSpPr/>
      </dsp:nvSpPr>
      <dsp:spPr>
        <a:xfrm rot="17999402">
          <a:off x="1058409" y="1013561"/>
          <a:ext cx="601640" cy="202055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700" kern="1200"/>
        </a:p>
      </dsp:txBody>
      <dsp:txXfrm rot="17999402">
        <a:off x="1058409" y="1013561"/>
        <a:ext cx="601640" cy="20205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8768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8768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EFA603-5C3F-4DA3-A060-58DCB5165ADC}" type="datetimeFigureOut">
              <a:rPr lang="it-IT" smtClean="0"/>
              <a:pPr/>
              <a:t>14/02/2012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896938" y="731838"/>
            <a:ext cx="4875212" cy="36576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66909" y="4632960"/>
            <a:ext cx="5335270" cy="43891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264227"/>
            <a:ext cx="2889938" cy="48768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777607" y="9264227"/>
            <a:ext cx="2889938" cy="48768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1FC8A2-EFA4-4C90-8A55-4BEB3580D5B7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6484308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sz="90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1FC8A2-EFA4-4C90-8A55-4BEB3580D5B7}" type="slidenum">
              <a:rPr lang="it-IT" smtClean="0"/>
              <a:pPr/>
              <a:t>2</a:t>
            </a:fld>
            <a:endParaRPr lang="it-IT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sz="90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1FC8A2-EFA4-4C90-8A55-4BEB3580D5B7}" type="slidenum">
              <a:rPr lang="it-IT" smtClean="0"/>
              <a:pPr/>
              <a:t>11</a:t>
            </a:fld>
            <a:endParaRPr lang="it-IT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sz="90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1FC8A2-EFA4-4C90-8A55-4BEB3580D5B7}" type="slidenum">
              <a:rPr lang="it-IT" smtClean="0"/>
              <a:pPr/>
              <a:t>12</a:t>
            </a:fld>
            <a:endParaRPr lang="it-IT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sz="90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1FC8A2-EFA4-4C90-8A55-4BEB3580D5B7}" type="slidenum">
              <a:rPr lang="it-IT" smtClean="0"/>
              <a:pPr/>
              <a:t>13</a:t>
            </a:fld>
            <a:endParaRPr lang="it-IT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sz="90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1FC8A2-EFA4-4C90-8A55-4BEB3580D5B7}" type="slidenum">
              <a:rPr lang="it-IT" smtClean="0"/>
              <a:pPr/>
              <a:t>14</a:t>
            </a:fld>
            <a:endParaRPr lang="it-IT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sz="90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1FC8A2-EFA4-4C90-8A55-4BEB3580D5B7}" type="slidenum">
              <a:rPr lang="it-IT" smtClean="0"/>
              <a:pPr/>
              <a:t>15</a:t>
            </a:fld>
            <a:endParaRPr lang="it-IT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sz="90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1FC8A2-EFA4-4C90-8A55-4BEB3580D5B7}" type="slidenum">
              <a:rPr lang="it-IT" smtClean="0"/>
              <a:pPr/>
              <a:t>16</a:t>
            </a:fld>
            <a:endParaRPr lang="it-IT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sz="90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1FC8A2-EFA4-4C90-8A55-4BEB3580D5B7}" type="slidenum">
              <a:rPr lang="it-IT" smtClean="0"/>
              <a:pPr/>
              <a:t>17</a:t>
            </a:fld>
            <a:endParaRPr lang="it-IT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sz="90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1FC8A2-EFA4-4C90-8A55-4BEB3580D5B7}" type="slidenum">
              <a:rPr lang="it-IT" smtClean="0"/>
              <a:pPr/>
              <a:t>18</a:t>
            </a:fld>
            <a:endParaRPr lang="it-IT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sz="90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1FC8A2-EFA4-4C90-8A55-4BEB3580D5B7}" type="slidenum">
              <a:rPr lang="it-IT" smtClean="0"/>
              <a:pPr/>
              <a:t>19</a:t>
            </a:fld>
            <a:endParaRPr lang="it-IT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sz="90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1FC8A2-EFA4-4C90-8A55-4BEB3580D5B7}" type="slidenum">
              <a:rPr lang="it-IT" smtClean="0"/>
              <a:pPr/>
              <a:t>20</a:t>
            </a:fld>
            <a:endParaRPr lang="it-I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sz="90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1FC8A2-EFA4-4C90-8A55-4BEB3580D5B7}" type="slidenum">
              <a:rPr lang="it-IT" smtClean="0"/>
              <a:pPr/>
              <a:t>3</a:t>
            </a:fld>
            <a:endParaRPr lang="it-I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sz="90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1FC8A2-EFA4-4C90-8A55-4BEB3580D5B7}" type="slidenum">
              <a:rPr lang="it-IT" smtClean="0"/>
              <a:pPr/>
              <a:t>4</a:t>
            </a:fld>
            <a:endParaRPr lang="it-IT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sz="90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1FC8A2-EFA4-4C90-8A55-4BEB3580D5B7}" type="slidenum">
              <a:rPr lang="it-IT" smtClean="0"/>
              <a:pPr/>
              <a:t>5</a:t>
            </a:fld>
            <a:endParaRPr lang="it-IT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sz="90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1FC8A2-EFA4-4C90-8A55-4BEB3580D5B7}" type="slidenum">
              <a:rPr lang="it-IT" smtClean="0"/>
              <a:pPr/>
              <a:t>6</a:t>
            </a:fld>
            <a:endParaRPr lang="it-IT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sz="90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1FC8A2-EFA4-4C90-8A55-4BEB3580D5B7}" type="slidenum">
              <a:rPr lang="it-IT" smtClean="0"/>
              <a:pPr/>
              <a:t>7</a:t>
            </a:fld>
            <a:endParaRPr lang="it-IT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sz="90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1FC8A2-EFA4-4C90-8A55-4BEB3580D5B7}" type="slidenum">
              <a:rPr lang="it-IT" smtClean="0"/>
              <a:pPr/>
              <a:t>8</a:t>
            </a:fld>
            <a:endParaRPr lang="it-IT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sz="90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1FC8A2-EFA4-4C90-8A55-4BEB3580D5B7}" type="slidenum">
              <a:rPr lang="it-IT" smtClean="0"/>
              <a:pPr/>
              <a:t>9</a:t>
            </a:fld>
            <a:endParaRPr lang="it-IT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sz="90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1FC8A2-EFA4-4C90-8A55-4BEB3580D5B7}" type="slidenum">
              <a:rPr lang="it-IT" smtClean="0"/>
              <a:pPr/>
              <a:t>10</a:t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7" name="Sottotitolo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30" name="Segnaposto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31983-0242-46C2-8B76-D18FC64C70EC}" type="datetime1">
              <a:rPr lang="it-IT" smtClean="0"/>
              <a:pPr/>
              <a:t>14/02/2012</a:t>
            </a:fld>
            <a:endParaRPr lang="it-IT"/>
          </a:p>
        </p:txBody>
      </p:sp>
      <p:sp>
        <p:nvSpPr>
          <p:cNvPr id="19" name="Segnaposto piè di pagina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27" name="Segnaposto numero diapositiva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54981-3906-4C0E-BF63-572ADE1C692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35D9A-69D4-470F-8CEB-6D1A379BCDC5}" type="datetime1">
              <a:rPr lang="it-IT" smtClean="0"/>
              <a:pPr/>
              <a:t>14/02/2012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54981-3906-4C0E-BF63-572ADE1C692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57B56-B977-450B-AE7A-31E09692D291}" type="datetime1">
              <a:rPr lang="it-IT" smtClean="0"/>
              <a:pPr/>
              <a:t>14/02/2012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54981-3906-4C0E-BF63-572ADE1C692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03A98-3560-4F83-A346-6AC9D04FEF2E}" type="datetime1">
              <a:rPr lang="it-IT" smtClean="0"/>
              <a:pPr/>
              <a:t>14/02/2012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54981-3906-4C0E-BF63-572ADE1C692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5AE5C-FAF8-4656-A492-B14EC65912CF}" type="datetime1">
              <a:rPr lang="it-IT" smtClean="0"/>
              <a:pPr/>
              <a:t>14/02/2012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54981-3906-4C0E-BF63-572ADE1C692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E696B-BF1A-4483-82CE-9EF707AA3F4D}" type="datetime1">
              <a:rPr lang="it-IT" smtClean="0"/>
              <a:pPr/>
              <a:t>14/02/2012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54981-3906-4C0E-BF63-572ADE1C692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28A0B-C2A4-4E11-95A9-C731580211E5}" type="datetime1">
              <a:rPr lang="it-IT" smtClean="0"/>
              <a:pPr/>
              <a:t>14/02/2012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54981-3906-4C0E-BF63-572ADE1C692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1E480-EAD5-4690-8401-19DD76507EB4}" type="datetime1">
              <a:rPr lang="it-IT" smtClean="0"/>
              <a:pPr/>
              <a:t>14/02/2012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54981-3906-4C0E-BF63-572ADE1C692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307A-A083-47CA-BFE4-F545F44D8F35}" type="datetime1">
              <a:rPr lang="it-IT" smtClean="0"/>
              <a:pPr/>
              <a:t>14/02/2012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54981-3906-4C0E-BF63-572ADE1C692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DB776-8F8E-4743-A556-670D05D18093}" type="datetime1">
              <a:rPr lang="it-IT" smtClean="0"/>
              <a:pPr/>
              <a:t>14/02/2012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54981-3906-4C0E-BF63-572ADE1C692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taglia e arrotonda singolo angolo rettangolo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angolo rettangolo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ADDCD-E28E-4C01-AE75-09904DF732E4}" type="datetime1">
              <a:rPr lang="it-IT" smtClean="0"/>
              <a:pPr/>
              <a:t>14/02/2012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0F54981-3906-4C0E-BF63-572ADE1C692A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  <p:sp>
        <p:nvSpPr>
          <p:cNvPr id="10" name="Figura a mano libera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igura a mano libera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igura a mano libera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igura a mano libera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Segnaposto titolo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0" name="Segnaposto testo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0" name="Segnaposto data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3C6A255-70B7-443B-842A-C2B01B3F34A3}" type="datetime1">
              <a:rPr lang="it-IT" smtClean="0"/>
              <a:pPr/>
              <a:t>14/02/2012</a:t>
            </a:fld>
            <a:endParaRPr lang="it-IT"/>
          </a:p>
        </p:txBody>
      </p:sp>
      <p:sp>
        <p:nvSpPr>
          <p:cNvPr id="22" name="Segnaposto piè di pagina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18" name="Segnaposto numero diapositiva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0F54981-3906-4C0E-BF63-572ADE1C692A}" type="slidenum">
              <a:rPr lang="it-IT" smtClean="0"/>
              <a:pPr/>
              <a:t>‹N›</a:t>
            </a:fld>
            <a:endParaRPr lang="it-IT"/>
          </a:p>
        </p:txBody>
      </p:sp>
      <p:grpSp>
        <p:nvGrpSpPr>
          <p:cNvPr id="2" name="Gruppo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igura a mano libera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igura a mano libera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533400" y="1340768"/>
            <a:ext cx="7851648" cy="2592288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dirty="0" smtClean="0">
                <a:solidFill>
                  <a:schemeClr val="tx1"/>
                </a:solidFill>
              </a:rPr>
              <a:t>The “Strategic Table” on Trade Facilitation and the project</a:t>
            </a:r>
            <a:r>
              <a:rPr lang="it-IT" sz="4400" dirty="0" smtClean="0">
                <a:solidFill>
                  <a:srgbClr val="FFC000"/>
                </a:solidFill>
              </a:rPr>
              <a:t/>
            </a:r>
            <a:br>
              <a:rPr lang="it-IT" sz="4400" dirty="0" smtClean="0">
                <a:solidFill>
                  <a:srgbClr val="FFC000"/>
                </a:solidFill>
              </a:rPr>
            </a:br>
            <a:r>
              <a:rPr lang="it-IT" sz="5300" dirty="0" smtClean="0">
                <a:solidFill>
                  <a:srgbClr val="FFC000"/>
                </a:solidFill>
              </a:rPr>
              <a:t> International Trade Hub-Italia</a:t>
            </a:r>
            <a:r>
              <a:rPr lang="it-IT" sz="4800" dirty="0" smtClean="0">
                <a:solidFill>
                  <a:srgbClr val="FFC000"/>
                </a:solidFill>
              </a:rPr>
              <a:t/>
            </a:r>
            <a:br>
              <a:rPr lang="it-IT" sz="4800" dirty="0" smtClean="0">
                <a:solidFill>
                  <a:srgbClr val="FFC000"/>
                </a:solidFill>
              </a:rPr>
            </a:br>
            <a:r>
              <a:rPr lang="it-IT" sz="4800" dirty="0" smtClean="0">
                <a:solidFill>
                  <a:srgbClr val="FFC000"/>
                </a:solidFill>
              </a:rPr>
              <a:t>(ITH-Italia)</a:t>
            </a:r>
            <a:r>
              <a:rPr lang="it-IT" dirty="0" smtClean="0">
                <a:solidFill>
                  <a:srgbClr val="FFC000"/>
                </a:solidFill>
              </a:rPr>
              <a:t> </a:t>
            </a:r>
            <a:endParaRPr lang="it-IT" dirty="0">
              <a:solidFill>
                <a:srgbClr val="FFC000"/>
              </a:solidFill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3440824"/>
          </a:xfrm>
        </p:spPr>
        <p:txBody>
          <a:bodyPr>
            <a:normAutofit/>
          </a:bodyPr>
          <a:lstStyle/>
          <a:p>
            <a:pPr algn="ctr"/>
            <a:endParaRPr lang="it-IT" sz="800" dirty="0" smtClean="0"/>
          </a:p>
          <a:p>
            <a:pPr algn="ctr"/>
            <a:endParaRPr lang="it-IT" dirty="0" smtClean="0"/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“</a:t>
            </a:r>
            <a:r>
              <a:rPr lang="en-US" sz="2400" i="1" dirty="0" smtClean="0"/>
              <a:t>Just one click to become International and </a:t>
            </a:r>
          </a:p>
          <a:p>
            <a:pPr algn="ctr"/>
            <a:r>
              <a:rPr lang="en-US" sz="2400" i="1" dirty="0" smtClean="0"/>
              <a:t>to compete in a globalized world</a:t>
            </a:r>
            <a:r>
              <a:rPr lang="en-US" dirty="0" smtClean="0"/>
              <a:t>”</a:t>
            </a:r>
            <a:endParaRPr lang="it-IT" dirty="0" smtClean="0"/>
          </a:p>
          <a:p>
            <a:pPr algn="ctr"/>
            <a:endParaRPr lang="it-IT" dirty="0" smtClean="0"/>
          </a:p>
          <a:p>
            <a:pPr algn="ctr"/>
            <a:r>
              <a:rPr lang="it-IT" sz="1600" dirty="0" smtClean="0"/>
              <a:t>Graziano Severini </a:t>
            </a:r>
            <a:r>
              <a:rPr lang="it-IT" sz="1200" dirty="0" smtClean="0"/>
              <a:t>– </a:t>
            </a:r>
            <a:r>
              <a:rPr lang="en-GB" sz="1200" dirty="0" smtClean="0"/>
              <a:t>Project</a:t>
            </a:r>
            <a:r>
              <a:rPr lang="it-IT" sz="1200" dirty="0" smtClean="0"/>
              <a:t> Team Member “ITH-Italia” (Geneva 16-Feb-2012)</a:t>
            </a:r>
          </a:p>
          <a:p>
            <a:pPr algn="ctr"/>
            <a:endParaRPr lang="it-IT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54981-3906-4C0E-BF63-572ADE1C692A}" type="slidenum">
              <a:rPr lang="it-IT" smtClean="0"/>
              <a:pPr/>
              <a:t>1</a:t>
            </a:fld>
            <a:endParaRPr lang="it-IT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6512" y="-24"/>
            <a:ext cx="35242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435280" cy="1143000"/>
          </a:xfrm>
        </p:spPr>
        <p:txBody>
          <a:bodyPr>
            <a:noAutofit/>
          </a:bodyPr>
          <a:lstStyle/>
          <a:p>
            <a:pPr lvl="0"/>
            <a:r>
              <a:rPr lang="en-US" sz="2400" b="1" dirty="0">
                <a:solidFill>
                  <a:srgbClr val="002060"/>
                </a:solidFill>
                <a:ea typeface="+mn-ea"/>
                <a:cs typeface="+mn-cs"/>
              </a:rPr>
              <a:t>The </a:t>
            </a:r>
            <a:r>
              <a:rPr lang="en-US" sz="2400" b="1" i="1" dirty="0">
                <a:solidFill>
                  <a:srgbClr val="002060"/>
                </a:solidFill>
                <a:ea typeface="+mn-ea"/>
                <a:cs typeface="+mn-cs"/>
              </a:rPr>
              <a:t>International Trade Hub-Italia </a:t>
            </a:r>
            <a:r>
              <a:rPr lang="en-US" sz="2400" b="1" dirty="0">
                <a:solidFill>
                  <a:srgbClr val="002060"/>
                </a:solidFill>
                <a:ea typeface="+mn-ea"/>
                <a:cs typeface="+mn-cs"/>
              </a:rPr>
              <a:t>(ITH-Italia) is the ultimate tool that can facilitate trade and internationalization to give SMEs more competitiveness</a:t>
            </a:r>
            <a:r>
              <a:rPr lang="it-IT" sz="2400" b="1" dirty="0">
                <a:solidFill>
                  <a:srgbClr val="002060"/>
                </a:solidFill>
                <a:ea typeface="+mn-ea"/>
                <a:cs typeface="+mn-cs"/>
              </a:rPr>
              <a:t>. </a:t>
            </a:r>
            <a:endParaRPr lang="fr-FR" sz="2400" b="1" dirty="0">
              <a:solidFill>
                <a:srgbClr val="002060"/>
              </a:solidFill>
              <a:ea typeface="+mn-ea"/>
              <a:cs typeface="+mn-cs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475" y="3414713"/>
            <a:ext cx="19050" cy="28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54981-3906-4C0E-BF63-572ADE1C692A}" type="slidenum">
              <a:rPr lang="it-IT" smtClean="0"/>
              <a:pPr/>
              <a:t>10</a:t>
            </a:fld>
            <a:endParaRPr lang="it-IT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24"/>
            <a:ext cx="35242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Segnaposto contenuto 3"/>
          <p:cNvSpPr>
            <a:spLocks noGrp="1"/>
          </p:cNvSpPr>
          <p:nvPr>
            <p:ph idx="1"/>
          </p:nvPr>
        </p:nvSpPr>
        <p:spPr>
          <a:xfrm>
            <a:off x="3419872" y="2204864"/>
            <a:ext cx="5040560" cy="237626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2400" dirty="0" smtClean="0">
                <a:solidFill>
                  <a:srgbClr val="002060"/>
                </a:solidFill>
                <a:latin typeface="+mj-lt"/>
              </a:rPr>
              <a:t>conversion every </a:t>
            </a:r>
            <a:r>
              <a:rPr lang="en-US" sz="2400" dirty="0">
                <a:solidFill>
                  <a:srgbClr val="002060"/>
                </a:solidFill>
                <a:latin typeface="+mj-lt"/>
              </a:rPr>
              <a:t>single doc from paper to digit/electronic: from e-marketing to the </a:t>
            </a:r>
            <a:r>
              <a:rPr lang="en-US" sz="2400" dirty="0" smtClean="0">
                <a:solidFill>
                  <a:srgbClr val="002060"/>
                </a:solidFill>
                <a:latin typeface="+mj-lt"/>
              </a:rPr>
              <a:t>e-customs </a:t>
            </a:r>
            <a:r>
              <a:rPr lang="en-US" sz="2400" dirty="0">
                <a:solidFill>
                  <a:srgbClr val="002060"/>
                </a:solidFill>
                <a:latin typeface="+mj-lt"/>
              </a:rPr>
              <a:t>clearance through e-logistics, e-payment and e-licensing / certification</a:t>
            </a:r>
            <a:r>
              <a:rPr lang="it-IT" sz="2400" dirty="0">
                <a:solidFill>
                  <a:srgbClr val="002060"/>
                </a:solidFill>
                <a:latin typeface="+mj-lt"/>
              </a:rPr>
              <a:t>.</a:t>
            </a:r>
          </a:p>
          <a:p>
            <a:pPr lvl="0" algn="just"/>
            <a:endParaRPr lang="it-IT" sz="1000" b="1" dirty="0"/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492896"/>
            <a:ext cx="1152128" cy="16294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Freccia a destra 43"/>
          <p:cNvSpPr/>
          <p:nvPr/>
        </p:nvSpPr>
        <p:spPr>
          <a:xfrm>
            <a:off x="2411760" y="3284984"/>
            <a:ext cx="576064" cy="216024"/>
          </a:xfrm>
          <a:prstGeom prst="rightArrow">
            <a:avLst/>
          </a:prstGeom>
          <a:solidFill>
            <a:srgbClr val="A91F33"/>
          </a:solidFill>
          <a:ln>
            <a:solidFill>
              <a:srgbClr val="A91F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Rettangolo 10"/>
          <p:cNvSpPr/>
          <p:nvPr/>
        </p:nvSpPr>
        <p:spPr>
          <a:xfrm>
            <a:off x="323528" y="4725144"/>
            <a:ext cx="1872208" cy="11452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</a:rPr>
              <a:t>TDR</a:t>
            </a:r>
          </a:p>
          <a:p>
            <a:pPr algn="ctr"/>
            <a:r>
              <a:rPr lang="en-US" sz="1600" b="1" dirty="0" smtClean="0">
                <a:solidFill>
                  <a:schemeClr val="bg1"/>
                </a:solidFill>
              </a:rPr>
              <a:t>Trade Document Repository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/>
            <a:endParaRPr lang="it-IT" sz="1050" dirty="0"/>
          </a:p>
        </p:txBody>
      </p:sp>
      <p:sp>
        <p:nvSpPr>
          <p:cNvPr id="12" name="Freccia a destra 43"/>
          <p:cNvSpPr/>
          <p:nvPr/>
        </p:nvSpPr>
        <p:spPr>
          <a:xfrm>
            <a:off x="2483768" y="5013176"/>
            <a:ext cx="576064" cy="216024"/>
          </a:xfrm>
          <a:prstGeom prst="rightArrow">
            <a:avLst/>
          </a:prstGeom>
          <a:solidFill>
            <a:srgbClr val="A91F33"/>
          </a:solidFill>
          <a:ln>
            <a:solidFill>
              <a:srgbClr val="A91F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Segnaposto contenuto 3"/>
          <p:cNvSpPr txBox="1">
            <a:spLocks/>
          </p:cNvSpPr>
          <p:nvPr/>
        </p:nvSpPr>
        <p:spPr>
          <a:xfrm>
            <a:off x="3491880" y="4653136"/>
            <a:ext cx="4824536" cy="114374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Wingdings 2"/>
              <a:buNone/>
            </a:pPr>
            <a:r>
              <a:rPr lang="en-GB" sz="2400" dirty="0" smtClean="0">
                <a:solidFill>
                  <a:srgbClr val="002060"/>
                </a:solidFill>
                <a:latin typeface="+mj-lt"/>
              </a:rPr>
              <a:t>electronic</a:t>
            </a:r>
            <a:r>
              <a:rPr lang="en-US" sz="2400" dirty="0" smtClean="0">
                <a:solidFill>
                  <a:srgbClr val="002060"/>
                </a:solidFill>
                <a:latin typeface="+mj-lt"/>
              </a:rPr>
              <a:t> preservation of all docs and data with </a:t>
            </a:r>
            <a:r>
              <a:rPr lang="en-US" sz="2400" dirty="0" smtClean="0">
                <a:solidFill>
                  <a:srgbClr val="FF0000"/>
                </a:solidFill>
                <a:latin typeface="+mj-lt"/>
              </a:rPr>
              <a:t>legal validity</a:t>
            </a:r>
            <a:endParaRPr lang="it-IT" sz="2400" dirty="0" smtClean="0">
              <a:solidFill>
                <a:srgbClr val="002060"/>
              </a:solidFill>
              <a:latin typeface="+mj-lt"/>
            </a:endParaRPr>
          </a:p>
          <a:p>
            <a:pPr algn="just"/>
            <a:endParaRPr lang="it-IT" sz="1000" b="1" dirty="0"/>
          </a:p>
        </p:txBody>
      </p:sp>
    </p:spTree>
    <p:extLst>
      <p:ext uri="{BB962C8B-B14F-4D97-AF65-F5344CB8AC3E}">
        <p14:creationId xmlns="" xmlns:p14="http://schemas.microsoft.com/office/powerpoint/2010/main" val="20077629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435280" cy="492664"/>
          </a:xfrm>
        </p:spPr>
        <p:txBody>
          <a:bodyPr>
            <a:normAutofit/>
          </a:bodyPr>
          <a:lstStyle/>
          <a:p>
            <a:r>
              <a:rPr lang="it-IT" sz="2800" b="1" dirty="0" err="1">
                <a:solidFill>
                  <a:srgbClr val="002060"/>
                </a:solidFill>
                <a:ea typeface="+mn-ea"/>
                <a:cs typeface="+mn-cs"/>
              </a:rPr>
              <a:t>ITH-Italia</a:t>
            </a:r>
            <a:r>
              <a:rPr lang="it-IT" sz="2800" b="1" dirty="0">
                <a:solidFill>
                  <a:srgbClr val="002060"/>
                </a:solidFill>
                <a:ea typeface="+mn-ea"/>
                <a:cs typeface="+mn-cs"/>
              </a:rPr>
              <a:t>: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idx="1"/>
          </p:nvPr>
        </p:nvSpPr>
        <p:spPr>
          <a:xfrm>
            <a:off x="457200" y="1340768"/>
            <a:ext cx="4762872" cy="4752528"/>
          </a:xfrm>
        </p:spPr>
        <p:txBody>
          <a:bodyPr>
            <a:noAutofit/>
          </a:bodyPr>
          <a:lstStyle/>
          <a:p>
            <a:pPr algn="just"/>
            <a:endParaRPr lang="it-IT" sz="2400" b="1" dirty="0" smtClean="0">
              <a:solidFill>
                <a:srgbClr val="FF0000"/>
              </a:solidFill>
              <a:latin typeface="+mj-lt"/>
            </a:endParaRPr>
          </a:p>
          <a:p>
            <a:pPr algn="just"/>
            <a:r>
              <a:rPr lang="it-IT" sz="2400" b="1" dirty="0" smtClean="0">
                <a:solidFill>
                  <a:srgbClr val="FF0000"/>
                </a:solidFill>
                <a:latin typeface="+mj-lt"/>
              </a:rPr>
              <a:t>on</a:t>
            </a:r>
            <a:r>
              <a:rPr lang="it-IT" sz="2400" b="1" dirty="0">
                <a:solidFill>
                  <a:srgbClr val="FF0000"/>
                </a:solidFill>
                <a:latin typeface="+mj-lt"/>
              </a:rPr>
              <a:t>-line </a:t>
            </a:r>
            <a:r>
              <a:rPr lang="it-IT" sz="2400" b="1" dirty="0" err="1" smtClean="0">
                <a:solidFill>
                  <a:srgbClr val="FF0000"/>
                </a:solidFill>
                <a:latin typeface="+mj-lt"/>
              </a:rPr>
              <a:t>system</a:t>
            </a:r>
            <a:endParaRPr lang="it-IT" sz="2400" b="1" dirty="0">
              <a:solidFill>
                <a:srgbClr val="FF0000"/>
              </a:solidFill>
              <a:latin typeface="+mj-lt"/>
            </a:endParaRPr>
          </a:p>
          <a:p>
            <a:pPr marL="0" indent="0" algn="just">
              <a:buNone/>
            </a:pPr>
            <a:endParaRPr lang="it-IT" sz="2400" b="1" dirty="0">
              <a:solidFill>
                <a:srgbClr val="FF0000"/>
              </a:solidFill>
              <a:latin typeface="+mj-lt"/>
            </a:endParaRPr>
          </a:p>
          <a:p>
            <a:pPr algn="just"/>
            <a:r>
              <a:rPr lang="en-US" sz="2400" b="1" dirty="0" smtClean="0">
                <a:solidFill>
                  <a:srgbClr val="FF0000"/>
                </a:solidFill>
                <a:latin typeface="+mj-lt"/>
              </a:rPr>
              <a:t>Docs, Transactions - Legal validity</a:t>
            </a:r>
            <a:endParaRPr lang="fr-FR" sz="2400" b="1" dirty="0">
              <a:solidFill>
                <a:srgbClr val="002060"/>
              </a:solidFill>
              <a:latin typeface="+mj-lt"/>
            </a:endParaRPr>
          </a:p>
          <a:p>
            <a:pPr algn="just"/>
            <a:endParaRPr lang="it-IT" sz="2400" b="1" dirty="0" smtClean="0">
              <a:latin typeface="+mj-lt"/>
            </a:endParaRPr>
          </a:p>
          <a:p>
            <a:pPr algn="just"/>
            <a:r>
              <a:rPr lang="en-US" sz="2400" b="1" dirty="0" smtClean="0">
                <a:solidFill>
                  <a:srgbClr val="FF0000"/>
                </a:solidFill>
                <a:latin typeface="+mj-lt"/>
              </a:rPr>
              <a:t>reduces time </a:t>
            </a:r>
            <a:r>
              <a:rPr lang="en-US" sz="2400" b="1" dirty="0">
                <a:solidFill>
                  <a:srgbClr val="FF0000"/>
                </a:solidFill>
                <a:latin typeface="+mj-lt"/>
              </a:rPr>
              <a:t>and </a:t>
            </a:r>
            <a:r>
              <a:rPr lang="en-US" sz="2400" b="1" dirty="0" smtClean="0">
                <a:solidFill>
                  <a:srgbClr val="FF0000"/>
                </a:solidFill>
                <a:latin typeface="+mj-lt"/>
              </a:rPr>
              <a:t>cost</a:t>
            </a:r>
            <a:endParaRPr lang="en-US" sz="2400" b="1" dirty="0">
              <a:solidFill>
                <a:srgbClr val="002060"/>
              </a:solidFill>
              <a:latin typeface="+mj-lt"/>
            </a:endParaRPr>
          </a:p>
          <a:p>
            <a:pPr algn="just"/>
            <a:endParaRPr lang="it-IT" sz="2400" b="1" dirty="0" smtClean="0">
              <a:latin typeface="+mj-lt"/>
            </a:endParaRPr>
          </a:p>
          <a:p>
            <a:pPr algn="just"/>
            <a:r>
              <a:rPr lang="en-US" sz="2400" b="1" dirty="0" smtClean="0">
                <a:solidFill>
                  <a:srgbClr val="FF0000"/>
                </a:solidFill>
                <a:latin typeface="+mj-lt"/>
              </a:rPr>
              <a:t>idea of “International trade system”</a:t>
            </a:r>
            <a:endParaRPr lang="en-US" sz="2400" b="1" dirty="0"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6058" y="2028545"/>
            <a:ext cx="2614414" cy="27610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54981-3906-4C0E-BF63-572ADE1C692A}" type="slidenum">
              <a:rPr lang="it-IT" smtClean="0"/>
              <a:pPr/>
              <a:t>11</a:t>
            </a:fld>
            <a:endParaRPr lang="it-IT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24"/>
            <a:ext cx="35242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419298859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/>
          <p:cNvSpPr/>
          <p:nvPr/>
        </p:nvSpPr>
        <p:spPr>
          <a:xfrm>
            <a:off x="3566738" y="2204864"/>
            <a:ext cx="1509318" cy="10098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b="1" dirty="0">
                <a:solidFill>
                  <a:schemeClr val="bg1"/>
                </a:solidFill>
              </a:rPr>
              <a:t>1</a:t>
            </a:r>
            <a:r>
              <a:rPr lang="en-US" sz="1200" b="1" baseline="30000" dirty="0">
                <a:solidFill>
                  <a:schemeClr val="bg1"/>
                </a:solidFill>
              </a:rPr>
              <a:t>st</a:t>
            </a:r>
            <a:r>
              <a:rPr lang="en-US" sz="1200" b="1" dirty="0">
                <a:solidFill>
                  <a:schemeClr val="bg1"/>
                </a:solidFill>
              </a:rPr>
              <a:t> International Conference  on Trade Facilitation</a:t>
            </a:r>
          </a:p>
          <a:p>
            <a:r>
              <a:rPr lang="en-US" sz="1000" b="1" dirty="0">
                <a:solidFill>
                  <a:schemeClr val="bg1"/>
                </a:solidFill>
              </a:rPr>
              <a:t>February 2008</a:t>
            </a:r>
            <a:endParaRPr lang="it-IT" sz="1000" b="1" dirty="0">
              <a:solidFill>
                <a:schemeClr val="bg1"/>
              </a:solidFill>
            </a:endParaRPr>
          </a:p>
          <a:p>
            <a:pPr algn="ctr"/>
            <a:endParaRPr lang="it-IT" sz="800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t-IT" b="1" dirty="0" smtClean="0">
                <a:solidFill>
                  <a:srgbClr val="A91F33"/>
                </a:solidFill>
              </a:rPr>
              <a:t>Work flow </a:t>
            </a:r>
            <a:r>
              <a:rPr lang="it-IT" b="1" dirty="0" err="1" smtClean="0">
                <a:solidFill>
                  <a:srgbClr val="A91F33"/>
                </a:solidFill>
              </a:rPr>
              <a:t>of</a:t>
            </a:r>
            <a:r>
              <a:rPr lang="it-IT" b="1" dirty="0" smtClean="0">
                <a:solidFill>
                  <a:srgbClr val="A91F33"/>
                </a:solidFill>
              </a:rPr>
              <a:t> the </a:t>
            </a:r>
            <a:r>
              <a:rPr lang="it-IT" b="1" dirty="0" err="1" smtClean="0">
                <a:solidFill>
                  <a:srgbClr val="A91F33"/>
                </a:solidFill>
              </a:rPr>
              <a:t>activities</a:t>
            </a:r>
            <a:endParaRPr lang="it-IT" b="1" dirty="0">
              <a:solidFill>
                <a:srgbClr val="A91F33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54981-3906-4C0E-BF63-572ADE1C692A}" type="slidenum">
              <a:rPr lang="it-IT" smtClean="0"/>
              <a:pPr/>
              <a:t>12</a:t>
            </a:fld>
            <a:endParaRPr lang="it-IT"/>
          </a:p>
        </p:txBody>
      </p:sp>
      <p:sp>
        <p:nvSpPr>
          <p:cNvPr id="12" name="Freccia in giù 11"/>
          <p:cNvSpPr/>
          <p:nvPr/>
        </p:nvSpPr>
        <p:spPr>
          <a:xfrm>
            <a:off x="4214240" y="3357562"/>
            <a:ext cx="285752" cy="1285884"/>
          </a:xfrm>
          <a:prstGeom prst="downArrow">
            <a:avLst/>
          </a:prstGeom>
          <a:solidFill>
            <a:srgbClr val="A91F33"/>
          </a:solidFill>
          <a:ln>
            <a:solidFill>
              <a:srgbClr val="A91F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Rettangolo 12"/>
          <p:cNvSpPr/>
          <p:nvPr/>
        </p:nvSpPr>
        <p:spPr>
          <a:xfrm>
            <a:off x="3563888" y="4745094"/>
            <a:ext cx="1508178" cy="12761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b="1" dirty="0">
                <a:solidFill>
                  <a:schemeClr val="bg1"/>
                </a:solidFill>
              </a:rPr>
              <a:t>2</a:t>
            </a:r>
            <a:r>
              <a:rPr lang="en-US" sz="1200" b="1" baseline="30000" dirty="0">
                <a:solidFill>
                  <a:schemeClr val="bg1"/>
                </a:solidFill>
              </a:rPr>
              <a:t>nd</a:t>
            </a:r>
            <a:r>
              <a:rPr lang="en-US" sz="1200" b="1" dirty="0">
                <a:solidFill>
                  <a:schemeClr val="bg1"/>
                </a:solidFill>
              </a:rPr>
              <a:t> International Conference  on Trade Facilitation 14</a:t>
            </a:r>
            <a:r>
              <a:rPr lang="en-US" sz="1200" b="1" baseline="30000" dirty="0">
                <a:solidFill>
                  <a:schemeClr val="bg1"/>
                </a:solidFill>
              </a:rPr>
              <a:t>th</a:t>
            </a:r>
            <a:r>
              <a:rPr lang="en-US" sz="1200" b="1" dirty="0">
                <a:solidFill>
                  <a:schemeClr val="bg1"/>
                </a:solidFill>
              </a:rPr>
              <a:t>  UN/CEFACT FORUM</a:t>
            </a:r>
          </a:p>
          <a:p>
            <a:r>
              <a:rPr lang="en-US" sz="1000" b="1" dirty="0">
                <a:solidFill>
                  <a:schemeClr val="bg1"/>
                </a:solidFill>
              </a:rPr>
              <a:t>April 2009</a:t>
            </a:r>
            <a:endParaRPr lang="it-IT" sz="1000" b="1" dirty="0">
              <a:solidFill>
                <a:schemeClr val="bg1"/>
              </a:solidFill>
            </a:endParaRPr>
          </a:p>
          <a:p>
            <a:pPr algn="ctr"/>
            <a:endParaRPr lang="it-IT" sz="1200" dirty="0"/>
          </a:p>
        </p:txBody>
      </p:sp>
      <p:sp>
        <p:nvSpPr>
          <p:cNvPr id="16" name="CasellaDiTesto 15"/>
          <p:cNvSpPr txBox="1"/>
          <p:nvPr/>
        </p:nvSpPr>
        <p:spPr>
          <a:xfrm>
            <a:off x="642910" y="6072207"/>
            <a:ext cx="1500198" cy="369332"/>
          </a:xfrm>
          <a:prstGeom prst="rect">
            <a:avLst/>
          </a:prstGeom>
          <a:solidFill>
            <a:srgbClr val="A91F33"/>
          </a:solidFill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rgbClr val="FFFFFF"/>
                </a:solidFill>
              </a:rPr>
              <a:t>2008 - 2009</a:t>
            </a:r>
            <a:endParaRPr lang="it-IT" dirty="0">
              <a:solidFill>
                <a:srgbClr val="FFFFFF"/>
              </a:solidFill>
            </a:endParaRPr>
          </a:p>
        </p:txBody>
      </p:sp>
      <p:sp>
        <p:nvSpPr>
          <p:cNvPr id="19" name="Rettangolo 18"/>
          <p:cNvSpPr/>
          <p:nvPr/>
        </p:nvSpPr>
        <p:spPr>
          <a:xfrm>
            <a:off x="6156176" y="3292964"/>
            <a:ext cx="2000264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“Strategic Table” on TF</a:t>
            </a:r>
          </a:p>
          <a:p>
            <a:pPr algn="ctr"/>
            <a:r>
              <a:rPr lang="en-US" sz="1000" b="1" dirty="0">
                <a:solidFill>
                  <a:schemeClr val="bg1"/>
                </a:solidFill>
              </a:rPr>
              <a:t>December 2009</a:t>
            </a:r>
            <a:endParaRPr lang="it-IT" sz="1000" b="1" dirty="0">
              <a:solidFill>
                <a:schemeClr val="bg1"/>
              </a:solidFill>
            </a:endParaRPr>
          </a:p>
          <a:p>
            <a:pPr algn="ctr"/>
            <a:endParaRPr lang="it-IT" sz="1200" dirty="0"/>
          </a:p>
        </p:txBody>
      </p:sp>
      <p:sp>
        <p:nvSpPr>
          <p:cNvPr id="18" name="Rettangolo 17"/>
          <p:cNvSpPr/>
          <p:nvPr/>
        </p:nvSpPr>
        <p:spPr>
          <a:xfrm>
            <a:off x="539552" y="3214686"/>
            <a:ext cx="2357454" cy="10715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UN/CEFACT Recommendation N</a:t>
            </a:r>
            <a:r>
              <a:rPr lang="en-US" sz="1400" b="1" dirty="0" smtClean="0">
                <a:solidFill>
                  <a:schemeClr val="bg1"/>
                </a:solidFill>
              </a:rPr>
              <a:t>°  </a:t>
            </a:r>
            <a:r>
              <a:rPr lang="en-US" sz="1400" b="1" dirty="0">
                <a:solidFill>
                  <a:schemeClr val="bg1"/>
                </a:solidFill>
              </a:rPr>
              <a:t>33 </a:t>
            </a:r>
            <a:endParaRPr lang="it-IT" sz="1400" b="1" dirty="0">
              <a:solidFill>
                <a:schemeClr val="bg1"/>
              </a:solidFill>
            </a:endParaRPr>
          </a:p>
          <a:p>
            <a:pPr algn="ctr"/>
            <a:endParaRPr lang="it-IT" sz="1200" dirty="0"/>
          </a:p>
        </p:txBody>
      </p:sp>
      <p:sp>
        <p:nvSpPr>
          <p:cNvPr id="22" name="Freccia a destra 21"/>
          <p:cNvSpPr/>
          <p:nvPr/>
        </p:nvSpPr>
        <p:spPr>
          <a:xfrm>
            <a:off x="2987824" y="3573016"/>
            <a:ext cx="780118" cy="355480"/>
          </a:xfrm>
          <a:prstGeom prst="rightArrow">
            <a:avLst/>
          </a:prstGeom>
          <a:solidFill>
            <a:srgbClr val="A91F33"/>
          </a:solidFill>
          <a:ln>
            <a:solidFill>
              <a:srgbClr val="A91F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" name="Freccia a destra 21"/>
          <p:cNvSpPr/>
          <p:nvPr/>
        </p:nvSpPr>
        <p:spPr>
          <a:xfrm>
            <a:off x="4944010" y="3573016"/>
            <a:ext cx="780118" cy="355480"/>
          </a:xfrm>
          <a:prstGeom prst="rightArrow">
            <a:avLst/>
          </a:prstGeom>
          <a:solidFill>
            <a:srgbClr val="A91F33"/>
          </a:solidFill>
          <a:ln>
            <a:solidFill>
              <a:srgbClr val="A91F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24"/>
            <a:ext cx="35242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t-IT" b="1" dirty="0" smtClean="0">
                <a:solidFill>
                  <a:srgbClr val="A91F33"/>
                </a:solidFill>
              </a:rPr>
              <a:t>Work flow </a:t>
            </a:r>
            <a:r>
              <a:rPr lang="it-IT" b="1" dirty="0" err="1" smtClean="0">
                <a:solidFill>
                  <a:srgbClr val="A91F33"/>
                </a:solidFill>
              </a:rPr>
              <a:t>of</a:t>
            </a:r>
            <a:r>
              <a:rPr lang="it-IT" b="1" dirty="0" smtClean="0">
                <a:solidFill>
                  <a:srgbClr val="A91F33"/>
                </a:solidFill>
              </a:rPr>
              <a:t> the </a:t>
            </a:r>
            <a:r>
              <a:rPr lang="it-IT" b="1" dirty="0" err="1" smtClean="0">
                <a:solidFill>
                  <a:srgbClr val="A91F33"/>
                </a:solidFill>
              </a:rPr>
              <a:t>activities</a:t>
            </a:r>
            <a:endParaRPr lang="it-IT" b="1" dirty="0">
              <a:solidFill>
                <a:srgbClr val="A91F33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54981-3906-4C0E-BF63-572ADE1C692A}" type="slidenum">
              <a:rPr lang="it-IT" smtClean="0"/>
              <a:pPr/>
              <a:t>13</a:t>
            </a:fld>
            <a:endParaRPr lang="it-IT"/>
          </a:p>
        </p:txBody>
      </p:sp>
      <p:sp>
        <p:nvSpPr>
          <p:cNvPr id="16" name="CasellaDiTesto 15"/>
          <p:cNvSpPr txBox="1"/>
          <p:nvPr/>
        </p:nvSpPr>
        <p:spPr>
          <a:xfrm>
            <a:off x="642910" y="6072207"/>
            <a:ext cx="1500198" cy="369332"/>
          </a:xfrm>
          <a:prstGeom prst="rect">
            <a:avLst/>
          </a:prstGeom>
          <a:solidFill>
            <a:srgbClr val="A91F33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>
                <a:solidFill>
                  <a:schemeClr val="bg1"/>
                </a:solidFill>
              </a:rPr>
              <a:t>2010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19" name="Rettangolo 18"/>
          <p:cNvSpPr/>
          <p:nvPr/>
        </p:nvSpPr>
        <p:spPr>
          <a:xfrm>
            <a:off x="2571736" y="1928802"/>
            <a:ext cx="3786214" cy="9286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“Strategic Table” on Trade </a:t>
            </a:r>
            <a:r>
              <a:rPr lang="en-US" sz="2000" b="1" dirty="0" smtClean="0">
                <a:solidFill>
                  <a:schemeClr val="bg1"/>
                </a:solidFill>
              </a:rPr>
              <a:t>Facilitation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23" name="Rettangolo 22"/>
          <p:cNvSpPr/>
          <p:nvPr/>
        </p:nvSpPr>
        <p:spPr>
          <a:xfrm>
            <a:off x="714348" y="3571876"/>
            <a:ext cx="1643074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dirty="0">
                <a:solidFill>
                  <a:schemeClr val="bg1"/>
                </a:solidFill>
              </a:rPr>
              <a:t>Working Group Operators’ </a:t>
            </a:r>
          </a:p>
          <a:p>
            <a:pPr algn="ctr"/>
            <a:r>
              <a:rPr lang="en-US" sz="1050" b="1" dirty="0">
                <a:solidFill>
                  <a:schemeClr val="bg1"/>
                </a:solidFill>
              </a:rPr>
              <a:t>problems</a:t>
            </a:r>
          </a:p>
          <a:p>
            <a:pPr algn="ctr"/>
            <a:endParaRPr lang="it-IT" sz="1050" dirty="0"/>
          </a:p>
        </p:txBody>
      </p:sp>
      <p:sp>
        <p:nvSpPr>
          <p:cNvPr id="25" name="Rettangolo 24"/>
          <p:cNvSpPr/>
          <p:nvPr/>
        </p:nvSpPr>
        <p:spPr>
          <a:xfrm>
            <a:off x="2643174" y="3571876"/>
            <a:ext cx="1643074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dirty="0">
                <a:solidFill>
                  <a:schemeClr val="bg1"/>
                </a:solidFill>
              </a:rPr>
              <a:t>Working Group</a:t>
            </a:r>
          </a:p>
          <a:p>
            <a:pPr algn="ctr"/>
            <a:r>
              <a:rPr lang="en-US" sz="1050" b="1" dirty="0">
                <a:solidFill>
                  <a:schemeClr val="bg1"/>
                </a:solidFill>
              </a:rPr>
              <a:t>Financial Services</a:t>
            </a:r>
          </a:p>
          <a:p>
            <a:pPr algn="ctr"/>
            <a:endParaRPr lang="it-IT" sz="1050" dirty="0"/>
          </a:p>
        </p:txBody>
      </p:sp>
      <p:sp>
        <p:nvSpPr>
          <p:cNvPr id="27" name="Rettangolo 26"/>
          <p:cNvSpPr/>
          <p:nvPr/>
        </p:nvSpPr>
        <p:spPr>
          <a:xfrm>
            <a:off x="4572000" y="3571876"/>
            <a:ext cx="1643074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dirty="0">
                <a:solidFill>
                  <a:schemeClr val="bg1"/>
                </a:solidFill>
              </a:rPr>
              <a:t>Working Group</a:t>
            </a:r>
          </a:p>
          <a:p>
            <a:pPr algn="ctr"/>
            <a:r>
              <a:rPr lang="en-US" sz="1050" b="1" dirty="0">
                <a:solidFill>
                  <a:schemeClr val="bg1"/>
                </a:solidFill>
              </a:rPr>
              <a:t>Interoperability</a:t>
            </a:r>
          </a:p>
          <a:p>
            <a:pPr algn="ctr"/>
            <a:endParaRPr lang="it-IT" sz="1050" dirty="0"/>
          </a:p>
        </p:txBody>
      </p:sp>
      <p:sp>
        <p:nvSpPr>
          <p:cNvPr id="29" name="Rettangolo 28"/>
          <p:cNvSpPr/>
          <p:nvPr/>
        </p:nvSpPr>
        <p:spPr>
          <a:xfrm>
            <a:off x="6500826" y="3571876"/>
            <a:ext cx="1643074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dirty="0">
                <a:solidFill>
                  <a:schemeClr val="bg1"/>
                </a:solidFill>
              </a:rPr>
              <a:t>Working Group</a:t>
            </a:r>
          </a:p>
          <a:p>
            <a:pPr algn="ctr"/>
            <a:r>
              <a:rPr lang="en-US" sz="1050" b="1" dirty="0">
                <a:solidFill>
                  <a:schemeClr val="bg1"/>
                </a:solidFill>
              </a:rPr>
              <a:t>Aid for Trade</a:t>
            </a:r>
          </a:p>
          <a:p>
            <a:pPr algn="ctr"/>
            <a:endParaRPr lang="it-IT" sz="1050" dirty="0"/>
          </a:p>
        </p:txBody>
      </p:sp>
      <p:sp>
        <p:nvSpPr>
          <p:cNvPr id="41" name="Rettangolo 40"/>
          <p:cNvSpPr/>
          <p:nvPr/>
        </p:nvSpPr>
        <p:spPr>
          <a:xfrm>
            <a:off x="714348" y="4730844"/>
            <a:ext cx="1643074" cy="71438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A91F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 algn="just">
              <a:buFont typeface="Arial"/>
              <a:buChar char="•"/>
            </a:pPr>
            <a:r>
              <a:rPr lang="en-US" sz="1000" b="1" dirty="0" smtClean="0">
                <a:solidFill>
                  <a:srgbClr val="A91F33"/>
                </a:solidFill>
              </a:rPr>
              <a:t>Institutional Experts</a:t>
            </a:r>
          </a:p>
          <a:p>
            <a:pPr marL="171450" indent="-171450" algn="just">
              <a:buFont typeface="Arial"/>
              <a:buChar char="•"/>
            </a:pPr>
            <a:r>
              <a:rPr lang="en-US" sz="1000" b="1" dirty="0" smtClean="0">
                <a:solidFill>
                  <a:srgbClr val="A91F33"/>
                </a:solidFill>
              </a:rPr>
              <a:t> Sector Experts</a:t>
            </a:r>
          </a:p>
          <a:p>
            <a:pPr marL="171450" indent="-171450" algn="just">
              <a:buFont typeface="Arial"/>
              <a:buChar char="•"/>
            </a:pPr>
            <a:r>
              <a:rPr lang="en-US" sz="1000" b="1" dirty="0" smtClean="0">
                <a:solidFill>
                  <a:srgbClr val="A91F33"/>
                </a:solidFill>
              </a:rPr>
              <a:t> Experts..</a:t>
            </a:r>
          </a:p>
          <a:p>
            <a:pPr algn="ctr"/>
            <a:endParaRPr lang="it-IT" sz="1050" dirty="0"/>
          </a:p>
        </p:txBody>
      </p:sp>
      <p:sp>
        <p:nvSpPr>
          <p:cNvPr id="51" name="Freccia in giù 50"/>
          <p:cNvSpPr/>
          <p:nvPr/>
        </p:nvSpPr>
        <p:spPr>
          <a:xfrm>
            <a:off x="1428728" y="3071810"/>
            <a:ext cx="214314" cy="357190"/>
          </a:xfrm>
          <a:prstGeom prst="downArrow">
            <a:avLst/>
          </a:prstGeom>
          <a:solidFill>
            <a:srgbClr val="A91F33"/>
          </a:solidFill>
          <a:ln>
            <a:solidFill>
              <a:srgbClr val="A91F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2" name="Freccia in giù 51"/>
          <p:cNvSpPr/>
          <p:nvPr/>
        </p:nvSpPr>
        <p:spPr>
          <a:xfrm>
            <a:off x="3357554" y="3071810"/>
            <a:ext cx="214314" cy="357190"/>
          </a:xfrm>
          <a:prstGeom prst="downArrow">
            <a:avLst/>
          </a:prstGeom>
          <a:solidFill>
            <a:srgbClr val="A91F33"/>
          </a:solidFill>
          <a:ln>
            <a:solidFill>
              <a:srgbClr val="A91F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3" name="Freccia in giù 52"/>
          <p:cNvSpPr/>
          <p:nvPr/>
        </p:nvSpPr>
        <p:spPr>
          <a:xfrm>
            <a:off x="5286380" y="3071810"/>
            <a:ext cx="214314" cy="357190"/>
          </a:xfrm>
          <a:prstGeom prst="downArrow">
            <a:avLst/>
          </a:prstGeom>
          <a:solidFill>
            <a:srgbClr val="A91F33"/>
          </a:solidFill>
          <a:ln>
            <a:solidFill>
              <a:srgbClr val="A91F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4" name="Freccia in giù 53"/>
          <p:cNvSpPr/>
          <p:nvPr/>
        </p:nvSpPr>
        <p:spPr>
          <a:xfrm>
            <a:off x="7143768" y="3071810"/>
            <a:ext cx="214314" cy="357190"/>
          </a:xfrm>
          <a:prstGeom prst="downArrow">
            <a:avLst/>
          </a:prstGeom>
          <a:solidFill>
            <a:srgbClr val="A91F33"/>
          </a:solidFill>
          <a:ln>
            <a:solidFill>
              <a:srgbClr val="A91F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4" name="Rettangolo 33"/>
          <p:cNvSpPr/>
          <p:nvPr/>
        </p:nvSpPr>
        <p:spPr>
          <a:xfrm>
            <a:off x="2640894" y="4725144"/>
            <a:ext cx="1643074" cy="71438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A91F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 algn="just">
              <a:buFont typeface="Arial"/>
              <a:buChar char="•"/>
            </a:pPr>
            <a:r>
              <a:rPr lang="en-US" sz="1000" b="1" dirty="0" smtClean="0">
                <a:solidFill>
                  <a:srgbClr val="A91F33"/>
                </a:solidFill>
              </a:rPr>
              <a:t>Institutional Experts</a:t>
            </a:r>
          </a:p>
          <a:p>
            <a:pPr marL="171450" indent="-171450" algn="just">
              <a:buFont typeface="Arial"/>
              <a:buChar char="•"/>
            </a:pPr>
            <a:r>
              <a:rPr lang="en-US" sz="1000" b="1" dirty="0" smtClean="0">
                <a:solidFill>
                  <a:srgbClr val="A91F33"/>
                </a:solidFill>
              </a:rPr>
              <a:t> Sector Experts</a:t>
            </a:r>
          </a:p>
          <a:p>
            <a:pPr marL="171450" indent="-171450" algn="just">
              <a:buFont typeface="Arial"/>
              <a:buChar char="•"/>
            </a:pPr>
            <a:r>
              <a:rPr lang="en-US" sz="1000" b="1" dirty="0" smtClean="0">
                <a:solidFill>
                  <a:srgbClr val="A91F33"/>
                </a:solidFill>
              </a:rPr>
              <a:t> Experts..</a:t>
            </a:r>
          </a:p>
          <a:p>
            <a:pPr algn="ctr"/>
            <a:endParaRPr lang="it-IT" sz="1050" dirty="0"/>
          </a:p>
        </p:txBody>
      </p:sp>
      <p:sp>
        <p:nvSpPr>
          <p:cNvPr id="35" name="Rettangolo 34"/>
          <p:cNvSpPr/>
          <p:nvPr/>
        </p:nvSpPr>
        <p:spPr>
          <a:xfrm>
            <a:off x="4572000" y="4725144"/>
            <a:ext cx="1643074" cy="71438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A91F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 algn="just">
              <a:buFont typeface="Arial"/>
              <a:buChar char="•"/>
            </a:pPr>
            <a:r>
              <a:rPr lang="en-US" sz="1000" b="1" dirty="0" smtClean="0">
                <a:solidFill>
                  <a:srgbClr val="A91F33"/>
                </a:solidFill>
              </a:rPr>
              <a:t>Institutional Experts</a:t>
            </a:r>
          </a:p>
          <a:p>
            <a:pPr marL="171450" indent="-171450" algn="just">
              <a:buFont typeface="Arial"/>
              <a:buChar char="•"/>
            </a:pPr>
            <a:r>
              <a:rPr lang="en-US" sz="1000" b="1" dirty="0" smtClean="0">
                <a:solidFill>
                  <a:srgbClr val="A91F33"/>
                </a:solidFill>
              </a:rPr>
              <a:t> Sector Experts</a:t>
            </a:r>
          </a:p>
          <a:p>
            <a:pPr marL="171450" indent="-171450" algn="just">
              <a:buFont typeface="Arial"/>
              <a:buChar char="•"/>
            </a:pPr>
            <a:r>
              <a:rPr lang="en-US" sz="1000" b="1" dirty="0" smtClean="0">
                <a:solidFill>
                  <a:srgbClr val="A91F33"/>
                </a:solidFill>
              </a:rPr>
              <a:t> Experts..</a:t>
            </a:r>
          </a:p>
          <a:p>
            <a:pPr algn="ctr"/>
            <a:endParaRPr lang="it-IT" sz="1050" dirty="0"/>
          </a:p>
        </p:txBody>
      </p:sp>
      <p:sp>
        <p:nvSpPr>
          <p:cNvPr id="36" name="Rettangolo 35"/>
          <p:cNvSpPr/>
          <p:nvPr/>
        </p:nvSpPr>
        <p:spPr>
          <a:xfrm>
            <a:off x="6516216" y="4725144"/>
            <a:ext cx="1643074" cy="71438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A91F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 algn="just">
              <a:buFont typeface="Arial"/>
              <a:buChar char="•"/>
            </a:pPr>
            <a:r>
              <a:rPr lang="en-US" sz="1000" b="1" dirty="0" smtClean="0">
                <a:solidFill>
                  <a:srgbClr val="A91F33"/>
                </a:solidFill>
              </a:rPr>
              <a:t>Institutional Experts</a:t>
            </a:r>
          </a:p>
          <a:p>
            <a:pPr marL="171450" indent="-171450" algn="just">
              <a:buFont typeface="Arial"/>
              <a:buChar char="•"/>
            </a:pPr>
            <a:r>
              <a:rPr lang="en-US" sz="1000" b="1" dirty="0" smtClean="0">
                <a:solidFill>
                  <a:srgbClr val="A91F33"/>
                </a:solidFill>
              </a:rPr>
              <a:t> Sector Experts</a:t>
            </a:r>
          </a:p>
          <a:p>
            <a:pPr marL="171450" indent="-171450" algn="just">
              <a:buFont typeface="Arial"/>
              <a:buChar char="•"/>
            </a:pPr>
            <a:r>
              <a:rPr lang="en-US" sz="1000" b="1" dirty="0" smtClean="0">
                <a:solidFill>
                  <a:srgbClr val="A91F33"/>
                </a:solidFill>
              </a:rPr>
              <a:t> Experts..</a:t>
            </a:r>
          </a:p>
          <a:p>
            <a:pPr algn="ctr"/>
            <a:endParaRPr lang="it-IT" sz="1050" dirty="0"/>
          </a:p>
        </p:txBody>
      </p:sp>
      <p:sp>
        <p:nvSpPr>
          <p:cNvPr id="9" name="Parentesi graffa chiusa 8"/>
          <p:cNvSpPr/>
          <p:nvPr/>
        </p:nvSpPr>
        <p:spPr>
          <a:xfrm rot="5400000">
            <a:off x="1403648" y="4293096"/>
            <a:ext cx="144016" cy="576064"/>
          </a:xfrm>
          <a:prstGeom prst="rightBrace">
            <a:avLst/>
          </a:prstGeom>
          <a:ln>
            <a:solidFill>
              <a:srgbClr val="A91F3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8" name="Parentesi graffa chiusa 37"/>
          <p:cNvSpPr/>
          <p:nvPr/>
        </p:nvSpPr>
        <p:spPr>
          <a:xfrm rot="5400000">
            <a:off x="3347864" y="4293096"/>
            <a:ext cx="144016" cy="576064"/>
          </a:xfrm>
          <a:prstGeom prst="rightBrace">
            <a:avLst/>
          </a:prstGeom>
          <a:ln>
            <a:solidFill>
              <a:srgbClr val="A91F3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9" name="Parentesi graffa chiusa 38"/>
          <p:cNvSpPr/>
          <p:nvPr/>
        </p:nvSpPr>
        <p:spPr>
          <a:xfrm rot="5400000">
            <a:off x="5292080" y="4293096"/>
            <a:ext cx="144016" cy="576064"/>
          </a:xfrm>
          <a:prstGeom prst="rightBrace">
            <a:avLst/>
          </a:prstGeom>
          <a:ln>
            <a:solidFill>
              <a:srgbClr val="A91F3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0" name="Parentesi graffa chiusa 39"/>
          <p:cNvSpPr/>
          <p:nvPr/>
        </p:nvSpPr>
        <p:spPr>
          <a:xfrm rot="5400000">
            <a:off x="7236296" y="4293096"/>
            <a:ext cx="144016" cy="576064"/>
          </a:xfrm>
          <a:prstGeom prst="rightBrace">
            <a:avLst/>
          </a:prstGeom>
          <a:ln>
            <a:solidFill>
              <a:srgbClr val="A91F3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4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24"/>
            <a:ext cx="35242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rocesso 25"/>
          <p:cNvSpPr/>
          <p:nvPr/>
        </p:nvSpPr>
        <p:spPr>
          <a:xfrm>
            <a:off x="3995936" y="3717032"/>
            <a:ext cx="2520280" cy="2592288"/>
          </a:xfrm>
          <a:prstGeom prst="flowChartProcess">
            <a:avLst/>
          </a:prstGeom>
          <a:solidFill>
            <a:srgbClr val="F2D5A1"/>
          </a:solidFill>
          <a:ln>
            <a:solidFill>
              <a:srgbClr val="A91F3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t-IT" b="1" dirty="0" smtClean="0">
                <a:solidFill>
                  <a:srgbClr val="A91F33"/>
                </a:solidFill>
              </a:rPr>
              <a:t>Work flow </a:t>
            </a:r>
            <a:r>
              <a:rPr lang="it-IT" b="1" dirty="0" err="1" smtClean="0">
                <a:solidFill>
                  <a:srgbClr val="A91F33"/>
                </a:solidFill>
              </a:rPr>
              <a:t>of</a:t>
            </a:r>
            <a:r>
              <a:rPr lang="it-IT" b="1" dirty="0" smtClean="0">
                <a:solidFill>
                  <a:srgbClr val="A91F33"/>
                </a:solidFill>
              </a:rPr>
              <a:t> the </a:t>
            </a:r>
            <a:r>
              <a:rPr lang="it-IT" b="1" dirty="0" err="1" smtClean="0">
                <a:solidFill>
                  <a:srgbClr val="A91F33"/>
                </a:solidFill>
              </a:rPr>
              <a:t>activities</a:t>
            </a:r>
            <a:endParaRPr lang="it-IT" b="1" dirty="0">
              <a:solidFill>
                <a:srgbClr val="A91F33"/>
              </a:solidFill>
            </a:endParaRPr>
          </a:p>
        </p:txBody>
      </p:sp>
      <p:sp>
        <p:nvSpPr>
          <p:cNvPr id="4" name="Segnaposto contenuto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3">
              <a:buNone/>
            </a:pPr>
            <a:endParaRPr lang="it-IT" dirty="0"/>
          </a:p>
          <a:p>
            <a:endParaRPr lang="it-IT" dirty="0"/>
          </a:p>
          <a:p>
            <a:endParaRPr lang="it-IT" dirty="0" smtClean="0"/>
          </a:p>
          <a:p>
            <a:endParaRPr lang="it-IT" dirty="0"/>
          </a:p>
          <a:p>
            <a:endParaRPr lang="it-IT" dirty="0" smtClean="0"/>
          </a:p>
          <a:p>
            <a:endParaRPr lang="it-IT" dirty="0"/>
          </a:p>
          <a:p>
            <a:pPr marL="0" indent="0">
              <a:buNone/>
            </a:pPr>
            <a:endParaRPr lang="it-IT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54981-3906-4C0E-BF63-572ADE1C692A}" type="slidenum">
              <a:rPr lang="it-IT" smtClean="0"/>
              <a:pPr/>
              <a:t>14</a:t>
            </a:fld>
            <a:endParaRPr lang="it-IT"/>
          </a:p>
        </p:txBody>
      </p:sp>
      <p:sp>
        <p:nvSpPr>
          <p:cNvPr id="16" name="CasellaDiTesto 15"/>
          <p:cNvSpPr txBox="1"/>
          <p:nvPr/>
        </p:nvSpPr>
        <p:spPr>
          <a:xfrm>
            <a:off x="642910" y="6072207"/>
            <a:ext cx="1500198" cy="369332"/>
          </a:xfrm>
          <a:prstGeom prst="rect">
            <a:avLst/>
          </a:prstGeom>
          <a:solidFill>
            <a:srgbClr val="A91F33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>
                <a:solidFill>
                  <a:schemeClr val="bg1"/>
                </a:solidFill>
              </a:rPr>
              <a:t>2010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34" name="Rettangolo 33"/>
          <p:cNvSpPr/>
          <p:nvPr/>
        </p:nvSpPr>
        <p:spPr>
          <a:xfrm>
            <a:off x="571472" y="2143116"/>
            <a:ext cx="2286016" cy="10715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buFont typeface="Arial" pitchFamily="34" charset="0"/>
              <a:buChar char="•"/>
            </a:pPr>
            <a:r>
              <a:rPr lang="it-IT" sz="1400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it-IT" sz="1400" dirty="0" err="1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Critical</a:t>
            </a:r>
            <a:r>
              <a:rPr lang="it-IT" sz="1400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Point</a:t>
            </a:r>
          </a:p>
          <a:p>
            <a:pPr algn="just">
              <a:buFont typeface="Arial" pitchFamily="34" charset="0"/>
              <a:buChar char="•"/>
            </a:pPr>
            <a:r>
              <a:rPr lang="it-IT" sz="1400" dirty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it-IT" sz="1400" dirty="0" err="1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Bottleneck</a:t>
            </a:r>
            <a:endParaRPr lang="it-IT" sz="1400" dirty="0" smtClean="0">
              <a:ln w="18415" cmpd="sng">
                <a:noFill/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just">
              <a:buFont typeface="Arial" pitchFamily="34" charset="0"/>
              <a:buChar char="•"/>
            </a:pPr>
            <a:r>
              <a:rPr lang="it-IT" sz="1400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it-IT" sz="1400" dirty="0" err="1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Problem</a:t>
            </a:r>
            <a:r>
              <a:rPr lang="it-IT" sz="1400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it-IT" sz="1400" dirty="0" err="1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identification</a:t>
            </a:r>
            <a:endParaRPr lang="it-IT" sz="1400" dirty="0" smtClean="0">
              <a:ln w="18415" cmpd="sng">
                <a:noFill/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just">
              <a:buFont typeface="Arial" pitchFamily="34" charset="0"/>
              <a:buChar char="•"/>
            </a:pPr>
            <a:r>
              <a:rPr lang="it-IT" sz="1400" dirty="0" err="1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……</a:t>
            </a:r>
            <a:endParaRPr lang="it-IT" sz="1400" dirty="0">
              <a:ln w="18415" cmpd="sng">
                <a:noFill/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5" name="Rettangolo 34"/>
          <p:cNvSpPr/>
          <p:nvPr/>
        </p:nvSpPr>
        <p:spPr>
          <a:xfrm>
            <a:off x="3357554" y="2143116"/>
            <a:ext cx="1785950" cy="10715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buFont typeface="Arial" pitchFamily="34" charset="0"/>
              <a:buChar char="•"/>
            </a:pPr>
            <a:r>
              <a:rPr lang="it-IT" sz="1600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it-IT" sz="1600" dirty="0" err="1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Consequences</a:t>
            </a:r>
            <a:endParaRPr lang="it-IT" sz="1600" dirty="0" smtClean="0">
              <a:ln w="18415" cmpd="sng">
                <a:noFill/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just">
              <a:buFont typeface="Arial" pitchFamily="34" charset="0"/>
              <a:buChar char="•"/>
            </a:pPr>
            <a:r>
              <a:rPr lang="it-IT" sz="1600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it-IT" sz="1600" dirty="0" err="1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Costs</a:t>
            </a:r>
            <a:endParaRPr lang="it-IT" sz="1600" dirty="0" smtClean="0">
              <a:ln w="18415" cmpd="sng">
                <a:noFill/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just">
              <a:buFont typeface="Arial" pitchFamily="34" charset="0"/>
              <a:buChar char="•"/>
            </a:pPr>
            <a:r>
              <a:rPr lang="it-IT" dirty="0" err="1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……</a:t>
            </a:r>
            <a:endParaRPr lang="it-IT" dirty="0">
              <a:ln w="18415" cmpd="sng">
                <a:noFill/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6" name="Rettangolo 35"/>
          <p:cNvSpPr/>
          <p:nvPr/>
        </p:nvSpPr>
        <p:spPr>
          <a:xfrm>
            <a:off x="5715008" y="2143116"/>
            <a:ext cx="1928826" cy="10715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dirty="0" err="1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Proposed</a:t>
            </a:r>
            <a:r>
              <a:rPr lang="it-IT" sz="1600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it-IT" sz="1600" dirty="0" err="1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Solution</a:t>
            </a:r>
            <a:endParaRPr lang="it-IT" dirty="0">
              <a:ln w="18415" cmpd="sng">
                <a:noFill/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7" name="Freccia a destra 36"/>
          <p:cNvSpPr/>
          <p:nvPr/>
        </p:nvSpPr>
        <p:spPr>
          <a:xfrm>
            <a:off x="3000364" y="2571744"/>
            <a:ext cx="285752" cy="142876"/>
          </a:xfrm>
          <a:prstGeom prst="rightArrow">
            <a:avLst/>
          </a:prstGeom>
          <a:solidFill>
            <a:srgbClr val="A91F33"/>
          </a:solidFill>
          <a:ln>
            <a:solidFill>
              <a:srgbClr val="A91F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8" name="Freccia a destra 37"/>
          <p:cNvSpPr/>
          <p:nvPr/>
        </p:nvSpPr>
        <p:spPr>
          <a:xfrm>
            <a:off x="5286380" y="2571744"/>
            <a:ext cx="285752" cy="142876"/>
          </a:xfrm>
          <a:prstGeom prst="rightArrow">
            <a:avLst/>
          </a:prstGeom>
          <a:solidFill>
            <a:srgbClr val="A91F33"/>
          </a:solidFill>
          <a:ln>
            <a:solidFill>
              <a:srgbClr val="A91F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9" name="Freccia circolare a sinistra 38"/>
          <p:cNvSpPr/>
          <p:nvPr/>
        </p:nvSpPr>
        <p:spPr>
          <a:xfrm>
            <a:off x="7668344" y="2492896"/>
            <a:ext cx="833886" cy="2376264"/>
          </a:xfrm>
          <a:prstGeom prst="curvedLeftArrow">
            <a:avLst>
              <a:gd name="adj1" fmla="val 25000"/>
              <a:gd name="adj2" fmla="val 50000"/>
              <a:gd name="adj3" fmla="val 32615"/>
            </a:avLst>
          </a:prstGeom>
          <a:solidFill>
            <a:srgbClr val="A91F33"/>
          </a:solidFill>
          <a:ln>
            <a:solidFill>
              <a:srgbClr val="A91F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40" name="Rettangolo arrotondato 39"/>
          <p:cNvSpPr/>
          <p:nvPr/>
        </p:nvSpPr>
        <p:spPr>
          <a:xfrm>
            <a:off x="4139952" y="3933056"/>
            <a:ext cx="2232248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Best </a:t>
            </a:r>
            <a:r>
              <a:rPr lang="it-IT" dirty="0" err="1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Practices</a:t>
            </a:r>
            <a:endParaRPr lang="it-IT" dirty="0">
              <a:ln w="18415" cmpd="sng">
                <a:noFill/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4" name="Freccia a destra 43"/>
          <p:cNvSpPr/>
          <p:nvPr/>
        </p:nvSpPr>
        <p:spPr>
          <a:xfrm>
            <a:off x="2771800" y="4509120"/>
            <a:ext cx="576064" cy="216024"/>
          </a:xfrm>
          <a:prstGeom prst="rightArrow">
            <a:avLst/>
          </a:prstGeom>
          <a:solidFill>
            <a:srgbClr val="A91F33"/>
          </a:solidFill>
          <a:ln>
            <a:solidFill>
              <a:srgbClr val="A91F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24"/>
            <a:ext cx="35242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" name="Rettangolo arrotondato 20"/>
          <p:cNvSpPr/>
          <p:nvPr/>
        </p:nvSpPr>
        <p:spPr>
          <a:xfrm>
            <a:off x="4139952" y="4653136"/>
            <a:ext cx="2232248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Analysis &amp; </a:t>
            </a:r>
            <a:r>
              <a:rPr lang="it-IT" dirty="0" err="1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Mapping</a:t>
            </a:r>
            <a:endParaRPr lang="it-IT" dirty="0">
              <a:ln w="18415" cmpd="sng">
                <a:noFill/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9" name="Rettangolo arrotondato 28"/>
          <p:cNvSpPr/>
          <p:nvPr/>
        </p:nvSpPr>
        <p:spPr>
          <a:xfrm>
            <a:off x="4139952" y="5373216"/>
            <a:ext cx="2232248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err="1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Digitalization</a:t>
            </a:r>
            <a:endParaRPr lang="it-IT" dirty="0">
              <a:ln w="18415" cmpd="sng">
                <a:noFill/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9" name="Rettangolo arrotondato 18"/>
          <p:cNvSpPr/>
          <p:nvPr/>
        </p:nvSpPr>
        <p:spPr>
          <a:xfrm>
            <a:off x="539552" y="4071367"/>
            <a:ext cx="1984276" cy="115783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it-IT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600" dirty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UN/CEFACT </a:t>
            </a:r>
            <a:r>
              <a:rPr lang="it-IT" sz="1600" dirty="0" err="1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Recommendations</a:t>
            </a:r>
            <a:endParaRPr lang="it-IT" sz="1600" dirty="0" smtClean="0">
              <a:ln w="18415" cmpd="sng">
                <a:noFill/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600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&amp; </a:t>
            </a:r>
            <a:r>
              <a:rPr lang="it-IT" sz="1600" dirty="0" err="1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Standards</a:t>
            </a:r>
            <a:endParaRPr lang="it-IT" sz="1600" dirty="0">
              <a:ln w="18415" cmpd="sng">
                <a:noFill/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t-IT" b="1" dirty="0" smtClean="0">
                <a:solidFill>
                  <a:srgbClr val="A91F33"/>
                </a:solidFill>
              </a:rPr>
              <a:t>Work flow </a:t>
            </a:r>
            <a:r>
              <a:rPr lang="it-IT" b="1" dirty="0" err="1" smtClean="0">
                <a:solidFill>
                  <a:srgbClr val="A91F33"/>
                </a:solidFill>
              </a:rPr>
              <a:t>of</a:t>
            </a:r>
            <a:r>
              <a:rPr lang="it-IT" b="1" dirty="0" smtClean="0">
                <a:solidFill>
                  <a:srgbClr val="A91F33"/>
                </a:solidFill>
              </a:rPr>
              <a:t> the </a:t>
            </a:r>
            <a:r>
              <a:rPr lang="it-IT" b="1" dirty="0" err="1" smtClean="0">
                <a:solidFill>
                  <a:srgbClr val="A91F33"/>
                </a:solidFill>
              </a:rPr>
              <a:t>activities</a:t>
            </a:r>
            <a:endParaRPr lang="it-IT" b="1" dirty="0">
              <a:solidFill>
                <a:srgbClr val="A91F33"/>
              </a:solidFill>
            </a:endParaRPr>
          </a:p>
        </p:txBody>
      </p:sp>
      <p:sp>
        <p:nvSpPr>
          <p:cNvPr id="4" name="Segnaposto contenuto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3">
              <a:buNone/>
            </a:pPr>
            <a:endParaRPr lang="it-IT" dirty="0"/>
          </a:p>
          <a:p>
            <a:endParaRPr lang="it-IT" dirty="0"/>
          </a:p>
          <a:p>
            <a:endParaRPr lang="it-IT" dirty="0" smtClean="0"/>
          </a:p>
          <a:p>
            <a:endParaRPr lang="it-IT" dirty="0"/>
          </a:p>
          <a:p>
            <a:endParaRPr lang="it-IT" dirty="0" smtClean="0"/>
          </a:p>
          <a:p>
            <a:endParaRPr lang="it-IT" dirty="0"/>
          </a:p>
          <a:p>
            <a:pPr marL="0" indent="0">
              <a:buNone/>
            </a:pPr>
            <a:endParaRPr lang="it-IT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54981-3906-4C0E-BF63-572ADE1C692A}" type="slidenum">
              <a:rPr lang="it-IT" smtClean="0"/>
              <a:pPr/>
              <a:t>15</a:t>
            </a:fld>
            <a:endParaRPr lang="it-IT"/>
          </a:p>
        </p:txBody>
      </p:sp>
      <p:sp>
        <p:nvSpPr>
          <p:cNvPr id="16" name="CasellaDiTesto 15"/>
          <p:cNvSpPr txBox="1"/>
          <p:nvPr/>
        </p:nvSpPr>
        <p:spPr>
          <a:xfrm>
            <a:off x="642910" y="6072207"/>
            <a:ext cx="1500198" cy="369332"/>
          </a:xfrm>
          <a:prstGeom prst="rect">
            <a:avLst/>
          </a:prstGeom>
          <a:solidFill>
            <a:srgbClr val="A91F33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>
                <a:solidFill>
                  <a:srgbClr val="FFFFFF"/>
                </a:solidFill>
              </a:rPr>
              <a:t>2011</a:t>
            </a:r>
            <a:endParaRPr lang="it-IT" dirty="0">
              <a:solidFill>
                <a:srgbClr val="FFFFFF"/>
              </a:solidFill>
            </a:endParaRPr>
          </a:p>
        </p:txBody>
      </p:sp>
      <p:sp>
        <p:nvSpPr>
          <p:cNvPr id="22" name="Rettangolo 21"/>
          <p:cNvSpPr/>
          <p:nvPr/>
        </p:nvSpPr>
        <p:spPr>
          <a:xfrm>
            <a:off x="1142976" y="2204864"/>
            <a:ext cx="2564928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>
                <a:solidFill>
                  <a:schemeClr val="bg1"/>
                </a:solidFill>
              </a:rPr>
              <a:t>3</a:t>
            </a:r>
            <a:r>
              <a:rPr lang="en-US" sz="1400" b="1" baseline="30000" dirty="0">
                <a:solidFill>
                  <a:schemeClr val="bg1"/>
                </a:solidFill>
              </a:rPr>
              <a:t>rd</a:t>
            </a:r>
            <a:r>
              <a:rPr lang="en-US" sz="1400" b="1" dirty="0">
                <a:solidFill>
                  <a:schemeClr val="bg1"/>
                </a:solidFill>
              </a:rPr>
              <a:t> International Conference  on Trade Facilitation </a:t>
            </a:r>
          </a:p>
          <a:p>
            <a:r>
              <a:rPr lang="en-US" sz="1400" b="1" dirty="0">
                <a:solidFill>
                  <a:schemeClr val="bg1"/>
                </a:solidFill>
              </a:rPr>
              <a:t>February 2011</a:t>
            </a:r>
            <a:endParaRPr lang="it-IT" sz="1400" b="1" dirty="0">
              <a:solidFill>
                <a:schemeClr val="bg1"/>
              </a:solidFill>
            </a:endParaRPr>
          </a:p>
        </p:txBody>
      </p:sp>
      <p:sp>
        <p:nvSpPr>
          <p:cNvPr id="25" name="Rettangolo 24"/>
          <p:cNvSpPr/>
          <p:nvPr/>
        </p:nvSpPr>
        <p:spPr>
          <a:xfrm>
            <a:off x="1136136" y="3291254"/>
            <a:ext cx="2571768" cy="12178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b="1" dirty="0" err="1">
                <a:solidFill>
                  <a:schemeClr val="bg1"/>
                </a:solidFill>
              </a:rPr>
              <a:t>Mem</a:t>
            </a:r>
            <a:r>
              <a:rPr lang="en-US" sz="1600" b="1" dirty="0">
                <a:solidFill>
                  <a:schemeClr val="bg1"/>
                </a:solidFill>
              </a:rPr>
              <a:t>. of Understanding</a:t>
            </a:r>
          </a:p>
          <a:p>
            <a:r>
              <a:rPr lang="en-US" sz="1600" b="1" dirty="0">
                <a:solidFill>
                  <a:schemeClr val="bg1"/>
                </a:solidFill>
              </a:rPr>
              <a:t>Min of Economic Develop.</a:t>
            </a:r>
          </a:p>
          <a:p>
            <a:r>
              <a:rPr lang="en-US" sz="1600" b="1" dirty="0">
                <a:solidFill>
                  <a:schemeClr val="bg1"/>
                </a:solidFill>
              </a:rPr>
              <a:t>ABI-CBI – Banking Association</a:t>
            </a:r>
            <a:endParaRPr lang="it-IT" sz="1600" b="1" dirty="0">
              <a:solidFill>
                <a:schemeClr val="bg1"/>
              </a:solidFill>
            </a:endParaRPr>
          </a:p>
        </p:txBody>
      </p:sp>
      <p:sp>
        <p:nvSpPr>
          <p:cNvPr id="31" name="Rettangolo 30"/>
          <p:cNvSpPr/>
          <p:nvPr/>
        </p:nvSpPr>
        <p:spPr>
          <a:xfrm>
            <a:off x="1142976" y="4725144"/>
            <a:ext cx="2571768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>
                <a:solidFill>
                  <a:schemeClr val="bg1"/>
                </a:solidFill>
              </a:rPr>
              <a:t>Best </a:t>
            </a:r>
            <a:r>
              <a:rPr lang="it-IT" b="1" dirty="0" err="1">
                <a:solidFill>
                  <a:schemeClr val="bg1"/>
                </a:solidFill>
              </a:rPr>
              <a:t>Practices</a:t>
            </a:r>
            <a:endParaRPr lang="it-IT" b="1" dirty="0">
              <a:solidFill>
                <a:schemeClr val="bg1"/>
              </a:solidFill>
            </a:endParaRPr>
          </a:p>
          <a:p>
            <a:pPr algn="ctr"/>
            <a:r>
              <a:rPr lang="it-IT" b="1" dirty="0">
                <a:solidFill>
                  <a:schemeClr val="bg1"/>
                </a:solidFill>
              </a:rPr>
              <a:t>II Series</a:t>
            </a:r>
          </a:p>
        </p:txBody>
      </p:sp>
      <p:sp>
        <p:nvSpPr>
          <p:cNvPr id="5" name="Freccia destra 4"/>
          <p:cNvSpPr/>
          <p:nvPr/>
        </p:nvSpPr>
        <p:spPr>
          <a:xfrm>
            <a:off x="3995936" y="3573016"/>
            <a:ext cx="1008112" cy="288032"/>
          </a:xfrm>
          <a:prstGeom prst="rightArrow">
            <a:avLst/>
          </a:prstGeom>
          <a:solidFill>
            <a:srgbClr val="A91F33"/>
          </a:solidFill>
          <a:ln>
            <a:solidFill>
              <a:srgbClr val="A91F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24"/>
            <a:ext cx="35242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5013177"/>
            <a:ext cx="1035592" cy="10801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Rettangolo 12"/>
          <p:cNvSpPr/>
          <p:nvPr/>
        </p:nvSpPr>
        <p:spPr>
          <a:xfrm>
            <a:off x="5384608" y="3219246"/>
            <a:ext cx="2571768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Executive Committee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4" name="Freccia destra 13"/>
          <p:cNvSpPr/>
          <p:nvPr/>
        </p:nvSpPr>
        <p:spPr>
          <a:xfrm rot="5400000">
            <a:off x="6300192" y="4365104"/>
            <a:ext cx="720080" cy="288032"/>
          </a:xfrm>
          <a:prstGeom prst="rightArrow">
            <a:avLst/>
          </a:prstGeom>
          <a:solidFill>
            <a:srgbClr val="A91F33"/>
          </a:solidFill>
          <a:ln>
            <a:solidFill>
              <a:srgbClr val="A91F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397423762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435280" cy="780696"/>
          </a:xfrm>
        </p:spPr>
        <p:txBody>
          <a:bodyPr>
            <a:noAutofit/>
          </a:bodyPr>
          <a:lstStyle/>
          <a:p>
            <a:r>
              <a:rPr lang="en-GB" b="1" smtClean="0">
                <a:solidFill>
                  <a:srgbClr val="002060"/>
                </a:solidFill>
              </a:rPr>
              <a:t>The latest news</a:t>
            </a:r>
            <a:endParaRPr lang="en-GB" b="1">
              <a:solidFill>
                <a:srgbClr val="002060"/>
              </a:solidFill>
            </a:endParaRPr>
          </a:p>
        </p:txBody>
      </p:sp>
      <p:sp>
        <p:nvSpPr>
          <p:cNvPr id="4" name="Segnaposto contenuto 3"/>
          <p:cNvSpPr>
            <a:spLocks noGrp="1"/>
          </p:cNvSpPr>
          <p:nvPr>
            <p:ph idx="1"/>
          </p:nvPr>
        </p:nvSpPr>
        <p:spPr>
          <a:xfrm>
            <a:off x="601216" y="2060848"/>
            <a:ext cx="7427168" cy="3816424"/>
          </a:xfrm>
        </p:spPr>
        <p:txBody>
          <a:bodyPr>
            <a:normAutofit/>
          </a:bodyPr>
          <a:lstStyle/>
          <a:p>
            <a:pPr algn="just"/>
            <a:endParaRPr lang="en-GB" sz="1800" smtClean="0">
              <a:solidFill>
                <a:srgbClr val="C00000"/>
              </a:solidFill>
              <a:latin typeface="Arial Black" pitchFamily="34" charset="0"/>
            </a:endParaRPr>
          </a:p>
          <a:p>
            <a:pPr algn="just"/>
            <a:r>
              <a:rPr lang="en-GB" sz="1800" b="1" smtClean="0">
                <a:solidFill>
                  <a:srgbClr val="002060"/>
                </a:solidFill>
              </a:rPr>
              <a:t>Continuous </a:t>
            </a:r>
          </a:p>
          <a:p>
            <a:pPr algn="just"/>
            <a:endParaRPr lang="en-GB" sz="1800" b="1" smtClean="0">
              <a:solidFill>
                <a:srgbClr val="002060"/>
              </a:solidFill>
              <a:latin typeface="Arial Black" pitchFamily="34" charset="0"/>
            </a:endParaRPr>
          </a:p>
          <a:p>
            <a:pPr algn="just"/>
            <a:endParaRPr lang="en-GB" sz="1800" smtClean="0">
              <a:solidFill>
                <a:srgbClr val="C00000"/>
              </a:solidFill>
              <a:latin typeface="Arial Black" pitchFamily="34" charset="0"/>
            </a:endParaRPr>
          </a:p>
          <a:p>
            <a:pPr algn="just"/>
            <a:endParaRPr lang="en-GB" sz="1800" smtClean="0">
              <a:solidFill>
                <a:srgbClr val="C00000"/>
              </a:solidFill>
              <a:latin typeface="Arial Black" pitchFamily="34" charset="0"/>
            </a:endParaRPr>
          </a:p>
          <a:p>
            <a:pPr algn="just"/>
            <a:r>
              <a:rPr lang="en-GB" sz="1800" b="1" smtClean="0">
                <a:solidFill>
                  <a:srgbClr val="C00000"/>
                </a:solidFill>
                <a:latin typeface="+mj-lt"/>
              </a:rPr>
              <a:t>NEW Conference (4</a:t>
            </a:r>
            <a:r>
              <a:rPr lang="en-GB" sz="1800" b="1" baseline="30000" smtClean="0">
                <a:solidFill>
                  <a:srgbClr val="C00000"/>
                </a:solidFill>
                <a:latin typeface="+mj-lt"/>
              </a:rPr>
              <a:t>th</a:t>
            </a:r>
            <a:r>
              <a:rPr lang="en-GB" sz="1800" b="1" smtClean="0">
                <a:solidFill>
                  <a:srgbClr val="C00000"/>
                </a:solidFill>
                <a:latin typeface="+mj-lt"/>
              </a:rPr>
              <a:t>)</a:t>
            </a:r>
            <a:r>
              <a:rPr lang="en-GB" sz="1800" smtClean="0">
                <a:solidFill>
                  <a:srgbClr val="C00000"/>
                </a:solidFill>
                <a:latin typeface="Arial Black" pitchFamily="34" charset="0"/>
              </a:rPr>
              <a:t> </a:t>
            </a:r>
            <a:r>
              <a:rPr lang="en-GB" sz="1800" b="1" smtClean="0">
                <a:solidFill>
                  <a:srgbClr val="002060"/>
                </a:solidFill>
                <a:latin typeface="+mj-lt"/>
              </a:rPr>
              <a:t>will be possibly organized in June-July 2012</a:t>
            </a:r>
          </a:p>
          <a:p>
            <a:endParaRPr lang="en-GB" sz="1800" smtClean="0">
              <a:latin typeface="Arial Narrow" pitchFamily="34" charset="0"/>
            </a:endParaRPr>
          </a:p>
          <a:p>
            <a:pPr algn="just"/>
            <a:endParaRPr lang="en-GB" sz="1800" smtClean="0">
              <a:latin typeface="Arial Narrow" pitchFamily="34" charset="0"/>
            </a:endParaRPr>
          </a:p>
          <a:p>
            <a:pPr algn="just"/>
            <a:r>
              <a:rPr lang="en-GB" sz="1800" b="1" u="sng" smtClean="0">
                <a:solidFill>
                  <a:srgbClr val="C00000"/>
                </a:solidFill>
                <a:latin typeface="+mj-lt"/>
              </a:rPr>
              <a:t>Proposal for a New Government Act</a:t>
            </a:r>
            <a:r>
              <a:rPr lang="en-GB" sz="1800" smtClean="0">
                <a:latin typeface="Arial Black" pitchFamily="34" charset="0"/>
              </a:rPr>
              <a:t> </a:t>
            </a:r>
            <a:r>
              <a:rPr lang="en-GB" sz="1800" b="1" smtClean="0">
                <a:solidFill>
                  <a:srgbClr val="002060"/>
                </a:solidFill>
                <a:latin typeface="+mj-lt"/>
              </a:rPr>
              <a:t>to consolidate the Trade Facilitation in Italy: "</a:t>
            </a:r>
            <a:r>
              <a:rPr lang="en-GB" sz="1800" b="1" i="1" smtClean="0">
                <a:solidFill>
                  <a:srgbClr val="002060"/>
                </a:solidFill>
                <a:latin typeface="+mj-lt"/>
              </a:rPr>
              <a:t>Measures to facilitate the internationalization of companies - International Trade Hub-Italy</a:t>
            </a:r>
            <a:r>
              <a:rPr lang="en-GB" sz="1800" b="1" smtClean="0">
                <a:solidFill>
                  <a:srgbClr val="002060"/>
                </a:solidFill>
                <a:latin typeface="+mj-lt"/>
              </a:rPr>
              <a:t>"</a:t>
            </a:r>
          </a:p>
          <a:p>
            <a:pPr algn="just"/>
            <a:endParaRPr lang="en-GB" sz="1000" b="1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54981-3906-4C0E-BF63-572ADE1C692A}" type="slidenum">
              <a:rPr lang="en-GB" smtClean="0"/>
              <a:pPr/>
              <a:t>16</a:t>
            </a:fld>
            <a:endParaRPr lang="en-GB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24"/>
            <a:ext cx="35242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CasellaDiTesto 8"/>
          <p:cNvSpPr txBox="1"/>
          <p:nvPr/>
        </p:nvSpPr>
        <p:spPr>
          <a:xfrm>
            <a:off x="642910" y="6072207"/>
            <a:ext cx="1500198" cy="369332"/>
          </a:xfrm>
          <a:prstGeom prst="rect">
            <a:avLst/>
          </a:prstGeom>
          <a:solidFill>
            <a:srgbClr val="A91F33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mtClean="0">
                <a:solidFill>
                  <a:srgbClr val="FFFFFF"/>
                </a:solidFill>
              </a:rPr>
              <a:t>2012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7" name="Processo 6"/>
          <p:cNvSpPr/>
          <p:nvPr/>
        </p:nvSpPr>
        <p:spPr>
          <a:xfrm>
            <a:off x="2555776" y="1844824"/>
            <a:ext cx="1872208" cy="1584176"/>
          </a:xfrm>
          <a:prstGeom prst="flowChartProcess">
            <a:avLst/>
          </a:prstGeom>
          <a:solidFill>
            <a:srgbClr val="F2D5A1"/>
          </a:solidFill>
          <a:ln>
            <a:solidFill>
              <a:srgbClr val="A91F3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ttangolo arrotondato 7"/>
          <p:cNvSpPr/>
          <p:nvPr/>
        </p:nvSpPr>
        <p:spPr>
          <a:xfrm>
            <a:off x="2699792" y="1988840"/>
            <a:ext cx="1584176" cy="2880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Best Practices</a:t>
            </a:r>
            <a:endParaRPr lang="en-GB" sz="1200">
              <a:ln w="18415" cmpd="sng">
                <a:noFill/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Rettangolo arrotondato 10"/>
          <p:cNvSpPr/>
          <p:nvPr/>
        </p:nvSpPr>
        <p:spPr>
          <a:xfrm>
            <a:off x="2699793" y="2492896"/>
            <a:ext cx="1584175" cy="2880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Analysis &amp; Mapping</a:t>
            </a:r>
            <a:endParaRPr lang="en-GB" sz="1200">
              <a:ln w="18415" cmpd="sng">
                <a:noFill/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2" name="Rettangolo arrotondato 11"/>
          <p:cNvSpPr/>
          <p:nvPr/>
        </p:nvSpPr>
        <p:spPr>
          <a:xfrm>
            <a:off x="2699792" y="2996952"/>
            <a:ext cx="1584176" cy="2880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Digitalization</a:t>
            </a:r>
            <a:endParaRPr lang="en-GB" sz="1200">
              <a:ln w="18415" cmpd="sng">
                <a:noFill/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5200298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ttangolo 21"/>
          <p:cNvSpPr/>
          <p:nvPr/>
        </p:nvSpPr>
        <p:spPr>
          <a:xfrm>
            <a:off x="4788024" y="3861048"/>
            <a:ext cx="504056" cy="288032"/>
          </a:xfrm>
          <a:prstGeom prst="rect">
            <a:avLst/>
          </a:prstGeom>
          <a:solidFill>
            <a:srgbClr val="A91F3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435280" cy="780696"/>
          </a:xfrm>
        </p:spPr>
        <p:txBody>
          <a:bodyPr>
            <a:noAutofit/>
          </a:bodyPr>
          <a:lstStyle/>
          <a:p>
            <a:r>
              <a:rPr lang="en-GB" sz="3600" b="1" smtClean="0">
                <a:solidFill>
                  <a:srgbClr val="0033CC"/>
                </a:solidFill>
              </a:rPr>
              <a:t>   </a:t>
            </a:r>
            <a:r>
              <a:rPr lang="en-GB" sz="3600" b="1" smtClean="0">
                <a:solidFill>
                  <a:srgbClr val="A91F33"/>
                </a:solidFill>
              </a:rPr>
              <a:t>Operational structure of ITH-Italia</a:t>
            </a:r>
            <a:endParaRPr lang="en-GB" sz="3600">
              <a:solidFill>
                <a:srgbClr val="A91F33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54981-3906-4C0E-BF63-572ADE1C692A}" type="slidenum">
              <a:rPr lang="en-GB" smtClean="0"/>
              <a:pPr/>
              <a:t>17</a:t>
            </a:fld>
            <a:endParaRPr lang="en-GB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24"/>
            <a:ext cx="35242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Freccia destra 17"/>
          <p:cNvSpPr/>
          <p:nvPr/>
        </p:nvSpPr>
        <p:spPr>
          <a:xfrm>
            <a:off x="4860032" y="3933056"/>
            <a:ext cx="144016" cy="144016"/>
          </a:xfrm>
          <a:prstGeom prst="rightArrow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Freccia sinistra 18"/>
          <p:cNvSpPr/>
          <p:nvPr/>
        </p:nvSpPr>
        <p:spPr>
          <a:xfrm>
            <a:off x="5076056" y="3933056"/>
            <a:ext cx="144016" cy="144016"/>
          </a:xfrm>
          <a:prstGeom prst="leftArrow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ttangolo 24"/>
          <p:cNvSpPr/>
          <p:nvPr/>
        </p:nvSpPr>
        <p:spPr>
          <a:xfrm>
            <a:off x="2411760" y="3861048"/>
            <a:ext cx="504056" cy="288032"/>
          </a:xfrm>
          <a:prstGeom prst="rect">
            <a:avLst/>
          </a:prstGeom>
          <a:solidFill>
            <a:srgbClr val="A91F3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Freccia destra 25"/>
          <p:cNvSpPr/>
          <p:nvPr/>
        </p:nvSpPr>
        <p:spPr>
          <a:xfrm>
            <a:off x="2483768" y="3933056"/>
            <a:ext cx="144016" cy="144016"/>
          </a:xfrm>
          <a:prstGeom prst="rightArrow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Freccia sinistra 26"/>
          <p:cNvSpPr/>
          <p:nvPr/>
        </p:nvSpPr>
        <p:spPr>
          <a:xfrm>
            <a:off x="2699792" y="3933056"/>
            <a:ext cx="144016" cy="144016"/>
          </a:xfrm>
          <a:prstGeom prst="leftArrow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Arco 61"/>
          <p:cNvSpPr/>
          <p:nvPr/>
        </p:nvSpPr>
        <p:spPr>
          <a:xfrm rot="16200000">
            <a:off x="4644008" y="2492896"/>
            <a:ext cx="3600400" cy="2736304"/>
          </a:xfrm>
          <a:prstGeom prst="arc">
            <a:avLst/>
          </a:prstGeom>
          <a:ln>
            <a:solidFill>
              <a:srgbClr val="A91F3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Ovale 62"/>
          <p:cNvSpPr/>
          <p:nvPr/>
        </p:nvSpPr>
        <p:spPr>
          <a:xfrm>
            <a:off x="6444208" y="1772816"/>
            <a:ext cx="1440160" cy="450050"/>
          </a:xfrm>
          <a:prstGeom prst="ellipse">
            <a:avLst/>
          </a:prstGeom>
          <a:solidFill>
            <a:srgbClr val="A91F33"/>
          </a:soli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smtClean="0">
                <a:solidFill>
                  <a:schemeClr val="bg1"/>
                </a:solidFill>
              </a:rPr>
              <a:t>Marketing &amp; Promotion</a:t>
            </a:r>
            <a:endParaRPr lang="en-GB" sz="1200">
              <a:solidFill>
                <a:schemeClr val="bg1"/>
              </a:solidFill>
            </a:endParaRPr>
          </a:p>
        </p:txBody>
      </p:sp>
      <p:sp>
        <p:nvSpPr>
          <p:cNvPr id="67" name="Arco 66"/>
          <p:cNvSpPr/>
          <p:nvPr/>
        </p:nvSpPr>
        <p:spPr>
          <a:xfrm rot="5400000" flipV="1">
            <a:off x="6984268" y="1520788"/>
            <a:ext cx="360040" cy="1440160"/>
          </a:xfrm>
          <a:prstGeom prst="arc">
            <a:avLst>
              <a:gd name="adj1" fmla="val 16200000"/>
              <a:gd name="adj2" fmla="val 5484217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Arco 69"/>
          <p:cNvSpPr/>
          <p:nvPr/>
        </p:nvSpPr>
        <p:spPr>
          <a:xfrm rot="5400000" flipV="1">
            <a:off x="6939263" y="1349769"/>
            <a:ext cx="450050" cy="1440160"/>
          </a:xfrm>
          <a:prstGeom prst="arc">
            <a:avLst>
              <a:gd name="adj1" fmla="val 16200000"/>
              <a:gd name="adj2" fmla="val 5484217"/>
            </a:avLst>
          </a:prstGeom>
          <a:ln>
            <a:solidFill>
              <a:srgbClr val="00009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6" name="Arco 95"/>
          <p:cNvSpPr/>
          <p:nvPr/>
        </p:nvSpPr>
        <p:spPr>
          <a:xfrm rot="5400000" flipV="1">
            <a:off x="4644008" y="2780928"/>
            <a:ext cx="3600400" cy="2736304"/>
          </a:xfrm>
          <a:prstGeom prst="arc">
            <a:avLst/>
          </a:prstGeom>
          <a:ln>
            <a:solidFill>
              <a:srgbClr val="A91F3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7" name="Arco 96"/>
          <p:cNvSpPr/>
          <p:nvPr/>
        </p:nvSpPr>
        <p:spPr>
          <a:xfrm rot="16200000">
            <a:off x="5364087" y="2492896"/>
            <a:ext cx="2232249" cy="2664296"/>
          </a:xfrm>
          <a:prstGeom prst="arc">
            <a:avLst>
              <a:gd name="adj1" fmla="val 16111315"/>
              <a:gd name="adj2" fmla="val 0"/>
            </a:avLst>
          </a:prstGeom>
          <a:ln>
            <a:solidFill>
              <a:srgbClr val="A91F3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8" name="Arco 97"/>
          <p:cNvSpPr/>
          <p:nvPr/>
        </p:nvSpPr>
        <p:spPr>
          <a:xfrm rot="5400000" flipV="1">
            <a:off x="5364088" y="2852935"/>
            <a:ext cx="2232249" cy="2664296"/>
          </a:xfrm>
          <a:prstGeom prst="arc">
            <a:avLst>
              <a:gd name="adj1" fmla="val 16111315"/>
              <a:gd name="adj2" fmla="val 0"/>
            </a:avLst>
          </a:prstGeom>
          <a:ln>
            <a:solidFill>
              <a:srgbClr val="A91F3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0" name="Arco 99"/>
          <p:cNvSpPr/>
          <p:nvPr/>
        </p:nvSpPr>
        <p:spPr>
          <a:xfrm rot="17700000">
            <a:off x="5132062" y="3336335"/>
            <a:ext cx="1904211" cy="1813420"/>
          </a:xfrm>
          <a:prstGeom prst="arc">
            <a:avLst>
              <a:gd name="adj1" fmla="val 16176277"/>
              <a:gd name="adj2" fmla="val 130721"/>
            </a:avLst>
          </a:prstGeom>
          <a:ln>
            <a:solidFill>
              <a:srgbClr val="A91F3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1" name="Arco 100"/>
          <p:cNvSpPr/>
          <p:nvPr/>
        </p:nvSpPr>
        <p:spPr>
          <a:xfrm rot="3900000" flipV="1">
            <a:off x="5132062" y="2832279"/>
            <a:ext cx="1904211" cy="1813420"/>
          </a:xfrm>
          <a:prstGeom prst="arc">
            <a:avLst>
              <a:gd name="adj1" fmla="val 16176277"/>
              <a:gd name="adj2" fmla="val 21358255"/>
            </a:avLst>
          </a:prstGeom>
          <a:ln>
            <a:solidFill>
              <a:srgbClr val="A91F3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8" name="Rettangolo 107"/>
          <p:cNvSpPr/>
          <p:nvPr/>
        </p:nvSpPr>
        <p:spPr>
          <a:xfrm>
            <a:off x="899592" y="3573016"/>
            <a:ext cx="1512168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/>
              <a:t>Operators /Firms</a:t>
            </a:r>
            <a:endParaRPr lang="en-GB" sz="1600" dirty="0"/>
          </a:p>
        </p:txBody>
      </p:sp>
      <p:pic>
        <p:nvPicPr>
          <p:cNvPr id="64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0224" y="1772817"/>
            <a:ext cx="1035592" cy="10801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8" name="Connettore 1 67"/>
          <p:cNvCxnSpPr>
            <a:stCxn id="63" idx="2"/>
          </p:cNvCxnSpPr>
          <p:nvPr/>
        </p:nvCxnSpPr>
        <p:spPr>
          <a:xfrm>
            <a:off x="6444208" y="1997841"/>
            <a:ext cx="0" cy="2700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7" name="Connettore 1 116"/>
          <p:cNvCxnSpPr/>
          <p:nvPr/>
        </p:nvCxnSpPr>
        <p:spPr>
          <a:xfrm>
            <a:off x="7884368" y="2006842"/>
            <a:ext cx="0" cy="2700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8" name="Ovale 117"/>
          <p:cNvSpPr/>
          <p:nvPr/>
        </p:nvSpPr>
        <p:spPr>
          <a:xfrm>
            <a:off x="6444208" y="2492896"/>
            <a:ext cx="1440160" cy="450050"/>
          </a:xfrm>
          <a:prstGeom prst="ellipse">
            <a:avLst/>
          </a:prstGeom>
          <a:solidFill>
            <a:srgbClr val="A91F33"/>
          </a:soli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smtClean="0">
                <a:solidFill>
                  <a:schemeClr val="bg1"/>
                </a:solidFill>
              </a:rPr>
              <a:t>Public Offices</a:t>
            </a:r>
            <a:endParaRPr lang="en-GB" sz="1200">
              <a:solidFill>
                <a:schemeClr val="bg1"/>
              </a:solidFill>
            </a:endParaRPr>
          </a:p>
        </p:txBody>
      </p:sp>
      <p:sp>
        <p:nvSpPr>
          <p:cNvPr id="119" name="Arco 118"/>
          <p:cNvSpPr/>
          <p:nvPr/>
        </p:nvSpPr>
        <p:spPr>
          <a:xfrm rot="5400000" flipV="1">
            <a:off x="6984268" y="2240868"/>
            <a:ext cx="360040" cy="1440160"/>
          </a:xfrm>
          <a:prstGeom prst="arc">
            <a:avLst>
              <a:gd name="adj1" fmla="val 16200000"/>
              <a:gd name="adj2" fmla="val 5484217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0" name="Arco 119"/>
          <p:cNvSpPr/>
          <p:nvPr/>
        </p:nvSpPr>
        <p:spPr>
          <a:xfrm rot="5400000" flipV="1">
            <a:off x="6939263" y="2069849"/>
            <a:ext cx="450050" cy="1440160"/>
          </a:xfrm>
          <a:prstGeom prst="arc">
            <a:avLst>
              <a:gd name="adj1" fmla="val 16200000"/>
              <a:gd name="adj2" fmla="val 5484217"/>
            </a:avLst>
          </a:prstGeom>
          <a:ln>
            <a:solidFill>
              <a:srgbClr val="00009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1" name="Connettore 1 120"/>
          <p:cNvCxnSpPr>
            <a:stCxn id="118" idx="2"/>
          </p:cNvCxnSpPr>
          <p:nvPr/>
        </p:nvCxnSpPr>
        <p:spPr>
          <a:xfrm>
            <a:off x="6444208" y="2717921"/>
            <a:ext cx="0" cy="2700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2" name="Connettore 1 121"/>
          <p:cNvCxnSpPr/>
          <p:nvPr/>
        </p:nvCxnSpPr>
        <p:spPr>
          <a:xfrm>
            <a:off x="7884368" y="2726922"/>
            <a:ext cx="0" cy="2700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3" name="Ovale 122"/>
          <p:cNvSpPr/>
          <p:nvPr/>
        </p:nvSpPr>
        <p:spPr>
          <a:xfrm>
            <a:off x="6444208" y="3284984"/>
            <a:ext cx="1440160" cy="450050"/>
          </a:xfrm>
          <a:prstGeom prst="ellipse">
            <a:avLst/>
          </a:prstGeom>
          <a:solidFill>
            <a:srgbClr val="A91F33"/>
          </a:soli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smtClean="0">
                <a:solidFill>
                  <a:schemeClr val="bg1"/>
                </a:solidFill>
              </a:rPr>
              <a:t>Financial Institutions</a:t>
            </a:r>
            <a:endParaRPr lang="en-GB" sz="1200">
              <a:solidFill>
                <a:schemeClr val="bg1"/>
              </a:solidFill>
            </a:endParaRPr>
          </a:p>
        </p:txBody>
      </p:sp>
      <p:sp>
        <p:nvSpPr>
          <p:cNvPr id="124" name="Arco 123"/>
          <p:cNvSpPr/>
          <p:nvPr/>
        </p:nvSpPr>
        <p:spPr>
          <a:xfrm rot="5400000" flipV="1">
            <a:off x="6984268" y="3032956"/>
            <a:ext cx="360040" cy="1440160"/>
          </a:xfrm>
          <a:prstGeom prst="arc">
            <a:avLst>
              <a:gd name="adj1" fmla="val 16200000"/>
              <a:gd name="adj2" fmla="val 5484217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5" name="Arco 124"/>
          <p:cNvSpPr/>
          <p:nvPr/>
        </p:nvSpPr>
        <p:spPr>
          <a:xfrm rot="5400000" flipV="1">
            <a:off x="6939263" y="2861937"/>
            <a:ext cx="450050" cy="1440160"/>
          </a:xfrm>
          <a:prstGeom prst="arc">
            <a:avLst>
              <a:gd name="adj1" fmla="val 16200000"/>
              <a:gd name="adj2" fmla="val 5484217"/>
            </a:avLst>
          </a:prstGeom>
          <a:ln>
            <a:solidFill>
              <a:srgbClr val="00009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6" name="Connettore 1 125"/>
          <p:cNvCxnSpPr>
            <a:stCxn id="123" idx="2"/>
          </p:cNvCxnSpPr>
          <p:nvPr/>
        </p:nvCxnSpPr>
        <p:spPr>
          <a:xfrm>
            <a:off x="6444208" y="3510009"/>
            <a:ext cx="0" cy="2700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7" name="Connettore 1 126"/>
          <p:cNvCxnSpPr/>
          <p:nvPr/>
        </p:nvCxnSpPr>
        <p:spPr>
          <a:xfrm>
            <a:off x="7884368" y="3519010"/>
            <a:ext cx="0" cy="2700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8" name="Ovale 127"/>
          <p:cNvSpPr/>
          <p:nvPr/>
        </p:nvSpPr>
        <p:spPr>
          <a:xfrm>
            <a:off x="6444208" y="4149080"/>
            <a:ext cx="1440160" cy="450050"/>
          </a:xfrm>
          <a:prstGeom prst="ellipse">
            <a:avLst/>
          </a:prstGeom>
          <a:solidFill>
            <a:srgbClr val="A91F33"/>
          </a:soli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smtClean="0">
                <a:solidFill>
                  <a:schemeClr val="bg1"/>
                </a:solidFill>
              </a:rPr>
              <a:t>Logistics Providers</a:t>
            </a:r>
            <a:endParaRPr lang="en-GB" sz="1200">
              <a:solidFill>
                <a:schemeClr val="bg1"/>
              </a:solidFill>
            </a:endParaRPr>
          </a:p>
        </p:txBody>
      </p:sp>
      <p:sp>
        <p:nvSpPr>
          <p:cNvPr id="129" name="Arco 128"/>
          <p:cNvSpPr/>
          <p:nvPr/>
        </p:nvSpPr>
        <p:spPr>
          <a:xfrm rot="5400000" flipV="1">
            <a:off x="6984268" y="3897052"/>
            <a:ext cx="360040" cy="1440160"/>
          </a:xfrm>
          <a:prstGeom prst="arc">
            <a:avLst>
              <a:gd name="adj1" fmla="val 16200000"/>
              <a:gd name="adj2" fmla="val 5484217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0" name="Arco 129"/>
          <p:cNvSpPr/>
          <p:nvPr/>
        </p:nvSpPr>
        <p:spPr>
          <a:xfrm rot="5400000" flipV="1">
            <a:off x="6939263" y="3726033"/>
            <a:ext cx="450050" cy="1440160"/>
          </a:xfrm>
          <a:prstGeom prst="arc">
            <a:avLst>
              <a:gd name="adj1" fmla="val 16200000"/>
              <a:gd name="adj2" fmla="val 5484217"/>
            </a:avLst>
          </a:prstGeom>
          <a:ln>
            <a:solidFill>
              <a:srgbClr val="00009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1" name="Connettore 1 130"/>
          <p:cNvCxnSpPr>
            <a:stCxn id="128" idx="2"/>
          </p:cNvCxnSpPr>
          <p:nvPr/>
        </p:nvCxnSpPr>
        <p:spPr>
          <a:xfrm>
            <a:off x="6444208" y="4374105"/>
            <a:ext cx="0" cy="2700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2" name="Connettore 1 131"/>
          <p:cNvCxnSpPr/>
          <p:nvPr/>
        </p:nvCxnSpPr>
        <p:spPr>
          <a:xfrm>
            <a:off x="7884368" y="4383106"/>
            <a:ext cx="0" cy="2700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3" name="Ovale 132"/>
          <p:cNvSpPr/>
          <p:nvPr/>
        </p:nvSpPr>
        <p:spPr>
          <a:xfrm>
            <a:off x="6444208" y="4941168"/>
            <a:ext cx="1440160" cy="450050"/>
          </a:xfrm>
          <a:prstGeom prst="ellipse">
            <a:avLst/>
          </a:prstGeom>
          <a:solidFill>
            <a:srgbClr val="A91F33"/>
          </a:soli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smtClean="0">
                <a:solidFill>
                  <a:schemeClr val="bg1"/>
                </a:solidFill>
              </a:rPr>
              <a:t>Customs</a:t>
            </a:r>
            <a:endParaRPr lang="en-GB" sz="1200">
              <a:solidFill>
                <a:schemeClr val="bg1"/>
              </a:solidFill>
            </a:endParaRPr>
          </a:p>
        </p:txBody>
      </p:sp>
      <p:sp>
        <p:nvSpPr>
          <p:cNvPr id="134" name="Arco 133"/>
          <p:cNvSpPr/>
          <p:nvPr/>
        </p:nvSpPr>
        <p:spPr>
          <a:xfrm rot="5400000" flipV="1">
            <a:off x="6984268" y="4689140"/>
            <a:ext cx="360040" cy="1440160"/>
          </a:xfrm>
          <a:prstGeom prst="arc">
            <a:avLst>
              <a:gd name="adj1" fmla="val 16200000"/>
              <a:gd name="adj2" fmla="val 5484217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5" name="Arco 134"/>
          <p:cNvSpPr/>
          <p:nvPr/>
        </p:nvSpPr>
        <p:spPr>
          <a:xfrm rot="5400000" flipV="1">
            <a:off x="6939263" y="4518121"/>
            <a:ext cx="450050" cy="1440160"/>
          </a:xfrm>
          <a:prstGeom prst="arc">
            <a:avLst>
              <a:gd name="adj1" fmla="val 16200000"/>
              <a:gd name="adj2" fmla="val 5484217"/>
            </a:avLst>
          </a:prstGeom>
          <a:ln>
            <a:solidFill>
              <a:srgbClr val="00009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6" name="Connettore 1 135"/>
          <p:cNvCxnSpPr>
            <a:stCxn id="133" idx="2"/>
          </p:cNvCxnSpPr>
          <p:nvPr/>
        </p:nvCxnSpPr>
        <p:spPr>
          <a:xfrm>
            <a:off x="6444208" y="5166193"/>
            <a:ext cx="0" cy="2700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7" name="Connettore 1 136"/>
          <p:cNvCxnSpPr/>
          <p:nvPr/>
        </p:nvCxnSpPr>
        <p:spPr>
          <a:xfrm>
            <a:off x="7884368" y="5175194"/>
            <a:ext cx="0" cy="2700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8" name="Ovale 137"/>
          <p:cNvSpPr/>
          <p:nvPr/>
        </p:nvSpPr>
        <p:spPr>
          <a:xfrm>
            <a:off x="6444208" y="5661248"/>
            <a:ext cx="1440160" cy="450050"/>
          </a:xfrm>
          <a:prstGeom prst="ellipse">
            <a:avLst/>
          </a:prstGeom>
          <a:solidFill>
            <a:srgbClr val="A91F33"/>
          </a:soli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bg1"/>
                </a:solidFill>
              </a:rPr>
              <a:t>Payments/</a:t>
            </a:r>
          </a:p>
          <a:p>
            <a:pPr algn="ctr"/>
            <a:r>
              <a:rPr lang="en-GB" sz="1200" dirty="0" smtClean="0">
                <a:solidFill>
                  <a:schemeClr val="bg1"/>
                </a:solidFill>
              </a:rPr>
              <a:t>Foreign X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139" name="Arco 138"/>
          <p:cNvSpPr/>
          <p:nvPr/>
        </p:nvSpPr>
        <p:spPr>
          <a:xfrm rot="5400000" flipV="1">
            <a:off x="6984268" y="5409220"/>
            <a:ext cx="360040" cy="1440160"/>
          </a:xfrm>
          <a:prstGeom prst="arc">
            <a:avLst>
              <a:gd name="adj1" fmla="val 16200000"/>
              <a:gd name="adj2" fmla="val 5484217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0" name="Arco 139"/>
          <p:cNvSpPr/>
          <p:nvPr/>
        </p:nvSpPr>
        <p:spPr>
          <a:xfrm rot="5400000" flipV="1">
            <a:off x="6939263" y="5238201"/>
            <a:ext cx="450050" cy="1440160"/>
          </a:xfrm>
          <a:prstGeom prst="arc">
            <a:avLst>
              <a:gd name="adj1" fmla="val 16200000"/>
              <a:gd name="adj2" fmla="val 5484217"/>
            </a:avLst>
          </a:prstGeom>
          <a:ln>
            <a:solidFill>
              <a:srgbClr val="00009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1" name="Connettore 1 140"/>
          <p:cNvCxnSpPr>
            <a:stCxn id="138" idx="2"/>
          </p:cNvCxnSpPr>
          <p:nvPr/>
        </p:nvCxnSpPr>
        <p:spPr>
          <a:xfrm>
            <a:off x="6444208" y="5886273"/>
            <a:ext cx="0" cy="2700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2" name="Connettore 1 141"/>
          <p:cNvCxnSpPr/>
          <p:nvPr/>
        </p:nvCxnSpPr>
        <p:spPr>
          <a:xfrm>
            <a:off x="7884368" y="5895274"/>
            <a:ext cx="0" cy="2700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3" name="Processo 142"/>
          <p:cNvSpPr/>
          <p:nvPr/>
        </p:nvSpPr>
        <p:spPr>
          <a:xfrm>
            <a:off x="2915816" y="1772816"/>
            <a:ext cx="1872208" cy="4680520"/>
          </a:xfrm>
          <a:prstGeom prst="flowChartProcess">
            <a:avLst/>
          </a:prstGeom>
          <a:solidFill>
            <a:srgbClr val="F2D5A1"/>
          </a:solidFill>
          <a:ln>
            <a:solidFill>
              <a:srgbClr val="A91F3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4" name="Rettangolo arrotondato 143"/>
          <p:cNvSpPr/>
          <p:nvPr/>
        </p:nvSpPr>
        <p:spPr>
          <a:xfrm>
            <a:off x="3059832" y="1844824"/>
            <a:ext cx="1584176" cy="29523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t"/>
          <a:lstStyle/>
          <a:p>
            <a:pPr algn="dist"/>
            <a:r>
              <a:rPr lang="en-GB" sz="1000" smtClean="0"/>
              <a:t>ITH-Italia sevices</a:t>
            </a:r>
            <a:endParaRPr lang="en-GB" sz="1000"/>
          </a:p>
        </p:txBody>
      </p:sp>
      <p:sp>
        <p:nvSpPr>
          <p:cNvPr id="145" name="Rettangolo 144"/>
          <p:cNvSpPr/>
          <p:nvPr/>
        </p:nvSpPr>
        <p:spPr>
          <a:xfrm>
            <a:off x="3148783" y="2685567"/>
            <a:ext cx="1397802" cy="2393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smtClean="0"/>
              <a:t>e-marketing</a:t>
            </a:r>
            <a:endParaRPr lang="en-GB" sz="1200"/>
          </a:p>
        </p:txBody>
      </p:sp>
      <p:sp>
        <p:nvSpPr>
          <p:cNvPr id="146" name="Rettangolo 145"/>
          <p:cNvSpPr/>
          <p:nvPr/>
        </p:nvSpPr>
        <p:spPr>
          <a:xfrm>
            <a:off x="3148783" y="2973599"/>
            <a:ext cx="1397802" cy="2393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smtClean="0"/>
              <a:t>e-licensing</a:t>
            </a:r>
            <a:endParaRPr lang="en-GB" sz="1200"/>
          </a:p>
        </p:txBody>
      </p:sp>
      <p:sp>
        <p:nvSpPr>
          <p:cNvPr id="147" name="Rettangolo 146"/>
          <p:cNvSpPr/>
          <p:nvPr/>
        </p:nvSpPr>
        <p:spPr>
          <a:xfrm>
            <a:off x="3148783" y="3261631"/>
            <a:ext cx="1397802" cy="2393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smtClean="0"/>
              <a:t>e-logistics</a:t>
            </a:r>
            <a:endParaRPr lang="en-GB" sz="1200"/>
          </a:p>
        </p:txBody>
      </p:sp>
      <p:sp>
        <p:nvSpPr>
          <p:cNvPr id="148" name="Rettangolo 147"/>
          <p:cNvSpPr/>
          <p:nvPr/>
        </p:nvSpPr>
        <p:spPr>
          <a:xfrm>
            <a:off x="3148783" y="3534093"/>
            <a:ext cx="1397802" cy="39896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smtClean="0"/>
              <a:t>e-customs clearence</a:t>
            </a:r>
            <a:endParaRPr lang="en-GB" sz="1200"/>
          </a:p>
        </p:txBody>
      </p:sp>
      <p:sp>
        <p:nvSpPr>
          <p:cNvPr id="149" name="Rettangolo 148"/>
          <p:cNvSpPr/>
          <p:nvPr/>
        </p:nvSpPr>
        <p:spPr>
          <a:xfrm>
            <a:off x="3148783" y="3942787"/>
            <a:ext cx="1397802" cy="6383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smtClean="0"/>
              <a:t>e-foreign exchange payments</a:t>
            </a:r>
            <a:endParaRPr lang="en-GB" sz="1200"/>
          </a:p>
        </p:txBody>
      </p:sp>
      <p:sp>
        <p:nvSpPr>
          <p:cNvPr id="150" name="Cilindro 149"/>
          <p:cNvSpPr/>
          <p:nvPr/>
        </p:nvSpPr>
        <p:spPr>
          <a:xfrm>
            <a:off x="3059832" y="5104645"/>
            <a:ext cx="1584176" cy="1276683"/>
          </a:xfrm>
          <a:prstGeom prst="can">
            <a:avLst>
              <a:gd name="adj" fmla="val 44694"/>
            </a:avLst>
          </a:prstGeom>
          <a:solidFill>
            <a:schemeClr val="tx2">
              <a:lumMod val="40000"/>
              <a:lumOff val="60000"/>
            </a:schemeClr>
          </a:solidFill>
          <a:ln>
            <a:solidFill>
              <a:srgbClr val="0F6F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endParaRPr lang="en-GB" sz="1200" smtClean="0">
              <a:solidFill>
                <a:schemeClr val="tx1"/>
              </a:solidFill>
            </a:endParaRPr>
          </a:p>
          <a:p>
            <a:pPr algn="ctr"/>
            <a:endParaRPr lang="en-GB" sz="1200" smtClean="0">
              <a:solidFill>
                <a:schemeClr val="tx1"/>
              </a:solidFill>
            </a:endParaRPr>
          </a:p>
          <a:p>
            <a:pPr algn="ctr"/>
            <a:endParaRPr lang="en-GB" sz="1200" smtClean="0">
              <a:solidFill>
                <a:schemeClr val="tx1"/>
              </a:solidFill>
            </a:endParaRPr>
          </a:p>
          <a:p>
            <a:pPr algn="ctr"/>
            <a:endParaRPr lang="en-GB" sz="1200" smtClean="0">
              <a:solidFill>
                <a:schemeClr val="tx1"/>
              </a:solidFill>
            </a:endParaRPr>
          </a:p>
          <a:p>
            <a:pPr algn="ctr"/>
            <a:endParaRPr lang="en-GB" sz="1200" smtClean="0">
              <a:solidFill>
                <a:schemeClr val="tx1"/>
              </a:solidFill>
            </a:endParaRPr>
          </a:p>
          <a:p>
            <a:pPr algn="ctr"/>
            <a:r>
              <a:rPr lang="en-GB" sz="1200" smtClean="0">
                <a:solidFill>
                  <a:schemeClr val="tx1"/>
                </a:solidFill>
              </a:rPr>
              <a:t>TDR</a:t>
            </a:r>
          </a:p>
          <a:p>
            <a:pPr algn="ctr"/>
            <a:endParaRPr lang="en-GB" sz="1200" smtClean="0">
              <a:solidFill>
                <a:schemeClr val="tx1"/>
              </a:solidFill>
            </a:endParaRPr>
          </a:p>
          <a:p>
            <a:pPr algn="ctr"/>
            <a:r>
              <a:rPr lang="en-GB" sz="1000" smtClean="0">
                <a:solidFill>
                  <a:schemeClr val="tx1"/>
                </a:solidFill>
              </a:rPr>
              <a:t>Trade Document Repository</a:t>
            </a:r>
            <a:endParaRPr lang="en-GB" sz="1000">
              <a:solidFill>
                <a:schemeClr val="tx1"/>
              </a:solidFill>
            </a:endParaRPr>
          </a:p>
        </p:txBody>
      </p:sp>
      <p:sp>
        <p:nvSpPr>
          <p:cNvPr id="151" name="Rettangolo 150"/>
          <p:cNvSpPr/>
          <p:nvPr/>
        </p:nvSpPr>
        <p:spPr>
          <a:xfrm>
            <a:off x="3779912" y="4797152"/>
            <a:ext cx="84714" cy="576064"/>
          </a:xfrm>
          <a:prstGeom prst="rect">
            <a:avLst/>
          </a:prstGeom>
          <a:solidFill>
            <a:srgbClr val="A91F3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72534375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435280" cy="780696"/>
          </a:xfrm>
        </p:spPr>
        <p:txBody>
          <a:bodyPr>
            <a:noAutofit/>
          </a:bodyPr>
          <a:lstStyle/>
          <a:p>
            <a:r>
              <a:rPr lang="it-IT" b="1" dirty="0">
                <a:solidFill>
                  <a:srgbClr val="002060"/>
                </a:solidFill>
              </a:rPr>
              <a:t>The </a:t>
            </a:r>
            <a:r>
              <a:rPr lang="it-IT" b="1" dirty="0" err="1" smtClean="0">
                <a:solidFill>
                  <a:srgbClr val="002060"/>
                </a:solidFill>
              </a:rPr>
              <a:t>Implementation</a:t>
            </a:r>
            <a:endParaRPr lang="it-IT" b="1" dirty="0">
              <a:solidFill>
                <a:srgbClr val="002060"/>
              </a:solidFill>
            </a:endParaRPr>
          </a:p>
        </p:txBody>
      </p:sp>
      <p:sp>
        <p:nvSpPr>
          <p:cNvPr id="4" name="Segnaposto contenuto 3"/>
          <p:cNvSpPr>
            <a:spLocks noGrp="1"/>
          </p:cNvSpPr>
          <p:nvPr>
            <p:ph idx="1"/>
          </p:nvPr>
        </p:nvSpPr>
        <p:spPr>
          <a:xfrm>
            <a:off x="457200" y="1935480"/>
            <a:ext cx="7115196" cy="4208164"/>
          </a:xfrm>
        </p:spPr>
        <p:txBody>
          <a:bodyPr>
            <a:normAutofit/>
          </a:bodyPr>
          <a:lstStyle/>
          <a:p>
            <a:pPr algn="just"/>
            <a:endParaRPr lang="it-IT" sz="1800" dirty="0" smtClean="0">
              <a:solidFill>
                <a:srgbClr val="C00000"/>
              </a:solidFill>
              <a:latin typeface="Arial Black" pitchFamily="34" charset="0"/>
            </a:endParaRPr>
          </a:p>
          <a:p>
            <a:pPr algn="just"/>
            <a:r>
              <a:rPr lang="it-IT" sz="1800" b="1" dirty="0" err="1" smtClean="0">
                <a:solidFill>
                  <a:srgbClr val="C00000"/>
                </a:solidFill>
                <a:latin typeface="+mj-lt"/>
              </a:rPr>
              <a:t>Contract</a:t>
            </a:r>
            <a:r>
              <a:rPr lang="it-IT" sz="1800" b="1" dirty="0" smtClean="0">
                <a:solidFill>
                  <a:srgbClr val="C00000"/>
                </a:solidFill>
                <a:latin typeface="+mj-lt"/>
              </a:rPr>
              <a:t> </a:t>
            </a:r>
            <a:r>
              <a:rPr lang="it-IT" sz="1800" b="1" dirty="0">
                <a:solidFill>
                  <a:srgbClr val="002060"/>
                </a:solidFill>
                <a:latin typeface="+mj-lt"/>
              </a:rPr>
              <a:t>with </a:t>
            </a:r>
            <a:r>
              <a:rPr lang="it-IT" sz="1800" b="1">
                <a:solidFill>
                  <a:srgbClr val="002060"/>
                </a:solidFill>
                <a:latin typeface="+mj-lt"/>
              </a:rPr>
              <a:t>the </a:t>
            </a:r>
            <a:r>
              <a:rPr lang="it-IT" sz="1800" b="1" smtClean="0">
                <a:solidFill>
                  <a:srgbClr val="002060"/>
                </a:solidFill>
                <a:latin typeface="+mj-lt"/>
              </a:rPr>
              <a:t>IT Service </a:t>
            </a:r>
            <a:r>
              <a:rPr lang="it-IT" sz="1800" b="1" dirty="0" smtClean="0">
                <a:solidFill>
                  <a:srgbClr val="002060"/>
                </a:solidFill>
                <a:latin typeface="+mj-lt"/>
              </a:rPr>
              <a:t>Provider </a:t>
            </a:r>
            <a:r>
              <a:rPr lang="en-US" sz="1800" b="1" dirty="0" smtClean="0">
                <a:solidFill>
                  <a:srgbClr val="002060"/>
                </a:solidFill>
                <a:latin typeface="+mj-lt"/>
              </a:rPr>
              <a:t>will </a:t>
            </a:r>
            <a:r>
              <a:rPr lang="en-US" sz="1800" b="1" dirty="0">
                <a:solidFill>
                  <a:srgbClr val="002060"/>
                </a:solidFill>
                <a:latin typeface="+mj-lt"/>
              </a:rPr>
              <a:t>be possibly </a:t>
            </a:r>
            <a:r>
              <a:rPr lang="en-US" sz="1800" b="1" dirty="0" smtClean="0">
                <a:solidFill>
                  <a:srgbClr val="002060"/>
                </a:solidFill>
                <a:latin typeface="+mj-lt"/>
              </a:rPr>
              <a:t>signed in 1 or 2 months</a:t>
            </a:r>
            <a:endParaRPr lang="it-IT" sz="1800" b="1" dirty="0">
              <a:solidFill>
                <a:srgbClr val="002060"/>
              </a:solidFill>
              <a:latin typeface="+mj-lt"/>
            </a:endParaRPr>
          </a:p>
          <a:p>
            <a:endParaRPr lang="it-IT" sz="1800" dirty="0" smtClean="0">
              <a:latin typeface="Arial Narrow" pitchFamily="34" charset="0"/>
            </a:endParaRPr>
          </a:p>
          <a:p>
            <a:pPr algn="just"/>
            <a:endParaRPr lang="it-IT" sz="1800" dirty="0">
              <a:latin typeface="Arial Narrow" pitchFamily="34" charset="0"/>
            </a:endParaRPr>
          </a:p>
          <a:p>
            <a:pPr algn="just"/>
            <a:r>
              <a:rPr lang="en-US" sz="1800" b="1" dirty="0" smtClean="0">
                <a:solidFill>
                  <a:srgbClr val="C00000"/>
                </a:solidFill>
                <a:latin typeface="+mj-lt"/>
              </a:rPr>
              <a:t>Agreements </a:t>
            </a:r>
            <a:r>
              <a:rPr lang="en-US" sz="1800" b="1" dirty="0" smtClean="0">
                <a:solidFill>
                  <a:srgbClr val="002060"/>
                </a:solidFill>
                <a:latin typeface="+mj-lt"/>
              </a:rPr>
              <a:t>with all the involved public and private institutions in 1 or 2 months</a:t>
            </a:r>
            <a:endParaRPr lang="it-IT" sz="1800" b="1" dirty="0" smtClean="0">
              <a:solidFill>
                <a:srgbClr val="002060"/>
              </a:solidFill>
              <a:latin typeface="+mj-lt"/>
            </a:endParaRPr>
          </a:p>
          <a:p>
            <a:pPr algn="just"/>
            <a:endParaRPr lang="en-US" sz="1800" b="1" dirty="0" smtClean="0">
              <a:solidFill>
                <a:srgbClr val="002060"/>
              </a:solidFill>
              <a:latin typeface="+mj-lt"/>
            </a:endParaRPr>
          </a:p>
          <a:p>
            <a:pPr algn="just"/>
            <a:endParaRPr lang="en-US" sz="1800" b="1" dirty="0" smtClean="0">
              <a:solidFill>
                <a:srgbClr val="002060"/>
              </a:solidFill>
              <a:latin typeface="+mj-lt"/>
            </a:endParaRPr>
          </a:p>
          <a:p>
            <a:pPr algn="just"/>
            <a:r>
              <a:rPr lang="it-IT" sz="1800" b="1" dirty="0" smtClean="0">
                <a:solidFill>
                  <a:srgbClr val="C00000"/>
                </a:solidFill>
                <a:latin typeface="+mj-lt"/>
              </a:rPr>
              <a:t>Start up </a:t>
            </a:r>
            <a:r>
              <a:rPr lang="it-IT" sz="1800" b="1" dirty="0" smtClean="0">
                <a:solidFill>
                  <a:srgbClr val="002060"/>
                </a:solidFill>
                <a:latin typeface="+mj-lt"/>
              </a:rPr>
              <a:t>of the </a:t>
            </a:r>
            <a:r>
              <a:rPr lang="it-IT" sz="1800" b="1" dirty="0" err="1" smtClean="0">
                <a:solidFill>
                  <a:srgbClr val="002060"/>
                </a:solidFill>
                <a:latin typeface="+mj-lt"/>
              </a:rPr>
              <a:t>system</a:t>
            </a:r>
            <a:r>
              <a:rPr lang="it-IT" sz="1800" b="1" dirty="0" smtClean="0">
                <a:solidFill>
                  <a:srgbClr val="002060"/>
                </a:solidFill>
                <a:latin typeface="+mj-lt"/>
              </a:rPr>
              <a:t> </a:t>
            </a:r>
            <a:r>
              <a:rPr lang="en-US" sz="1800" b="1" dirty="0" smtClean="0">
                <a:solidFill>
                  <a:srgbClr val="002060"/>
                </a:solidFill>
                <a:latin typeface="+mj-lt"/>
              </a:rPr>
              <a:t>in 12 </a:t>
            </a:r>
            <a:r>
              <a:rPr lang="en-US" sz="1800" b="1" dirty="0">
                <a:solidFill>
                  <a:srgbClr val="002060"/>
                </a:solidFill>
                <a:latin typeface="+mj-lt"/>
              </a:rPr>
              <a:t>or </a:t>
            </a:r>
            <a:r>
              <a:rPr lang="en-US" sz="1800" b="1" dirty="0" smtClean="0">
                <a:solidFill>
                  <a:srgbClr val="002060"/>
                </a:solidFill>
                <a:latin typeface="+mj-lt"/>
              </a:rPr>
              <a:t>14 </a:t>
            </a:r>
            <a:r>
              <a:rPr lang="en-US" sz="1800" b="1" dirty="0">
                <a:solidFill>
                  <a:srgbClr val="002060"/>
                </a:solidFill>
                <a:latin typeface="+mj-lt"/>
              </a:rPr>
              <a:t>months</a:t>
            </a:r>
            <a:endParaRPr lang="it-IT" sz="1800" b="1" dirty="0">
              <a:solidFill>
                <a:srgbClr val="002060"/>
              </a:solidFill>
              <a:latin typeface="+mj-lt"/>
            </a:endParaRPr>
          </a:p>
          <a:p>
            <a:pPr algn="just"/>
            <a:endParaRPr lang="en-US" sz="1800" b="1" dirty="0" smtClean="0">
              <a:solidFill>
                <a:srgbClr val="002060"/>
              </a:solidFill>
              <a:latin typeface="+mj-lt"/>
            </a:endParaRPr>
          </a:p>
          <a:p>
            <a:pPr marL="0" indent="0" algn="just">
              <a:buNone/>
            </a:pPr>
            <a:endParaRPr lang="it-IT" sz="1800" b="1" dirty="0">
              <a:solidFill>
                <a:srgbClr val="002060"/>
              </a:solidFill>
              <a:latin typeface="+mj-lt"/>
            </a:endParaRPr>
          </a:p>
          <a:p>
            <a:pPr algn="just"/>
            <a:endParaRPr lang="it-IT" sz="10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54981-3906-4C0E-BF63-572ADE1C692A}" type="slidenum">
              <a:rPr lang="it-IT" smtClean="0"/>
              <a:pPr/>
              <a:t>18</a:t>
            </a:fld>
            <a:endParaRPr lang="it-IT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24"/>
            <a:ext cx="35242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CasellaDiTesto 8"/>
          <p:cNvSpPr txBox="1"/>
          <p:nvPr/>
        </p:nvSpPr>
        <p:spPr>
          <a:xfrm>
            <a:off x="642910" y="6072207"/>
            <a:ext cx="1500198" cy="369332"/>
          </a:xfrm>
          <a:prstGeom prst="rect">
            <a:avLst/>
          </a:prstGeom>
          <a:solidFill>
            <a:srgbClr val="A91F33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>
                <a:solidFill>
                  <a:srgbClr val="FFFFFF"/>
                </a:solidFill>
              </a:rPr>
              <a:t>2012</a:t>
            </a:r>
            <a:endParaRPr lang="it-IT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0966576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54981-3906-4C0E-BF63-572ADE1C692A}" type="slidenum">
              <a:rPr lang="it-IT" smtClean="0"/>
              <a:pPr/>
              <a:t>19</a:t>
            </a:fld>
            <a:endParaRPr lang="it-IT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24"/>
            <a:ext cx="35242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9" name="CasellaDiTesto 28"/>
          <p:cNvSpPr txBox="1"/>
          <p:nvPr/>
        </p:nvSpPr>
        <p:spPr>
          <a:xfrm>
            <a:off x="1239494" y="2660719"/>
            <a:ext cx="65008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7200" b="1" dirty="0" smtClean="0">
                <a:solidFill>
                  <a:srgbClr val="A91F33"/>
                </a:solidFill>
              </a:rPr>
              <a:t>THANK YOU !</a:t>
            </a:r>
            <a:endParaRPr lang="it-IT" sz="7200" b="1" dirty="0">
              <a:solidFill>
                <a:srgbClr val="A91F3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>
                <a:solidFill>
                  <a:srgbClr val="002060"/>
                </a:solidFill>
              </a:rPr>
              <a:t>THE MAIN REASON</a:t>
            </a:r>
            <a:endParaRPr lang="it-IT" b="1" dirty="0">
              <a:solidFill>
                <a:srgbClr val="002060"/>
              </a:solidFill>
            </a:endParaRPr>
          </a:p>
        </p:txBody>
      </p:sp>
      <p:sp>
        <p:nvSpPr>
          <p:cNvPr id="4" name="Segnaposto contenuto 3"/>
          <p:cNvSpPr>
            <a:spLocks noGrp="1"/>
          </p:cNvSpPr>
          <p:nvPr>
            <p:ph idx="1"/>
          </p:nvPr>
        </p:nvSpPr>
        <p:spPr>
          <a:xfrm>
            <a:off x="428596" y="2500306"/>
            <a:ext cx="8329642" cy="3636660"/>
          </a:xfrm>
        </p:spPr>
        <p:txBody>
          <a:bodyPr>
            <a:normAutofit/>
          </a:bodyPr>
          <a:lstStyle/>
          <a:p>
            <a:pPr marL="0" lvl="0" indent="0" algn="just">
              <a:buNone/>
            </a:pPr>
            <a:r>
              <a:rPr lang="it-IT" sz="3200" b="1" dirty="0" smtClean="0">
                <a:solidFill>
                  <a:srgbClr val="002060"/>
                </a:solidFill>
                <a:latin typeface="+mj-lt"/>
              </a:rPr>
              <a:t>FACILITATE</a:t>
            </a:r>
            <a:r>
              <a:rPr lang="it-IT" sz="3200" b="1" dirty="0" smtClean="0">
                <a:solidFill>
                  <a:srgbClr val="002060"/>
                </a:solidFill>
                <a:latin typeface="Arial Black" pitchFamily="34" charset="0"/>
              </a:rPr>
              <a:t> - </a:t>
            </a:r>
            <a:r>
              <a:rPr lang="en-US" sz="3200" b="1" u="sng" dirty="0" smtClean="0">
                <a:solidFill>
                  <a:srgbClr val="C00000"/>
                </a:solidFill>
                <a:latin typeface="+mj-lt"/>
              </a:rPr>
              <a:t>The facilitation of international trade is a goal for the Government and a </a:t>
            </a:r>
            <a:r>
              <a:rPr lang="en-US" sz="3200" b="1" u="sng" dirty="0">
                <a:solidFill>
                  <a:srgbClr val="C00000"/>
                </a:solidFill>
                <a:latin typeface="+mj-lt"/>
              </a:rPr>
              <a:t>necessary service for </a:t>
            </a:r>
            <a:r>
              <a:rPr lang="en-US" sz="3200" b="1" u="sng" dirty="0" smtClean="0">
                <a:solidFill>
                  <a:srgbClr val="C00000"/>
                </a:solidFill>
                <a:latin typeface="+mj-lt"/>
              </a:rPr>
              <a:t>the companies. </a:t>
            </a:r>
          </a:p>
          <a:p>
            <a:pPr lvl="1" algn="just">
              <a:buNone/>
            </a:pPr>
            <a:endParaRPr lang="en-US" sz="1600" dirty="0" smtClean="0"/>
          </a:p>
          <a:p>
            <a:pPr lvl="0" algn="just">
              <a:buNone/>
            </a:pPr>
            <a:endParaRPr lang="it-IT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54981-3906-4C0E-BF63-572ADE1C692A}" type="slidenum">
              <a:rPr lang="it-IT" smtClean="0"/>
              <a:pPr/>
              <a:t>2</a:t>
            </a:fld>
            <a:endParaRPr lang="it-IT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24"/>
            <a:ext cx="35242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92664"/>
          </a:xfrm>
        </p:spPr>
        <p:txBody>
          <a:bodyPr>
            <a:normAutofit/>
          </a:bodyPr>
          <a:lstStyle/>
          <a:p>
            <a:r>
              <a:rPr lang="it-IT" sz="2800" b="1" dirty="0" smtClean="0">
                <a:solidFill>
                  <a:srgbClr val="A91F33"/>
                </a:solidFill>
              </a:rPr>
              <a:t>PROJECT TEAM</a:t>
            </a:r>
            <a:endParaRPr lang="it-IT" sz="2800" b="1" dirty="0">
              <a:solidFill>
                <a:srgbClr val="A91F33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54981-3906-4C0E-BF63-572ADE1C692A}" type="slidenum">
              <a:rPr lang="it-IT" smtClean="0"/>
              <a:pPr/>
              <a:t>20</a:t>
            </a:fld>
            <a:endParaRPr lang="it-IT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1" y="2492896"/>
            <a:ext cx="5328593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CasellaDiTesto 6"/>
          <p:cNvSpPr txBox="1"/>
          <p:nvPr/>
        </p:nvSpPr>
        <p:spPr>
          <a:xfrm>
            <a:off x="827584" y="3573017"/>
            <a:ext cx="684076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 err="1" smtClean="0"/>
              <a:t>Department</a:t>
            </a:r>
            <a:r>
              <a:rPr lang="it-IT" sz="1200" b="1" dirty="0" smtClean="0"/>
              <a:t> for </a:t>
            </a:r>
            <a:r>
              <a:rPr lang="it-IT" sz="1200" b="1" dirty="0" err="1" smtClean="0"/>
              <a:t>Internationalization</a:t>
            </a:r>
            <a:r>
              <a:rPr lang="it-IT" sz="1200" b="1" dirty="0" smtClean="0"/>
              <a:t> and Promotion</a:t>
            </a:r>
          </a:p>
          <a:p>
            <a:endParaRPr lang="it-IT" sz="1000" b="1" dirty="0"/>
          </a:p>
          <a:p>
            <a:r>
              <a:rPr lang="it-IT" sz="1000" b="1" i="1" dirty="0" smtClean="0"/>
              <a:t>Project Team – ITH Italia</a:t>
            </a:r>
            <a:endParaRPr lang="it-IT" sz="1000" dirty="0" smtClean="0"/>
          </a:p>
          <a:p>
            <a:endParaRPr lang="it-IT" sz="1000" dirty="0"/>
          </a:p>
          <a:p>
            <a:pPr marL="171450" indent="-171450">
              <a:buFont typeface="Lucida Grande"/>
              <a:buChar char="-"/>
            </a:pPr>
            <a:r>
              <a:rPr lang="it-IT" sz="1000" dirty="0" smtClean="0"/>
              <a:t>Claudio C. </a:t>
            </a:r>
            <a:r>
              <a:rPr lang="it-IT" sz="1000" dirty="0" err="1" smtClean="0"/>
              <a:t>Padua</a:t>
            </a:r>
            <a:r>
              <a:rPr lang="it-IT" sz="1000" dirty="0" smtClean="0"/>
              <a:t> (Project coordinator), </a:t>
            </a:r>
            <a:r>
              <a:rPr lang="it-IT" sz="1000" b="1" u="sng" dirty="0" smtClean="0">
                <a:solidFill>
                  <a:srgbClr val="0000FF"/>
                </a:solidFill>
              </a:rPr>
              <a:t>claudio.padua@sviluppoeconomico.gov.it</a:t>
            </a:r>
          </a:p>
          <a:p>
            <a:pPr marL="171450" indent="-171450">
              <a:buFont typeface="Lucida Grande"/>
              <a:buChar char="-"/>
            </a:pPr>
            <a:r>
              <a:rPr lang="it-IT" sz="1000" dirty="0" smtClean="0"/>
              <a:t>Graziano Severini</a:t>
            </a:r>
            <a:r>
              <a:rPr lang="it-IT" sz="1000" dirty="0" smtClean="0">
                <a:solidFill>
                  <a:srgbClr val="0000FF"/>
                </a:solidFill>
              </a:rPr>
              <a:t> </a:t>
            </a:r>
            <a:r>
              <a:rPr lang="it-IT" sz="1000" dirty="0" smtClean="0"/>
              <a:t>(Project collaborator), </a:t>
            </a:r>
            <a:r>
              <a:rPr lang="it-IT" sz="1000" b="1" u="sng" dirty="0" err="1" smtClean="0">
                <a:solidFill>
                  <a:srgbClr val="0000FF"/>
                </a:solidFill>
              </a:rPr>
              <a:t>graziano.severini@sviluppoeconomico.gov.it</a:t>
            </a:r>
            <a:endParaRPr lang="it-IT" sz="1000" b="1" u="sng" dirty="0" smtClean="0">
              <a:solidFill>
                <a:srgbClr val="0000FF"/>
              </a:solidFill>
            </a:endParaRPr>
          </a:p>
          <a:p>
            <a:pPr marL="171450" indent="-171450">
              <a:buFont typeface="Lucida Grande"/>
              <a:buChar char="-"/>
            </a:pPr>
            <a:r>
              <a:rPr lang="it-IT" sz="1000" dirty="0" smtClean="0"/>
              <a:t>Riccardo </a:t>
            </a:r>
            <a:r>
              <a:rPr lang="it-IT" sz="1000" dirty="0" err="1" smtClean="0"/>
              <a:t>Scarpulla</a:t>
            </a:r>
            <a:r>
              <a:rPr lang="it-IT" sz="1000" dirty="0" smtClean="0"/>
              <a:t> (</a:t>
            </a:r>
            <a:r>
              <a:rPr lang="it-IT" sz="1000" dirty="0" err="1" smtClean="0"/>
              <a:t>Institutional</a:t>
            </a:r>
            <a:r>
              <a:rPr lang="it-IT" sz="1000" dirty="0" smtClean="0"/>
              <a:t> Relations),  </a:t>
            </a:r>
            <a:r>
              <a:rPr lang="it-IT" sz="1000" b="1" u="sng" dirty="0" err="1">
                <a:solidFill>
                  <a:srgbClr val="0000FF"/>
                </a:solidFill>
              </a:rPr>
              <a:t>riccardo.scarpulla@sviluppoeconomico.gov.it</a:t>
            </a:r>
            <a:endParaRPr lang="it-IT" sz="1000" b="1" u="sng" dirty="0">
              <a:solidFill>
                <a:srgbClr val="0000FF"/>
              </a:solidFill>
            </a:endParaRPr>
          </a:p>
          <a:p>
            <a:pPr marL="171450" indent="-171450">
              <a:buFont typeface="Lucida Grande"/>
              <a:buChar char="-"/>
            </a:pPr>
            <a:r>
              <a:rPr lang="it-IT" sz="1000" dirty="0" smtClean="0"/>
              <a:t>Elena Toselli (</a:t>
            </a:r>
            <a:r>
              <a:rPr lang="it-IT" sz="1000" dirty="0" err="1" smtClean="0"/>
              <a:t>Studies</a:t>
            </a:r>
            <a:r>
              <a:rPr lang="it-IT" sz="1000" dirty="0" smtClean="0"/>
              <a:t> and Analysis), </a:t>
            </a:r>
            <a:r>
              <a:rPr lang="it-IT" sz="1000" b="1" u="sng" dirty="0" err="1">
                <a:solidFill>
                  <a:srgbClr val="0000FF"/>
                </a:solidFill>
              </a:rPr>
              <a:t>elena.toselli@sviluppoeconomico.gov.it</a:t>
            </a:r>
            <a:endParaRPr lang="it-IT" sz="1000" b="1" u="sng" dirty="0">
              <a:solidFill>
                <a:srgbClr val="0000FF"/>
              </a:solidFill>
            </a:endParaRPr>
          </a:p>
          <a:p>
            <a:pPr marL="171450" indent="-171450">
              <a:buFont typeface="Lucida Grande"/>
              <a:buChar char="-"/>
            </a:pPr>
            <a:r>
              <a:rPr lang="it-IT" sz="1000" dirty="0" smtClean="0"/>
              <a:t>Bruno Ferrari (IT Consultant),  </a:t>
            </a:r>
            <a:r>
              <a:rPr lang="it-IT" sz="1000" b="1" u="sng" dirty="0" err="1">
                <a:solidFill>
                  <a:srgbClr val="0000FF"/>
                </a:solidFill>
              </a:rPr>
              <a:t>bruno.ferrari@ritspa.it</a:t>
            </a:r>
            <a:endParaRPr lang="it-IT" sz="1000" b="1" u="sng" dirty="0">
              <a:solidFill>
                <a:srgbClr val="0000FF"/>
              </a:solidFill>
            </a:endParaRPr>
          </a:p>
          <a:p>
            <a:pPr marL="171450" indent="-171450">
              <a:buFont typeface="Lucida Grande"/>
              <a:buChar char="-"/>
            </a:pPr>
            <a:r>
              <a:rPr lang="it-IT" sz="1000" dirty="0" smtClean="0"/>
              <a:t>Stefano Ortolani (IT Assistant) </a:t>
            </a:r>
            <a:r>
              <a:rPr lang="it-IT" sz="1000" b="1" u="sng" dirty="0" err="1">
                <a:solidFill>
                  <a:srgbClr val="0000FF"/>
                </a:solidFill>
              </a:rPr>
              <a:t>stefano.ortolani@sviluppoeconomico.gov.it</a:t>
            </a:r>
            <a:endParaRPr lang="it-IT" sz="1000" b="1" u="sng" dirty="0">
              <a:solidFill>
                <a:srgbClr val="0000FF"/>
              </a:solidFill>
            </a:endParaRPr>
          </a:p>
          <a:p>
            <a:pPr marL="171450" indent="-171450">
              <a:buFont typeface="Lucida Grande"/>
              <a:buChar char="-"/>
            </a:pPr>
            <a:r>
              <a:rPr lang="it-IT" sz="1000" dirty="0" smtClean="0"/>
              <a:t>Daniela Ricci (</a:t>
            </a:r>
            <a:r>
              <a:rPr lang="it-IT" sz="1000" dirty="0" err="1" smtClean="0"/>
              <a:t>Secretray</a:t>
            </a:r>
            <a:r>
              <a:rPr lang="it-IT" sz="1000" dirty="0" smtClean="0"/>
              <a:t>), </a:t>
            </a:r>
            <a:r>
              <a:rPr lang="it-IT" sz="1000" b="1" u="sng" dirty="0" err="1">
                <a:solidFill>
                  <a:srgbClr val="0000FF"/>
                </a:solidFill>
              </a:rPr>
              <a:t>daniela.ricci@sviluppoeconomico.gov.it</a:t>
            </a:r>
            <a:endParaRPr lang="it-IT" sz="1000" b="1" u="sng" dirty="0">
              <a:solidFill>
                <a:srgbClr val="0000FF"/>
              </a:solidFill>
            </a:endParaRPr>
          </a:p>
          <a:p>
            <a:endParaRPr lang="it-IT" sz="1000" b="1" dirty="0" smtClean="0"/>
          </a:p>
          <a:p>
            <a:pPr marL="171450" indent="-171450">
              <a:buFont typeface="Lucida Grande"/>
              <a:buChar char="-"/>
            </a:pPr>
            <a:r>
              <a:rPr lang="it-IT" sz="1000" b="1" dirty="0" smtClean="0"/>
              <a:t>Website:  </a:t>
            </a:r>
            <a:r>
              <a:rPr lang="nl-NL" sz="1000" b="1" u="sng" dirty="0" smtClean="0">
                <a:solidFill>
                  <a:srgbClr val="0000FF"/>
                </a:solidFill>
              </a:rPr>
              <a:t>http:</a:t>
            </a:r>
            <a:r>
              <a:rPr lang="nl-NL" sz="1000" b="1" u="sng" dirty="0">
                <a:solidFill>
                  <a:srgbClr val="0000FF"/>
                </a:solidFill>
              </a:rPr>
              <a:t>//</a:t>
            </a:r>
            <a:r>
              <a:rPr lang="nl-NL" sz="1000" b="1" u="sng" dirty="0" err="1" smtClean="0">
                <a:solidFill>
                  <a:srgbClr val="0000FF"/>
                </a:solidFill>
              </a:rPr>
              <a:t>www.mincomes.it</a:t>
            </a:r>
            <a:r>
              <a:rPr lang="nl-NL" sz="1000" b="1" u="sng" dirty="0" smtClean="0">
                <a:solidFill>
                  <a:srgbClr val="0000FF"/>
                </a:solidFill>
              </a:rPr>
              <a:t>/</a:t>
            </a:r>
            <a:r>
              <a:rPr lang="nl-NL" sz="1000" b="1" u="sng" dirty="0" err="1" smtClean="0">
                <a:solidFill>
                  <a:srgbClr val="0000FF"/>
                </a:solidFill>
              </a:rPr>
              <a:t>semproitalia</a:t>
            </a:r>
            <a:r>
              <a:rPr lang="nl-NL" sz="1000" b="1" u="sng" dirty="0" smtClean="0">
                <a:solidFill>
                  <a:srgbClr val="0000FF"/>
                </a:solidFill>
              </a:rPr>
              <a:t>/</a:t>
            </a:r>
            <a:r>
              <a:rPr lang="nl-NL" sz="1000" b="1" u="sng" dirty="0" err="1" smtClean="0">
                <a:solidFill>
                  <a:srgbClr val="0000FF"/>
                </a:solidFill>
              </a:rPr>
              <a:t>tavolo_strategico</a:t>
            </a:r>
            <a:r>
              <a:rPr lang="nl-NL" sz="1000" b="1" u="sng" dirty="0" smtClean="0">
                <a:solidFill>
                  <a:srgbClr val="0000FF"/>
                </a:solidFill>
              </a:rPr>
              <a:t>/</a:t>
            </a:r>
            <a:r>
              <a:rPr lang="nl-NL" sz="1000" b="1" u="sng" dirty="0" err="1" smtClean="0">
                <a:solidFill>
                  <a:srgbClr val="0000FF"/>
                </a:solidFill>
              </a:rPr>
              <a:t>tavolo_index.htm</a:t>
            </a:r>
            <a:endParaRPr lang="it-IT" sz="1000" b="1" u="sng" dirty="0">
              <a:solidFill>
                <a:srgbClr val="0000FF"/>
              </a:solidFill>
            </a:endParaRPr>
          </a:p>
          <a:p>
            <a:pPr marL="171450" indent="-171450">
              <a:buFont typeface="Lucida Grande"/>
              <a:buChar char="-"/>
            </a:pPr>
            <a:endParaRPr lang="it-IT" sz="1000" b="1" dirty="0" smtClean="0"/>
          </a:p>
          <a:p>
            <a:pPr marL="171450" indent="-171450">
              <a:buFont typeface="Lucida Grande"/>
              <a:buChar char="-"/>
            </a:pPr>
            <a:endParaRPr lang="it-IT" sz="1000" b="1" dirty="0"/>
          </a:p>
          <a:p>
            <a:pPr marL="171450" indent="-171450">
              <a:buFont typeface="Lucida Grande"/>
              <a:buChar char="-"/>
            </a:pPr>
            <a:endParaRPr lang="it-IT" sz="1000" b="1" dirty="0"/>
          </a:p>
        </p:txBody>
      </p:sp>
    </p:spTree>
    <p:extLst>
      <p:ext uri="{BB962C8B-B14F-4D97-AF65-F5344CB8AC3E}">
        <p14:creationId xmlns="" xmlns:p14="http://schemas.microsoft.com/office/powerpoint/2010/main" val="109924700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b="1" dirty="0" smtClean="0">
                <a:solidFill>
                  <a:srgbClr val="002060"/>
                </a:solidFill>
              </a:rPr>
              <a:t>FACILITATION - SIMPLIFICATION</a:t>
            </a:r>
            <a:endParaRPr lang="it-IT" b="1" dirty="0">
              <a:solidFill>
                <a:srgbClr val="002060"/>
              </a:solidFill>
            </a:endParaRPr>
          </a:p>
        </p:txBody>
      </p:sp>
      <p:sp>
        <p:nvSpPr>
          <p:cNvPr id="4" name="Segnaposto contenuto 3"/>
          <p:cNvSpPr>
            <a:spLocks noGrp="1"/>
          </p:cNvSpPr>
          <p:nvPr>
            <p:ph idx="1"/>
          </p:nvPr>
        </p:nvSpPr>
        <p:spPr>
          <a:xfrm>
            <a:off x="428596" y="2132856"/>
            <a:ext cx="8329642" cy="4320480"/>
          </a:xfrm>
        </p:spPr>
        <p:txBody>
          <a:bodyPr>
            <a:normAutofit/>
          </a:bodyPr>
          <a:lstStyle/>
          <a:p>
            <a:pPr lvl="0" algn="just"/>
            <a:r>
              <a:rPr lang="en-GB" sz="2400" b="1" dirty="0" smtClean="0">
                <a:solidFill>
                  <a:srgbClr val="002060"/>
                </a:solidFill>
                <a:latin typeface="Arial Black" pitchFamily="34" charset="0"/>
              </a:rPr>
              <a:t>Gov. Act for Simplification (27 January 2012)</a:t>
            </a:r>
          </a:p>
          <a:p>
            <a:pPr lvl="0" algn="just"/>
            <a:endParaRPr lang="it-IT" sz="2400" b="1" dirty="0" smtClean="0">
              <a:solidFill>
                <a:srgbClr val="002060"/>
              </a:solidFill>
              <a:latin typeface="Arial Black" pitchFamily="34" charset="0"/>
            </a:endParaRPr>
          </a:p>
          <a:p>
            <a:pPr lvl="0" algn="just"/>
            <a:endParaRPr lang="it-IT" sz="2400" b="1" dirty="0" smtClean="0">
              <a:solidFill>
                <a:srgbClr val="002060"/>
              </a:solidFill>
              <a:latin typeface="Arial Black" pitchFamily="34" charset="0"/>
            </a:endParaRPr>
          </a:p>
          <a:p>
            <a:pPr lvl="0" algn="just"/>
            <a:endParaRPr lang="it-IT" sz="1600" b="1" dirty="0" smtClean="0">
              <a:solidFill>
                <a:srgbClr val="002060"/>
              </a:solidFill>
              <a:latin typeface="Arial Black" pitchFamily="34" charset="0"/>
            </a:endParaRPr>
          </a:p>
          <a:p>
            <a:pPr lvl="0" algn="just"/>
            <a:endParaRPr lang="it-IT" sz="1600" b="1" dirty="0" smtClean="0">
              <a:solidFill>
                <a:srgbClr val="002060"/>
              </a:solidFill>
              <a:latin typeface="Arial Black" pitchFamily="34" charset="0"/>
            </a:endParaRPr>
          </a:p>
          <a:p>
            <a:pPr lvl="0" algn="just"/>
            <a:endParaRPr lang="it-IT" sz="1600" b="1" dirty="0">
              <a:solidFill>
                <a:srgbClr val="002060"/>
              </a:solidFill>
              <a:latin typeface="Arial Black" pitchFamily="34" charset="0"/>
            </a:endParaRPr>
          </a:p>
          <a:p>
            <a:pPr lvl="0" algn="just"/>
            <a:endParaRPr lang="it-IT" sz="1600" b="1" dirty="0" smtClean="0">
              <a:solidFill>
                <a:srgbClr val="002060"/>
              </a:solidFill>
              <a:latin typeface="Arial Black" pitchFamily="34" charset="0"/>
            </a:endParaRPr>
          </a:p>
          <a:p>
            <a:pPr lvl="0" algn="just"/>
            <a:endParaRPr lang="it-IT" sz="1600" b="1" dirty="0">
              <a:solidFill>
                <a:srgbClr val="002060"/>
              </a:solidFill>
              <a:latin typeface="Arial Black" pitchFamily="34" charset="0"/>
            </a:endParaRPr>
          </a:p>
          <a:p>
            <a:pPr lvl="0" algn="just"/>
            <a:endParaRPr lang="it-IT" sz="1600" b="1" dirty="0">
              <a:solidFill>
                <a:srgbClr val="002060"/>
              </a:solidFill>
              <a:latin typeface="Arial Black" pitchFamily="34" charset="0"/>
            </a:endParaRPr>
          </a:p>
          <a:p>
            <a:pPr lvl="0" algn="just"/>
            <a:r>
              <a:rPr lang="en-GB" sz="1600" b="1" dirty="0" smtClean="0">
                <a:solidFill>
                  <a:srgbClr val="002060"/>
                </a:solidFill>
                <a:latin typeface="Arial Black" pitchFamily="34" charset="0"/>
              </a:rPr>
              <a:t>Reduce bureaucracy</a:t>
            </a:r>
          </a:p>
          <a:p>
            <a:pPr lvl="0" algn="just"/>
            <a:r>
              <a:rPr lang="en-GB" sz="1600" b="1" dirty="0" smtClean="0">
                <a:solidFill>
                  <a:srgbClr val="002060"/>
                </a:solidFill>
                <a:latin typeface="Arial Black" pitchFamily="34" charset="0"/>
              </a:rPr>
              <a:t>Speed up procedures</a:t>
            </a:r>
          </a:p>
          <a:p>
            <a:pPr lvl="0" algn="just"/>
            <a:r>
              <a:rPr lang="en-GB" sz="1600" b="1" dirty="0" smtClean="0">
                <a:solidFill>
                  <a:srgbClr val="002060"/>
                </a:solidFill>
                <a:latin typeface="Arial Black" pitchFamily="34" charset="0"/>
              </a:rPr>
              <a:t>Abolition of unnecessary rules</a:t>
            </a:r>
          </a:p>
          <a:p>
            <a:pPr lvl="0" algn="just"/>
            <a:endParaRPr lang="en-GB" sz="1800" dirty="0" smtClean="0"/>
          </a:p>
          <a:p>
            <a:pPr lvl="0" algn="just"/>
            <a:endParaRPr lang="it-IT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54981-3906-4C0E-BF63-572ADE1C692A}" type="slidenum">
              <a:rPr lang="it-IT" smtClean="0"/>
              <a:pPr/>
              <a:t>3</a:t>
            </a:fld>
            <a:endParaRPr lang="it-IT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24"/>
            <a:ext cx="35242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8" name="Segnaposto contenuto 4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698309148"/>
              </p:ext>
            </p:extLst>
          </p:nvPr>
        </p:nvGraphicFramePr>
        <p:xfrm>
          <a:off x="2484388" y="2927350"/>
          <a:ext cx="3671788" cy="22298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>
                <a:solidFill>
                  <a:srgbClr val="002060"/>
                </a:solidFill>
              </a:rPr>
              <a:t>FACILITATION</a:t>
            </a:r>
            <a:endParaRPr lang="it-IT" b="1" dirty="0">
              <a:solidFill>
                <a:srgbClr val="002060"/>
              </a:solidFill>
            </a:endParaRPr>
          </a:p>
        </p:txBody>
      </p:sp>
      <p:sp>
        <p:nvSpPr>
          <p:cNvPr id="4" name="Segnaposto contenuto 3"/>
          <p:cNvSpPr>
            <a:spLocks noGrp="1"/>
          </p:cNvSpPr>
          <p:nvPr>
            <p:ph idx="1"/>
          </p:nvPr>
        </p:nvSpPr>
        <p:spPr>
          <a:xfrm>
            <a:off x="428596" y="2492896"/>
            <a:ext cx="8329642" cy="3636660"/>
          </a:xfrm>
        </p:spPr>
        <p:txBody>
          <a:bodyPr>
            <a:normAutofit fontScale="92500" lnSpcReduction="10000"/>
          </a:bodyPr>
          <a:lstStyle/>
          <a:p>
            <a:pPr lvl="0" algn="just"/>
            <a:r>
              <a:rPr lang="en-GB" sz="2800" b="1" dirty="0" smtClean="0">
                <a:solidFill>
                  <a:srgbClr val="002060"/>
                </a:solidFill>
                <a:latin typeface="Arial Black" pitchFamily="34" charset="0"/>
              </a:rPr>
              <a:t>COSTS REDUCTION </a:t>
            </a:r>
            <a:r>
              <a:rPr lang="en-GB" sz="2400" b="1" dirty="0" smtClean="0">
                <a:solidFill>
                  <a:srgbClr val="002060"/>
                </a:solidFill>
                <a:latin typeface="Arial Black" pitchFamily="34" charset="0"/>
              </a:rPr>
              <a:t>–</a:t>
            </a:r>
            <a:r>
              <a:rPr lang="en-GB" sz="2000" dirty="0" smtClean="0"/>
              <a:t> </a:t>
            </a:r>
            <a:r>
              <a:rPr lang="en-GB" sz="2800" b="1" dirty="0" smtClean="0">
                <a:solidFill>
                  <a:srgbClr val="002060"/>
                </a:solidFill>
                <a:latin typeface="Arial Black" pitchFamily="34" charset="0"/>
              </a:rPr>
              <a:t>(Hidden costs of international transactions, HCIT)</a:t>
            </a:r>
          </a:p>
          <a:p>
            <a:pPr lvl="1" algn="ctr">
              <a:buNone/>
            </a:pPr>
            <a:r>
              <a:rPr lang="en-GB" sz="1600" b="1" dirty="0" smtClean="0">
                <a:solidFill>
                  <a:srgbClr val="FF0000"/>
                </a:solidFill>
                <a:latin typeface="Arial Black" pitchFamily="34" charset="0"/>
              </a:rPr>
              <a:t>more than 20 administrations (departments, agencies and various entities) responsible for releasing more than 100 authorizations (including permits, licenses, declarations, clearance, etc..)!</a:t>
            </a:r>
            <a:endParaRPr lang="en-GB" sz="2800" b="1" dirty="0" smtClean="0">
              <a:solidFill>
                <a:srgbClr val="002060"/>
              </a:solidFill>
              <a:latin typeface="Arial Black" pitchFamily="34" charset="0"/>
            </a:endParaRPr>
          </a:p>
          <a:p>
            <a:pPr lvl="0" algn="just"/>
            <a:r>
              <a:rPr lang="en-GB" sz="2800" b="1" dirty="0" smtClean="0">
                <a:solidFill>
                  <a:srgbClr val="002060"/>
                </a:solidFill>
                <a:latin typeface="Arial Black" pitchFamily="34" charset="0"/>
              </a:rPr>
              <a:t>MORE COMPETITION </a:t>
            </a:r>
          </a:p>
          <a:p>
            <a:pPr lvl="1" algn="just"/>
            <a:r>
              <a:rPr lang="en-GB" b="1" dirty="0" smtClean="0">
                <a:solidFill>
                  <a:srgbClr val="002060"/>
                </a:solidFill>
                <a:latin typeface="Arial Black" pitchFamily="34" charset="0"/>
              </a:rPr>
              <a:t>Less Bureaucracy</a:t>
            </a:r>
          </a:p>
          <a:p>
            <a:pPr lvl="1" algn="just"/>
            <a:r>
              <a:rPr lang="en-GB" b="1" dirty="0" smtClean="0">
                <a:solidFill>
                  <a:srgbClr val="002060"/>
                </a:solidFill>
                <a:latin typeface="Arial Black" pitchFamily="34" charset="0"/>
              </a:rPr>
              <a:t>More efficiency</a:t>
            </a:r>
          </a:p>
          <a:p>
            <a:pPr algn="just"/>
            <a:r>
              <a:rPr lang="en-GB" sz="2800" b="1" dirty="0" smtClean="0">
                <a:solidFill>
                  <a:srgbClr val="002060"/>
                </a:solidFill>
                <a:latin typeface="Arial Black" pitchFamily="34" charset="0"/>
              </a:rPr>
              <a:t>MORE ATTRACTIVENESS FOR FDI</a:t>
            </a:r>
            <a:endParaRPr lang="en-GB" sz="2800" b="1" dirty="0" smtClean="0"/>
          </a:p>
          <a:p>
            <a:pPr lvl="0" algn="just"/>
            <a:r>
              <a:rPr lang="en-GB" sz="2800" b="1" dirty="0" smtClean="0">
                <a:solidFill>
                  <a:srgbClr val="002060"/>
                </a:solidFill>
                <a:latin typeface="Arial Black" pitchFamily="34" charset="0"/>
              </a:rPr>
              <a:t>LESS DELOCALIZATION</a:t>
            </a:r>
            <a:endParaRPr lang="en-GB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54981-3906-4C0E-BF63-572ADE1C692A}" type="slidenum">
              <a:rPr lang="it-IT" smtClean="0"/>
              <a:pPr/>
              <a:t>4</a:t>
            </a:fld>
            <a:endParaRPr lang="it-IT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24"/>
            <a:ext cx="35242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>
                <a:solidFill>
                  <a:srgbClr val="002060"/>
                </a:solidFill>
              </a:rPr>
              <a:t>Italian</a:t>
            </a:r>
            <a:r>
              <a:rPr lang="it-IT" b="1" dirty="0" smtClean="0">
                <a:solidFill>
                  <a:srgbClr val="002060"/>
                </a:solidFill>
              </a:rPr>
              <a:t> </a:t>
            </a:r>
            <a:r>
              <a:rPr lang="en-GB" b="1" dirty="0" smtClean="0">
                <a:solidFill>
                  <a:srgbClr val="002060"/>
                </a:solidFill>
              </a:rPr>
              <a:t>SMEs</a:t>
            </a:r>
            <a:endParaRPr lang="en-GB" b="1" dirty="0">
              <a:solidFill>
                <a:srgbClr val="002060"/>
              </a:solidFill>
            </a:endParaRPr>
          </a:p>
        </p:txBody>
      </p:sp>
      <p:sp>
        <p:nvSpPr>
          <p:cNvPr id="4" name="Segnaposto contenuto 3"/>
          <p:cNvSpPr>
            <a:spLocks noGrp="1"/>
          </p:cNvSpPr>
          <p:nvPr>
            <p:ph idx="1"/>
          </p:nvPr>
        </p:nvSpPr>
        <p:spPr>
          <a:xfrm>
            <a:off x="428596" y="1988840"/>
            <a:ext cx="8329642" cy="4608512"/>
          </a:xfrm>
        </p:spPr>
        <p:txBody>
          <a:bodyPr>
            <a:normAutofit fontScale="92500" lnSpcReduction="10000"/>
          </a:bodyPr>
          <a:lstStyle/>
          <a:p>
            <a:pPr lvl="0" algn="just"/>
            <a:endParaRPr lang="it-IT" sz="1800" dirty="0" smtClean="0"/>
          </a:p>
          <a:p>
            <a:pPr marL="0" lvl="0" indent="0" algn="just">
              <a:buNone/>
            </a:pPr>
            <a:r>
              <a:rPr lang="it-IT" sz="2800" b="1" dirty="0" smtClean="0">
                <a:solidFill>
                  <a:srgbClr val="002060"/>
                </a:solidFill>
                <a:latin typeface="Arial Black" pitchFamily="34" charset="0"/>
              </a:rPr>
              <a:t>SMEs  &gt; 4.5 MILLIONS (99%)</a:t>
            </a:r>
          </a:p>
          <a:p>
            <a:pPr marL="0" lvl="0" indent="0" algn="just">
              <a:buNone/>
            </a:pPr>
            <a:r>
              <a:rPr lang="it-IT" sz="2800" b="1" dirty="0" smtClean="0">
                <a:solidFill>
                  <a:srgbClr val="002060"/>
                </a:solidFill>
                <a:latin typeface="Arial Black" pitchFamily="34" charset="0"/>
              </a:rPr>
              <a:t>		</a:t>
            </a:r>
          </a:p>
          <a:p>
            <a:pPr marL="0" lvl="0" indent="0" algn="just">
              <a:buNone/>
            </a:pPr>
            <a:r>
              <a:rPr lang="it-IT" sz="2800" b="1" dirty="0">
                <a:solidFill>
                  <a:srgbClr val="002060"/>
                </a:solidFill>
                <a:latin typeface="Arial Black" pitchFamily="34" charset="0"/>
              </a:rPr>
              <a:t>	</a:t>
            </a:r>
            <a:r>
              <a:rPr lang="it-IT" sz="2800" b="1" dirty="0" smtClean="0">
                <a:solidFill>
                  <a:srgbClr val="002060"/>
                </a:solidFill>
                <a:latin typeface="Arial Black" pitchFamily="34" charset="0"/>
              </a:rPr>
              <a:t>		2/3 of the GDP</a:t>
            </a:r>
          </a:p>
          <a:p>
            <a:pPr lvl="0" algn="just"/>
            <a:endParaRPr lang="it-IT" sz="2800" b="1" dirty="0" smtClean="0">
              <a:solidFill>
                <a:srgbClr val="002060"/>
              </a:solidFill>
              <a:latin typeface="Arial Black" pitchFamily="34" charset="0"/>
            </a:endParaRPr>
          </a:p>
          <a:p>
            <a:pPr lvl="0" algn="just"/>
            <a:endParaRPr lang="it-IT" sz="2800" b="1" dirty="0" smtClean="0">
              <a:solidFill>
                <a:srgbClr val="002060"/>
              </a:solidFill>
              <a:latin typeface="Arial Black" pitchFamily="34" charset="0"/>
            </a:endParaRPr>
          </a:p>
          <a:p>
            <a:pPr marL="0" lvl="0" indent="0" algn="just">
              <a:buNone/>
            </a:pPr>
            <a:endParaRPr lang="it-IT" sz="2800" b="1" dirty="0" smtClean="0">
              <a:solidFill>
                <a:srgbClr val="002060"/>
              </a:solidFill>
              <a:latin typeface="Arial Black" pitchFamily="34" charset="0"/>
            </a:endParaRPr>
          </a:p>
          <a:p>
            <a:pPr marL="0" lvl="0" indent="0" algn="just">
              <a:buNone/>
            </a:pPr>
            <a:r>
              <a:rPr lang="it-IT" sz="2800" b="1" dirty="0" smtClean="0">
                <a:solidFill>
                  <a:srgbClr val="002060"/>
                </a:solidFill>
                <a:latin typeface="Arial Black" pitchFamily="34" charset="0"/>
              </a:rPr>
              <a:t>&lt; 180,000 Export Companies</a:t>
            </a:r>
          </a:p>
          <a:p>
            <a:pPr marL="0" lvl="0" indent="0" algn="just">
              <a:buNone/>
            </a:pPr>
            <a:endParaRPr lang="it-IT" sz="2800" b="1" dirty="0" smtClean="0">
              <a:solidFill>
                <a:srgbClr val="002060"/>
              </a:solidFill>
              <a:latin typeface="Arial Black" pitchFamily="34" charset="0"/>
            </a:endParaRPr>
          </a:p>
          <a:p>
            <a:pPr marL="0" lvl="0" indent="0" algn="just">
              <a:buNone/>
            </a:pPr>
            <a:r>
              <a:rPr lang="it-IT" sz="2800" b="1" dirty="0" smtClean="0">
                <a:solidFill>
                  <a:srgbClr val="002060"/>
                </a:solidFill>
                <a:latin typeface="Arial Black" pitchFamily="34" charset="0"/>
              </a:rPr>
              <a:t>					4% </a:t>
            </a:r>
          </a:p>
          <a:p>
            <a:pPr lvl="0" algn="just"/>
            <a:endParaRPr lang="it-IT" sz="2800" b="1" dirty="0" smtClean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54981-3906-4C0E-BF63-572ADE1C692A}" type="slidenum">
              <a:rPr lang="it-IT" smtClean="0"/>
              <a:pPr/>
              <a:t>5</a:t>
            </a:fld>
            <a:endParaRPr lang="it-IT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24"/>
            <a:ext cx="35242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Freccia in giù 6"/>
          <p:cNvSpPr/>
          <p:nvPr/>
        </p:nvSpPr>
        <p:spPr>
          <a:xfrm>
            <a:off x="2500298" y="3929066"/>
            <a:ext cx="500066" cy="7143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Freccia circolare a sinistra 7"/>
          <p:cNvSpPr/>
          <p:nvPr/>
        </p:nvSpPr>
        <p:spPr>
          <a:xfrm>
            <a:off x="6012160" y="2492896"/>
            <a:ext cx="648072" cy="936104"/>
          </a:xfrm>
          <a:prstGeom prst="curved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9" name="Freccia circolare a sinistra 8"/>
          <p:cNvSpPr/>
          <p:nvPr/>
        </p:nvSpPr>
        <p:spPr>
          <a:xfrm>
            <a:off x="5940152" y="5085184"/>
            <a:ext cx="648072" cy="936104"/>
          </a:xfrm>
          <a:prstGeom prst="curved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>
                <a:solidFill>
                  <a:srgbClr val="002060"/>
                </a:solidFill>
              </a:rPr>
              <a:t>Italian SMEs</a:t>
            </a:r>
            <a:endParaRPr lang="it-IT" b="1" dirty="0">
              <a:solidFill>
                <a:srgbClr val="002060"/>
              </a:solidFill>
            </a:endParaRPr>
          </a:p>
        </p:txBody>
      </p:sp>
      <p:sp>
        <p:nvSpPr>
          <p:cNvPr id="4" name="Segnaposto contenuto 3"/>
          <p:cNvSpPr>
            <a:spLocks noGrp="1"/>
          </p:cNvSpPr>
          <p:nvPr>
            <p:ph idx="1"/>
          </p:nvPr>
        </p:nvSpPr>
        <p:spPr>
          <a:xfrm>
            <a:off x="428596" y="2500306"/>
            <a:ext cx="8329642" cy="3636660"/>
          </a:xfrm>
        </p:spPr>
        <p:txBody>
          <a:bodyPr>
            <a:normAutofit lnSpcReduction="10000"/>
          </a:bodyPr>
          <a:lstStyle/>
          <a:p>
            <a:pPr lvl="0" algn="just"/>
            <a:endParaRPr lang="it-IT" sz="1800" dirty="0" smtClean="0"/>
          </a:p>
          <a:p>
            <a:pPr lvl="0" algn="just"/>
            <a:r>
              <a:rPr lang="en-GB" sz="2800" b="1" dirty="0" smtClean="0">
                <a:solidFill>
                  <a:srgbClr val="002060"/>
                </a:solidFill>
                <a:latin typeface="Arial Black" pitchFamily="34" charset="0"/>
              </a:rPr>
              <a:t>Many reasons why only 4%</a:t>
            </a:r>
          </a:p>
          <a:p>
            <a:pPr lvl="0" algn="just"/>
            <a:endParaRPr lang="en-GB" sz="2800" b="1" dirty="0" smtClean="0">
              <a:solidFill>
                <a:srgbClr val="002060"/>
              </a:solidFill>
              <a:latin typeface="Arial Black" pitchFamily="34" charset="0"/>
            </a:endParaRPr>
          </a:p>
          <a:p>
            <a:pPr lvl="1" algn="just"/>
            <a:r>
              <a:rPr lang="en-GB" b="1" dirty="0" smtClean="0">
                <a:solidFill>
                  <a:srgbClr val="002060"/>
                </a:solidFill>
                <a:latin typeface="Arial Black" pitchFamily="34" charset="0"/>
              </a:rPr>
              <a:t>Lack of information</a:t>
            </a:r>
          </a:p>
          <a:p>
            <a:pPr lvl="1" algn="just"/>
            <a:r>
              <a:rPr lang="en-GB" b="1" dirty="0" smtClean="0">
                <a:solidFill>
                  <a:srgbClr val="002060"/>
                </a:solidFill>
                <a:latin typeface="Arial Black" pitchFamily="34" charset="0"/>
              </a:rPr>
              <a:t>They don’t know what to do</a:t>
            </a:r>
          </a:p>
          <a:p>
            <a:pPr lvl="1" algn="just"/>
            <a:r>
              <a:rPr lang="en-GB" b="1" dirty="0" smtClean="0">
                <a:solidFill>
                  <a:srgbClr val="002060"/>
                </a:solidFill>
                <a:latin typeface="Arial Black" pitchFamily="34" charset="0"/>
              </a:rPr>
              <a:t>How to select market/international distribution</a:t>
            </a:r>
          </a:p>
          <a:p>
            <a:pPr lvl="1" algn="just"/>
            <a:r>
              <a:rPr lang="en-GB" b="1" dirty="0" smtClean="0">
                <a:solidFill>
                  <a:srgbClr val="002060"/>
                </a:solidFill>
                <a:latin typeface="Arial Black" pitchFamily="34" charset="0"/>
              </a:rPr>
              <a:t>What kind of information they need</a:t>
            </a:r>
          </a:p>
          <a:p>
            <a:pPr lvl="1" algn="just"/>
            <a:r>
              <a:rPr lang="en-GB" b="1" dirty="0" smtClean="0">
                <a:solidFill>
                  <a:srgbClr val="002060"/>
                </a:solidFill>
                <a:latin typeface="Arial Black" pitchFamily="34" charset="0"/>
              </a:rPr>
              <a:t>Where to find them?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54981-3906-4C0E-BF63-572ADE1C692A}" type="slidenum">
              <a:rPr lang="it-IT" smtClean="0"/>
              <a:pPr/>
              <a:t>6</a:t>
            </a:fld>
            <a:endParaRPr lang="it-IT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24"/>
            <a:ext cx="35242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b="1" dirty="0" smtClean="0">
                <a:solidFill>
                  <a:srgbClr val="002060"/>
                </a:solidFill>
              </a:rPr>
              <a:t> </a:t>
            </a:r>
            <a:r>
              <a:rPr lang="it-IT" b="1" dirty="0" err="1">
                <a:solidFill>
                  <a:srgbClr val="002060"/>
                </a:solidFill>
              </a:rPr>
              <a:t>Italian</a:t>
            </a:r>
            <a:r>
              <a:rPr lang="it-IT" b="1" dirty="0">
                <a:solidFill>
                  <a:srgbClr val="002060"/>
                </a:solidFill>
              </a:rPr>
              <a:t> </a:t>
            </a:r>
            <a:r>
              <a:rPr lang="it-IT" b="1" dirty="0" smtClean="0">
                <a:solidFill>
                  <a:srgbClr val="002060"/>
                </a:solidFill>
              </a:rPr>
              <a:t>SMEs – </a:t>
            </a:r>
            <a:r>
              <a:rPr lang="it-IT" sz="4000" b="1" dirty="0" err="1" smtClean="0">
                <a:solidFill>
                  <a:srgbClr val="002060"/>
                </a:solidFill>
              </a:rPr>
              <a:t>converging</a:t>
            </a:r>
            <a:r>
              <a:rPr lang="it-IT" sz="4000" b="1" dirty="0" smtClean="0">
                <a:solidFill>
                  <a:srgbClr val="002060"/>
                </a:solidFill>
              </a:rPr>
              <a:t> </a:t>
            </a:r>
            <a:r>
              <a:rPr lang="it-IT" sz="4000" b="1" dirty="0" err="1" smtClean="0">
                <a:solidFill>
                  <a:srgbClr val="002060"/>
                </a:solidFill>
              </a:rPr>
              <a:t>goals</a:t>
            </a:r>
            <a:endParaRPr lang="it-IT" sz="4000" b="1" dirty="0">
              <a:solidFill>
                <a:srgbClr val="00206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54981-3906-4C0E-BF63-572ADE1C692A}" type="slidenum">
              <a:rPr lang="it-IT" smtClean="0"/>
              <a:pPr/>
              <a:t>7</a:t>
            </a:fld>
            <a:endParaRPr lang="it-IT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24"/>
            <a:ext cx="35242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3140968"/>
            <a:ext cx="1584176" cy="1652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Freccia a destra 21"/>
          <p:cNvSpPr/>
          <p:nvPr/>
        </p:nvSpPr>
        <p:spPr>
          <a:xfrm>
            <a:off x="2423730" y="3573016"/>
            <a:ext cx="780118" cy="355480"/>
          </a:xfrm>
          <a:prstGeom prst="rightArrow">
            <a:avLst/>
          </a:prstGeom>
          <a:solidFill>
            <a:srgbClr val="A91F33"/>
          </a:solidFill>
          <a:ln>
            <a:solidFill>
              <a:srgbClr val="A91F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Freccia a destra 21"/>
          <p:cNvSpPr/>
          <p:nvPr/>
        </p:nvSpPr>
        <p:spPr>
          <a:xfrm flipH="1">
            <a:off x="5376058" y="3573016"/>
            <a:ext cx="780118" cy="355480"/>
          </a:xfrm>
          <a:prstGeom prst="rightArrow">
            <a:avLst/>
          </a:prstGeom>
          <a:solidFill>
            <a:srgbClr val="A91F33"/>
          </a:solidFill>
          <a:ln>
            <a:solidFill>
              <a:srgbClr val="A91F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Rettangolo 11"/>
          <p:cNvSpPr/>
          <p:nvPr/>
        </p:nvSpPr>
        <p:spPr>
          <a:xfrm>
            <a:off x="251520" y="2852936"/>
            <a:ext cx="1944216" cy="18722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GB" sz="1600" b="1" dirty="0">
                <a:solidFill>
                  <a:schemeClr val="bg1"/>
                </a:solidFill>
              </a:rPr>
              <a:t>Helping Companies to customize their own export business plan</a:t>
            </a:r>
          </a:p>
        </p:txBody>
      </p:sp>
      <p:sp>
        <p:nvSpPr>
          <p:cNvPr id="13" name="Rettangolo 12"/>
          <p:cNvSpPr/>
          <p:nvPr/>
        </p:nvSpPr>
        <p:spPr>
          <a:xfrm>
            <a:off x="6444208" y="2852936"/>
            <a:ext cx="1944216" cy="18722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GB" sz="2000" b="1" dirty="0" smtClean="0">
                <a:solidFill>
                  <a:schemeClr val="bg1"/>
                </a:solidFill>
              </a:rPr>
              <a:t>Facilitate</a:t>
            </a:r>
            <a:endParaRPr lang="en-GB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8063240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>
                <a:solidFill>
                  <a:srgbClr val="002060"/>
                </a:solidFill>
                <a:ea typeface="+mn-ea"/>
                <a:cs typeface="+mn-cs"/>
              </a:rPr>
              <a:t>need to provide Italy with a tool to help SMEs in the process of internationalization: JUST ONE CLICK!.</a:t>
            </a:r>
            <a:endParaRPr lang="it-IT" sz="2400" b="1" dirty="0">
              <a:solidFill>
                <a:srgbClr val="002060"/>
              </a:solidFill>
              <a:ea typeface="+mn-ea"/>
              <a:cs typeface="+mn-cs"/>
            </a:endParaRPr>
          </a:p>
        </p:txBody>
      </p:sp>
      <p:sp>
        <p:nvSpPr>
          <p:cNvPr id="4" name="Segnaposto contenuto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just"/>
            <a:endParaRPr lang="it-IT" b="1" dirty="0" smtClean="0"/>
          </a:p>
          <a:p>
            <a:pPr lvl="0" algn="just"/>
            <a:endParaRPr lang="it-IT" b="1" dirty="0"/>
          </a:p>
          <a:p>
            <a:pPr marL="0" lvl="0" indent="0" algn="just">
              <a:buNone/>
            </a:pPr>
            <a:endParaRPr lang="it-IT" b="1" dirty="0" smtClean="0"/>
          </a:p>
          <a:p>
            <a:pPr lvl="0" algn="just"/>
            <a:endParaRPr lang="it-IT" sz="3200" b="1" dirty="0" smtClean="0">
              <a:solidFill>
                <a:srgbClr val="002060"/>
              </a:solidFill>
              <a:latin typeface="Arial Narrow" pitchFamily="34" charset="0"/>
            </a:endParaRPr>
          </a:p>
          <a:p>
            <a:pPr lvl="0" algn="just"/>
            <a:r>
              <a:rPr lang="it-IT" sz="3200" b="1" dirty="0" smtClean="0">
                <a:solidFill>
                  <a:srgbClr val="002060"/>
                </a:solidFill>
                <a:latin typeface="+mj-lt"/>
              </a:rPr>
              <a:t>The International Trade Hub-Italia (ITH-Italia)</a:t>
            </a:r>
          </a:p>
          <a:p>
            <a:pPr lvl="0" algn="just"/>
            <a:endParaRPr lang="it-IT" b="1" dirty="0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4657029"/>
            <a:ext cx="1584176" cy="1652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54981-3906-4C0E-BF63-572ADE1C692A}" type="slidenum">
              <a:rPr lang="it-IT" smtClean="0"/>
              <a:pPr/>
              <a:t>8</a:t>
            </a:fld>
            <a:endParaRPr lang="it-IT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24"/>
            <a:ext cx="35242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916831"/>
            <a:ext cx="2520280" cy="20815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76355304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435280" cy="1143000"/>
          </a:xfrm>
        </p:spPr>
        <p:txBody>
          <a:bodyPr>
            <a:noAutofit/>
          </a:bodyPr>
          <a:lstStyle/>
          <a:p>
            <a:r>
              <a:rPr lang="it-IT" sz="2000" b="1" dirty="0">
                <a:solidFill>
                  <a:srgbClr val="002060"/>
                </a:solidFill>
                <a:ea typeface="+mn-ea"/>
                <a:cs typeface="+mn-cs"/>
              </a:rPr>
              <a:t>International Trade Hub-Italia (ITH-Italia) </a:t>
            </a:r>
            <a:br>
              <a:rPr lang="it-IT" sz="2000" b="1" dirty="0">
                <a:solidFill>
                  <a:srgbClr val="002060"/>
                </a:solidFill>
                <a:ea typeface="+mn-ea"/>
                <a:cs typeface="+mn-cs"/>
              </a:rPr>
            </a:br>
            <a:r>
              <a:rPr lang="en-US" sz="2000" b="1" dirty="0">
                <a:solidFill>
                  <a:srgbClr val="002060"/>
                </a:solidFill>
                <a:ea typeface="+mn-ea"/>
                <a:cs typeface="+mn-cs"/>
              </a:rPr>
              <a:t>is an innovative and technologically advanced  tool to allow companies to compete and succeed in the globalized economy.</a:t>
            </a:r>
            <a:endParaRPr lang="it-IT" sz="2000" b="1" dirty="0">
              <a:solidFill>
                <a:srgbClr val="002060"/>
              </a:solidFill>
              <a:ea typeface="+mn-ea"/>
              <a:cs typeface="+mn-cs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1729" y="2652975"/>
            <a:ext cx="3000375" cy="1225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475" y="3414713"/>
            <a:ext cx="19050" cy="28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54981-3906-4C0E-BF63-572ADE1C692A}" type="slidenum">
              <a:rPr lang="it-IT" smtClean="0"/>
              <a:pPr/>
              <a:t>9</a:t>
            </a:fld>
            <a:endParaRPr lang="it-IT"/>
          </a:p>
        </p:txBody>
      </p:sp>
      <p:sp>
        <p:nvSpPr>
          <p:cNvPr id="11" name="Freccia a destra 10"/>
          <p:cNvSpPr/>
          <p:nvPr/>
        </p:nvSpPr>
        <p:spPr>
          <a:xfrm>
            <a:off x="5796136" y="3573016"/>
            <a:ext cx="216024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-24"/>
            <a:ext cx="35242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Rettangolo 13"/>
          <p:cNvSpPr/>
          <p:nvPr/>
        </p:nvSpPr>
        <p:spPr>
          <a:xfrm>
            <a:off x="6588224" y="2852936"/>
            <a:ext cx="1656184" cy="792088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5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0294" y="2924944"/>
            <a:ext cx="448050" cy="6336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Segnaposto contenuto 3"/>
          <p:cNvSpPr>
            <a:spLocks noGrp="1"/>
          </p:cNvSpPr>
          <p:nvPr>
            <p:ph idx="1"/>
          </p:nvPr>
        </p:nvSpPr>
        <p:spPr>
          <a:xfrm>
            <a:off x="457200" y="1935480"/>
            <a:ext cx="5338936" cy="4389120"/>
          </a:xfrm>
        </p:spPr>
        <p:txBody>
          <a:bodyPr>
            <a:normAutofit/>
          </a:bodyPr>
          <a:lstStyle/>
          <a:p>
            <a:pPr algn="just">
              <a:buNone/>
            </a:pPr>
            <a:endParaRPr lang="it-IT" sz="1900" dirty="0" smtClean="0">
              <a:latin typeface="Arial Narrow" pitchFamily="34" charset="0"/>
            </a:endParaRPr>
          </a:p>
          <a:p>
            <a:pPr algn="just"/>
            <a:r>
              <a:rPr lang="en-US" sz="2800" b="1" dirty="0">
                <a:solidFill>
                  <a:srgbClr val="002060"/>
                </a:solidFill>
                <a:latin typeface="+mj-lt"/>
              </a:rPr>
              <a:t>An International Trade Hub is more than one stop shop or single window </a:t>
            </a:r>
            <a:r>
              <a:rPr lang="en-US" sz="2800" dirty="0">
                <a:solidFill>
                  <a:srgbClr val="002060"/>
                </a:solidFill>
                <a:latin typeface="+mj-lt"/>
              </a:rPr>
              <a:t>as it </a:t>
            </a:r>
            <a:r>
              <a:rPr lang="en-US" sz="2800" dirty="0" smtClean="0">
                <a:solidFill>
                  <a:srgbClr val="002060"/>
                </a:solidFill>
                <a:latin typeface="+mj-lt"/>
              </a:rPr>
              <a:t>integrates all </a:t>
            </a:r>
            <a:r>
              <a:rPr lang="en-US" sz="2800" dirty="0">
                <a:solidFill>
                  <a:srgbClr val="002060"/>
                </a:solidFill>
                <a:latin typeface="+mj-lt"/>
              </a:rPr>
              <a:t>the processes related to import-export activities and </a:t>
            </a:r>
            <a:r>
              <a:rPr lang="en-US" sz="2800" dirty="0" smtClean="0">
                <a:solidFill>
                  <a:srgbClr val="002060"/>
                </a:solidFill>
                <a:latin typeface="+mj-lt"/>
              </a:rPr>
              <a:t>internationalization</a:t>
            </a:r>
            <a:endParaRPr lang="it-IT" sz="2800" b="1" dirty="0"/>
          </a:p>
        </p:txBody>
      </p:sp>
      <p:sp>
        <p:nvSpPr>
          <p:cNvPr id="10" name="Rettangolo 9"/>
          <p:cNvSpPr/>
          <p:nvPr/>
        </p:nvSpPr>
        <p:spPr>
          <a:xfrm>
            <a:off x="6084168" y="4005064"/>
            <a:ext cx="2664296" cy="792088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r>
              <a:rPr lang="en-US" sz="1200" dirty="0" smtClean="0">
                <a:solidFill>
                  <a:srgbClr val="002060"/>
                </a:solidFill>
              </a:rPr>
              <a:t>“</a:t>
            </a:r>
            <a:r>
              <a:rPr lang="en-US" sz="1200" i="1" dirty="0" smtClean="0">
                <a:solidFill>
                  <a:srgbClr val="002060"/>
                </a:solidFill>
              </a:rPr>
              <a:t>By the end of this decade, all the major IT HUBs will be interconnected</a:t>
            </a:r>
            <a:r>
              <a:rPr lang="en-US" sz="1200" dirty="0" smtClean="0">
                <a:solidFill>
                  <a:srgbClr val="002060"/>
                </a:solidFill>
              </a:rPr>
              <a:t>” (UN/CEFACT)</a:t>
            </a:r>
            <a:endParaRPr lang="it-IT" sz="1200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nozio">
  <a:themeElements>
    <a:clrScheme name="Equinozi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Equinozi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nozi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Album da disegno.thmx</Template>
  <TotalTime>3952</TotalTime>
  <Words>767</Words>
  <Application>Microsoft Office PowerPoint</Application>
  <PresentationFormat>Presentazione su schermo (4:3)</PresentationFormat>
  <Paragraphs>251</Paragraphs>
  <Slides>20</Slides>
  <Notes>19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20</vt:i4>
      </vt:variant>
    </vt:vector>
  </HeadingPairs>
  <TitlesOfParts>
    <vt:vector size="21" baseType="lpstr">
      <vt:lpstr>Equinozio</vt:lpstr>
      <vt:lpstr>The “Strategic Table” on Trade Facilitation and the project  International Trade Hub-Italia (ITH-Italia) </vt:lpstr>
      <vt:lpstr>THE MAIN REASON</vt:lpstr>
      <vt:lpstr>FACILITATION - SIMPLIFICATION</vt:lpstr>
      <vt:lpstr>FACILITATION</vt:lpstr>
      <vt:lpstr>Italian SMEs</vt:lpstr>
      <vt:lpstr>Italian SMEs</vt:lpstr>
      <vt:lpstr> Italian SMEs – converging goals</vt:lpstr>
      <vt:lpstr>need to provide Italy with a tool to help SMEs in the process of internationalization: JUST ONE CLICK!.</vt:lpstr>
      <vt:lpstr>International Trade Hub-Italia (ITH-Italia)  is an innovative and technologically advanced  tool to allow companies to compete and succeed in the globalized economy.</vt:lpstr>
      <vt:lpstr>The International Trade Hub-Italia (ITH-Italia) is the ultimate tool that can facilitate trade and internationalization to give SMEs more competitiveness. </vt:lpstr>
      <vt:lpstr>ITH-Italia:</vt:lpstr>
      <vt:lpstr>Work flow of the activities</vt:lpstr>
      <vt:lpstr>Work flow of the activities</vt:lpstr>
      <vt:lpstr>Work flow of the activities</vt:lpstr>
      <vt:lpstr>Work flow of the activities</vt:lpstr>
      <vt:lpstr>The latest news</vt:lpstr>
      <vt:lpstr>   Operational structure of ITH-Italia</vt:lpstr>
      <vt:lpstr>The Implementation</vt:lpstr>
      <vt:lpstr>Diapositiva 19</vt:lpstr>
      <vt:lpstr>PROJECT TEAM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 progetto International Trade Hub-Italia</dc:title>
  <dc:creator>paduac</dc:creator>
  <cp:lastModifiedBy>Daniela</cp:lastModifiedBy>
  <cp:revision>330</cp:revision>
  <dcterms:created xsi:type="dcterms:W3CDTF">2011-11-22T07:51:19Z</dcterms:created>
  <dcterms:modified xsi:type="dcterms:W3CDTF">2012-02-14T08:29:26Z</dcterms:modified>
</cp:coreProperties>
</file>