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408" r:id="rId2"/>
    <p:sldId id="436" r:id="rId3"/>
    <p:sldId id="437" r:id="rId4"/>
    <p:sldId id="442" r:id="rId5"/>
    <p:sldId id="439" r:id="rId6"/>
    <p:sldId id="440" r:id="rId7"/>
    <p:sldId id="441" r:id="rId8"/>
    <p:sldId id="419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51D"/>
    <a:srgbClr val="990033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3" autoAdjust="0"/>
    <p:restoredTop sz="95760" autoAdjust="0"/>
  </p:normalViewPr>
  <p:slideViewPr>
    <p:cSldViewPr>
      <p:cViewPr varScale="1">
        <p:scale>
          <a:sx n="79" d="100"/>
          <a:sy n="79" d="100"/>
        </p:scale>
        <p:origin x="-9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50" y="-6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636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636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7F5793-2414-4F47-A119-D08DDF998E7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F54C5D-2E9E-4392-8D8F-BA75BD7A9D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06BEF-6AD6-46DF-A77C-C3C18398470E}" type="slidenum">
              <a:rPr lang="en-US"/>
              <a:pPr/>
              <a:t>1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300CF-716A-4E45-A201-44A83A59CFDB}" type="slidenum">
              <a:rPr lang="en-US"/>
              <a:pPr/>
              <a:t>2</a:t>
            </a:fld>
            <a:endParaRPr lang="en-US"/>
          </a:p>
        </p:txBody>
      </p:sp>
      <p:sp>
        <p:nvSpPr>
          <p:cNvPr id="68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5DA5B9-645E-452E-939B-61FF07B11892}" type="slidenum">
              <a:rPr lang="en-US"/>
              <a:pPr/>
              <a:t>8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88125" y="623728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D1AFB65-3F11-46F7-97E0-36C5C59981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7110" name="Picture 6" descr="uncefact_header_0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7921625" cy="2206625"/>
          </a:xfrm>
          <a:prstGeom prst="rect">
            <a:avLst/>
          </a:prstGeom>
          <a:noFill/>
        </p:spPr>
      </p:pic>
      <p:sp>
        <p:nvSpPr>
          <p:cNvPr id="471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933575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D279A-0A67-4FDE-B3A6-C4E62EE083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20713"/>
            <a:ext cx="2057400" cy="55102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019800" cy="55102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3E297-D900-4119-B7F4-342FEDA61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94A31-2375-4CBF-97EE-66B16F3CE0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DB011-3FEB-42D2-9E51-C70369268A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ADB88-F418-43BF-91A0-976994AF2F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9EA64-0EA9-428B-81E3-7E2DC32D9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67455-B0BA-41C4-91D2-429EC04B4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37856-85D4-4462-97D5-03E93FE608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E5C59-10ED-4052-8725-DFB3FC6467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AFFD0-7ED7-49C3-A15E-78E3A8B238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15th UN/CEFACT Plenary                        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62FF5F5-205D-4E81-B1DC-CE11DAD159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003800" y="620713"/>
            <a:ext cx="36004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6091" name="Picture 11" descr="uncefact_header_0p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8313" y="188913"/>
            <a:ext cx="8135937" cy="1133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med">
    <p:pull dir="d"/>
  </p:transition>
  <p:timing>
    <p:tnLst>
      <p:par>
        <p:cTn id="1" dur="indefinite" restart="never" nodeType="tmRoot"/>
      </p:par>
    </p:tnLst>
  </p:timing>
  <p:hf hdr="0"/>
  <p:txStyles>
    <p:titleStyle>
      <a:lvl1pPr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2pPr>
      <a:lvl3pPr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3pPr>
      <a:lvl4pPr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4pPr>
      <a:lvl5pPr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80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5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95DA5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 smtClean="0"/>
              <a:t>15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UN/CEFACT Plenary </a:t>
            </a:r>
            <a:br>
              <a:rPr lang="en-GB" sz="2400" dirty="0" smtClean="0"/>
            </a:br>
            <a:r>
              <a:rPr lang="en-GB" sz="2400" dirty="0" smtClean="0"/>
              <a:t>Geneva, 09-12 November 2009</a:t>
            </a:r>
            <a:endParaRPr lang="en-GB" sz="2400" dirty="0"/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500438"/>
            <a:ext cx="7773988" cy="2473325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GB" sz="2800" b="1" dirty="0" smtClean="0"/>
              <a:t>Standards Development Organisations</a:t>
            </a:r>
            <a:endParaRPr lang="en-GB" sz="2800" dirty="0" smtClean="0"/>
          </a:p>
          <a:p>
            <a:pPr algn="l">
              <a:lnSpc>
                <a:spcPct val="80000"/>
              </a:lnSpc>
            </a:pPr>
            <a:endParaRPr lang="en-GB" sz="2800" dirty="0" smtClean="0"/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en-GB" sz="2400" dirty="0" smtClean="0"/>
              <a:t>Anders Grangard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UN/CEFACT Vice-Chair</a:t>
            </a:r>
          </a:p>
          <a:p>
            <a:pPr>
              <a:lnSpc>
                <a:spcPct val="80000"/>
              </a:lnSpc>
            </a:pPr>
            <a:r>
              <a:rPr lang="en-GB" sz="1600" dirty="0" smtClean="0"/>
              <a:t>Standards liaison</a:t>
            </a:r>
            <a:endParaRPr lang="en-GB" sz="1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9E731-68A9-4EDA-B59A-3989036F2E79}" type="slidenum">
              <a:rPr lang="en-US"/>
              <a:pPr/>
              <a:t>2</a:t>
            </a:fld>
            <a:endParaRPr lang="en-US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SDO outreach</a:t>
            </a:r>
            <a:endParaRPr lang="en-US" dirty="0"/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r>
              <a:rPr lang="en-GB" sz="2000" dirty="0" smtClean="0"/>
              <a:t>Manage common areas</a:t>
            </a:r>
          </a:p>
          <a:p>
            <a:pPr lvl="1"/>
            <a:r>
              <a:rPr lang="en-GB" sz="1600" dirty="0" smtClean="0"/>
              <a:t>Avoid overlap and divergence</a:t>
            </a:r>
          </a:p>
          <a:p>
            <a:r>
              <a:rPr lang="en-GB" sz="2000" dirty="0" smtClean="0"/>
              <a:t>Manage related areas</a:t>
            </a:r>
          </a:p>
          <a:p>
            <a:pPr lvl="1"/>
            <a:r>
              <a:rPr lang="en-GB" sz="1600" dirty="0" smtClean="0"/>
              <a:t>Leverage competencies and resources</a:t>
            </a:r>
          </a:p>
          <a:p>
            <a:r>
              <a:rPr lang="en-GB" sz="2000" dirty="0" smtClean="0"/>
              <a:t>Manage specific functional and technical areas</a:t>
            </a:r>
          </a:p>
          <a:p>
            <a:pPr lvl="1"/>
            <a:r>
              <a:rPr lang="en-GB" sz="1600" dirty="0" smtClean="0"/>
              <a:t>Channel input from stakeholders</a:t>
            </a:r>
          </a:p>
          <a:p>
            <a:pPr lvl="1"/>
            <a:r>
              <a:rPr lang="en-GB" sz="1600" dirty="0" smtClean="0"/>
              <a:t>Channel output of UN/CEFACT deliverables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UNCEFACT has an inclusive  outreach strategy</a:t>
            </a:r>
          </a:p>
          <a:p>
            <a:pPr lvl="1"/>
            <a:r>
              <a:rPr lang="en-GB" sz="1600" dirty="0" smtClean="0"/>
              <a:t>Formal Standards Development Organisation</a:t>
            </a:r>
          </a:p>
          <a:p>
            <a:pPr lvl="1"/>
            <a:r>
              <a:rPr lang="en-GB" sz="1600" dirty="0" smtClean="0"/>
              <a:t>De Facto standards organisations</a:t>
            </a:r>
          </a:p>
          <a:p>
            <a:pPr lvl="1"/>
            <a:r>
              <a:rPr lang="en-GB" sz="1600" dirty="0" smtClean="0"/>
              <a:t>Consortia</a:t>
            </a:r>
            <a:endParaRPr lang="en-GB" sz="16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8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8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8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8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8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8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84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403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MoU</a:t>
            </a:r>
            <a:r>
              <a:rPr lang="fr-BE" dirty="0" smtClean="0"/>
              <a:t> Management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Not executive, but the only Forum for collaboration on </a:t>
            </a:r>
            <a:r>
              <a:rPr lang="en-GB" sz="2800" dirty="0" err="1" smtClean="0"/>
              <a:t>eBusiness</a:t>
            </a:r>
            <a:r>
              <a:rPr lang="en-GB" sz="2800" dirty="0" smtClean="0"/>
              <a:t> standards amongst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... But also</a:t>
            </a:r>
          </a:p>
          <a:p>
            <a:pPr lvl="1"/>
            <a:r>
              <a:rPr lang="en-GB" sz="2400" dirty="0" smtClean="0"/>
              <a:t>GS1, OASIS, SWIFT, CEN, </a:t>
            </a:r>
            <a:r>
              <a:rPr lang="en-GB" sz="2400" dirty="0" err="1" smtClean="0"/>
              <a:t>OAGi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UN/CEFACT Plenary       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A31-2375-4CBF-97EE-66B16F3CE06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4" descr="iec-logo1t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788" y="2847970"/>
            <a:ext cx="793750" cy="757238"/>
          </a:xfrm>
          <a:prstGeom prst="rect">
            <a:avLst/>
          </a:prstGeom>
          <a:noFill/>
        </p:spPr>
      </p:pic>
      <p:pic>
        <p:nvPicPr>
          <p:cNvPr id="8" name="Picture 5" descr="iso-logo"/>
          <p:cNvPicPr>
            <a:picLocks noChangeAspect="1" noChangeArrowheads="1"/>
          </p:cNvPicPr>
          <p:nvPr/>
        </p:nvPicPr>
        <p:blipFill>
          <a:blip r:embed="rId4" cstate="print"/>
          <a:srcRect l="42239" r="40320"/>
          <a:stretch>
            <a:fillRect/>
          </a:stretch>
        </p:blipFill>
        <p:spPr bwMode="auto">
          <a:xfrm>
            <a:off x="2916238" y="2786058"/>
            <a:ext cx="95408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6"/>
          <p:cNvGraphicFramePr>
            <a:graphicFrameLocks/>
          </p:cNvGraphicFramePr>
          <p:nvPr/>
        </p:nvGraphicFramePr>
        <p:xfrm>
          <a:off x="5154613" y="2806695"/>
          <a:ext cx="881062" cy="838200"/>
        </p:xfrm>
        <a:graphic>
          <a:graphicData uri="http://schemas.openxmlformats.org/presentationml/2006/ole">
            <p:oleObj spid="_x0000_s1026" name="CorelDRAW! Graphic" r:id="rId5" imgW="787320" imgH="798480" progId="">
              <p:embed/>
            </p:oleObj>
          </a:graphicData>
        </a:graphic>
      </p:graphicFrame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 cstate="print"/>
          <a:srcRect l="-371" t="-6247" r="-371" b="-6247"/>
          <a:stretch>
            <a:fillRect/>
          </a:stretch>
        </p:blipFill>
        <p:spPr bwMode="auto">
          <a:xfrm>
            <a:off x="7319963" y="2806695"/>
            <a:ext cx="8810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MoU</a:t>
            </a:r>
            <a:r>
              <a:rPr lang="fr-BE" dirty="0" smtClean="0"/>
              <a:t> Management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800" dirty="0" smtClean="0"/>
              <a:t>TC68, Financial standards</a:t>
            </a:r>
            <a:endParaRPr lang="en-US" sz="2800" dirty="0" smtClean="0"/>
          </a:p>
          <a:p>
            <a:pPr lvl="1"/>
            <a:r>
              <a:rPr lang="en-GB" sz="2400" dirty="0" smtClean="0"/>
              <a:t>Collaboration on Supply Chain/Financial standards, notably UN/XML -  ISO/20022</a:t>
            </a:r>
            <a:endParaRPr lang="en-US" sz="2400" dirty="0" smtClean="0"/>
          </a:p>
          <a:p>
            <a:pPr lvl="0"/>
            <a:r>
              <a:rPr lang="en-GB" sz="2800" dirty="0" smtClean="0"/>
              <a:t>TC215, Healthcare Informatics</a:t>
            </a:r>
            <a:endParaRPr lang="en-US" sz="2800" dirty="0" smtClean="0"/>
          </a:p>
          <a:p>
            <a:pPr lvl="1"/>
            <a:r>
              <a:rPr lang="en-GB" sz="2400" dirty="0" smtClean="0"/>
              <a:t>Liaison agreement under discussion</a:t>
            </a:r>
            <a:endParaRPr lang="en-US" sz="2400" dirty="0" smtClean="0"/>
          </a:p>
          <a:p>
            <a:pPr lvl="1"/>
            <a:r>
              <a:rPr lang="en-GB" sz="2400" dirty="0" smtClean="0"/>
              <a:t>Resource support for TBG10</a:t>
            </a:r>
            <a:endParaRPr lang="en-US" sz="2400" dirty="0" smtClean="0"/>
          </a:p>
          <a:p>
            <a:pPr lvl="0"/>
            <a:r>
              <a:rPr lang="en-US" sz="2800" dirty="0" smtClean="0"/>
              <a:t>IEC TC 57 Energy Market Information Exchange </a:t>
            </a:r>
          </a:p>
          <a:p>
            <a:pPr lvl="1"/>
            <a:r>
              <a:rPr lang="en-GB" sz="2400" dirty="0" smtClean="0"/>
              <a:t>Aligning initiatives from UN/CEFACT, OASIS and </a:t>
            </a:r>
            <a:r>
              <a:rPr lang="en-GB" sz="2400" dirty="0" smtClean="0"/>
              <a:t>IEC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UN/CEFACT Plenary       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A31-2375-4CBF-97EE-66B16F3CE06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World Customs 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Official </a:t>
            </a:r>
            <a:r>
              <a:rPr lang="en-GB" dirty="0" err="1" smtClean="0"/>
              <a:t>MoU</a:t>
            </a:r>
            <a:r>
              <a:rPr lang="en-GB" dirty="0" smtClean="0"/>
              <a:t> with WCO/OMD is having real impact</a:t>
            </a:r>
          </a:p>
          <a:p>
            <a:r>
              <a:rPr lang="en-GB" dirty="0" smtClean="0"/>
              <a:t>Single Window a joint success story</a:t>
            </a:r>
          </a:p>
          <a:p>
            <a:r>
              <a:rPr lang="en-GB" dirty="0" smtClean="0"/>
              <a:t>New UN/EDIFACT message – GOVCBR</a:t>
            </a:r>
          </a:p>
          <a:p>
            <a:r>
              <a:rPr lang="en-GB" dirty="0" smtClean="0"/>
              <a:t>WCO Data Model V. 3 submitted to Core Component Library, CCL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UN/CEFACT Plenary       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A31-2375-4CBF-97EE-66B16F3CE06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ISO TC/154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Central as UN/CEFACT’s mirror group in ISO</a:t>
            </a:r>
          </a:p>
          <a:p>
            <a:pPr lvl="1"/>
            <a:r>
              <a:rPr lang="en-GB" dirty="0" smtClean="0"/>
              <a:t>UN Layout Keys (rec.1) – ISO 6422</a:t>
            </a:r>
          </a:p>
          <a:p>
            <a:pPr lvl="1"/>
            <a:r>
              <a:rPr lang="en-GB" dirty="0" smtClean="0"/>
              <a:t>UN Data Elements (EDED, CCL) – ISO 6523</a:t>
            </a:r>
          </a:p>
          <a:p>
            <a:pPr lvl="1"/>
            <a:r>
              <a:rPr lang="en-GB" dirty="0" smtClean="0"/>
              <a:t>UN/EDIFACT Syntax – ISO 9735</a:t>
            </a:r>
          </a:p>
          <a:p>
            <a:pPr lvl="1"/>
            <a:r>
              <a:rPr lang="en-GB" dirty="0" err="1" smtClean="0"/>
              <a:t>ebXML</a:t>
            </a:r>
            <a:r>
              <a:rPr lang="en-GB" dirty="0" smtClean="0"/>
              <a:t> – ISO 15000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UN/CEFACT Plenary       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A31-2375-4CBF-97EE-66B16F3CE06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ISO TC/154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Changing management</a:t>
            </a:r>
          </a:p>
          <a:p>
            <a:r>
              <a:rPr lang="en-GB" dirty="0" smtClean="0"/>
              <a:t>Proposal to align Trade Data libraries</a:t>
            </a:r>
          </a:p>
          <a:p>
            <a:pPr lvl="1"/>
            <a:r>
              <a:rPr lang="en-GB" dirty="0" smtClean="0"/>
              <a:t>Firstly – UNTDED and EDED (TDID)</a:t>
            </a:r>
          </a:p>
          <a:p>
            <a:pPr lvl="1"/>
            <a:r>
              <a:rPr lang="en-GB" dirty="0" smtClean="0"/>
              <a:t>Secondly – with CCL</a:t>
            </a:r>
          </a:p>
          <a:p>
            <a:r>
              <a:rPr lang="en-GB" dirty="0" smtClean="0"/>
              <a:t>New Work Item – Part 2 of UN Layout Key/ISO 6422</a:t>
            </a:r>
          </a:p>
          <a:p>
            <a:pPr lvl="1"/>
            <a:r>
              <a:rPr lang="en-GB" dirty="0" smtClean="0"/>
              <a:t>Layout Key for electronic documents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15th UN/CEFACT Plenary          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94A31-2375-4CBF-97EE-66B16F3CE06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09-12 November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15th UN/CEFACT Plenary        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22A56-145F-4434-8AF7-F271040CDD3C}" type="slidenum">
              <a:rPr lang="en-US"/>
              <a:pPr/>
              <a:t>8</a:t>
            </a:fld>
            <a:endParaRPr lang="en-US"/>
          </a:p>
        </p:txBody>
      </p:sp>
      <p:sp>
        <p:nvSpPr>
          <p:cNvPr id="71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620713"/>
            <a:ext cx="5721350" cy="719137"/>
          </a:xfrm>
        </p:spPr>
        <p:txBody>
          <a:bodyPr/>
          <a:lstStyle/>
          <a:p>
            <a:r>
              <a:rPr lang="en-GB" sz="2400" dirty="0" smtClean="0"/>
              <a:t>European Union</a:t>
            </a:r>
            <a:endParaRPr lang="en-GB" dirty="0"/>
          </a:p>
        </p:txBody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2"/>
            <a:ext cx="8229600" cy="4443431"/>
          </a:xfrm>
        </p:spPr>
        <p:txBody>
          <a:bodyPr/>
          <a:lstStyle/>
          <a:p>
            <a:r>
              <a:rPr lang="en-GB" sz="2400" dirty="0" smtClean="0"/>
              <a:t>EU Commission Expert Group on Electronic Invoicing</a:t>
            </a:r>
          </a:p>
          <a:p>
            <a:pPr lvl="1"/>
            <a:r>
              <a:rPr lang="en-GB" sz="2000" dirty="0" smtClean="0"/>
              <a:t>Advising on framework for </a:t>
            </a:r>
            <a:r>
              <a:rPr lang="en-GB" sz="2000" dirty="0" err="1" smtClean="0"/>
              <a:t>eInvoicing</a:t>
            </a:r>
            <a:r>
              <a:rPr lang="en-GB" sz="2000" dirty="0" smtClean="0"/>
              <a:t> in Europe</a:t>
            </a:r>
          </a:p>
          <a:p>
            <a:pPr lvl="1"/>
            <a:r>
              <a:rPr lang="en-GB" sz="2000" dirty="0" smtClean="0"/>
              <a:t>Very high on the EU agenda – 11Bn € potential</a:t>
            </a:r>
          </a:p>
          <a:p>
            <a:pPr lvl="1"/>
            <a:r>
              <a:rPr lang="en-GB" sz="2000" dirty="0" smtClean="0"/>
              <a:t>Close collaboration between the Expert group and UN/CEFACT</a:t>
            </a:r>
          </a:p>
          <a:p>
            <a:pPr lvl="1"/>
            <a:r>
              <a:rPr lang="en-GB" sz="2000" dirty="0" smtClean="0"/>
              <a:t>UN/XML Cross Industry Invoice , CII, chosen as the semantic standard in Europe</a:t>
            </a:r>
          </a:p>
          <a:p>
            <a:r>
              <a:rPr lang="en-GB" sz="2400" dirty="0" smtClean="0"/>
              <a:t>EU ICT Policy</a:t>
            </a:r>
          </a:p>
          <a:p>
            <a:pPr lvl="1"/>
            <a:r>
              <a:rPr lang="en-GB" sz="2000" dirty="0" smtClean="0"/>
              <a:t>Currently EU only recognises three standards organisations (ESOs)</a:t>
            </a:r>
          </a:p>
          <a:p>
            <a:pPr lvl="2"/>
            <a:r>
              <a:rPr lang="en-GB" sz="2000" dirty="0" smtClean="0"/>
              <a:t>CEN, CENELEC, ETSI</a:t>
            </a:r>
          </a:p>
          <a:p>
            <a:pPr lvl="1"/>
            <a:r>
              <a:rPr lang="en-GB" sz="2000" dirty="0" smtClean="0"/>
              <a:t>Proposal – open up to other SDOs, consortia &amp; de facto standards organisations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16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03" grpId="0" build="p"/>
    </p:bldLst>
  </p:timing>
</p:sld>
</file>

<file path=ppt/theme/theme1.xml><?xml version="1.0" encoding="utf-8"?>
<a:theme xmlns:a="http://schemas.openxmlformats.org/drawingml/2006/main" name="1_UNCEFACT2005">
  <a:themeElements>
    <a:clrScheme name="1_UNCEFACT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1_UNCEFACT2005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UNCEFACT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UNCEFACT2005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UNCEFACT2005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UNCEFACT2005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UNCEFACT2005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UNCEFACT2005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UNCEFACT2005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UNCEFACT2005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UNCEFACT2005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2982</TotalTime>
  <Words>373</Words>
  <Application>Microsoft Office PowerPoint</Application>
  <PresentationFormat>On-screen Show (4:3)</PresentationFormat>
  <Paragraphs>87</Paragraphs>
  <Slides>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1_UNCEFACT2005</vt:lpstr>
      <vt:lpstr>CorelDRAW! Graphic</vt:lpstr>
      <vt:lpstr>15th UN/CEFACT Plenary  Geneva, 09-12 November 2009</vt:lpstr>
      <vt:lpstr>SDO outreach</vt:lpstr>
      <vt:lpstr>MoU Management Group</vt:lpstr>
      <vt:lpstr>MoU Management Group</vt:lpstr>
      <vt:lpstr>World Customs Organisation</vt:lpstr>
      <vt:lpstr>ISO TC/154</vt:lpstr>
      <vt:lpstr>ISO TC/154</vt:lpstr>
      <vt:lpstr>European Union</vt:lpstr>
    </vt:vector>
  </TitlesOfParts>
  <Company>Dick  Raman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anders.grangard</cp:lastModifiedBy>
  <cp:revision>158</cp:revision>
  <cp:lastPrinted>2007-05-11T14:05:54Z</cp:lastPrinted>
  <dcterms:modified xsi:type="dcterms:W3CDTF">2009-11-09T14:20:03Z</dcterms:modified>
</cp:coreProperties>
</file>