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166CF"/>
    <a:srgbClr val="3E6FD2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F81DFED-61B6-4656-83FF-50133AC22E9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2974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90F993D-BAC2-4413-9688-D77122A26E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336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3767621-5836-4C88-B1BF-C0B89D85C9C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3E763-688C-4FEA-8DC9-BEDC445874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614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0C77-88A8-4183-88BE-8ACA0E7B811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20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0F441-5FD9-4496-A957-762E50DD7B2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2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1FC94-A951-40B0-8001-6F6DE7093D2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86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8EE26-647A-467A-A8DC-8BC41C077E6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03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47478-8734-494E-A3A6-4BDE063FF9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564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6DEEE-D6F9-4E93-94F5-6034A081A4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221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2B286-98EB-4009-B477-4020238CF3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56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A70E4-0CF3-44BF-8648-D24F173E434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184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93C2C-DF9F-4245-BD51-D2EE77FD774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23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002D637-ACD8-479B-B4FC-C1A72B0754D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560" y="1628800"/>
            <a:ext cx="8280474" cy="1583159"/>
          </a:xfrm>
        </p:spPr>
        <p:txBody>
          <a:bodyPr/>
          <a:lstStyle/>
          <a:p>
            <a:r>
              <a:rPr lang="fr-BE" sz="4400" dirty="0" err="1" smtClean="0"/>
              <a:t>SPSCertificate</a:t>
            </a:r>
            <a:r>
              <a:rPr lang="fr-BE" sz="4400" dirty="0" smtClean="0"/>
              <a:t/>
            </a:r>
            <a:br>
              <a:rPr lang="fr-BE" sz="4400" dirty="0" smtClean="0"/>
            </a:br>
            <a:r>
              <a:rPr lang="fr-BE" sz="4400" dirty="0" smtClean="0"/>
              <a:t>NZ e-</a:t>
            </a:r>
            <a:r>
              <a:rPr lang="fr-BE" sz="4400" dirty="0" err="1" smtClean="0"/>
              <a:t>Cert</a:t>
            </a:r>
            <a:r>
              <a:rPr lang="fr-BE" sz="4400" dirty="0" smtClean="0"/>
              <a:t> – EU TRACES</a:t>
            </a:r>
            <a:endParaRPr lang="en-GB" sz="44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39552" y="3932461"/>
            <a:ext cx="8532812" cy="1728787"/>
          </a:xfrm>
        </p:spPr>
        <p:txBody>
          <a:bodyPr/>
          <a:lstStyle/>
          <a:p>
            <a:r>
              <a:rPr lang="fr-BE" dirty="0" err="1" smtClean="0"/>
              <a:t>Practical</a:t>
            </a:r>
            <a:r>
              <a:rPr lang="fr-BE" dirty="0" smtClean="0"/>
              <a:t> </a:t>
            </a:r>
            <a:r>
              <a:rPr lang="fr-BE" dirty="0" err="1" smtClean="0"/>
              <a:t>experiences</a:t>
            </a:r>
            <a:r>
              <a:rPr lang="fr-BE" dirty="0" smtClean="0"/>
              <a:t> and </a:t>
            </a:r>
            <a:r>
              <a:rPr lang="fr-BE" dirty="0" err="1" smtClean="0"/>
              <a:t>outlook</a:t>
            </a:r>
            <a:r>
              <a:rPr lang="fr-BE" dirty="0" smtClean="0"/>
              <a:t> for the future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936625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529013"/>
          </a:xfrm>
        </p:spPr>
        <p:txBody>
          <a:bodyPr/>
          <a:lstStyle/>
          <a:p>
            <a:pPr>
              <a:buClrTx/>
            </a:pPr>
            <a:r>
              <a:rPr lang="en-GB" dirty="0" smtClean="0"/>
              <a:t>Our CEFACT exchange took time, but is a success</a:t>
            </a:r>
          </a:p>
          <a:p>
            <a:pPr>
              <a:buClrTx/>
            </a:pPr>
            <a:r>
              <a:rPr lang="en-GB" dirty="0" smtClean="0"/>
              <a:t>We now move forwards towards digital </a:t>
            </a:r>
            <a:r>
              <a:rPr lang="en-GB" dirty="0" smtClean="0"/>
              <a:t>signature, dematerialisation and wider deployment</a:t>
            </a:r>
            <a:endParaRPr lang="en-GB" dirty="0" smtClean="0"/>
          </a:p>
          <a:p>
            <a:pPr>
              <a:buClrTx/>
            </a:pPr>
            <a:r>
              <a:rPr lang="en-GB" dirty="0" smtClean="0"/>
              <a:t>Opportunities </a:t>
            </a:r>
            <a:r>
              <a:rPr lang="en-GB" dirty="0" smtClean="0"/>
              <a:t>for improving robustness and ease-of-use of </a:t>
            </a:r>
            <a:r>
              <a:rPr lang="en-GB" dirty="0" err="1" smtClean="0"/>
              <a:t>SPSCertificate</a:t>
            </a:r>
            <a:r>
              <a:rPr lang="en-GB" dirty="0" smtClean="0"/>
              <a:t> exchange mechanism, making it even more solid for the </a:t>
            </a:r>
            <a:r>
              <a:rPr lang="en-GB" dirty="0" smtClean="0"/>
              <a:t>future:</a:t>
            </a:r>
          </a:p>
          <a:p>
            <a:pPr lvl="1">
              <a:buClrTx/>
            </a:pPr>
            <a:r>
              <a:rPr lang="en-GB" dirty="0" smtClean="0"/>
              <a:t>Establish an international "animal products code list" in conjunction with appropriate standard body?  </a:t>
            </a:r>
          </a:p>
          <a:p>
            <a:pPr lvl="1">
              <a:buClrTx/>
            </a:pPr>
            <a:r>
              <a:rPr lang="en-GB" dirty="0" smtClean="0"/>
              <a:t>Augment &lt;</a:t>
            </a:r>
            <a:r>
              <a:rPr lang="en-GB" dirty="0" err="1" smtClean="0"/>
              <a:t>SPSExchangedDocument</a:t>
            </a:r>
            <a:r>
              <a:rPr lang="en-GB" dirty="0" smtClean="0"/>
              <a:t>&gt; element to carry structured health statement?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2467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project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4243"/>
            <a:ext cx="8229600" cy="3529013"/>
          </a:xfrm>
        </p:spPr>
        <p:txBody>
          <a:bodyPr/>
          <a:lstStyle/>
          <a:p>
            <a:pPr>
              <a:buClrTx/>
            </a:pPr>
            <a:r>
              <a:rPr lang="en-US" sz="2000" dirty="0" smtClean="0"/>
              <a:t>Health certificates to the EU issued by NZ e-Cert system</a:t>
            </a:r>
          </a:p>
          <a:p>
            <a:pPr>
              <a:buClrTx/>
            </a:pPr>
            <a:r>
              <a:rPr lang="en-US" sz="2000" dirty="0" smtClean="0"/>
              <a:t>XML transfer to TRACES using </a:t>
            </a:r>
            <a:r>
              <a:rPr lang="en-US" sz="2000" dirty="0" err="1" smtClean="0"/>
              <a:t>SPSCertificate</a:t>
            </a:r>
            <a:r>
              <a:rPr lang="en-US" sz="2000" dirty="0" smtClean="0"/>
              <a:t> XML message structure</a:t>
            </a:r>
          </a:p>
          <a:p>
            <a:pPr>
              <a:buClrTx/>
            </a:pPr>
            <a:r>
              <a:rPr lang="en-US" sz="2000" dirty="0" smtClean="0"/>
              <a:t>Consistency and business rules checks in TRACES</a:t>
            </a:r>
          </a:p>
          <a:p>
            <a:pPr>
              <a:buClrTx/>
            </a:pPr>
            <a:r>
              <a:rPr lang="en-US" sz="2000" dirty="0" smtClean="0"/>
              <a:t>TRACES certificate reused to create entry document (CVED)</a:t>
            </a:r>
          </a:p>
          <a:p>
            <a:pPr lvl="1">
              <a:buClrTx/>
            </a:pPr>
            <a:r>
              <a:rPr lang="en-US" sz="1600" dirty="0" smtClean="0">
                <a:sym typeface="Wingdings"/>
              </a:rPr>
              <a:t>Improves</a:t>
            </a:r>
            <a:r>
              <a:rPr lang="en-US" sz="1600" dirty="0" smtClean="0"/>
              <a:t> data quality, accelerates clearance and </a:t>
            </a:r>
            <a:r>
              <a:rPr lang="en-US" sz="1600" dirty="0" smtClean="0"/>
              <a:t>helps prevent </a:t>
            </a:r>
            <a:r>
              <a:rPr lang="en-US" sz="1600" dirty="0" smtClean="0"/>
              <a:t>fraud</a:t>
            </a:r>
          </a:p>
          <a:p>
            <a:pPr>
              <a:buClrTx/>
            </a:pPr>
            <a:r>
              <a:rPr lang="en-US" sz="2000" dirty="0" smtClean="0"/>
              <a:t>Started in 2008 – 2009 for certain meat products</a:t>
            </a:r>
          </a:p>
          <a:p>
            <a:pPr>
              <a:buClrTx/>
            </a:pPr>
            <a:r>
              <a:rPr lang="en-US" sz="2000" dirty="0" smtClean="0"/>
              <a:t>CEFACT connection since May 2014 covers seafood products</a:t>
            </a:r>
          </a:p>
          <a:p>
            <a:pPr>
              <a:buClrTx/>
            </a:pPr>
            <a:r>
              <a:rPr lang="en-US" sz="2000" dirty="0" smtClean="0"/>
              <a:t>CEFACT connection since late January 2015 covers also </a:t>
            </a:r>
            <a:r>
              <a:rPr lang="en-US" sz="2000" dirty="0" smtClean="0"/>
              <a:t>some (not yet all) meat products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Practical Experiences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GB" dirty="0" smtClean="0"/>
              <a:t>Get it "95%" working: rather easy</a:t>
            </a:r>
          </a:p>
          <a:p>
            <a:pPr>
              <a:buClrTx/>
            </a:pPr>
            <a:r>
              <a:rPr lang="en-GB" dirty="0" smtClean="0"/>
              <a:t>Get it "100%" working: more challenging</a:t>
            </a:r>
          </a:p>
          <a:p>
            <a:pPr>
              <a:buClrTx/>
            </a:pPr>
            <a:r>
              <a:rPr lang="en-GB" dirty="0" smtClean="0"/>
              <a:t>Not difficult, but time-consuming is "wiring" the systems; e.g. </a:t>
            </a:r>
            <a:r>
              <a:rPr lang="en-GB" dirty="0" smtClean="0"/>
              <a:t>review and align ~1500 </a:t>
            </a:r>
            <a:r>
              <a:rPr lang="en-GB" dirty="0" smtClean="0"/>
              <a:t>fish species</a:t>
            </a:r>
          </a:p>
          <a:p>
            <a:pPr>
              <a:buClrTx/>
            </a:pPr>
            <a:r>
              <a:rPr lang="en-GB" dirty="0" smtClean="0"/>
              <a:t>More complex: </a:t>
            </a:r>
            <a:r>
              <a:rPr lang="en-GB" dirty="0" smtClean="0"/>
              <a:t>finding least common denominator / right abstraction level for correctly identifying establishments of origin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61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Statistics for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GB" dirty="0" smtClean="0"/>
              <a:t>Average around 300 per week (40 – 60 per working day, less during weekends)</a:t>
            </a:r>
          </a:p>
          <a:p>
            <a:pPr>
              <a:buClrTx/>
            </a:pPr>
            <a:r>
              <a:rPr lang="en-GB" dirty="0" smtClean="0"/>
              <a:t>Very low error count (0 – 2 per day), errors are usually easy to resolve</a:t>
            </a:r>
          </a:p>
          <a:p>
            <a:pPr>
              <a:buClrTx/>
            </a:pPr>
            <a:r>
              <a:rPr lang="en-GB" dirty="0" smtClean="0"/>
              <a:t>February</a:t>
            </a:r>
            <a:r>
              <a:rPr lang="en-GB" dirty="0" smtClean="0"/>
              <a:t>: </a:t>
            </a:r>
            <a:r>
              <a:rPr lang="en-GB" b="1" dirty="0" smtClean="0"/>
              <a:t>1494</a:t>
            </a:r>
            <a:r>
              <a:rPr lang="en-GB" dirty="0" smtClean="0"/>
              <a:t> (cloned to CVED: </a:t>
            </a:r>
            <a:r>
              <a:rPr lang="en-GB" dirty="0" smtClean="0"/>
              <a:t>1148)</a:t>
            </a:r>
            <a:endParaRPr lang="en-GB" dirty="0" smtClean="0"/>
          </a:p>
          <a:p>
            <a:pPr>
              <a:buClrTx/>
            </a:pPr>
            <a:r>
              <a:rPr lang="en-GB" dirty="0" smtClean="0"/>
              <a:t>March: </a:t>
            </a:r>
            <a:r>
              <a:rPr lang="en-GB" b="1" dirty="0" smtClean="0"/>
              <a:t>1820 </a:t>
            </a:r>
            <a:r>
              <a:rPr lang="en-GB" dirty="0" smtClean="0"/>
              <a:t>(cloned </a:t>
            </a:r>
            <a:r>
              <a:rPr lang="en-GB" dirty="0" smtClean="0"/>
              <a:t>to </a:t>
            </a:r>
            <a:r>
              <a:rPr lang="en-GB" dirty="0" smtClean="0"/>
              <a:t>CVED 15/4/2015: 751)</a:t>
            </a:r>
            <a:endParaRPr lang="en-GB" dirty="0" smtClean="0"/>
          </a:p>
          <a:p>
            <a:pPr>
              <a:buClrTx/>
            </a:pPr>
            <a:r>
              <a:rPr lang="en-GB" dirty="0" smtClean="0"/>
              <a:t>2015 forecast: around 18000 </a:t>
            </a:r>
          </a:p>
        </p:txBody>
      </p:sp>
    </p:spTree>
    <p:extLst>
      <p:ext uri="{BB962C8B-B14F-4D97-AF65-F5344CB8AC3E}">
        <p14:creationId xmlns:p14="http://schemas.microsoft.com/office/powerpoint/2010/main" val="1460301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algn="ctr"/>
            <a:r>
              <a:rPr lang="en-GB" sz="4000" dirty="0" smtClean="0"/>
              <a:t>Possible future </a:t>
            </a:r>
            <a:r>
              <a:rPr lang="en-GB" sz="4000" dirty="0" err="1" smtClean="0"/>
              <a:t>SPSCertificate</a:t>
            </a:r>
            <a:r>
              <a:rPr lang="en-GB" sz="4000" dirty="0" smtClean="0"/>
              <a:t> areas of improvement</a:t>
            </a:r>
          </a:p>
          <a:p>
            <a:pPr algn="ctr"/>
            <a:r>
              <a:rPr lang="en-GB" sz="4000" dirty="0" smtClean="0"/>
              <a:t>based on our experience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467929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936625"/>
          </a:xfrm>
        </p:spPr>
        <p:txBody>
          <a:bodyPr/>
          <a:lstStyle/>
          <a:p>
            <a:r>
              <a:rPr lang="en-GB" dirty="0" smtClean="0"/>
              <a:t>Description of consignment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529013"/>
          </a:xfrm>
        </p:spPr>
        <p:txBody>
          <a:bodyPr/>
          <a:lstStyle/>
          <a:p>
            <a:r>
              <a:rPr lang="en-GB" dirty="0" smtClean="0"/>
              <a:t>Describing the characteristics </a:t>
            </a:r>
            <a:r>
              <a:rPr lang="en-GB" dirty="0" smtClean="0"/>
              <a:t>of </a:t>
            </a:r>
            <a:r>
              <a:rPr lang="en-GB" dirty="0" smtClean="0"/>
              <a:t>the goods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The Health Certificate </a:t>
            </a:r>
            <a:r>
              <a:rPr lang="en-GB" dirty="0" smtClean="0"/>
              <a:t>has several columns, each describing a specific thing (CN code, </a:t>
            </a:r>
            <a:r>
              <a:rPr lang="en-GB" dirty="0" smtClean="0"/>
              <a:t>species, packaging</a:t>
            </a:r>
            <a:r>
              <a:rPr lang="en-GB" dirty="0" smtClean="0"/>
              <a:t>, </a:t>
            </a:r>
            <a:r>
              <a:rPr lang="en-GB" dirty="0" smtClean="0"/>
              <a:t>nature / treatment…) </a:t>
            </a:r>
            <a:endParaRPr lang="en-GB" dirty="0" smtClean="0"/>
          </a:p>
          <a:p>
            <a:pPr lvl="1"/>
            <a:r>
              <a:rPr lang="en-GB" dirty="0" smtClean="0"/>
              <a:t>These are represented in the e-Cert message as a number </a:t>
            </a:r>
            <a:r>
              <a:rPr lang="en-GB" dirty="0" smtClean="0"/>
              <a:t>of </a:t>
            </a:r>
            <a:r>
              <a:rPr lang="en-GB" dirty="0" err="1" smtClean="0"/>
              <a:t>SPSClassification</a:t>
            </a:r>
            <a:r>
              <a:rPr lang="en-GB" dirty="0" smtClean="0"/>
              <a:t> items that had to be mutually agreed (e.g. how to communicate "frozen", "smoked", "salted" or "farmed game</a:t>
            </a:r>
            <a:r>
              <a:rPr lang="en-GB" dirty="0" smtClean="0"/>
              <a:t>"?)</a:t>
            </a:r>
          </a:p>
          <a:p>
            <a:pPr lvl="1"/>
            <a:r>
              <a:rPr lang="en-GB" dirty="0" smtClean="0"/>
              <a:t>An agreed "animal products code list" could further improve international acceptance of e-Cert and facilitate possible future "international trade single window" implementations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2133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760"/>
            <a:ext cx="8229600" cy="936625"/>
          </a:xfrm>
        </p:spPr>
        <p:txBody>
          <a:bodyPr/>
          <a:lstStyle/>
          <a:p>
            <a:r>
              <a:rPr lang="en-GB" dirty="0" smtClean="0"/>
              <a:t>Certification (health statement)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r>
              <a:rPr lang="en-GB" dirty="0" smtClean="0"/>
              <a:t>&lt;</a:t>
            </a:r>
            <a:r>
              <a:rPr lang="en-GB" dirty="0" err="1" smtClean="0"/>
              <a:t>SPSExchangedDocument</a:t>
            </a:r>
            <a:r>
              <a:rPr lang="en-GB" dirty="0" smtClean="0"/>
              <a:t>&gt; element:</a:t>
            </a:r>
            <a:endParaRPr lang="en-GB" dirty="0" smtClean="0"/>
          </a:p>
          <a:p>
            <a:pPr lvl="1"/>
            <a:r>
              <a:rPr lang="en-GB" sz="1800" dirty="0" smtClean="0"/>
              <a:t>The TRACES certificate can be printed in any EU language: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The health statement must </a:t>
            </a:r>
            <a:r>
              <a:rPr lang="en-GB" sz="1600" dirty="0" smtClean="0"/>
              <a:t>be </a:t>
            </a:r>
            <a:r>
              <a:rPr lang="en-GB" sz="1600" dirty="0"/>
              <a:t>conveyed in a structured way, to just </a:t>
            </a:r>
            <a:r>
              <a:rPr lang="en-GB" sz="1600" dirty="0" smtClean="0"/>
              <a:t>put text </a:t>
            </a:r>
            <a:r>
              <a:rPr lang="en-GB" sz="1600" dirty="0"/>
              <a:t>in the XML message is </a:t>
            </a:r>
            <a:r>
              <a:rPr lang="en-GB" sz="1600" dirty="0" smtClean="0"/>
              <a:t>not enough</a:t>
            </a:r>
          </a:p>
          <a:p>
            <a:pPr marL="800100" lvl="1">
              <a:buFont typeface="Arial" panose="020B0604020202020204" pitchFamily="34" charset="0"/>
              <a:buChar char="•"/>
            </a:pPr>
            <a:r>
              <a:rPr lang="en-GB" sz="1800" dirty="0"/>
              <a:t>We use </a:t>
            </a:r>
            <a:r>
              <a:rPr lang="en-GB" sz="1800" dirty="0" err="1"/>
              <a:t>IncludedSPSClause</a:t>
            </a:r>
            <a:r>
              <a:rPr lang="en-GB" sz="1800" dirty="0"/>
              <a:t> items to provide a structured representation of the health </a:t>
            </a:r>
            <a:r>
              <a:rPr lang="en-GB" sz="1800" dirty="0" smtClean="0"/>
              <a:t>statement:</a:t>
            </a:r>
            <a:endParaRPr lang="en-GB" sz="18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They can carry tags, each identifying a part of the generic health statement that </a:t>
            </a:r>
            <a:r>
              <a:rPr lang="en-GB" sz="1600" dirty="0" smtClean="0"/>
              <a:t>applies (like ticking a checkbox);</a:t>
            </a:r>
            <a:endParaRPr lang="en-GB" sz="16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They can carry data that must be provided as part of the health statement , (e.g. a </a:t>
            </a:r>
            <a:r>
              <a:rPr lang="en-GB" sz="1600" dirty="0" smtClean="0"/>
              <a:t>date or </a:t>
            </a:r>
            <a:r>
              <a:rPr lang="en-GB" sz="1600" dirty="0" smtClean="0"/>
              <a:t>a name of a region or a laboratory)</a:t>
            </a:r>
          </a:p>
        </p:txBody>
      </p:sp>
    </p:spTree>
    <p:extLst>
      <p:ext uri="{BB962C8B-B14F-4D97-AF65-F5344CB8AC3E}">
        <p14:creationId xmlns:p14="http://schemas.microsoft.com/office/powerpoint/2010/main" val="28781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68239"/>
            <a:ext cx="8229600" cy="936625"/>
          </a:xfrm>
        </p:spPr>
        <p:txBody>
          <a:bodyPr/>
          <a:lstStyle/>
          <a:p>
            <a:r>
              <a:rPr lang="en-GB" sz="2800" dirty="0" err="1" smtClean="0"/>
              <a:t>IncludedSPSClause</a:t>
            </a:r>
            <a:r>
              <a:rPr lang="en-GB" sz="2800" dirty="0" smtClean="0"/>
              <a:t>: example</a:t>
            </a:r>
            <a:endParaRPr lang="en-GB" sz="2800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453650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08648"/>
            <a:ext cx="6552728" cy="102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1979712" y="2816932"/>
            <a:ext cx="4176464" cy="1476164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48" y="4941168"/>
            <a:ext cx="7871758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>
            <a:off x="1979712" y="4581128"/>
            <a:ext cx="1296144" cy="1584176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3203848" y="2492896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E-Cert XML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164288" y="4088105"/>
            <a:ext cx="1290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TRACES Web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7961" y="5234716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PDF (paper)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2111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SPSExchangedDocument – potential for improvement?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>
              <a:buClrTx/>
              <a:buFont typeface="Arial" panose="020B0604020202020204" pitchFamily="34" charset="0"/>
              <a:buChar char="•"/>
            </a:pPr>
            <a:r>
              <a:rPr lang="en-GB" dirty="0"/>
              <a:t>Our solution </a:t>
            </a:r>
            <a:r>
              <a:rPr lang="en-GB" dirty="0" smtClean="0"/>
              <a:t>works and is </a:t>
            </a:r>
            <a:r>
              <a:rPr lang="en-GB" dirty="0"/>
              <a:t>compliant, but </a:t>
            </a:r>
            <a:r>
              <a:rPr lang="en-GB" dirty="0" smtClean="0"/>
              <a:t>is tailored </a:t>
            </a:r>
            <a:r>
              <a:rPr lang="en-GB" dirty="0"/>
              <a:t>and feels a bit "</a:t>
            </a:r>
            <a:r>
              <a:rPr lang="en-GB" dirty="0" smtClean="0"/>
              <a:t>forced"</a:t>
            </a:r>
          </a:p>
          <a:p>
            <a:pPr marL="400050">
              <a:buClrTx/>
              <a:buFont typeface="Arial" panose="020B0604020202020204" pitchFamily="34" charset="0"/>
              <a:buChar char="•"/>
            </a:pPr>
            <a:r>
              <a:rPr lang="en-GB" dirty="0" smtClean="0"/>
              <a:t>Can </a:t>
            </a:r>
            <a:r>
              <a:rPr lang="en-GB" dirty="0" smtClean="0"/>
              <a:t>this part of the </a:t>
            </a:r>
            <a:r>
              <a:rPr lang="en-GB" dirty="0" smtClean="0"/>
              <a:t>SPS message be augmented? </a:t>
            </a:r>
          </a:p>
          <a:p>
            <a:pPr marL="800100" lvl="1">
              <a:buClrTx/>
              <a:buFont typeface="Arial" panose="020B0604020202020204" pitchFamily="34" charset="0"/>
              <a:buChar char="•"/>
            </a:pPr>
            <a:r>
              <a:rPr lang="en-GB" dirty="0" smtClean="0"/>
              <a:t>Can better </a:t>
            </a:r>
            <a:r>
              <a:rPr lang="en-GB" dirty="0" smtClean="0"/>
              <a:t>means to carry structured health statement </a:t>
            </a:r>
            <a:r>
              <a:rPr lang="en-GB" dirty="0" smtClean="0"/>
              <a:t>data be devised?</a:t>
            </a:r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Multi-choice </a:t>
            </a:r>
            <a:r>
              <a:rPr lang="en-GB" sz="1600" dirty="0" smtClean="0"/>
              <a:t>items ("free from diseases </a:t>
            </a:r>
            <a:r>
              <a:rPr lang="en-GB" sz="1600" dirty="0" smtClean="0">
                <a:sym typeface="Wingdings"/>
              </a:rPr>
              <a:t></a:t>
            </a:r>
            <a:r>
              <a:rPr lang="en-GB" sz="1600" dirty="0" smtClean="0"/>
              <a:t> A </a:t>
            </a:r>
            <a:r>
              <a:rPr lang="en-GB" sz="1600" dirty="0" smtClean="0">
                <a:sym typeface="Wingdings"/>
              </a:rPr>
              <a:t></a:t>
            </a:r>
            <a:r>
              <a:rPr lang="en-GB" sz="1600" dirty="0" smtClean="0"/>
              <a:t> B </a:t>
            </a:r>
            <a:r>
              <a:rPr lang="en-GB" sz="1600" dirty="0" smtClean="0">
                <a:sym typeface="Wingdings"/>
              </a:rPr>
              <a:t> </a:t>
            </a:r>
            <a:r>
              <a:rPr lang="en-GB" sz="1600" dirty="0" smtClean="0"/>
              <a:t>C</a:t>
            </a:r>
            <a:r>
              <a:rPr lang="en-GB" sz="1600" dirty="0" smtClean="0"/>
              <a:t>")?</a:t>
            </a:r>
            <a:endParaRPr lang="en-GB" sz="16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Mutually </a:t>
            </a:r>
            <a:r>
              <a:rPr lang="en-GB" sz="1600" dirty="0" smtClean="0"/>
              <a:t>exclusive items ("meat / </a:t>
            </a:r>
            <a:r>
              <a:rPr lang="en-GB" sz="1600" strike="sngStrike" dirty="0" smtClean="0"/>
              <a:t>minced meat</a:t>
            </a:r>
            <a:r>
              <a:rPr lang="en-GB" sz="1600" dirty="0" smtClean="0"/>
              <a:t>")?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Items to be provided (e.g</a:t>
            </a:r>
            <a:r>
              <a:rPr lang="en-GB" sz="1600" dirty="0"/>
              <a:t>. </a:t>
            </a:r>
            <a:r>
              <a:rPr lang="en-GB" sz="1600" dirty="0" smtClean="0"/>
              <a:t>a date, country code or region)?</a:t>
            </a: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Code lists (e.g. diseases)?</a:t>
            </a:r>
          </a:p>
          <a:p>
            <a:pPr marL="914400" lvl="2" indent="0"/>
            <a:endParaRPr lang="en-GB" sz="1600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567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3087</TotalTime>
  <Words>599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</vt:lpstr>
      <vt:lpstr>SPSCertificate NZ e-Cert – EU TRACES</vt:lpstr>
      <vt:lpstr>Summary of project</vt:lpstr>
      <vt:lpstr>Practical Experiences</vt:lpstr>
      <vt:lpstr>Statistics for 2015</vt:lpstr>
      <vt:lpstr>PowerPoint Presentation</vt:lpstr>
      <vt:lpstr>Description of consignment</vt:lpstr>
      <vt:lpstr>Certification (health statement)</vt:lpstr>
      <vt:lpstr>IncludedSPSClause: example</vt:lpstr>
      <vt:lpstr>SPSExchangedDocument – potential for improvement?</vt:lpstr>
      <vt:lpstr>Conclusions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SPSCertificate NZ e-Cert – EU TRACES</dc:title>
  <dc:creator>SKARINGER Lars (SANCO)</dc:creator>
  <cp:lastModifiedBy>SKARINGER Lars (SANCO)</cp:lastModifiedBy>
  <cp:revision>39</cp:revision>
  <dcterms:created xsi:type="dcterms:W3CDTF">2015-03-26T12:21:34Z</dcterms:created>
  <dcterms:modified xsi:type="dcterms:W3CDTF">2015-04-15T10:22:19Z</dcterms:modified>
</cp:coreProperties>
</file>