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  <p:sldMasterId id="2147483679" r:id="rId6"/>
  </p:sldMasterIdLst>
  <p:notesMasterIdLst>
    <p:notesMasterId r:id="rId19"/>
  </p:notesMasterIdLst>
  <p:handoutMasterIdLst>
    <p:handoutMasterId r:id="rId20"/>
  </p:handoutMasterIdLst>
  <p:sldIdLst>
    <p:sldId id="268" r:id="rId7"/>
    <p:sldId id="293" r:id="rId8"/>
    <p:sldId id="294" r:id="rId9"/>
    <p:sldId id="290" r:id="rId10"/>
    <p:sldId id="292" r:id="rId11"/>
    <p:sldId id="277" r:id="rId12"/>
    <p:sldId id="276" r:id="rId13"/>
    <p:sldId id="279" r:id="rId14"/>
    <p:sldId id="278" r:id="rId15"/>
    <p:sldId id="272" r:id="rId16"/>
    <p:sldId id="271" r:id="rId17"/>
    <p:sldId id="295" r:id="rId18"/>
  </p:sldIdLst>
  <p:sldSz cx="9144000" cy="6858000" type="screen4x3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0" autoAdjust="0"/>
    <p:restoredTop sz="94660"/>
  </p:normalViewPr>
  <p:slideViewPr>
    <p:cSldViewPr>
      <p:cViewPr>
        <p:scale>
          <a:sx n="66" d="100"/>
          <a:sy n="66" d="100"/>
        </p:scale>
        <p:origin x="-1548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1CB27-86E8-416D-B095-23142995E8C6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47F9DA-2717-4A11-B8F7-62190ACEE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390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E86E0-7DF6-4220-97A1-214FFBA2FD72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727D3-ED53-472F-B8CC-FD2E81A3FA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321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4256088" y="6426200"/>
            <a:ext cx="611187" cy="431800"/>
          </a:xfrm>
          <a:prstGeom prst="rect">
            <a:avLst/>
          </a:prstGeom>
          <a:solidFill>
            <a:srgbClr val="AFC551"/>
          </a:soli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133176"/>
                </a:solidFill>
                <a:miter lim="800000"/>
                <a:headEnd/>
                <a:tailEnd/>
              </a14:hiddenLine>
            </a:ext>
          </a:extLst>
        </p:spPr>
        <p:txBody>
          <a:bodyPr lIns="36000"/>
          <a:lstStyle/>
          <a:p>
            <a:pPr defTabSz="457200"/>
            <a:r>
              <a:rPr lang="en-GB" sz="600" b="0" i="1">
                <a:solidFill>
                  <a:schemeClr val="bg1"/>
                </a:solidFill>
              </a:rPr>
              <a:t>Health and</a:t>
            </a:r>
          </a:p>
          <a:p>
            <a:pPr defTabSz="457200"/>
            <a:r>
              <a:rPr lang="en-GB" sz="600" b="0" i="1">
                <a:solidFill>
                  <a:schemeClr val="bg1"/>
                </a:solidFill>
              </a:rPr>
              <a:t>Consumers</a:t>
            </a:r>
          </a:p>
        </p:txBody>
      </p:sp>
      <p:pic>
        <p:nvPicPr>
          <p:cNvPr id="6" name="Picture 9" descr="en-quadri_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276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061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290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108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38100" cmpd="sng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7" descr="logo_gre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33375"/>
            <a:ext cx="153511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6403975"/>
            <a:ext cx="68103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>
              <a:defRPr sz="4000">
                <a:solidFill>
                  <a:srgbClr val="FFD624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itchFamily="34" charset="0"/>
                <a:cs typeface="+mn-cs"/>
              </a:defRPr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862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6988"/>
            <a:ext cx="9144000" cy="1130301"/>
          </a:xfrm>
          <a:prstGeom prst="rect">
            <a:avLst/>
          </a:prstGeom>
          <a:solidFill>
            <a:srgbClr val="56932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6403975"/>
            <a:ext cx="68103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logo_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33375"/>
            <a:ext cx="153511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Clr>
                <a:srgbClr val="AFC551"/>
              </a:buCl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buFontTx/>
              <a:buChar char="-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-26988"/>
            <a:ext cx="9144000" cy="1130301"/>
          </a:xfrm>
          <a:prstGeom prst="rect">
            <a:avLst/>
          </a:prstGeom>
          <a:solidFill>
            <a:srgbClr val="56932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6403975"/>
            <a:ext cx="68103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logo_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33375"/>
            <a:ext cx="153511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2060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_horizotal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021388"/>
            <a:ext cx="2305050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75200"/>
            <a:ext cx="8229600" cy="936625"/>
          </a:xfrm>
        </p:spPr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764000"/>
            <a:ext cx="8229600" cy="3825240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Clr>
                <a:srgbClr val="56932F"/>
              </a:buCl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buFontTx/>
              <a:buChar char="-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Verdana" pitchFamily="34" charset="0"/>
                <a:cs typeface="+mn-cs"/>
              </a:defRPr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802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6988"/>
            <a:ext cx="9144000" cy="1130301"/>
          </a:xfrm>
          <a:prstGeom prst="rect">
            <a:avLst/>
          </a:prstGeom>
          <a:solidFill>
            <a:srgbClr val="56932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6403975"/>
            <a:ext cx="68103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logo_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33375"/>
            <a:ext cx="153511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Clr>
                <a:srgbClr val="AFC551"/>
              </a:buCl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buFontTx/>
              <a:buChar char="-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542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_horizotal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021388"/>
            <a:ext cx="2305050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75200"/>
            <a:ext cx="8229600" cy="936625"/>
          </a:xfrm>
        </p:spPr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764000"/>
            <a:ext cx="8229600" cy="3825240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Clr>
                <a:srgbClr val="56932F"/>
              </a:buCl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buFontTx/>
              <a:buChar char="-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  <a:ea typeface="Verdana" pitchFamily="34" charset="0"/>
                <a:cs typeface="+mn-cs"/>
              </a:defRPr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0503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276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0617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8A89-4001-884A-8ADD-8F3C2F1158A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6819-E778-E741-A8F2-6607A2391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235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8A89-4001-884A-8ADD-8F3C2F1158A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6819-E778-E741-A8F2-6607A2391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95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4611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8A89-4001-884A-8ADD-8F3C2F1158A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6819-E778-E741-A8F2-6607A2391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3636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8A89-4001-884A-8ADD-8F3C2F1158A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6819-E778-E741-A8F2-6607A2391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3705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8A89-4001-884A-8ADD-8F3C2F1158A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6819-E778-E741-A8F2-6607A2391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4027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8A89-4001-884A-8ADD-8F3C2F1158A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6819-E778-E741-A8F2-6607A2391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8332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8A89-4001-884A-8ADD-8F3C2F1158A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6819-E778-E741-A8F2-6607A2391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1897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8A89-4001-884A-8ADD-8F3C2F1158A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6819-E778-E741-A8F2-6607A2391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4127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8A89-4001-884A-8ADD-8F3C2F1158A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6819-E778-E741-A8F2-6607A2391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501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8A89-4001-884A-8ADD-8F3C2F1158A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6819-E778-E741-A8F2-6607A2391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1930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8A89-4001-884A-8ADD-8F3C2F1158A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6819-E778-E741-A8F2-6607A2391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777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636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790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169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28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924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756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308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7.jp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Arial" charset="0"/>
                <a:ea typeface="ＭＳ Ｐゴシック" pitchFamily="4" charset="-128"/>
              </a:defRPr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Arial" charset="0"/>
                <a:ea typeface="ＭＳ Ｐゴシック" pitchFamily="4" charset="-128"/>
              </a:defRPr>
            </a:lvl1pPr>
          </a:lstStyle>
          <a:p>
            <a:endParaRPr lang="en-GB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  <a:ea typeface="ＭＳ Ｐゴシック" pitchFamily="4" charset="-128"/>
              </a:defRPr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pic>
        <p:nvPicPr>
          <p:cNvPr id="1032" name="Picture 8" descr="en-quadri_small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Rectangle 6"/>
          <p:cNvSpPr>
            <a:spLocks noChangeArrowheads="1"/>
          </p:cNvSpPr>
          <p:nvPr/>
        </p:nvSpPr>
        <p:spPr bwMode="auto">
          <a:xfrm>
            <a:off x="4256088" y="6426200"/>
            <a:ext cx="611187" cy="431800"/>
          </a:xfrm>
          <a:prstGeom prst="rect">
            <a:avLst/>
          </a:prstGeom>
          <a:solidFill>
            <a:srgbClr val="AFC551"/>
          </a:soli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133176"/>
                </a:solidFill>
                <a:miter lim="800000"/>
                <a:headEnd/>
                <a:tailEnd/>
              </a14:hiddenLine>
            </a:ext>
          </a:extLst>
        </p:spPr>
        <p:txBody>
          <a:bodyPr lIns="36000"/>
          <a:lstStyle/>
          <a:p>
            <a:pPr defTabSz="457200"/>
            <a:r>
              <a:rPr lang="en-GB" sz="600" b="0" i="1">
                <a:solidFill>
                  <a:schemeClr val="bg1"/>
                </a:solidFill>
              </a:rPr>
              <a:t>Health and</a:t>
            </a:r>
          </a:p>
          <a:p>
            <a:pPr defTabSz="457200"/>
            <a:r>
              <a:rPr lang="en-GB" sz="600" b="0" i="1">
                <a:solidFill>
                  <a:schemeClr val="bg1"/>
                </a:solidFill>
              </a:rPr>
              <a:t>Consumers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7" name="Date Placeholder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0928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  <a:ea typeface="Verdana" pitchFamily="34" charset="0"/>
                <a:cs typeface="+mn-cs"/>
              </a:defRPr>
            </a:lvl1pPr>
          </a:lstStyle>
          <a:p>
            <a:fld id="{D0CA214E-EE3F-41E4-A412-387CA4785040}" type="datetimeFigureOut">
              <a:rPr lang="en-GB" smtClean="0"/>
              <a:t>22/04/2015</a:t>
            </a:fld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11638" y="6092825"/>
            <a:ext cx="693737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solidFill>
                  <a:schemeClr val="tx1"/>
                </a:solidFill>
              </a:defRPr>
            </a:lvl1pPr>
          </a:lstStyle>
          <a:p>
            <a:fld id="{4ADEEA4A-6F57-4AD6-8BE8-20890B0492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896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iming>
    <p:tnLst>
      <p:par>
        <p:cTn id="1" dur="indefinite" restart="never" nodeType="tmRoot"/>
      </p:par>
    </p:tnLst>
  </p:timing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MS PGothic" pitchFamily="34" charset="-128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itchFamily="34" charset="-128"/>
          <a:cs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itchFamily="34" charset="-128"/>
          <a:cs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itchFamily="34" charset="-128"/>
          <a:cs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itchFamily="34" charset="-128"/>
          <a:cs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56932F"/>
        </a:buClr>
        <a:buChar char="•"/>
        <a:defRPr sz="2000" b="1">
          <a:solidFill>
            <a:srgbClr val="0F5494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MS PGothic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C8A89-4001-884A-8ADD-8F3C2F1158A9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16819-E778-E741-A8F2-6607A2391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932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2060848"/>
            <a:ext cx="69127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rgbClr val="FFFF00"/>
                </a:solidFill>
              </a:rPr>
              <a:t>Rapid Alert </a:t>
            </a:r>
            <a:r>
              <a:rPr lang="en-GB" sz="4400" dirty="0" smtClean="0">
                <a:solidFill>
                  <a:srgbClr val="FFFF00"/>
                </a:solidFill>
              </a:rPr>
              <a:t>System </a:t>
            </a:r>
            <a:r>
              <a:rPr lang="en-GB" sz="4400" dirty="0">
                <a:solidFill>
                  <a:srgbClr val="FFFF00"/>
                </a:solidFill>
              </a:rPr>
              <a:t>for Food and Feed safety </a:t>
            </a:r>
            <a:endParaRPr lang="en-GB" sz="4400" dirty="0" smtClean="0">
              <a:solidFill>
                <a:srgbClr val="FFFF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325145" y="5229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GB" altLang="en-US" dirty="0" smtClean="0">
                <a:solidFill>
                  <a:srgbClr val="FFFF00"/>
                </a:solidFill>
              </a:rPr>
              <a:t>25</a:t>
            </a:r>
            <a:r>
              <a:rPr lang="en-GB" altLang="en-US" baseline="30000" dirty="0" smtClean="0">
                <a:solidFill>
                  <a:srgbClr val="FFFF00"/>
                </a:solidFill>
              </a:rPr>
              <a:t>th</a:t>
            </a:r>
            <a:r>
              <a:rPr lang="en-GB" altLang="en-US" dirty="0" smtClean="0">
                <a:solidFill>
                  <a:srgbClr val="FFFF00"/>
                </a:solidFill>
              </a:rPr>
              <a:t>  </a:t>
            </a:r>
            <a:r>
              <a:rPr lang="en-GB" altLang="en-US" dirty="0">
                <a:solidFill>
                  <a:srgbClr val="FFFF00"/>
                </a:solidFill>
              </a:rPr>
              <a:t>UN/CEFACT Forum	</a:t>
            </a:r>
          </a:p>
          <a:p>
            <a:pPr algn="ctr"/>
            <a:r>
              <a:rPr lang="en-GB" altLang="en-US" dirty="0">
                <a:solidFill>
                  <a:srgbClr val="FFFF00"/>
                </a:solidFill>
              </a:rPr>
              <a:t>April </a:t>
            </a:r>
            <a:r>
              <a:rPr lang="en-GB" altLang="en-US" dirty="0" smtClean="0">
                <a:solidFill>
                  <a:srgbClr val="FFFF00"/>
                </a:solidFill>
              </a:rPr>
              <a:t>2015 - Geneva</a:t>
            </a:r>
            <a:r>
              <a:rPr lang="en-GB" altLang="en-US" dirty="0">
                <a:solidFill>
                  <a:srgbClr val="FFFF00"/>
                </a:solidFill>
              </a:rPr>
              <a:t>	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18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936625"/>
          </a:xfrm>
        </p:spPr>
        <p:txBody>
          <a:bodyPr/>
          <a:lstStyle/>
          <a:p>
            <a:pPr algn="ctr"/>
            <a:r>
              <a:rPr lang="en-GB" sz="2400" dirty="0" smtClean="0"/>
              <a:t>Distribute notification</a:t>
            </a: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600500"/>
          </a:xfrm>
        </p:spPr>
        <p:txBody>
          <a:bodyPr/>
          <a:lstStyle/>
          <a:p>
            <a:pPr indent="0">
              <a:buNone/>
            </a:pPr>
            <a:endParaRPr lang="fr-BE" dirty="0" smtClean="0"/>
          </a:p>
          <a:p>
            <a:pPr indent="0">
              <a:buNone/>
            </a:pP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29" y="2780928"/>
            <a:ext cx="8871967" cy="3092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431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792609"/>
          </a:xfrm>
        </p:spPr>
        <p:txBody>
          <a:bodyPr/>
          <a:lstStyle/>
          <a:p>
            <a:pPr algn="ctr"/>
            <a:r>
              <a:rPr lang="en-GB" sz="2400" dirty="0" smtClean="0"/>
              <a:t>Assign from Central to local authority</a:t>
            </a: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816524"/>
          </a:xfrm>
        </p:spPr>
        <p:txBody>
          <a:bodyPr/>
          <a:lstStyle/>
          <a:p>
            <a:pPr indent="0">
              <a:buNone/>
            </a:pPr>
            <a:endParaRPr lang="fr-BE" dirty="0" smtClean="0"/>
          </a:p>
          <a:p>
            <a:pPr indent="0">
              <a:buNone/>
            </a:pP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7410256" cy="400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463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i="0" dirty="0" smtClean="0"/>
              <a:t>Validate new BRS</a:t>
            </a:r>
            <a:endParaRPr lang="en-GB" altLang="en-US" i="0" dirty="0"/>
          </a:p>
          <a:p>
            <a:r>
              <a:rPr lang="en-GB" altLang="en-US" i="0" dirty="0" smtClean="0"/>
              <a:t>Modify CCL</a:t>
            </a:r>
            <a:endParaRPr lang="en-GB" altLang="en-US" i="0" dirty="0"/>
          </a:p>
          <a:p>
            <a:pPr lvl="1"/>
            <a:r>
              <a:rPr lang="en-GB" altLang="en-US" dirty="0" smtClean="0"/>
              <a:t>Review product model</a:t>
            </a:r>
          </a:p>
          <a:p>
            <a:pPr lvl="1"/>
            <a:r>
              <a:rPr lang="en-GB" altLang="en-US" dirty="0"/>
              <a:t>Traceability</a:t>
            </a:r>
          </a:p>
          <a:p>
            <a:pPr lvl="1"/>
            <a:r>
              <a:rPr lang="en-GB" altLang="en-US" dirty="0" smtClean="0"/>
              <a:t>Hazards </a:t>
            </a:r>
          </a:p>
          <a:p>
            <a:pPr lvl="1"/>
            <a:r>
              <a:rPr lang="en-GB" altLang="en-US" dirty="0" smtClean="0"/>
              <a:t>Assignment objects</a:t>
            </a:r>
            <a:endParaRPr lang="en-GB" altLang="en-US" dirty="0"/>
          </a:p>
          <a:p>
            <a:r>
              <a:rPr lang="en-GB" altLang="en-US" dirty="0" smtClean="0"/>
              <a:t>Provide initial implementation &amp; guidelines 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40733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RASFF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/>
              <a:t>System: network and IS</a:t>
            </a:r>
          </a:p>
          <a:p>
            <a:r>
              <a:rPr lang="en-GB" altLang="en-US" dirty="0"/>
              <a:t>Participants</a:t>
            </a:r>
          </a:p>
          <a:p>
            <a:pPr lvl="1"/>
            <a:r>
              <a:rPr lang="en-GB" altLang="en-US" dirty="0"/>
              <a:t>Food &amp; Feed authorities</a:t>
            </a:r>
          </a:p>
          <a:p>
            <a:pPr lvl="1"/>
            <a:r>
              <a:rPr lang="en-GB" altLang="en-US" dirty="0"/>
              <a:t>Central Authorities</a:t>
            </a:r>
          </a:p>
          <a:p>
            <a:r>
              <a:rPr lang="en-GB" altLang="en-US" dirty="0"/>
              <a:t>Exchange on measures taken</a:t>
            </a:r>
          </a:p>
          <a:p>
            <a:pPr lvl="1"/>
            <a:r>
              <a:rPr lang="en-GB" altLang="en-US" dirty="0"/>
              <a:t>Incidents</a:t>
            </a:r>
          </a:p>
          <a:p>
            <a:pPr lvl="1"/>
            <a:r>
              <a:rPr lang="en-GB" altLang="en-US" dirty="0" smtClean="0"/>
              <a:t>Controls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00948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936625"/>
          </a:xfrm>
        </p:spPr>
        <p:txBody>
          <a:bodyPr/>
          <a:lstStyle/>
          <a:p>
            <a:r>
              <a:rPr lang="en-GB" dirty="0"/>
              <a:t>The RASFF </a:t>
            </a:r>
            <a:r>
              <a:rPr lang="en-GB" dirty="0" smtClean="0"/>
              <a:t>System in Practice</a:t>
            </a:r>
            <a:endParaRPr lang="en-GB" dirty="0"/>
          </a:p>
        </p:txBody>
      </p:sp>
      <p:pic>
        <p:nvPicPr>
          <p:cNvPr id="4" name="Picture 6" descr="http://ec.europa.eu/food/food/rapidalert/images/rasff_notifications_v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6170460" cy="4473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076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GB" dirty="0" smtClean="0"/>
              <a:t>Collaboration / message levels</a:t>
            </a:r>
            <a:endParaRPr lang="en-GB" b="1" dirty="0"/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600500"/>
          </a:xfrm>
        </p:spPr>
        <p:txBody>
          <a:bodyPr/>
          <a:lstStyle/>
          <a:p>
            <a:pPr indent="0">
              <a:buNone/>
            </a:pPr>
            <a:r>
              <a:rPr lang="en-GB" b="1" dirty="0" smtClean="0"/>
              <a:t>Levels &amp; roles for authorities</a:t>
            </a:r>
          </a:p>
        </p:txBody>
      </p:sp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2" y="3284984"/>
            <a:ext cx="9047658" cy="210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5911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936625"/>
          </a:xfrm>
        </p:spPr>
        <p:txBody>
          <a:bodyPr/>
          <a:lstStyle/>
          <a:p>
            <a:r>
              <a:rPr lang="en-GB" b="1" u="sng" dirty="0" smtClean="0"/>
              <a:t>Business Cases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568952" cy="4248472"/>
          </a:xfrm>
        </p:spPr>
        <p:txBody>
          <a:bodyPr/>
          <a:lstStyle/>
          <a:p>
            <a:pPr indent="0">
              <a:buNone/>
            </a:pPr>
            <a:r>
              <a:rPr lang="en-US" sz="1800" i="0" dirty="0" smtClean="0"/>
              <a:t>A1.Submit </a:t>
            </a:r>
            <a:r>
              <a:rPr lang="en-US" sz="1800" i="0" dirty="0"/>
              <a:t>notification from the Local Member Authority to the Central </a:t>
            </a:r>
            <a:r>
              <a:rPr lang="en-US" sz="1800" i="0" dirty="0" smtClean="0"/>
              <a:t>Authority</a:t>
            </a:r>
          </a:p>
          <a:p>
            <a:pPr indent="0">
              <a:buNone/>
            </a:pPr>
            <a:r>
              <a:rPr lang="en-US" sz="1800" i="0" dirty="0" smtClean="0"/>
              <a:t>A.2 Submit standard information from the Local to the Central Authority</a:t>
            </a:r>
          </a:p>
          <a:p>
            <a:pPr indent="0">
              <a:buNone/>
            </a:pPr>
            <a:r>
              <a:rPr lang="en-US" sz="1800" i="0" dirty="0" smtClean="0"/>
              <a:t>A.3 </a:t>
            </a:r>
            <a:r>
              <a:rPr lang="en-US" sz="1800" i="0" dirty="0"/>
              <a:t>Validate notification from the Local or Central </a:t>
            </a:r>
            <a:r>
              <a:rPr lang="en-US" sz="1800" i="0" dirty="0" smtClean="0"/>
              <a:t>Authority</a:t>
            </a:r>
          </a:p>
          <a:p>
            <a:pPr indent="0">
              <a:buNone/>
            </a:pPr>
            <a:r>
              <a:rPr lang="en-US" sz="1800" i="0" dirty="0" smtClean="0"/>
              <a:t>A.4 </a:t>
            </a:r>
            <a:r>
              <a:rPr lang="en-US" sz="1800" i="0" dirty="0"/>
              <a:t>Distribute information from the Central Authority to the Local </a:t>
            </a:r>
            <a:r>
              <a:rPr lang="en-US" sz="1800" i="0" dirty="0" smtClean="0"/>
              <a:t>Authority</a:t>
            </a:r>
          </a:p>
          <a:p>
            <a:pPr indent="0">
              <a:buNone/>
            </a:pPr>
            <a:r>
              <a:rPr lang="en-US" sz="1800" i="0" dirty="0" smtClean="0">
                <a:solidFill>
                  <a:srgbClr val="00B050"/>
                </a:solidFill>
              </a:rPr>
              <a:t>A.5 Validate Standard </a:t>
            </a:r>
            <a:r>
              <a:rPr lang="en-US" sz="1800" i="0" dirty="0">
                <a:solidFill>
                  <a:srgbClr val="00B050"/>
                </a:solidFill>
              </a:rPr>
              <a:t>information (laboratories, operators…) </a:t>
            </a:r>
            <a:endParaRPr lang="en-US" sz="1800" i="0" dirty="0" smtClean="0">
              <a:solidFill>
                <a:srgbClr val="00B050"/>
              </a:solidFill>
            </a:endParaRPr>
          </a:p>
          <a:p>
            <a:pPr indent="0">
              <a:buNone/>
            </a:pPr>
            <a:r>
              <a:rPr lang="en-US" sz="1800" i="0" dirty="0" smtClean="0"/>
              <a:t>A.6 </a:t>
            </a:r>
            <a:r>
              <a:rPr lang="en-US" sz="1800" i="0" dirty="0"/>
              <a:t>Reject notification from the Central Authority to the Local </a:t>
            </a:r>
            <a:r>
              <a:rPr lang="en-US" sz="1800" i="0" dirty="0" smtClean="0"/>
              <a:t>Authority</a:t>
            </a:r>
          </a:p>
          <a:p>
            <a:pPr indent="0">
              <a:buNone/>
            </a:pPr>
            <a:r>
              <a:rPr lang="en-US" sz="1800" i="0" dirty="0" smtClean="0">
                <a:solidFill>
                  <a:srgbClr val="00B050"/>
                </a:solidFill>
              </a:rPr>
              <a:t>A.7 </a:t>
            </a:r>
            <a:r>
              <a:rPr lang="en-US" sz="1800" i="0" dirty="0">
                <a:solidFill>
                  <a:srgbClr val="00B050"/>
                </a:solidFill>
              </a:rPr>
              <a:t>Rehabilitate notification from the Central Authority</a:t>
            </a:r>
            <a:r>
              <a:rPr lang="en-US" sz="1800" i="0" dirty="0" smtClean="0">
                <a:solidFill>
                  <a:srgbClr val="00B050"/>
                </a:solidFill>
              </a:rPr>
              <a:t>.</a:t>
            </a:r>
          </a:p>
          <a:p>
            <a:pPr indent="0">
              <a:buNone/>
            </a:pPr>
            <a:r>
              <a:rPr lang="en-US" sz="1800" i="0" dirty="0"/>
              <a:t>A.8 Suspend  notification  from the Central Authority to the Local Authority</a:t>
            </a:r>
          </a:p>
          <a:p>
            <a:pPr indent="0">
              <a:buNone/>
            </a:pPr>
            <a:r>
              <a:rPr lang="en-US" sz="1800" i="0" dirty="0">
                <a:solidFill>
                  <a:srgbClr val="00B050"/>
                </a:solidFill>
              </a:rPr>
              <a:t>A.9 Reactivate  notification  from the Central Authority</a:t>
            </a:r>
          </a:p>
          <a:p>
            <a:pPr indent="0">
              <a:buNone/>
            </a:pPr>
            <a:endParaRPr lang="en-GB" sz="1800" i="0" dirty="0"/>
          </a:p>
        </p:txBody>
      </p:sp>
    </p:spTree>
    <p:extLst>
      <p:ext uri="{BB962C8B-B14F-4D97-AF65-F5344CB8AC3E}">
        <p14:creationId xmlns:p14="http://schemas.microsoft.com/office/powerpoint/2010/main" val="51954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96131"/>
            <a:ext cx="8229600" cy="936625"/>
          </a:xfrm>
        </p:spPr>
        <p:txBody>
          <a:bodyPr/>
          <a:lstStyle/>
          <a:p>
            <a:r>
              <a:rPr lang="en-GB" u="sng" dirty="0"/>
              <a:t>Business </a:t>
            </a:r>
            <a:r>
              <a:rPr lang="en-GB" u="sng" dirty="0" smtClean="0"/>
              <a:t>Cases (</a:t>
            </a:r>
            <a:r>
              <a:rPr lang="en-GB" u="sng" dirty="0" err="1" smtClean="0"/>
              <a:t>cont</a:t>
            </a:r>
            <a:r>
              <a:rPr lang="en-GB" u="sng" dirty="0" smtClean="0"/>
              <a:t>)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8604448" cy="3600500"/>
          </a:xfrm>
        </p:spPr>
        <p:txBody>
          <a:bodyPr/>
          <a:lstStyle/>
          <a:p>
            <a:pPr indent="0">
              <a:buNone/>
            </a:pPr>
            <a:r>
              <a:rPr lang="en-US" sz="1800" i="0" dirty="0" smtClean="0"/>
              <a:t>A.10 </a:t>
            </a:r>
            <a:r>
              <a:rPr lang="en-US" sz="1800" i="0" dirty="0"/>
              <a:t>Withdraw  notification  at the Central Authority</a:t>
            </a:r>
          </a:p>
          <a:p>
            <a:pPr indent="0">
              <a:buNone/>
            </a:pPr>
            <a:r>
              <a:rPr lang="en-US" sz="1800" i="0" dirty="0"/>
              <a:t>A.11 Submit follow-up from the Local Member Authority to the Central Authority</a:t>
            </a:r>
          </a:p>
          <a:p>
            <a:pPr indent="0">
              <a:buNone/>
            </a:pPr>
            <a:r>
              <a:rPr lang="en-US" sz="1800" i="0" dirty="0"/>
              <a:t>A.12 Distribute follow-up from the Central Authority to the Local Authority</a:t>
            </a:r>
          </a:p>
          <a:p>
            <a:pPr indent="0">
              <a:buNone/>
            </a:pPr>
            <a:r>
              <a:rPr lang="en-US" sz="1800" i="0" dirty="0"/>
              <a:t>A.13 Reject follow-up from the Central Authority to the Local Authority</a:t>
            </a:r>
            <a:endParaRPr lang="en-GB" sz="1800" i="0" dirty="0"/>
          </a:p>
          <a:p>
            <a:pPr indent="0">
              <a:buNone/>
            </a:pPr>
            <a:r>
              <a:rPr lang="fr-BE" sz="1800" i="0" dirty="0" smtClean="0">
                <a:solidFill>
                  <a:srgbClr val="00B050"/>
                </a:solidFill>
              </a:rPr>
              <a:t>A.14 </a:t>
            </a:r>
            <a:r>
              <a:rPr lang="en-US" sz="1800" i="0" dirty="0" smtClean="0">
                <a:solidFill>
                  <a:srgbClr val="00B050"/>
                </a:solidFill>
              </a:rPr>
              <a:t>Rehabilitate </a:t>
            </a:r>
            <a:r>
              <a:rPr lang="en-US" sz="1800" i="0" dirty="0">
                <a:solidFill>
                  <a:srgbClr val="00B050"/>
                </a:solidFill>
              </a:rPr>
              <a:t>follow-up from the Central </a:t>
            </a:r>
            <a:r>
              <a:rPr lang="en-US" sz="1800" i="0" dirty="0">
                <a:solidFill>
                  <a:srgbClr val="00B050"/>
                </a:solidFill>
              </a:rPr>
              <a:t>Authority</a:t>
            </a:r>
          </a:p>
          <a:p>
            <a:pPr indent="0">
              <a:buNone/>
            </a:pPr>
            <a:r>
              <a:rPr lang="en-US" sz="1800" i="0" dirty="0"/>
              <a:t>A.15 </a:t>
            </a:r>
            <a:r>
              <a:rPr lang="en-US" sz="1800" i="0" dirty="0"/>
              <a:t>Suspend follow-up from the Central Authority to the Local </a:t>
            </a:r>
            <a:r>
              <a:rPr lang="en-US" sz="1800" i="0" dirty="0"/>
              <a:t>Authority</a:t>
            </a:r>
          </a:p>
          <a:p>
            <a:pPr indent="0">
              <a:buNone/>
            </a:pPr>
            <a:r>
              <a:rPr lang="en-US" sz="1800" i="0" dirty="0">
                <a:solidFill>
                  <a:srgbClr val="00B050"/>
                </a:solidFill>
              </a:rPr>
              <a:t>A.16 </a:t>
            </a:r>
            <a:r>
              <a:rPr lang="en-US" sz="1800" i="0" dirty="0">
                <a:solidFill>
                  <a:srgbClr val="00B050"/>
                </a:solidFill>
              </a:rPr>
              <a:t>Reactivate follow-up from the Central </a:t>
            </a:r>
            <a:r>
              <a:rPr lang="en-US" sz="1800" i="0" dirty="0">
                <a:solidFill>
                  <a:srgbClr val="00B050"/>
                </a:solidFill>
              </a:rPr>
              <a:t>Authority</a:t>
            </a:r>
          </a:p>
          <a:p>
            <a:pPr indent="0">
              <a:buNone/>
            </a:pPr>
            <a:r>
              <a:rPr lang="en-US" sz="1800" i="0" dirty="0">
                <a:solidFill>
                  <a:srgbClr val="00B050"/>
                </a:solidFill>
              </a:rPr>
              <a:t>A.17 </a:t>
            </a:r>
            <a:r>
              <a:rPr lang="en-US" sz="1800" i="0" dirty="0">
                <a:solidFill>
                  <a:srgbClr val="00B050"/>
                </a:solidFill>
              </a:rPr>
              <a:t>Withdraw follow-up at the Central </a:t>
            </a:r>
            <a:r>
              <a:rPr lang="en-US" sz="1800" i="0" dirty="0">
                <a:solidFill>
                  <a:srgbClr val="00B050"/>
                </a:solidFill>
              </a:rPr>
              <a:t>Authority</a:t>
            </a:r>
          </a:p>
          <a:p>
            <a:pPr indent="0">
              <a:buNone/>
            </a:pPr>
            <a:r>
              <a:rPr lang="en-US" sz="1800" i="0" dirty="0">
                <a:solidFill>
                  <a:srgbClr val="00B050"/>
                </a:solidFill>
              </a:rPr>
              <a:t>A.18 </a:t>
            </a:r>
            <a:r>
              <a:rPr lang="en-US" sz="1800" i="0" dirty="0">
                <a:solidFill>
                  <a:srgbClr val="00B050"/>
                </a:solidFill>
              </a:rPr>
              <a:t>Assignment from the Central Authority to the Local Authority </a:t>
            </a:r>
            <a:endParaRPr lang="en-GB" sz="1800" i="0" dirty="0">
              <a:solidFill>
                <a:srgbClr val="00B050"/>
              </a:solidFill>
            </a:endParaRPr>
          </a:p>
          <a:p>
            <a:pPr indent="0">
              <a:buNone/>
            </a:pPr>
            <a:endParaRPr lang="fr-BE" dirty="0" smtClean="0"/>
          </a:p>
          <a:p>
            <a:pPr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146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400" u="sng" dirty="0" smtClean="0"/>
              <a:t>Submit from Local </a:t>
            </a:r>
            <a:r>
              <a:rPr lang="en-GB" sz="2400" u="sng" dirty="0"/>
              <a:t>Member Authority to </a:t>
            </a:r>
            <a:r>
              <a:rPr lang="en-GB" sz="2400" u="sng" dirty="0" smtClean="0"/>
              <a:t>the Central </a:t>
            </a:r>
            <a:r>
              <a:rPr lang="en-GB" sz="2400" u="sng" dirty="0"/>
              <a:t>Authority</a:t>
            </a:r>
            <a:br>
              <a:rPr lang="en-GB" sz="2400" u="sng" dirty="0"/>
            </a:br>
            <a:endParaRPr lang="en-GB" sz="24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600500"/>
          </a:xfrm>
        </p:spPr>
        <p:txBody>
          <a:bodyPr/>
          <a:lstStyle/>
          <a:p>
            <a:pPr indent="0">
              <a:buNone/>
            </a:pPr>
            <a:endParaRPr lang="fr-BE" dirty="0" smtClean="0"/>
          </a:p>
          <a:p>
            <a:pPr indent="0">
              <a:buNone/>
            </a:pP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730" y="2492896"/>
            <a:ext cx="6874646" cy="376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539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936625"/>
          </a:xfrm>
        </p:spPr>
        <p:txBody>
          <a:bodyPr/>
          <a:lstStyle/>
          <a:p>
            <a:pPr algn="ctr"/>
            <a:r>
              <a:rPr lang="en-GB" sz="2400" dirty="0"/>
              <a:t>Submit standard </a:t>
            </a:r>
            <a:r>
              <a:rPr lang="en-GB" sz="2400" dirty="0" smtClean="0"/>
              <a:t>information</a:t>
            </a: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72508"/>
          </a:xfrm>
        </p:spPr>
        <p:txBody>
          <a:bodyPr/>
          <a:lstStyle/>
          <a:p>
            <a:pPr indent="0">
              <a:buNone/>
            </a:pPr>
            <a:endParaRPr lang="en-GB" sz="1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79" y="2204864"/>
            <a:ext cx="7378745" cy="403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47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0768"/>
            <a:ext cx="8229600" cy="936625"/>
          </a:xfrm>
        </p:spPr>
        <p:txBody>
          <a:bodyPr/>
          <a:lstStyle/>
          <a:p>
            <a:pPr algn="ctr"/>
            <a:r>
              <a:rPr lang="en-GB" sz="3200" dirty="0" smtClean="0"/>
              <a:t>Validate notification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600500"/>
          </a:xfrm>
        </p:spPr>
        <p:txBody>
          <a:bodyPr/>
          <a:lstStyle/>
          <a:p>
            <a:pPr indent="0">
              <a:buNone/>
            </a:pPr>
            <a:endParaRPr lang="en-GB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78" y="2420888"/>
            <a:ext cx="8308270" cy="3793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84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lide_Master">
  <a:themeElements>
    <a:clrScheme name="1_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  <a:ea typeface="ＭＳ Ｐゴシック" pitchFamily="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  <a:ea typeface="ＭＳ Ｐゴシック" pitchFamily="4" charset="-128"/>
          </a:defRPr>
        </a:defPPr>
      </a:lstStyle>
    </a:lnDef>
  </a:objectDefaults>
  <a:extraClrSchemeLst>
    <a:extraClrScheme>
      <a:clrScheme name="1_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Verdana"/>
        <a:ea typeface="ＭＳ Ｐゴシック"/>
        <a:cs typeface="Verdana"/>
      </a:majorFont>
      <a:minorFont>
        <a:latin typeface="Verdana"/>
        <a:ea typeface="ＭＳ Ｐゴシック"/>
        <a:cs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_Source xmlns="http://schemas.microsoft.com/sharepoint/v3/fields" xsi:nil="true"/>
    <SANCOA4DFRelease xmlns="b7f6d7ea-1fad-4200-b514-3ddaafe251c0" xsi:nil="true"/>
    <SANCOA4Project xmlns="b7f6d7ea-1fad-4200-b514-3ddaafe251c0">131</SANCOA4Project>
    <SANCOA4RUPProjectIteration xmlns="e03573a2-82bb-4beb-810d-bd7979b7195b" xsi:nil="true"/>
    <SANCOA4RUPPhase xmlns="1d0cbc78-9cdf-4443-913c-e131adf2550f" xsi:nil="true"/>
    <SANCOA4RUPActivity xmlns="b8121f56-7cb5-4ef9-9e38-aa71d58d312c" xsi:nil="true"/>
    <SANCOA4RUPIteration xmlns="1d0cbc78-9cdf-4443-913c-e131adf2550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SANCO Project Document" ma:contentTypeID="0x010100967E51568225EC47B3FBF6BA6559254600726F3E03438F3E4EBF957FE9DE8A24BE" ma:contentTypeVersion="11" ma:contentTypeDescription="" ma:contentTypeScope="" ma:versionID="727d56feabeab6bdf42a9555ec9941a8">
  <xsd:schema xmlns:xsd="http://www.w3.org/2001/XMLSchema" xmlns:p="http://schemas.microsoft.com/office/2006/metadata/properties" xmlns:ns3="b7f6d7ea-1fad-4200-b514-3ddaafe251c0" xmlns:ns4="b8121f56-7cb5-4ef9-9e38-aa71d58d312c" xmlns:ns5="e03573a2-82bb-4beb-810d-bd7979b7195b" xmlns:ns6="1d0cbc78-9cdf-4443-913c-e131adf2550f" xmlns:ns7="http://schemas.microsoft.com/sharepoint/v3/fields" targetNamespace="http://schemas.microsoft.com/office/2006/metadata/properties" ma:root="true" ma:fieldsID="52b31521154253470015c59ec1875c42" ns3:_="" ns4:_="" ns5:_="" ns6:_="" ns7:_="">
    <xsd:import namespace="b7f6d7ea-1fad-4200-b514-3ddaafe251c0"/>
    <xsd:import namespace="b8121f56-7cb5-4ef9-9e38-aa71d58d312c"/>
    <xsd:import namespace="e03573a2-82bb-4beb-810d-bd7979b7195b"/>
    <xsd:import namespace="1d0cbc78-9cdf-4443-913c-e131adf2550f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3:SANCOA4DFRelease" minOccurs="0"/>
                <xsd:element ref="ns4:SANCOA4RUPActivity" minOccurs="0"/>
                <xsd:element ref="ns3:SANCOA4Project" minOccurs="0"/>
                <xsd:element ref="ns5:SANCOA4RUPProjectIteration" minOccurs="0"/>
                <xsd:element ref="ns6:SANCOA4RUPPhase" minOccurs="0"/>
                <xsd:element ref="ns6:SANCOA4RUPIteration" minOccurs="0"/>
                <xsd:element ref="ns7:_Sourc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b7f6d7ea-1fad-4200-b514-3ddaafe251c0" elementFormDefault="qualified">
    <xsd:import namespace="http://schemas.microsoft.com/office/2006/documentManagement/types"/>
    <xsd:element name="SANCOA4DFRelease" ma:index="2" nillable="true" ma:displayName="Release" ma:internalName="SANCOA4DFRelease">
      <xsd:simpleType>
        <xsd:restriction base="dms:Text">
          <xsd:maxLength value="255"/>
        </xsd:restriction>
      </xsd:simpleType>
    </xsd:element>
    <xsd:element name="SANCOA4Project" ma:index="4" nillable="true" ma:displayName="Project" ma:default="131" ma:list="{8477882f-3650-439a-84c8-8a388fbc84ee}" ma:internalName="SANCOA4Project" ma:showField="Title" ma:web="b7f6d7ea-1fad-4200-b514-3ddaafe251c0">
      <xsd:simpleType>
        <xsd:restriction base="dms:Lookup"/>
      </xsd:simpleType>
    </xsd:element>
  </xsd:schema>
  <xsd:schema xmlns:xsd="http://www.w3.org/2001/XMLSchema" xmlns:dms="http://schemas.microsoft.com/office/2006/documentManagement/types" targetNamespace="b8121f56-7cb5-4ef9-9e38-aa71d58d312c" elementFormDefault="qualified">
    <xsd:import namespace="http://schemas.microsoft.com/office/2006/documentManagement/types"/>
    <xsd:element name="SANCOA4RUPActivity" ma:index="3" nillable="true" ma:displayName="RUP Activity" ma:format="Dropdown" ma:internalName="SANCOA4RUPActivity">
      <xsd:simpleType>
        <xsd:restriction base="dms:Choice">
          <xsd:enumeration value="Business Modeling"/>
          <xsd:enumeration value="Requirements"/>
          <xsd:enumeration value="Analysis &amp; Design"/>
          <xsd:enumeration value="Implementation"/>
          <xsd:enumeration value="Test"/>
          <xsd:enumeration value="Deployment"/>
          <xsd:enumeration value="Configuration &amp; Change Management"/>
          <xsd:enumeration value="Project Management"/>
          <xsd:enumeration value="Environment"/>
        </xsd:restriction>
      </xsd:simpleType>
    </xsd:element>
  </xsd:schema>
  <xsd:schema xmlns:xsd="http://www.w3.org/2001/XMLSchema" xmlns:dms="http://schemas.microsoft.com/office/2006/documentManagement/types" targetNamespace="e03573a2-82bb-4beb-810d-bd7979b7195b" elementFormDefault="qualified">
    <xsd:import namespace="http://schemas.microsoft.com/office/2006/documentManagement/types"/>
    <xsd:element name="SANCOA4RUPProjectIteration" ma:index="11" nillable="true" ma:displayName="Phase - Iteration" ma:list="{e1270bd6-97b4-426b-a525-8f50bdf35c6a}" ma:internalName="SANCOA4RUPProjectIteration" ma:showField="SANCOA4RUPPhaseIteration" ma:web="de5c44a7-d1d2-4947-b40a-68fba3093122">
      <xsd:simpleType>
        <xsd:restriction base="dms:Lookup"/>
      </xsd:simpleType>
    </xsd:element>
  </xsd:schema>
  <xsd:schema xmlns:xsd="http://www.w3.org/2001/XMLSchema" xmlns:dms="http://schemas.microsoft.com/office/2006/documentManagement/types" targetNamespace="1d0cbc78-9cdf-4443-913c-e131adf2550f" elementFormDefault="qualified">
    <xsd:import namespace="http://schemas.microsoft.com/office/2006/documentManagement/types"/>
    <xsd:element name="SANCOA4RUPPhase" ma:index="12" nillable="true" ma:displayName="RUP Phase" ma:format="RadioButtons" ma:internalName="SANCOA4RUPPhase" ma:readOnly="false">
      <xsd:simpleType>
        <xsd:restriction base="dms:Choice">
          <xsd:enumeration value="(1) Inception"/>
          <xsd:enumeration value="(2) Elaboration"/>
          <xsd:enumeration value="(3) Construction"/>
          <xsd:enumeration value="(4) Transition"/>
        </xsd:restriction>
      </xsd:simpleType>
    </xsd:element>
    <xsd:element name="SANCOA4RUPIteration" ma:index="13" nillable="true" ma:displayName="Iteration N°" ma:decimals="0" ma:internalName="SANCOA4RUPIteration" ma:readOnly="false" ma:percentage="FALSE">
      <xsd:simpleType>
        <xsd:restriction base="dms:Number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Source" ma:index="15" nillable="true" ma:displayName="Source" ma:description="References to resources from which this resource was derived" ma:internalName="_Sourc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0C6C2154-D357-4334-8D0B-27F8F9E980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E5852F-5840-4273-99D6-8DE39F61838C}">
  <ds:schemaRefs>
    <ds:schemaRef ds:uri="b7f6d7ea-1fad-4200-b514-3ddaafe251c0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schemas.microsoft.com/sharepoint/v3/fields"/>
    <ds:schemaRef ds:uri="http://purl.org/dc/elements/1.1/"/>
    <ds:schemaRef ds:uri="1d0cbc78-9cdf-4443-913c-e131adf2550f"/>
    <ds:schemaRef ds:uri="http://schemas.microsoft.com/office/2006/documentManagement/types"/>
    <ds:schemaRef ds:uri="e03573a2-82bb-4beb-810d-bd7979b7195b"/>
    <ds:schemaRef ds:uri="b8121f56-7cb5-4ef9-9e38-aa71d58d312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2A2EED9-0122-4D07-9F08-5682AA1E78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f6d7ea-1fad-4200-b514-3ddaafe251c0"/>
    <ds:schemaRef ds:uri="b8121f56-7cb5-4ef9-9e38-aa71d58d312c"/>
    <ds:schemaRef ds:uri="e03573a2-82bb-4beb-810d-bd7979b7195b"/>
    <ds:schemaRef ds:uri="1d0cbc78-9cdf-4443-913c-e131adf2550f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1668</TotalTime>
  <Words>265</Words>
  <Application>Microsoft Office PowerPoint</Application>
  <PresentationFormat>On-screen Show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1_Slide_Master</vt:lpstr>
      <vt:lpstr>Theme1</vt:lpstr>
      <vt:lpstr>Office Theme</vt:lpstr>
      <vt:lpstr>PowerPoint Presentation</vt:lpstr>
      <vt:lpstr>The RASFF System</vt:lpstr>
      <vt:lpstr>The RASFF System in Practice</vt:lpstr>
      <vt:lpstr>Collaboration / message levels</vt:lpstr>
      <vt:lpstr>Business Cases</vt:lpstr>
      <vt:lpstr>Business Cases (cont)</vt:lpstr>
      <vt:lpstr>Submit from Local Member Authority to the Central Authority </vt:lpstr>
      <vt:lpstr>Submit standard information</vt:lpstr>
      <vt:lpstr>Validate notification</vt:lpstr>
      <vt:lpstr>Distribute notification</vt:lpstr>
      <vt:lpstr>Assign from Central to local authority</vt:lpstr>
      <vt:lpstr>Further work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ECAS</dc:title>
  <dc:creator>GEORGIANNAKIS Giorgos (SANCO)</dc:creator>
  <cp:lastModifiedBy>GEORGIANNAKIS Giorgos (SANCO)</cp:lastModifiedBy>
  <cp:revision>69</cp:revision>
  <cp:lastPrinted>2015-02-23T08:27:45Z</cp:lastPrinted>
  <dcterms:created xsi:type="dcterms:W3CDTF">2015-02-17T11:13:18Z</dcterms:created>
  <dcterms:modified xsi:type="dcterms:W3CDTF">2015-04-23T07:23:47Z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0x010100967E51568225EC47B3FBF6BA6559254600726F3E03438F3E4EBF957FE9DE8A24BE</vt:lpwstr>
  </property>
</Properties>
</file>