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73" r:id="rId2"/>
    <p:sldId id="282" r:id="rId3"/>
    <p:sldId id="285" r:id="rId4"/>
    <p:sldId id="277" r:id="rId5"/>
    <p:sldId id="278" r:id="rId6"/>
    <p:sldId id="279" r:id="rId7"/>
    <p:sldId id="280" r:id="rId8"/>
    <p:sldId id="281" r:id="rId9"/>
    <p:sldId id="283" r:id="rId10"/>
    <p:sldId id="270" r:id="rId11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434" y="-10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F92B4E7-FDF0-40AD-ADE9-5FC007418276}" type="datetimeFigureOut">
              <a:rPr lang="en-GB"/>
              <a:pPr>
                <a:defRPr/>
              </a:pPr>
              <a:t>03/04/2014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ED29F6B-2304-4A0C-913C-7E5BE9EB15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1932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8F39313-454A-42FB-8329-EB4FB50D6BBF}" type="datetimeFigureOut">
              <a:rPr lang="en-GB"/>
              <a:pPr>
                <a:defRPr/>
              </a:pPr>
              <a:t>03/04/2014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0C60AB8-C481-4772-8EE3-D3F04AA4B5E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8688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1470025"/>
          </a:xfrm>
        </p:spPr>
        <p:txBody>
          <a:bodyPr/>
          <a:lstStyle>
            <a:lvl1pPr>
              <a:defRPr sz="3600">
                <a:solidFill>
                  <a:srgbClr val="C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3140968"/>
            <a:ext cx="6400800" cy="1752600"/>
          </a:xfrm>
        </p:spPr>
        <p:txBody>
          <a:bodyPr/>
          <a:lstStyle>
            <a:lvl1pPr marL="0" indent="0" algn="ctr">
              <a:buNone/>
              <a:defRPr lang="en-GB" sz="2800" kern="1200" dirty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94E35-2BF5-4E81-8B1E-C85A17A15BED}" type="datetime1">
              <a:rPr lang="en-GB"/>
              <a:pPr>
                <a:defRPr/>
              </a:pPr>
              <a:t>03/04/2014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5DD19-FEC7-4C2F-B9C1-D55286EDB84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 bwMode="auto">
          <a:xfrm>
            <a:off x="1331640" y="5229200"/>
            <a:ext cx="6400800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kern="1200" dirty="0">
              <a:solidFill>
                <a:schemeClr val="accent6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1624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GB" sz="3200" kern="1200" dirty="0">
                <a:solidFill>
                  <a:srgbClr val="C00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lang="en-US" sz="2800" kern="12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400" kern="1200" dirty="0" smtClean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lang="en-US" sz="2200" kern="1200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>
              <a:defRPr lang="en-US" sz="2000" kern="1200" dirty="0" smtClean="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lvl4pPr>
            <a:lvl5pPr>
              <a:defRPr lang="en-GB" sz="2000" kern="1200" dirty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66606-A3DB-4BCC-9E3D-3403BF979C7C}" type="datetime1">
              <a:rPr lang="en-GB"/>
              <a:pPr>
                <a:defRPr/>
              </a:pPr>
              <a:t>03/04/2014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A3009-1DCD-4857-A318-89C6B2E6A5A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051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6296" y="274638"/>
            <a:ext cx="1450504" cy="5851525"/>
          </a:xfrm>
        </p:spPr>
        <p:txBody>
          <a:bodyPr vert="eaVert"/>
          <a:lstStyle>
            <a:lvl1pPr>
              <a:defRPr lang="en-GB" sz="3200" kern="1200" dirty="0">
                <a:solidFill>
                  <a:srgbClr val="C00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35080" cy="5851525"/>
          </a:xfrm>
        </p:spPr>
        <p:txBody>
          <a:bodyPr vert="eaVert"/>
          <a:lstStyle>
            <a:lvl1pPr>
              <a:defRPr lang="en-US" sz="2800" kern="12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400" kern="1200" dirty="0" smtClean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lang="en-US" sz="2200" kern="1200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>
              <a:defRPr lang="en-US" sz="2000" kern="1200" dirty="0" smtClean="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lvl4pPr>
            <a:lvl5pPr>
              <a:defRPr lang="en-GB" sz="2000" kern="1200" dirty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1E076-E164-404D-A273-CC9784173EC9}" type="datetime1">
              <a:rPr lang="en-GB"/>
              <a:pPr>
                <a:defRPr/>
              </a:pPr>
              <a:t>03/04/2014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D7B2D-592C-42ED-90FC-166E7725D71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384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 b="1">
                <a:solidFill>
                  <a:srgbClr val="C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Courier New" pitchFamily="49" charset="0"/>
              <a:buChar char="o"/>
              <a:defRPr lang="en-US" altLang="en-US" sz="2800" b="1" kern="1200" dirty="0" smtClean="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>
              <a:defRPr sz="2400">
                <a:solidFill>
                  <a:schemeClr val="accent3">
                    <a:lumMod val="50000"/>
                  </a:schemeClr>
                </a:solidFill>
              </a:defRPr>
            </a:lvl2pPr>
            <a:lvl3pPr>
              <a:buSzPct val="125000"/>
              <a:defRPr sz="22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>
                <a:solidFill>
                  <a:srgbClr val="7030A0"/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91FE5D-2AA6-4657-9B3F-70CA9C9B8AB9}" type="datetime1">
              <a:rPr lang="en-GB"/>
              <a:pPr>
                <a:defRPr/>
              </a:pPr>
              <a:t>03/04/2014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7BB1C-1469-4C1A-950A-E3CC30F9021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895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1916832"/>
            <a:ext cx="7772400" cy="1362075"/>
          </a:xfrm>
        </p:spPr>
        <p:txBody>
          <a:bodyPr anchor="t"/>
          <a:lstStyle>
            <a:lvl1pPr algn="ctr">
              <a:defRPr lang="en-GB" sz="3200" b="1" kern="1200" dirty="0">
                <a:solidFill>
                  <a:srgbClr val="C00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kern="1200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3200" b="1" kern="1200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</a:br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576" y="3717032"/>
            <a:ext cx="7772400" cy="1500187"/>
          </a:xfrm>
        </p:spPr>
        <p:txBody>
          <a:bodyPr anchor="b"/>
          <a:lstStyle>
            <a:lvl1pPr marL="0" indent="0">
              <a:buNone/>
              <a:defRPr lang="en-US" altLang="en-US" sz="2400" b="1" kern="1200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4EF91-7160-44F9-87F7-C1246DD3A90B}" type="datetime1">
              <a:rPr lang="en-GB"/>
              <a:pPr>
                <a:defRPr/>
              </a:pPr>
              <a:t>03/04/2014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EC383-1FE2-4A16-BEA0-62F908CA293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0843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rgbClr val="C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lang="en-US" sz="2600" kern="12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400" kern="1200" dirty="0" smtClean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lang="en-US" sz="2000" kern="1200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>
              <a:defRPr lang="en-US" sz="1800" kern="1200" dirty="0" smtClean="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lvl4pPr>
            <a:lvl5pPr marL="2057400" indent="-228600">
              <a:defRPr lang="en-GB" sz="1800" kern="1200" dirty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lang="en-US" sz="2600" kern="12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400" kern="1200" dirty="0" smtClean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lang="en-US" sz="2000" kern="1200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>
              <a:defRPr lang="en-US" sz="1800" kern="1200" dirty="0" smtClean="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lvl4pPr>
            <a:lvl5pPr>
              <a:defRPr lang="en-GB" sz="1800" kern="1200" dirty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000CF-525B-4FA9-A767-CF5CE58B56B6}" type="datetime1">
              <a:rPr lang="en-GB"/>
              <a:pPr>
                <a:defRPr/>
              </a:pPr>
              <a:t>03/04/2014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17756-B965-46FC-B9EE-CEF4F33F083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532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GB" sz="3200" kern="1200" dirty="0">
                <a:solidFill>
                  <a:srgbClr val="C00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lang="en-US" sz="2400" kern="12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000" kern="1200" dirty="0" smtClean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lang="en-US" sz="1800" kern="1200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>
              <a:defRPr lang="en-US" sz="1600" kern="1200" dirty="0" smtClean="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lvl4pPr>
            <a:lvl5pPr>
              <a:defRPr lang="en-GB" sz="1600" kern="1200" dirty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lang="en-US" sz="2400" b="1" kern="1200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lang="en-US" sz="2400" kern="12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000" kern="1200" dirty="0" smtClean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lang="en-US" sz="1800" kern="1200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>
              <a:defRPr lang="en-US" sz="1600" kern="1200" dirty="0" smtClean="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lvl4pPr>
            <a:lvl5pPr>
              <a:defRPr lang="en-GB" sz="1600" kern="1200" dirty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FECDB2-1C5F-442D-8BE8-3745FCBC12FE}" type="datetime1">
              <a:rPr lang="en-GB"/>
              <a:pPr>
                <a:defRPr/>
              </a:pPr>
              <a:t>03/04/2014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A9B3E-E7A4-4213-AA36-8178752A661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0036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GB" sz="3200" kern="1200" dirty="0">
                <a:solidFill>
                  <a:srgbClr val="C00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1A970-ECFA-4938-AA97-52E1DB1ECC87}" type="datetime1">
              <a:rPr lang="en-GB"/>
              <a:pPr>
                <a:defRPr/>
              </a:pPr>
              <a:t>03/04/2014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A651F-83A1-499B-A217-D96462D319C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8752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F9995-93DC-490D-8784-129042A5DEBD}" type="datetime1">
              <a:rPr lang="en-GB"/>
              <a:pPr>
                <a:defRPr/>
              </a:pPr>
              <a:t>03/04/2014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CA25C-0CD1-4BCA-9DD9-C9683A81195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3844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rgbClr val="C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lang="en-US" sz="2800" kern="12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400" kern="1200" dirty="0" smtClean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lang="en-US" sz="2200" kern="1200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>
              <a:defRPr lang="en-US" sz="2000" kern="1200" dirty="0" smtClean="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lvl4pPr>
            <a:lvl5pPr marL="2057400" indent="-228600">
              <a:defRPr lang="en-GB" sz="2000" kern="1200" dirty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A272C-3C89-4AAB-972B-65696E47C4D0}" type="datetime1">
              <a:rPr lang="en-GB"/>
              <a:pPr>
                <a:defRPr/>
              </a:pPr>
              <a:t>03/04/2014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0C8DF-F843-4053-82BC-51AFE16B1AB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022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lang="en-GB" sz="2000" kern="1200" dirty="0">
                <a:solidFill>
                  <a:srgbClr val="C00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C8CA4-F91F-4D43-9E63-9366E22A58CC}" type="datetime1">
              <a:rPr lang="en-GB"/>
              <a:pPr>
                <a:defRPr/>
              </a:pPr>
              <a:t>03/04/2014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4ABD38-9649-4F79-9A42-F805CE1E6A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5952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003A8D1-4D00-4588-81C4-F28A5437D1F0}" type="datetime1">
              <a:rPr lang="en-GB"/>
              <a:pPr>
                <a:defRPr/>
              </a:pPr>
              <a:t>03/04/2014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1246587-FB7A-4ABD-8AC7-D3EAC1A51AB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lang="en-GB" altLang="en-US" sz="3200" b="1" kern="1200" dirty="0" smtClean="0">
          <a:solidFill>
            <a:srgbClr val="C000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lang="en-US" altLang="en-US" sz="2800" kern="1200" dirty="0" smtClean="0">
          <a:solidFill>
            <a:srgbClr val="00206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lang="en-US" altLang="en-US" sz="2400" kern="1200" dirty="0" smtClean="0">
          <a:solidFill>
            <a:schemeClr val="accent3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lang="en-US" altLang="en-US" sz="2200" kern="1200" dirty="0" smtClean="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lang="en-US" altLang="en-US" sz="2000" kern="1200" dirty="0" smtClean="0">
          <a:solidFill>
            <a:srgbClr val="7030A0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lang="en-GB" altLang="en-US" sz="2000" kern="1200" dirty="0" smtClean="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mailto:kodjo.osei-lah@wto.or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image" Target="../media/image2.png"/><Relationship Id="rId7" Type="http://schemas.openxmlformats.org/officeDocument/2006/relationships/image" Target="../media/image6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wmf"/><Relationship Id="rId4" Type="http://schemas.openxmlformats.org/officeDocument/2006/relationships/image" Target="../media/image3.png"/><Relationship Id="rId9" Type="http://schemas.openxmlformats.org/officeDocument/2006/relationships/image" Target="../media/image8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400" dirty="0" smtClean="0"/>
              <a:t>The WTO’s e-GPA Project</a:t>
            </a:r>
            <a:endParaRPr lang="en-GB" sz="44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331640" y="2852936"/>
            <a:ext cx="6400800" cy="1752600"/>
          </a:xfrm>
        </p:spPr>
        <p:txBody>
          <a:bodyPr/>
          <a:lstStyle/>
          <a:p>
            <a:r>
              <a:rPr lang="en-GB" altLang="en-US" sz="3600" b="1" dirty="0">
                <a:solidFill>
                  <a:srgbClr val="000066"/>
                </a:solidFill>
              </a:rPr>
              <a:t>Enhancing the Transparency and Accessibility of GPA Market Access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87BB1C-1469-4C1A-950A-E3CC30F90218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  <p:sp>
        <p:nvSpPr>
          <p:cNvPr id="7" name="Subtitle 5"/>
          <p:cNvSpPr txBox="1">
            <a:spLocks/>
          </p:cNvSpPr>
          <p:nvPr/>
        </p:nvSpPr>
        <p:spPr bwMode="auto">
          <a:xfrm>
            <a:off x="1484040" y="4797152"/>
            <a:ext cx="6400800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lang="en-GB" altLang="en-US" sz="2800" kern="1200" dirty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lang="en-US" altLang="en-US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lang="en-US" altLang="en-US"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lang="en-US" altLang="en-US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lang="en-GB" altLang="en-US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>
                <a:solidFill>
                  <a:schemeClr val="accent6">
                    <a:lumMod val="50000"/>
                  </a:schemeClr>
                </a:solidFill>
              </a:rPr>
              <a:t>by</a:t>
            </a:r>
          </a:p>
          <a:p>
            <a:r>
              <a:rPr lang="en-GB" altLang="en-US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GB" altLang="en-US" sz="2000" b="1" dirty="0">
                <a:solidFill>
                  <a:schemeClr val="accent5">
                    <a:lumMod val="50000"/>
                  </a:schemeClr>
                </a:solidFill>
              </a:rPr>
              <a:t>Kodjo Osei-Lah</a:t>
            </a:r>
            <a:endParaRPr lang="en-GB" alt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GB" altLang="en-US" sz="2400" b="1" dirty="0">
                <a:solidFill>
                  <a:schemeClr val="accent5">
                    <a:lumMod val="50000"/>
                  </a:schemeClr>
                </a:solidFill>
              </a:rPr>
              <a:t>WTO </a:t>
            </a:r>
            <a:r>
              <a:rPr lang="en-GB" altLang="en-US" sz="2400" b="1" dirty="0" smtClean="0">
                <a:solidFill>
                  <a:schemeClr val="accent5">
                    <a:lumMod val="50000"/>
                  </a:schemeClr>
                </a:solidFill>
              </a:rPr>
              <a:t>Secretariat</a:t>
            </a:r>
          </a:p>
          <a:p>
            <a:r>
              <a:rPr lang="en-GB" altLang="en-US" sz="2400" b="1" dirty="0" smtClean="0"/>
              <a:t>8 April 2014</a:t>
            </a:r>
            <a:endParaRPr lang="en-GB" altLang="en-US" sz="2400" b="1" dirty="0"/>
          </a:p>
        </p:txBody>
      </p:sp>
      <p:sp>
        <p:nvSpPr>
          <p:cNvPr id="8" name="Subtitle 5"/>
          <p:cNvSpPr txBox="1">
            <a:spLocks/>
          </p:cNvSpPr>
          <p:nvPr/>
        </p:nvSpPr>
        <p:spPr bwMode="auto">
          <a:xfrm>
            <a:off x="1484040" y="611086"/>
            <a:ext cx="64008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lang="en-GB" altLang="en-US" sz="2800" kern="1200" dirty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lang="en-US" altLang="en-US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lang="en-US" altLang="en-US"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lang="en-US" altLang="en-US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lang="en-GB" altLang="en-US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altLang="en-US" sz="2400" b="1" u="sng" dirty="0">
                <a:solidFill>
                  <a:schemeClr val="tx1"/>
                </a:solidFill>
              </a:rPr>
              <a:t>UN/CEFACT Forum on eProcurement</a:t>
            </a:r>
            <a:endParaRPr lang="en-GB" alt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79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Courier New" pitchFamily="49" charset="0"/>
              <a:buNone/>
              <a:defRPr/>
            </a:pPr>
            <a:endParaRPr lang="en-GB" dirty="0" smtClean="0"/>
          </a:p>
          <a:p>
            <a:pPr marL="0" indent="0" algn="ctr" eaLnBrk="1" fontAlgn="auto" hangingPunct="1">
              <a:spcAft>
                <a:spcPts val="0"/>
              </a:spcAft>
              <a:buFont typeface="Courier New" pitchFamily="49" charset="0"/>
              <a:buNone/>
              <a:defRPr/>
            </a:pPr>
            <a:r>
              <a:rPr lang="en-GB" dirty="0" smtClean="0"/>
              <a:t>Thank you</a:t>
            </a:r>
          </a:p>
          <a:p>
            <a:pPr marL="0" indent="0" eaLnBrk="1" fontAlgn="auto" hangingPunct="1">
              <a:spcAft>
                <a:spcPts val="0"/>
              </a:spcAft>
              <a:buFont typeface="Courier New" pitchFamily="49" charset="0"/>
              <a:buNone/>
              <a:defRPr/>
            </a:pPr>
            <a:endParaRPr lang="en-GB" dirty="0"/>
          </a:p>
          <a:p>
            <a:pPr marL="0" indent="0" algn="ctr" eaLnBrk="1" fontAlgn="auto" hangingPunct="1">
              <a:spcAft>
                <a:spcPts val="0"/>
              </a:spcAft>
              <a:buFont typeface="Courier New" pitchFamily="49" charset="0"/>
              <a:buNone/>
              <a:defRPr/>
            </a:pP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Kodjo OSEI-LAH</a:t>
            </a:r>
          </a:p>
          <a:p>
            <a:pPr marL="0" indent="0" algn="ctr" eaLnBrk="1" fontAlgn="auto" hangingPunct="1">
              <a:spcAft>
                <a:spcPts val="0"/>
              </a:spcAft>
              <a:buFont typeface="Courier New" pitchFamily="49" charset="0"/>
              <a:buNone/>
              <a:defRPr/>
            </a:pP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WTO Secretariat</a:t>
            </a:r>
          </a:p>
          <a:p>
            <a:pPr marL="0" indent="0" algn="ctr" eaLnBrk="1" fontAlgn="auto" hangingPunct="1">
              <a:spcAft>
                <a:spcPts val="0"/>
              </a:spcAft>
              <a:buFont typeface="Courier New" pitchFamily="49" charset="0"/>
              <a:buNone/>
              <a:defRPr/>
            </a:pPr>
            <a:r>
              <a:rPr lang="en-GB" dirty="0">
                <a:solidFill>
                  <a:schemeClr val="accent5">
                    <a:lumMod val="50000"/>
                  </a:schemeClr>
                </a:solidFill>
              </a:rPr>
              <a:t>(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  <a:hlinkClick r:id="rId2"/>
              </a:rPr>
              <a:t>kodjo.osei-lah@wto.org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</a:rPr>
              <a:t>)</a:t>
            </a:r>
            <a:endParaRPr lang="en-GB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Courier New" pitchFamily="49" charset="0"/>
              <a:buNone/>
              <a:defRPr/>
            </a:pPr>
            <a:endParaRPr lang="en-GB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074D68-8FD2-48D9-8E45-B2239A60D92E}" type="slidenum">
              <a:rPr lang="en-GB"/>
              <a:pPr>
                <a:defRPr/>
              </a:pPr>
              <a:t>10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US" altLang="en-US" dirty="0">
                <a:solidFill>
                  <a:srgbClr val="A50021"/>
                </a:solidFill>
              </a:rPr>
              <a:t>The </a:t>
            </a:r>
            <a:r>
              <a:rPr lang="en-US" altLang="en-US" dirty="0" smtClean="0">
                <a:solidFill>
                  <a:srgbClr val="A50021"/>
                </a:solidFill>
              </a:rPr>
              <a:t>Agreement on Government Procurement (GPA): </a:t>
            </a:r>
            <a:r>
              <a:rPr lang="en-US" altLang="en-US" dirty="0">
                <a:solidFill>
                  <a:srgbClr val="A50021"/>
                </a:solidFill>
              </a:rPr>
              <a:t>an 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340768"/>
            <a:ext cx="8892480" cy="5328591"/>
          </a:xfrm>
        </p:spPr>
        <p:txBody>
          <a:bodyPr/>
          <a:lstStyle/>
          <a:p>
            <a:r>
              <a:rPr lang="en-US" altLang="en-US" sz="2400" b="1" dirty="0" smtClean="0">
                <a:solidFill>
                  <a:srgbClr val="000066"/>
                </a:solidFill>
                <a:sym typeface="Monotype Sorts" pitchFamily="2" charset="2"/>
              </a:rPr>
              <a:t>A </a:t>
            </a:r>
            <a:r>
              <a:rPr lang="en-US" altLang="en-US" sz="2400" b="1" u="sng" dirty="0" err="1" smtClean="0">
                <a:solidFill>
                  <a:srgbClr val="000066"/>
                </a:solidFill>
                <a:sym typeface="Monotype Sorts" pitchFamily="2" charset="2"/>
              </a:rPr>
              <a:t>plurilateral</a:t>
            </a:r>
            <a:r>
              <a:rPr lang="en-US" altLang="en-US" sz="2400" b="1" dirty="0" smtClean="0">
                <a:solidFill>
                  <a:srgbClr val="000066"/>
                </a:solidFill>
                <a:sym typeface="Monotype Sorts" pitchFamily="2" charset="2"/>
              </a:rPr>
              <a:t> agreement within the WTO system</a:t>
            </a:r>
          </a:p>
          <a:p>
            <a:pPr lvl="1"/>
            <a:r>
              <a:rPr lang="en-GB" sz="2000" dirty="0"/>
              <a:t>Establishes the rules governing trade in </a:t>
            </a:r>
            <a:r>
              <a:rPr lang="en-GB" sz="2000" dirty="0" smtClean="0"/>
              <a:t>GPA covered </a:t>
            </a:r>
            <a:r>
              <a:rPr lang="en-GB" sz="2000" dirty="0"/>
              <a:t>procurement markets.</a:t>
            </a:r>
          </a:p>
          <a:p>
            <a:pPr lvl="1"/>
            <a:r>
              <a:rPr lang="en-GB" sz="2000" dirty="0" smtClean="0"/>
              <a:t>Currently </a:t>
            </a:r>
            <a:r>
              <a:rPr lang="en-GB" sz="2000" dirty="0"/>
              <a:t>covers 43 WTO Members</a:t>
            </a:r>
            <a:endParaRPr lang="en-GB" sz="2000" dirty="0" smtClean="0"/>
          </a:p>
          <a:p>
            <a:pPr lvl="1"/>
            <a:r>
              <a:rPr lang="en-GB" sz="2000" dirty="0" smtClean="0"/>
              <a:t>Part of the WTO system (and enforceable under the DSU) </a:t>
            </a:r>
          </a:p>
          <a:p>
            <a:r>
              <a:rPr lang="en-GB" sz="2400" dirty="0" smtClean="0"/>
              <a:t>Objectives comprise</a:t>
            </a:r>
          </a:p>
          <a:p>
            <a:pPr lvl="1"/>
            <a:r>
              <a:rPr lang="en-GB" sz="2000" dirty="0" smtClean="0"/>
              <a:t>Access to other GPA Parties’ covered procurement markets</a:t>
            </a:r>
          </a:p>
          <a:p>
            <a:pPr lvl="1"/>
            <a:r>
              <a:rPr lang="en-GB" sz="2000" dirty="0" smtClean="0"/>
              <a:t>Improved value for money in each participating Member’s procurements</a:t>
            </a:r>
          </a:p>
          <a:p>
            <a:pPr lvl="1"/>
            <a:r>
              <a:rPr lang="en-GB" sz="2000" dirty="0" smtClean="0"/>
              <a:t>Good governance (transparency, fair competition and an absence of corruption in Parties’ procurement markets)</a:t>
            </a:r>
          </a:p>
          <a:p>
            <a:r>
              <a:rPr lang="en-GB" sz="2400" dirty="0"/>
              <a:t>Membership increasing over </a:t>
            </a:r>
            <a:r>
              <a:rPr lang="en-GB" sz="2400" dirty="0" smtClean="0"/>
              <a:t>time</a:t>
            </a:r>
          </a:p>
          <a:p>
            <a:pPr lvl="1"/>
            <a:r>
              <a:rPr lang="en-GB" sz="2000" dirty="0" smtClean="0"/>
              <a:t>an additional 10 WTO Members in process of accession to the Agreement</a:t>
            </a:r>
          </a:p>
          <a:p>
            <a:r>
              <a:rPr lang="en-GB" sz="2400" dirty="0" smtClean="0"/>
              <a:t>Successful conclusion of renegotiation of Agreement</a:t>
            </a:r>
          </a:p>
          <a:p>
            <a:pPr lvl="1"/>
            <a:r>
              <a:rPr lang="en-GB" sz="2000" dirty="0" smtClean="0"/>
              <a:t>comprises both </a:t>
            </a:r>
            <a:r>
              <a:rPr lang="en-GB" sz="2000" dirty="0"/>
              <a:t>text and market access commitments of the Agreement </a:t>
            </a:r>
            <a:endParaRPr lang="en-GB" sz="2000" dirty="0" smtClean="0"/>
          </a:p>
          <a:p>
            <a:pPr lvl="1"/>
            <a:r>
              <a:rPr lang="en-GB" sz="2000" dirty="0" smtClean="0"/>
              <a:t>revised Agreement entered into force on: </a:t>
            </a:r>
            <a:r>
              <a:rPr lang="en-GB" sz="2000" u="sng" dirty="0" smtClean="0"/>
              <a:t>6 </a:t>
            </a:r>
            <a:r>
              <a:rPr lang="en-GB" sz="2000" u="sng" dirty="0"/>
              <a:t>April 2014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87BB1C-1469-4C1A-950A-E3CC30F90218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760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Program Files (x86)\Microsoft Office\MEDIA\CAGCAT10\j0292020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0618" y="5974990"/>
            <a:ext cx="1099264" cy="607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0" name="Picture 3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8676" y="2189855"/>
            <a:ext cx="1290464" cy="1060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1" name="Picture 3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300" y="4049351"/>
            <a:ext cx="2099506" cy="97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2" name="Picture 3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836" y="3604962"/>
            <a:ext cx="1397178" cy="896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Oval 19"/>
          <p:cNvSpPr/>
          <p:nvPr/>
        </p:nvSpPr>
        <p:spPr>
          <a:xfrm>
            <a:off x="6961098" y="3150082"/>
            <a:ext cx="1982606" cy="56589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600" b="1" dirty="0">
                <a:solidFill>
                  <a:prstClr val="black"/>
                </a:solidFill>
              </a:rPr>
              <a:t>Modifications</a:t>
            </a:r>
          </a:p>
        </p:txBody>
      </p:sp>
      <p:sp>
        <p:nvSpPr>
          <p:cNvPr id="44" name="Oval 43"/>
          <p:cNvSpPr/>
          <p:nvPr/>
        </p:nvSpPr>
        <p:spPr>
          <a:xfrm>
            <a:off x="6738735" y="1206452"/>
            <a:ext cx="1953072" cy="61473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b="1" dirty="0">
                <a:solidFill>
                  <a:prstClr val="black"/>
                </a:solidFill>
              </a:rPr>
              <a:t>Coverage</a:t>
            </a:r>
          </a:p>
        </p:txBody>
      </p:sp>
      <p:sp>
        <p:nvSpPr>
          <p:cNvPr id="45" name="Oval 44"/>
          <p:cNvSpPr/>
          <p:nvPr/>
        </p:nvSpPr>
        <p:spPr>
          <a:xfrm>
            <a:off x="7005721" y="2017029"/>
            <a:ext cx="1686085" cy="48210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700" b="1" dirty="0" smtClean="0">
                <a:solidFill>
                  <a:prstClr val="black"/>
                </a:solidFill>
              </a:rPr>
              <a:t>Thresholds</a:t>
            </a:r>
            <a:endParaRPr lang="en-GB" sz="1700" b="1" dirty="0">
              <a:solidFill>
                <a:prstClr val="black"/>
              </a:solidFill>
            </a:endParaRPr>
          </a:p>
        </p:txBody>
      </p:sp>
      <p:sp>
        <p:nvSpPr>
          <p:cNvPr id="46" name="Oval 45"/>
          <p:cNvSpPr/>
          <p:nvPr/>
        </p:nvSpPr>
        <p:spPr>
          <a:xfrm>
            <a:off x="500598" y="4742872"/>
            <a:ext cx="1945705" cy="60973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b="1" dirty="0">
                <a:solidFill>
                  <a:prstClr val="black"/>
                </a:solidFill>
              </a:rPr>
              <a:t>Simulations</a:t>
            </a:r>
          </a:p>
        </p:txBody>
      </p:sp>
      <p:sp>
        <p:nvSpPr>
          <p:cNvPr id="21" name="AutoShape 40" descr="https://encrypted-tbn0.gstatic.com/images?q=tbn:ANd9GcSk-_W2kEaeJObiSHQsfYzCtvMr5o4vmegi5K7R4yp0t5aXETm5"/>
          <p:cNvSpPr>
            <a:spLocks noChangeAspect="1" noChangeArrowheads="1"/>
          </p:cNvSpPr>
          <p:nvPr/>
        </p:nvSpPr>
        <p:spPr bwMode="auto">
          <a:xfrm>
            <a:off x="288635" y="1400837"/>
            <a:ext cx="304800" cy="225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2" name="AutoShape 42" descr="https://encrypted-tbn0.gstatic.com/images?q=tbn:ANd9GcSk-_W2kEaeJObiSHQsfYzCtvMr5o4vmegi5K7R4yp0t5aXETm5"/>
          <p:cNvSpPr>
            <a:spLocks noChangeAspect="1" noChangeArrowheads="1"/>
          </p:cNvSpPr>
          <p:nvPr/>
        </p:nvSpPr>
        <p:spPr bwMode="auto">
          <a:xfrm>
            <a:off x="441035" y="1513819"/>
            <a:ext cx="304800" cy="225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cs typeface="Arial" charset="0"/>
            </a:endParaRPr>
          </a:p>
        </p:txBody>
      </p:sp>
      <p:pic>
        <p:nvPicPr>
          <p:cNvPr id="1067" name="Picture 4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2442" y="1718405"/>
            <a:ext cx="1836393" cy="942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Curved Connector 24"/>
          <p:cNvCxnSpPr>
            <a:stCxn id="1060" idx="2"/>
            <a:endCxn id="1061" idx="0"/>
          </p:cNvCxnSpPr>
          <p:nvPr/>
        </p:nvCxnSpPr>
        <p:spPr>
          <a:xfrm rot="16200000" flipH="1">
            <a:off x="2863892" y="2280189"/>
            <a:ext cx="799177" cy="2739145"/>
          </a:xfrm>
          <a:prstGeom prst="curvedConnector3">
            <a:avLst>
              <a:gd name="adj1" fmla="val 50000"/>
            </a:avLst>
          </a:prstGeom>
          <a:ln w="317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urved Connector 58"/>
          <p:cNvCxnSpPr>
            <a:endCxn id="1061" idx="1"/>
          </p:cNvCxnSpPr>
          <p:nvPr/>
        </p:nvCxnSpPr>
        <p:spPr>
          <a:xfrm>
            <a:off x="2030238" y="4049351"/>
            <a:ext cx="1553062" cy="485654"/>
          </a:xfrm>
          <a:prstGeom prst="curvedConnector3">
            <a:avLst>
              <a:gd name="adj1" fmla="val 50000"/>
            </a:avLst>
          </a:prstGeom>
          <a:ln w="317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urved Connector 61"/>
          <p:cNvCxnSpPr>
            <a:stCxn id="46" idx="6"/>
            <a:endCxn id="1061" idx="1"/>
          </p:cNvCxnSpPr>
          <p:nvPr/>
        </p:nvCxnSpPr>
        <p:spPr>
          <a:xfrm flipV="1">
            <a:off x="2446303" y="4535005"/>
            <a:ext cx="1136997" cy="512732"/>
          </a:xfrm>
          <a:prstGeom prst="curvedConnector3">
            <a:avLst>
              <a:gd name="adj1" fmla="val 50000"/>
            </a:avLst>
          </a:prstGeom>
          <a:ln w="317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urved Connector 64"/>
          <p:cNvCxnSpPr>
            <a:stCxn id="1067" idx="2"/>
            <a:endCxn id="1061" idx="0"/>
          </p:cNvCxnSpPr>
          <p:nvPr/>
        </p:nvCxnSpPr>
        <p:spPr>
          <a:xfrm rot="16200000" flipH="1">
            <a:off x="3717824" y="3134121"/>
            <a:ext cx="1388045" cy="442414"/>
          </a:xfrm>
          <a:prstGeom prst="curvedConnector3">
            <a:avLst>
              <a:gd name="adj1" fmla="val 50000"/>
            </a:avLst>
          </a:prstGeom>
          <a:ln w="508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/>
          <p:cNvGrpSpPr/>
          <p:nvPr/>
        </p:nvGrpSpPr>
        <p:grpSpPr>
          <a:xfrm>
            <a:off x="4120618" y="3028982"/>
            <a:ext cx="457196" cy="365210"/>
            <a:chOff x="5357187" y="953259"/>
            <a:chExt cx="1142157" cy="1091183"/>
          </a:xfrm>
          <a:solidFill>
            <a:schemeClr val="bg1"/>
          </a:solidFill>
        </p:grpSpPr>
        <p:pic>
          <p:nvPicPr>
            <p:cNvPr id="51" name="Picture 12" descr="C:\Program Files (x86)\Microsoft Office\MEDIA\CAGCAT10\j0222015.wmf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8769" y="953259"/>
              <a:ext cx="576645" cy="578719"/>
            </a:xfrm>
            <a:prstGeom prst="rect">
              <a:avLst/>
            </a:prstGeom>
            <a:grpFill/>
            <a:extLst/>
          </p:spPr>
        </p:pic>
        <p:pic>
          <p:nvPicPr>
            <p:cNvPr id="52" name="Picture 9" descr="C:\Program Files (x86)\Microsoft Office\MEDIA\CAGCAT10\j0222021.wmf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7761" y="1490877"/>
              <a:ext cx="551583" cy="553565"/>
            </a:xfrm>
            <a:prstGeom prst="rect">
              <a:avLst/>
            </a:prstGeom>
            <a:grpFill/>
            <a:extLst/>
          </p:spPr>
        </p:pic>
        <p:pic>
          <p:nvPicPr>
            <p:cNvPr id="53" name="Picture 11" descr="C:\Program Files (x86)\Microsoft Office\MEDIA\CAGCAT10\j0222019.wmf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71175" y="972855"/>
              <a:ext cx="537594" cy="539526"/>
            </a:xfrm>
            <a:prstGeom prst="rect">
              <a:avLst/>
            </a:prstGeom>
            <a:grpFill/>
            <a:extLst/>
          </p:spPr>
        </p:pic>
        <p:pic>
          <p:nvPicPr>
            <p:cNvPr id="54" name="Picture 10" descr="C:\Program Files (x86)\Microsoft Office\MEDIA\CAGCAT10\j0222017.wmf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57187" y="1490876"/>
              <a:ext cx="551582" cy="553565"/>
            </a:xfrm>
            <a:prstGeom prst="rect">
              <a:avLst/>
            </a:prstGeom>
            <a:grpFill/>
            <a:extLst/>
          </p:spPr>
        </p:pic>
      </p:grpSp>
      <p:cxnSp>
        <p:nvCxnSpPr>
          <p:cNvPr id="71" name="Curved Connector 70"/>
          <p:cNvCxnSpPr>
            <a:stCxn id="45" idx="2"/>
            <a:endCxn id="1061" idx="3"/>
          </p:cNvCxnSpPr>
          <p:nvPr/>
        </p:nvCxnSpPr>
        <p:spPr>
          <a:xfrm rot="10800000" flipV="1">
            <a:off x="5682807" y="2258079"/>
            <a:ext cx="1322915" cy="2276925"/>
          </a:xfrm>
          <a:prstGeom prst="curvedConnector3">
            <a:avLst>
              <a:gd name="adj1" fmla="val 58023"/>
            </a:avLst>
          </a:prstGeom>
          <a:ln w="317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urved Connector 73"/>
          <p:cNvCxnSpPr>
            <a:stCxn id="20" idx="2"/>
            <a:endCxn id="1061" idx="3"/>
          </p:cNvCxnSpPr>
          <p:nvPr/>
        </p:nvCxnSpPr>
        <p:spPr>
          <a:xfrm rot="10800000" flipV="1">
            <a:off x="5682806" y="3433031"/>
            <a:ext cx="1278292" cy="1101974"/>
          </a:xfrm>
          <a:prstGeom prst="curvedConnector3">
            <a:avLst>
              <a:gd name="adj1" fmla="val 41697"/>
            </a:avLst>
          </a:prstGeom>
          <a:ln w="317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urved Connector 76"/>
          <p:cNvCxnSpPr>
            <a:stCxn id="44" idx="2"/>
            <a:endCxn id="1061" idx="3"/>
          </p:cNvCxnSpPr>
          <p:nvPr/>
        </p:nvCxnSpPr>
        <p:spPr>
          <a:xfrm rot="10800000" flipV="1">
            <a:off x="5682807" y="1513819"/>
            <a:ext cx="1055929" cy="3021186"/>
          </a:xfrm>
          <a:prstGeom prst="curvedConnector3">
            <a:avLst>
              <a:gd name="adj1" fmla="val 50000"/>
            </a:avLst>
          </a:prstGeom>
          <a:ln w="317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urved Connector 80"/>
          <p:cNvCxnSpPr>
            <a:stCxn id="1061" idx="2"/>
            <a:endCxn id="1028" idx="0"/>
          </p:cNvCxnSpPr>
          <p:nvPr/>
        </p:nvCxnSpPr>
        <p:spPr>
          <a:xfrm rot="16200000" flipH="1">
            <a:off x="4174485" y="5479225"/>
            <a:ext cx="954332" cy="37197"/>
          </a:xfrm>
          <a:prstGeom prst="curvedConnector3">
            <a:avLst>
              <a:gd name="adj1" fmla="val 50000"/>
            </a:avLst>
          </a:prstGeom>
          <a:ln w="317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loud"/>
          <p:cNvSpPr>
            <a:spLocks noChangeAspect="1" noEditPoints="1" noChangeArrowheads="1"/>
          </p:cNvSpPr>
          <p:nvPr/>
        </p:nvSpPr>
        <p:spPr bwMode="auto">
          <a:xfrm>
            <a:off x="4120618" y="5289800"/>
            <a:ext cx="1099264" cy="471403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solidFill>
                  <a:prstClr val="black"/>
                </a:solidFill>
                <a:cs typeface="Arial" charset="0"/>
              </a:rPr>
              <a:t>www</a:t>
            </a:r>
          </a:p>
        </p:txBody>
      </p:sp>
      <p:sp>
        <p:nvSpPr>
          <p:cNvPr id="43" name="Oval 42"/>
          <p:cNvSpPr/>
          <p:nvPr/>
        </p:nvSpPr>
        <p:spPr>
          <a:xfrm>
            <a:off x="6992537" y="3904586"/>
            <a:ext cx="2005268" cy="56589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b="1" dirty="0">
                <a:solidFill>
                  <a:prstClr val="black"/>
                </a:solidFill>
              </a:rPr>
              <a:t>Notifications</a:t>
            </a:r>
          </a:p>
        </p:txBody>
      </p:sp>
      <p:sp>
        <p:nvSpPr>
          <p:cNvPr id="47" name="Oval 46"/>
          <p:cNvSpPr/>
          <p:nvPr/>
        </p:nvSpPr>
        <p:spPr>
          <a:xfrm>
            <a:off x="2539140" y="1351246"/>
            <a:ext cx="2880319" cy="133156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b="1" dirty="0">
              <a:solidFill>
                <a:prstClr val="black"/>
              </a:solidFill>
            </a:endParaRPr>
          </a:p>
        </p:txBody>
      </p:sp>
      <p:sp>
        <p:nvSpPr>
          <p:cNvPr id="48" name="Oval 47"/>
          <p:cNvSpPr/>
          <p:nvPr/>
        </p:nvSpPr>
        <p:spPr>
          <a:xfrm>
            <a:off x="288635" y="5677449"/>
            <a:ext cx="1605273" cy="56589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600" b="1" dirty="0">
                <a:solidFill>
                  <a:prstClr val="black"/>
                </a:solidFill>
              </a:rPr>
              <a:t>Accessions</a:t>
            </a:r>
          </a:p>
        </p:txBody>
      </p:sp>
      <p:sp>
        <p:nvSpPr>
          <p:cNvPr id="49" name="Oval 48"/>
          <p:cNvSpPr/>
          <p:nvPr/>
        </p:nvSpPr>
        <p:spPr>
          <a:xfrm>
            <a:off x="2030238" y="5692041"/>
            <a:ext cx="1836285" cy="56589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600" b="1" dirty="0">
                <a:solidFill>
                  <a:prstClr val="black"/>
                </a:solidFill>
              </a:rPr>
              <a:t>Negotiations</a:t>
            </a:r>
            <a:endParaRPr lang="en-GB" b="1" dirty="0">
              <a:solidFill>
                <a:prstClr val="black"/>
              </a:solidFill>
            </a:endParaRPr>
          </a:p>
        </p:txBody>
      </p:sp>
      <p:cxnSp>
        <p:nvCxnSpPr>
          <p:cNvPr id="55" name="Curved Connector 54"/>
          <p:cNvCxnSpPr>
            <a:stCxn id="43" idx="2"/>
          </p:cNvCxnSpPr>
          <p:nvPr/>
        </p:nvCxnSpPr>
        <p:spPr>
          <a:xfrm rot="10800000" flipV="1">
            <a:off x="5682807" y="4187534"/>
            <a:ext cx="1309731" cy="347469"/>
          </a:xfrm>
          <a:prstGeom prst="curvedConnector3">
            <a:avLst>
              <a:gd name="adj1" fmla="val 50000"/>
            </a:avLst>
          </a:prstGeom>
          <a:ln w="317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urved Connector 55"/>
          <p:cNvCxnSpPr>
            <a:stCxn id="48" idx="0"/>
          </p:cNvCxnSpPr>
          <p:nvPr/>
        </p:nvCxnSpPr>
        <p:spPr>
          <a:xfrm rot="5400000" flipH="1" flipV="1">
            <a:off x="1025702" y="5439125"/>
            <a:ext cx="303894" cy="172755"/>
          </a:xfrm>
          <a:prstGeom prst="curvedConnector3">
            <a:avLst>
              <a:gd name="adj1" fmla="val 50000"/>
            </a:avLst>
          </a:prstGeom>
          <a:ln w="317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urved Connector 56"/>
          <p:cNvCxnSpPr/>
          <p:nvPr/>
        </p:nvCxnSpPr>
        <p:spPr>
          <a:xfrm rot="10800000">
            <a:off x="1568696" y="5373552"/>
            <a:ext cx="1379685" cy="300860"/>
          </a:xfrm>
          <a:prstGeom prst="curvedConnector3">
            <a:avLst>
              <a:gd name="adj1" fmla="val 50000"/>
            </a:avLst>
          </a:prstGeom>
          <a:ln w="317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Oval 62"/>
          <p:cNvSpPr/>
          <p:nvPr/>
        </p:nvSpPr>
        <p:spPr>
          <a:xfrm>
            <a:off x="6938436" y="4868848"/>
            <a:ext cx="2005268" cy="56589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b="1" dirty="0">
                <a:solidFill>
                  <a:prstClr val="black"/>
                </a:solidFill>
              </a:rPr>
              <a:t>Publication Media</a:t>
            </a:r>
          </a:p>
        </p:txBody>
      </p:sp>
      <p:sp>
        <p:nvSpPr>
          <p:cNvPr id="64" name="Oval 63"/>
          <p:cNvSpPr/>
          <p:nvPr/>
        </p:nvSpPr>
        <p:spPr>
          <a:xfrm>
            <a:off x="5912574" y="5692041"/>
            <a:ext cx="1853398" cy="56589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b="1" dirty="0">
                <a:solidFill>
                  <a:prstClr val="black"/>
                </a:solidFill>
              </a:rPr>
              <a:t>National Legislation</a:t>
            </a:r>
          </a:p>
        </p:txBody>
      </p:sp>
      <p:cxnSp>
        <p:nvCxnSpPr>
          <p:cNvPr id="69" name="Curved Connector 68"/>
          <p:cNvCxnSpPr>
            <a:endCxn id="1061" idx="3"/>
          </p:cNvCxnSpPr>
          <p:nvPr/>
        </p:nvCxnSpPr>
        <p:spPr>
          <a:xfrm rot="10800000">
            <a:off x="5682807" y="4535006"/>
            <a:ext cx="1255633" cy="1149529"/>
          </a:xfrm>
          <a:prstGeom prst="curvedConnector3">
            <a:avLst>
              <a:gd name="adj1" fmla="val 50000"/>
            </a:avLst>
          </a:prstGeom>
          <a:ln w="317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urved Connector 71"/>
          <p:cNvCxnSpPr>
            <a:stCxn id="63" idx="2"/>
          </p:cNvCxnSpPr>
          <p:nvPr/>
        </p:nvCxnSpPr>
        <p:spPr>
          <a:xfrm rot="10800000">
            <a:off x="5682806" y="4535005"/>
            <a:ext cx="1255630" cy="616793"/>
          </a:xfrm>
          <a:prstGeom prst="curvedConnector3">
            <a:avLst>
              <a:gd name="adj1" fmla="val 50000"/>
            </a:avLst>
          </a:prstGeom>
          <a:ln w="317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2995897" y="1400801"/>
            <a:ext cx="2112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b="1" dirty="0">
                <a:solidFill>
                  <a:prstClr val="black"/>
                </a:solidFill>
              </a:rPr>
              <a:t>Parties’ Web Portals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479178" y="1627130"/>
            <a:ext cx="19820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400" b="1" dirty="0">
                <a:solidFill>
                  <a:prstClr val="black"/>
                </a:solidFill>
              </a:rPr>
              <a:t>Integrated WTO Market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400" b="1" dirty="0">
                <a:solidFill>
                  <a:prstClr val="black"/>
                </a:solidFill>
              </a:rPr>
              <a:t>Access Gateway</a:t>
            </a:r>
          </a:p>
        </p:txBody>
      </p:sp>
      <p:sp>
        <p:nvSpPr>
          <p:cNvPr id="91" name="Title 9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GB" dirty="0" smtClean="0"/>
              <a:t>WTO e-GPA portal: schematic illustration</a:t>
            </a:r>
            <a:endParaRPr lang="en-GB" dirty="0"/>
          </a:p>
        </p:txBody>
      </p:sp>
      <p:sp>
        <p:nvSpPr>
          <p:cNvPr id="58" name="Oval 57"/>
          <p:cNvSpPr/>
          <p:nvPr/>
        </p:nvSpPr>
        <p:spPr>
          <a:xfrm>
            <a:off x="7144937" y="2594161"/>
            <a:ext cx="1546870" cy="48210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b="1" dirty="0">
                <a:solidFill>
                  <a:prstClr val="black"/>
                </a:solidFill>
              </a:rPr>
              <a:t>Statistics</a:t>
            </a:r>
          </a:p>
        </p:txBody>
      </p:sp>
      <p:cxnSp>
        <p:nvCxnSpPr>
          <p:cNvPr id="66" name="Curved Connector 65"/>
          <p:cNvCxnSpPr>
            <a:stCxn id="58" idx="2"/>
            <a:endCxn id="1061" idx="3"/>
          </p:cNvCxnSpPr>
          <p:nvPr/>
        </p:nvCxnSpPr>
        <p:spPr>
          <a:xfrm rot="10800000" flipV="1">
            <a:off x="5682807" y="2835211"/>
            <a:ext cx="1462131" cy="1699793"/>
          </a:xfrm>
          <a:prstGeom prst="curvedConnector3">
            <a:avLst>
              <a:gd name="adj1" fmla="val 52792"/>
            </a:avLst>
          </a:prstGeom>
          <a:ln w="317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9857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44" grpId="0" animBg="1"/>
      <p:bldP spid="45" grpId="0" animBg="1"/>
      <p:bldP spid="46" grpId="0" animBg="1"/>
      <p:bldP spid="4" grpId="0" animBg="1"/>
      <p:bldP spid="43" grpId="0" animBg="1"/>
      <p:bldP spid="47" grpId="0" animBg="1"/>
      <p:bldP spid="48" grpId="0" animBg="1"/>
      <p:bldP spid="49" grpId="0" animBg="1"/>
      <p:bldP spid="63" grpId="0" animBg="1"/>
      <p:bldP spid="64" grpId="0" animBg="1"/>
      <p:bldP spid="90" grpId="0"/>
      <p:bldP spid="96" grpId="0"/>
      <p:bldP spid="5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e-GPA: 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268760"/>
            <a:ext cx="8964488" cy="5328592"/>
          </a:xfrm>
        </p:spPr>
        <p:txBody>
          <a:bodyPr/>
          <a:lstStyle/>
          <a:p>
            <a:r>
              <a:rPr lang="en-GB" dirty="0" smtClean="0"/>
              <a:t>Create an integrated database of GPA coverage data to serve as a market access information resource</a:t>
            </a:r>
          </a:p>
          <a:p>
            <a:pPr lvl="1"/>
            <a:r>
              <a:rPr lang="en-GB" dirty="0" smtClean="0"/>
              <a:t>for use by governments, businesses and other interested parties</a:t>
            </a:r>
          </a:p>
          <a:p>
            <a:r>
              <a:rPr lang="en-GB" dirty="0" smtClean="0"/>
              <a:t>Create a seamless online </a:t>
            </a:r>
            <a:r>
              <a:rPr lang="en-GB" dirty="0"/>
              <a:t>digital </a:t>
            </a:r>
            <a:r>
              <a:rPr lang="en-GB" dirty="0" smtClean="0"/>
              <a:t>tool for notifications, statistical reports and related data in support of an enhanced information provision service</a:t>
            </a:r>
          </a:p>
          <a:p>
            <a:r>
              <a:rPr lang="en-GB" dirty="0" smtClean="0"/>
              <a:t>Better </a:t>
            </a:r>
            <a:r>
              <a:rPr lang="en-GB" dirty="0"/>
              <a:t>publicize the commercial opportunities available </a:t>
            </a:r>
            <a:r>
              <a:rPr lang="en-GB" dirty="0" smtClean="0"/>
              <a:t>under the Agreement</a:t>
            </a:r>
          </a:p>
          <a:p>
            <a:pPr lvl="1"/>
            <a:r>
              <a:rPr lang="en-GB" dirty="0" smtClean="0"/>
              <a:t>thus foster interest in and accessions to the Agreement</a:t>
            </a:r>
            <a:endParaRPr lang="en-GB" dirty="0"/>
          </a:p>
          <a:p>
            <a:r>
              <a:rPr lang="en-GB" dirty="0" smtClean="0"/>
              <a:t>Synergise with an integrated database </a:t>
            </a:r>
            <a:r>
              <a:rPr lang="en-GB" dirty="0"/>
              <a:t>of trade measures across the WTO </a:t>
            </a:r>
            <a:r>
              <a:rPr lang="en-GB" dirty="0" smtClean="0"/>
              <a:t>(via </a:t>
            </a:r>
            <a:r>
              <a:rPr lang="en-GB" dirty="0" err="1" smtClean="0"/>
              <a:t>i</a:t>
            </a:r>
            <a:r>
              <a:rPr lang="en-GB" dirty="0" smtClean="0"/>
              <a:t>-TIP)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87BB1C-1469-4C1A-950A-E3CC30F90218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342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GB" dirty="0" smtClean="0"/>
              <a:t>e-GPA: Expected Benefits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340768"/>
            <a:ext cx="8784976" cy="5112568"/>
          </a:xfrm>
        </p:spPr>
        <p:txBody>
          <a:bodyPr/>
          <a:lstStyle/>
          <a:p>
            <a:r>
              <a:rPr lang="en-GB" dirty="0" smtClean="0"/>
              <a:t>Improved service to Members</a:t>
            </a:r>
          </a:p>
          <a:p>
            <a:pPr lvl="1"/>
            <a:r>
              <a:rPr lang="en-GB" dirty="0" smtClean="0"/>
              <a:t>enhanced </a:t>
            </a:r>
            <a:r>
              <a:rPr lang="en-GB" b="1" dirty="0" smtClean="0"/>
              <a:t>transparency and accessibility of </a:t>
            </a:r>
            <a:r>
              <a:rPr lang="en-GB" dirty="0" smtClean="0"/>
              <a:t>market access (MA) </a:t>
            </a:r>
            <a:r>
              <a:rPr lang="en-GB" b="1" dirty="0" smtClean="0"/>
              <a:t>information</a:t>
            </a:r>
          </a:p>
          <a:p>
            <a:pPr lvl="1"/>
            <a:r>
              <a:rPr lang="en-GB" dirty="0" smtClean="0"/>
              <a:t>enhanced</a:t>
            </a:r>
            <a:r>
              <a:rPr lang="en-GB" b="1" dirty="0" smtClean="0"/>
              <a:t> visibility of </a:t>
            </a:r>
            <a:r>
              <a:rPr lang="en-GB" dirty="0" smtClean="0"/>
              <a:t>the size and extent of </a:t>
            </a:r>
            <a:r>
              <a:rPr lang="en-GB" b="1" dirty="0" smtClean="0"/>
              <a:t>MA opportunities</a:t>
            </a:r>
          </a:p>
          <a:p>
            <a:pPr lvl="1"/>
            <a:r>
              <a:rPr lang="en-GB" dirty="0" smtClean="0"/>
              <a:t>efficient access to </a:t>
            </a:r>
            <a:r>
              <a:rPr lang="en-GB" b="1" dirty="0" smtClean="0"/>
              <a:t>information on commercial opportunities</a:t>
            </a:r>
          </a:p>
          <a:p>
            <a:pPr lvl="1"/>
            <a:r>
              <a:rPr lang="en-GB" dirty="0" smtClean="0"/>
              <a:t>provide a rich</a:t>
            </a:r>
            <a:r>
              <a:rPr lang="en-GB" b="1" dirty="0" smtClean="0"/>
              <a:t> resource for policy analysis</a:t>
            </a:r>
            <a:r>
              <a:rPr lang="en-GB" dirty="0" smtClean="0"/>
              <a:t>, e.g.</a:t>
            </a:r>
          </a:p>
          <a:p>
            <a:pPr lvl="2"/>
            <a:r>
              <a:rPr lang="en-GB" dirty="0" smtClean="0"/>
              <a:t>accession </a:t>
            </a:r>
            <a:r>
              <a:rPr lang="en-GB" dirty="0"/>
              <a:t>to the </a:t>
            </a:r>
            <a:r>
              <a:rPr lang="en-GB" dirty="0" smtClean="0"/>
              <a:t>Agreement; future negotiations; technical assistance</a:t>
            </a:r>
          </a:p>
          <a:p>
            <a:r>
              <a:rPr lang="en-GB" dirty="0" smtClean="0"/>
              <a:t>Improved productivity</a:t>
            </a:r>
          </a:p>
          <a:p>
            <a:pPr lvl="1"/>
            <a:r>
              <a:rPr lang="en-GB" dirty="0" smtClean="0"/>
              <a:t>foster a </a:t>
            </a:r>
            <a:r>
              <a:rPr lang="en-GB" dirty="0"/>
              <a:t>more </a:t>
            </a:r>
            <a:r>
              <a:rPr lang="en-GB" b="1" dirty="0"/>
              <a:t>efficient administration of the </a:t>
            </a:r>
            <a:r>
              <a:rPr lang="en-GB" b="1" dirty="0" smtClean="0"/>
              <a:t>Agreement</a:t>
            </a:r>
          </a:p>
          <a:p>
            <a:pPr lvl="1"/>
            <a:r>
              <a:rPr lang="en-GB" b="1" dirty="0" smtClean="0"/>
              <a:t>synergy/linkage with </a:t>
            </a:r>
            <a:r>
              <a:rPr lang="en-GB" dirty="0" smtClean="0"/>
              <a:t>horizontal, </a:t>
            </a:r>
            <a:r>
              <a:rPr lang="en-GB" b="1" dirty="0" smtClean="0"/>
              <a:t>integrated database of trade measures</a:t>
            </a:r>
            <a:r>
              <a:rPr lang="en-GB" dirty="0" smtClean="0"/>
              <a:t> across the WTO (via </a:t>
            </a:r>
            <a:r>
              <a:rPr lang="en-GB" dirty="0" err="1" smtClean="0"/>
              <a:t>i</a:t>
            </a:r>
            <a:r>
              <a:rPr lang="en-GB" dirty="0" smtClean="0"/>
              <a:t>-TIP)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87BB1C-1469-4C1A-950A-E3CC30F90218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758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Project Components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12568"/>
          </a:xfrm>
        </p:spPr>
        <p:txBody>
          <a:bodyPr/>
          <a:lstStyle/>
          <a:p>
            <a:r>
              <a:rPr lang="en-GB" dirty="0" smtClean="0"/>
              <a:t>Multi-modular approach, phased implementation </a:t>
            </a:r>
          </a:p>
          <a:p>
            <a:r>
              <a:rPr lang="en-GB" dirty="0" smtClean="0"/>
              <a:t>Phase I – development and implementation of</a:t>
            </a:r>
          </a:p>
          <a:p>
            <a:pPr lvl="1"/>
            <a:r>
              <a:rPr lang="en-GB" dirty="0" smtClean="0"/>
              <a:t>core, web-based application; core modules encompassing:</a:t>
            </a:r>
          </a:p>
          <a:p>
            <a:pPr lvl="2"/>
            <a:r>
              <a:rPr lang="en-GB" dirty="0" smtClean="0"/>
              <a:t>coverage (MA), thresholds, classification systems</a:t>
            </a:r>
          </a:p>
          <a:p>
            <a:pPr lvl="2"/>
            <a:r>
              <a:rPr lang="en-GB" dirty="0" smtClean="0"/>
              <a:t>commence work on modifications, statistics, notifications</a:t>
            </a:r>
          </a:p>
          <a:p>
            <a:pPr lvl="1"/>
            <a:r>
              <a:rPr lang="en-GB" dirty="0" smtClean="0"/>
              <a:t>Current state of play: well-advanced in Phase I</a:t>
            </a:r>
          </a:p>
          <a:p>
            <a:r>
              <a:rPr lang="en-GB" dirty="0" smtClean="0"/>
              <a:t>Future phases</a:t>
            </a:r>
          </a:p>
          <a:p>
            <a:pPr lvl="1"/>
            <a:r>
              <a:rPr lang="en-GB" dirty="0" smtClean="0"/>
              <a:t>further enhancements on phase I </a:t>
            </a:r>
          </a:p>
          <a:p>
            <a:pPr lvl="1"/>
            <a:r>
              <a:rPr lang="en-GB" dirty="0" smtClean="0"/>
              <a:t>development of more advanced functions</a:t>
            </a:r>
          </a:p>
          <a:p>
            <a:pPr lvl="2"/>
            <a:r>
              <a:rPr lang="en-GB" dirty="0" smtClean="0"/>
              <a:t>a simulations engine, to handle: accessions, negotiations </a:t>
            </a:r>
          </a:p>
          <a:p>
            <a:pPr lvl="2"/>
            <a:r>
              <a:rPr lang="en-GB" dirty="0" smtClean="0"/>
              <a:t>a management and control module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87BB1C-1469-4C1A-950A-E3CC30F90218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2863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GB" dirty="0" smtClean="0"/>
              <a:t>Key deliverables &amp; milestones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24744"/>
            <a:ext cx="8568952" cy="5472608"/>
          </a:xfrm>
        </p:spPr>
        <p:txBody>
          <a:bodyPr/>
          <a:lstStyle/>
          <a:p>
            <a:r>
              <a:rPr lang="en-GB" dirty="0" smtClean="0"/>
              <a:t>Phase I – Core application/Basic Functions: June 2014</a:t>
            </a:r>
          </a:p>
          <a:p>
            <a:pPr lvl="1"/>
            <a:r>
              <a:rPr lang="en-GB" dirty="0" smtClean="0"/>
              <a:t>e-GPA portal pre-loaded with baseline GPA MA data, and with browse, search and basic reporting functions </a:t>
            </a:r>
          </a:p>
          <a:p>
            <a:pPr lvl="2"/>
            <a:r>
              <a:rPr lang="en-GB" dirty="0" smtClean="0"/>
              <a:t>Beta release version to GPA Parties for initial trials: May 2014</a:t>
            </a:r>
          </a:p>
          <a:p>
            <a:pPr lvl="2"/>
            <a:r>
              <a:rPr lang="en-GB" dirty="0" smtClean="0"/>
              <a:t>Public release version: end June 2014</a:t>
            </a:r>
          </a:p>
          <a:p>
            <a:r>
              <a:rPr lang="en-GB" dirty="0" smtClean="0"/>
              <a:t>Phase II – Enhancements: Dec 2014</a:t>
            </a:r>
          </a:p>
          <a:p>
            <a:pPr lvl="1"/>
            <a:r>
              <a:rPr lang="en-GB" dirty="0" smtClean="0"/>
              <a:t>e-GPA portal with enhanced functions including </a:t>
            </a:r>
          </a:p>
          <a:p>
            <a:pPr lvl="2"/>
            <a:r>
              <a:rPr lang="en-GB" dirty="0" smtClean="0"/>
              <a:t>modules covering modifications, statistics, and notifications</a:t>
            </a:r>
          </a:p>
          <a:p>
            <a:pPr lvl="2"/>
            <a:r>
              <a:rPr lang="en-GB" dirty="0" smtClean="0"/>
              <a:t>digital submissions, enhanced reporting, more external linkages</a:t>
            </a:r>
          </a:p>
          <a:p>
            <a:r>
              <a:rPr lang="en-GB" dirty="0" smtClean="0"/>
              <a:t>Phase III – Advanced functions: TBD</a:t>
            </a:r>
          </a:p>
          <a:p>
            <a:pPr lvl="1"/>
            <a:r>
              <a:rPr lang="en-GB" dirty="0" smtClean="0"/>
              <a:t>e-GPA portal with advanced functions</a:t>
            </a:r>
          </a:p>
          <a:p>
            <a:pPr lvl="2"/>
            <a:r>
              <a:rPr lang="en-GB" dirty="0" smtClean="0"/>
              <a:t>advanced modules including simulations (for accessions/</a:t>
            </a:r>
            <a:r>
              <a:rPr lang="en-GB" dirty="0" err="1" smtClean="0"/>
              <a:t>negs</a:t>
            </a:r>
            <a:r>
              <a:rPr lang="en-GB" dirty="0" smtClean="0"/>
              <a:t>)</a:t>
            </a:r>
          </a:p>
          <a:p>
            <a:pPr lvl="2"/>
            <a:r>
              <a:rPr lang="en-GB" dirty="0" smtClean="0"/>
              <a:t>Web services, further enhanced reporting, analytics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87BB1C-1469-4C1A-950A-E3CC30F90218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269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Implementation and related 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State of play with implementation</a:t>
            </a:r>
          </a:p>
          <a:p>
            <a:pPr lvl="1"/>
            <a:r>
              <a:rPr lang="en-GB" dirty="0" smtClean="0"/>
              <a:t>core application developed, with core functions (basic browse/filter; database pre-loaded with baseline data) </a:t>
            </a:r>
          </a:p>
          <a:p>
            <a:pPr lvl="2"/>
            <a:r>
              <a:rPr lang="en-GB" dirty="0" smtClean="0"/>
              <a:t>sneak preview </a:t>
            </a:r>
          </a:p>
          <a:p>
            <a:pPr lvl="1"/>
            <a:r>
              <a:rPr lang="en-GB" dirty="0" smtClean="0"/>
              <a:t>commencing development of enhancements (Phase II)</a:t>
            </a:r>
          </a:p>
          <a:p>
            <a:r>
              <a:rPr lang="en-GB" dirty="0" smtClean="0"/>
              <a:t>Implementation challenges</a:t>
            </a:r>
          </a:p>
          <a:p>
            <a:pPr lvl="1"/>
            <a:r>
              <a:rPr lang="en-GB" dirty="0" smtClean="0"/>
              <a:t>ensuring smooth data interchange through</a:t>
            </a:r>
          </a:p>
          <a:p>
            <a:pPr lvl="2"/>
            <a:r>
              <a:rPr lang="en-GB" dirty="0" smtClean="0"/>
              <a:t>system to system communications</a:t>
            </a:r>
          </a:p>
          <a:p>
            <a:pPr lvl="2"/>
            <a:r>
              <a:rPr lang="en-GB" dirty="0" smtClean="0"/>
              <a:t>compatibility of data formats, e.g., with regard to statistics</a:t>
            </a:r>
          </a:p>
          <a:p>
            <a:pPr lvl="2"/>
            <a:r>
              <a:rPr lang="en-GB" dirty="0" smtClean="0"/>
              <a:t>linking to Parties’ related websites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87BB1C-1469-4C1A-950A-E3CC30F90218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40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e-GPA: Linkages with UN/CEFACT 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pPr marL="0" indent="0" algn="ctr">
              <a:buNone/>
            </a:pPr>
            <a:r>
              <a:rPr lang="en-GB" sz="4000" dirty="0" smtClean="0">
                <a:solidFill>
                  <a:schemeClr val="accent5">
                    <a:lumMod val="50000"/>
                  </a:schemeClr>
                </a:solidFill>
              </a:rPr>
              <a:t>…linkages </a:t>
            </a:r>
            <a:r>
              <a:rPr lang="en-GB" sz="4000" dirty="0">
                <a:solidFill>
                  <a:schemeClr val="accent5">
                    <a:lumMod val="50000"/>
                  </a:schemeClr>
                </a:solidFill>
              </a:rPr>
              <a:t>with UN/CEFACT </a:t>
            </a:r>
            <a:r>
              <a:rPr lang="en-GB" sz="4000" dirty="0" smtClean="0">
                <a:solidFill>
                  <a:schemeClr val="accent5">
                    <a:lumMod val="50000"/>
                  </a:schemeClr>
                </a:solidFill>
              </a:rPr>
              <a:t>work on e-procurement standards</a:t>
            </a:r>
            <a:r>
              <a:rPr lang="en-GB" altLang="en-US" sz="4000" dirty="0">
                <a:solidFill>
                  <a:schemeClr val="accent5">
                    <a:lumMod val="50000"/>
                  </a:schemeClr>
                </a:solidFill>
              </a:rPr>
              <a:t>…?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87BB1C-1469-4C1A-950A-E3CC30F90218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371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Prof Preso Template - (PPT 2010 - 1.4.2014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KProf Preso Template - (PPT 2010 - 1.4.2014)</Template>
  <TotalTime>480</TotalTime>
  <Words>626</Words>
  <Application>Microsoft Office PowerPoint</Application>
  <PresentationFormat>On-screen Show (4:3)</PresentationFormat>
  <Paragraphs>107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KProf Preso Template - (PPT 2010 - 1.4.2014)</vt:lpstr>
      <vt:lpstr>The WTO’s e-GPA Project</vt:lpstr>
      <vt:lpstr>The Agreement on Government Procurement (GPA): an overview</vt:lpstr>
      <vt:lpstr>WTO e-GPA portal: schematic illustration</vt:lpstr>
      <vt:lpstr>e-GPA: Objectives</vt:lpstr>
      <vt:lpstr>e-GPA: Expected Benefits</vt:lpstr>
      <vt:lpstr>Project Components </vt:lpstr>
      <vt:lpstr>Key deliverables &amp; milestones</vt:lpstr>
      <vt:lpstr>Implementation and related issues</vt:lpstr>
      <vt:lpstr>e-GPA: Linkages with UN/CEFACT work</vt:lpstr>
      <vt:lpstr>PowerPoint Presentation</vt:lpstr>
    </vt:vector>
  </TitlesOfParts>
  <Company>WTO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INFRASTRUCTURE PROVISION AND AFRICA’S ECONOMIC TRANSFORMATION  IN THE 21ST CENTURY: POTENTIAL ROLE AND RELEVANCE OF THE WTO AGREEMENT ON GOVERNMENT PROCUREMENT (GPA) Draft</dc:title>
  <dc:creator>Osei-Lah, Kodjo</dc:creator>
  <cp:lastModifiedBy>Osei-Lah, Kodjo</cp:lastModifiedBy>
  <cp:revision>30</cp:revision>
  <cp:lastPrinted>2014-04-02T09:38:54Z</cp:lastPrinted>
  <dcterms:created xsi:type="dcterms:W3CDTF">2014-04-01T15:39:40Z</dcterms:created>
  <dcterms:modified xsi:type="dcterms:W3CDTF">2014-04-03T14:38:55Z</dcterms:modified>
</cp:coreProperties>
</file>