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sldIdLst>
    <p:sldId id="269" r:id="rId2"/>
    <p:sldId id="257" r:id="rId3"/>
    <p:sldId id="260" r:id="rId4"/>
    <p:sldId id="270" r:id="rId5"/>
    <p:sldId id="268" r:id="rId6"/>
    <p:sldId id="261" r:id="rId7"/>
    <p:sldId id="262" r:id="rId8"/>
    <p:sldId id="267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946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0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400568"/>
          </a:xfrm>
        </p:spPr>
        <p:txBody>
          <a:bodyPr>
            <a:normAutofit/>
          </a:bodyPr>
          <a:lstStyle>
            <a:lvl1pPr>
              <a:defRPr sz="1600" baseline="0">
                <a:latin typeface="Arial" pitchFamily="34" charset="0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2763D8-FA65-4412-8E65-82C51C531607}" type="datetimeFigureOut">
              <a:rPr lang="ru-RU"/>
              <a:pPr>
                <a:defRPr/>
              </a:pPr>
              <a:t>07.04.2014</a:t>
            </a:fld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813B68-56BA-4BDF-8DEB-93541BADC3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357688" y="6143625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67DCA5-3BBB-49E1-8541-D35A6A737FFA}" type="datetimeFigureOut">
              <a:rPr lang="ru-RU"/>
              <a:pPr>
                <a:defRPr/>
              </a:pPr>
              <a:t>07.04.2014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>
          <a:xfrm>
            <a:off x="6581775" y="6135688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719800-07C3-4116-B625-B790A4C704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2"/>
          </p:nvPr>
        </p:nvSpPr>
        <p:spPr>
          <a:xfrm>
            <a:off x="4357688" y="614362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76E8BC3-51E3-4F42-84BB-25B9FC490328}" type="datetimeFigureOut">
              <a:rPr lang="ru-RU"/>
              <a:pPr>
                <a:defRPr/>
              </a:pPr>
              <a:t>07.04.2014</a:t>
            </a:fld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81775" y="61356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F7B9A28-63EC-41D1-AA1C-D12F37515D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hyperlink" Target="http://apec.org/Meeting-Papers/Leaders-Declarations/2012/2012_aelm.aspx" TargetMode="External"/><Relationship Id="rId7" Type="http://schemas.openxmlformats.org/officeDocument/2006/relationships/hyperlink" Target="https://www.google.ru/url?sa=t&amp;rct=j&amp;q=&amp;esrc=s&amp;source=web&amp;cd=1&amp;cad=rja&amp;ved=0CCQQFjAA&amp;url=https://docs.wto.org/dol2fe/Pages/SS/directdoc.aspx?filename=q:/WT/MIN13/36.pdf&amp;ei=GyLiUqWZMsba4ASO4YCQDw&amp;usg=AFQjCNFlBD0KOkNPcEuRf7ObQ8cLgvw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uncitral.org/uncitral/en/uncitral_texts/electronic_commerce/2005Convention.html" TargetMode="External"/><Relationship Id="rId5" Type="http://schemas.openxmlformats.org/officeDocument/2006/relationships/hyperlink" Target="https://docs.wto.org/dol2fe/Pages/SS/directdoc.aspx?filename=q:/WT/MIN13/36.pdf" TargetMode="Externa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mailto:sazonov@nucrf.ru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922337"/>
          </a:xfrm>
        </p:spPr>
        <p:txBody>
          <a:bodyPr/>
          <a:lstStyle/>
          <a:p>
            <a:pPr eaLnBrk="1" hangingPunct="1"/>
            <a:r>
              <a:rPr lang="en-US" sz="2400" b="1" smtClean="0">
                <a:solidFill>
                  <a:schemeClr val="bg1"/>
                </a:solidFill>
                <a:cs typeface="Arial" charset="0"/>
              </a:rPr>
              <a:t>23</a:t>
            </a:r>
            <a:r>
              <a:rPr lang="en-US" sz="2400" b="1" baseline="30000" smtClean="0">
                <a:solidFill>
                  <a:schemeClr val="bg1"/>
                </a:solidFill>
                <a:cs typeface="Arial" charset="0"/>
              </a:rPr>
              <a:t>rd</a:t>
            </a:r>
            <a:r>
              <a:rPr lang="en-US" sz="2400" b="1" smtClean="0">
                <a:solidFill>
                  <a:schemeClr val="bg1"/>
                </a:solidFill>
                <a:cs typeface="Arial" charset="0"/>
              </a:rPr>
              <a:t> UN/CEFACT Forum</a:t>
            </a:r>
          </a:p>
        </p:txBody>
      </p:sp>
      <p:sp>
        <p:nvSpPr>
          <p:cNvPr id="3074" name="Rectangle 11"/>
          <p:cNvSpPr>
            <a:spLocks noChangeArrowheads="1"/>
          </p:cNvSpPr>
          <p:nvPr/>
        </p:nvSpPr>
        <p:spPr bwMode="auto">
          <a:xfrm>
            <a:off x="179388" y="1557338"/>
            <a:ext cx="8713787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52425" indent="-255588">
              <a:lnSpc>
                <a:spcPct val="80000"/>
              </a:lnSpc>
              <a:spcBef>
                <a:spcPct val="20000"/>
              </a:spcBef>
              <a:buFont typeface="Arial" charset="0"/>
              <a:buNone/>
              <a:tabLst>
                <a:tab pos="352425" algn="l"/>
              </a:tabLst>
            </a:pPr>
            <a:endParaRPr lang="ru-RU" b="1">
              <a:latin typeface="Verdana" pitchFamily="34" charset="0"/>
            </a:endParaRPr>
          </a:p>
          <a:p>
            <a:pPr marL="352425" indent="-255588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  <a:tabLst>
                <a:tab pos="352425" algn="l"/>
              </a:tabLst>
            </a:pPr>
            <a:endParaRPr lang="ru-RU" b="1">
              <a:latin typeface="Verdana" pitchFamily="34" charset="0"/>
            </a:endParaRPr>
          </a:p>
          <a:p>
            <a:pPr marL="352425" indent="-255588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  <a:tabLst>
                <a:tab pos="352425" algn="l"/>
              </a:tabLst>
            </a:pPr>
            <a:endParaRPr lang="ru-RU" b="1">
              <a:latin typeface="Verdana" pitchFamily="34" charset="0"/>
            </a:endParaRPr>
          </a:p>
        </p:txBody>
      </p:sp>
      <p:sp>
        <p:nvSpPr>
          <p:cNvPr id="3075" name="Заголовок 2"/>
          <p:cNvSpPr>
            <a:spLocks/>
          </p:cNvSpPr>
          <p:nvPr/>
        </p:nvSpPr>
        <p:spPr bwMode="auto">
          <a:xfrm>
            <a:off x="684213" y="2420938"/>
            <a:ext cx="7729537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400" b="1"/>
              <a:t>UN/CEFACT Project  </a:t>
            </a:r>
            <a:br>
              <a:rPr lang="en-US" sz="2400" b="1"/>
            </a:br>
            <a:r>
              <a:rPr lang="en-US" sz="2400" b="1"/>
              <a:t>Recommendation for ensuring legally significant trusted</a:t>
            </a:r>
            <a:r>
              <a:rPr lang="ru-RU" sz="2400" b="1"/>
              <a:t> </a:t>
            </a:r>
            <a:r>
              <a:rPr lang="en-US" sz="2400" b="1"/>
              <a:t>trans-boundary electronic interaction</a:t>
            </a:r>
            <a:endParaRPr lang="ru-RU" sz="2400" b="1"/>
          </a:p>
        </p:txBody>
      </p:sp>
      <p:sp>
        <p:nvSpPr>
          <p:cNvPr id="3076" name="Заголовок 2"/>
          <p:cNvSpPr>
            <a:spLocks/>
          </p:cNvSpPr>
          <p:nvPr/>
        </p:nvSpPr>
        <p:spPr bwMode="auto">
          <a:xfrm>
            <a:off x="827088" y="4508500"/>
            <a:ext cx="7729537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n-US" b="1"/>
              <a:t>Aleksandr Sazonov</a:t>
            </a:r>
            <a:br>
              <a:rPr lang="en-US" b="1"/>
            </a:br>
            <a:r>
              <a:rPr lang="en-US" sz="1400" b="1"/>
              <a:t/>
            </a:r>
            <a:br>
              <a:rPr lang="en-US" sz="1400" b="1"/>
            </a:br>
            <a:r>
              <a:rPr lang="en-US" sz="1400"/>
              <a:t>7</a:t>
            </a:r>
            <a:r>
              <a:rPr lang="en-US" sz="1400" baseline="30000"/>
              <a:t>th</a:t>
            </a:r>
            <a:r>
              <a:rPr lang="en-US" sz="1400"/>
              <a:t> April 2014</a:t>
            </a:r>
            <a:endParaRPr lang="ru-RU" sz="1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337"/>
          </a:xfrm>
        </p:spPr>
        <p:txBody>
          <a:bodyPr/>
          <a:lstStyle/>
          <a:p>
            <a:pPr eaLnBrk="1" hangingPunct="1"/>
            <a:r>
              <a:rPr lang="en-US" sz="2400" b="1" smtClean="0">
                <a:latin typeface="Arial" charset="0"/>
                <a:cs typeface="Arial" charset="0"/>
              </a:rPr>
              <a:t>Political Context</a:t>
            </a:r>
            <a:br>
              <a:rPr lang="en-US" sz="2400" b="1" smtClean="0">
                <a:latin typeface="Arial" charset="0"/>
                <a:cs typeface="Arial" charset="0"/>
              </a:rPr>
            </a:br>
            <a:r>
              <a:rPr lang="en-US" sz="2400" b="1" smtClean="0">
                <a:latin typeface="Arial" charset="0"/>
                <a:cs typeface="Arial" charset="0"/>
              </a:rPr>
              <a:t>Global task statement</a:t>
            </a:r>
          </a:p>
        </p:txBody>
      </p:sp>
      <p:sp>
        <p:nvSpPr>
          <p:cNvPr id="4098" name="Rectangle 11"/>
          <p:cNvSpPr>
            <a:spLocks noChangeArrowheads="1"/>
          </p:cNvSpPr>
          <p:nvPr/>
        </p:nvSpPr>
        <p:spPr bwMode="auto">
          <a:xfrm>
            <a:off x="179388" y="1557338"/>
            <a:ext cx="8713787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52425" indent="-255588">
              <a:lnSpc>
                <a:spcPct val="80000"/>
              </a:lnSpc>
              <a:spcBef>
                <a:spcPct val="20000"/>
              </a:spcBef>
              <a:buFont typeface="Arial" charset="0"/>
              <a:buNone/>
              <a:tabLst>
                <a:tab pos="352425" algn="l"/>
              </a:tabLst>
            </a:pPr>
            <a:endParaRPr lang="ru-RU" b="1">
              <a:latin typeface="Verdana" pitchFamily="34" charset="0"/>
            </a:endParaRPr>
          </a:p>
          <a:p>
            <a:pPr marL="352425" indent="-255588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  <a:tabLst>
                <a:tab pos="352425" algn="l"/>
              </a:tabLst>
            </a:pPr>
            <a:endParaRPr lang="ru-RU" b="1">
              <a:latin typeface="Verdana" pitchFamily="34" charset="0"/>
            </a:endParaRPr>
          </a:p>
          <a:p>
            <a:pPr marL="352425" indent="-255588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  <a:tabLst>
                <a:tab pos="352425" algn="l"/>
              </a:tabLst>
            </a:pPr>
            <a:endParaRPr lang="ru-RU" b="1">
              <a:latin typeface="Verdana" pitchFamily="34" charset="0"/>
            </a:endParaRPr>
          </a:p>
        </p:txBody>
      </p:sp>
      <p:pic>
        <p:nvPicPr>
          <p:cNvPr id="4099" name="Picture 9" descr="apec-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80288" y="1611313"/>
            <a:ext cx="1395412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Text Box 15"/>
          <p:cNvSpPr txBox="1">
            <a:spLocks noChangeArrowheads="1"/>
          </p:cNvSpPr>
          <p:nvPr/>
        </p:nvSpPr>
        <p:spPr bwMode="auto">
          <a:xfrm>
            <a:off x="142875" y="1549400"/>
            <a:ext cx="687705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>
                <a:solidFill>
                  <a:srgbClr val="008000"/>
                </a:solidFill>
                <a:hlinkClick r:id="rId3"/>
              </a:rPr>
              <a:t>2012 APEC Leaders' Declaration</a:t>
            </a:r>
            <a:r>
              <a:rPr lang="ru-RU" sz="1400" b="1"/>
              <a:t> </a:t>
            </a:r>
            <a:r>
              <a:rPr lang="ru-RU" sz="1400" b="1" i="1"/>
              <a:t>«…</a:t>
            </a:r>
            <a:r>
              <a:rPr lang="en-US" sz="1400" b="1" i="1"/>
              <a:t>necessary to be more active in promoting confidence and </a:t>
            </a:r>
            <a:r>
              <a:rPr lang="en-US" sz="1400" b="1" i="1">
                <a:solidFill>
                  <a:srgbClr val="008000"/>
                </a:solidFill>
              </a:rPr>
              <a:t>trust </a:t>
            </a:r>
            <a:r>
              <a:rPr lang="en-US" sz="1400" b="1" i="1"/>
              <a:t>in electronic environments globally by encouraging </a:t>
            </a:r>
            <a:r>
              <a:rPr lang="en-US" sz="1400" b="1" i="1">
                <a:solidFill>
                  <a:srgbClr val="008000"/>
                </a:solidFill>
              </a:rPr>
              <a:t>secure cross border</a:t>
            </a:r>
            <a:r>
              <a:rPr lang="en-US" sz="1400" b="1" i="1"/>
              <a:t> flows of information, including electronic documents</a:t>
            </a:r>
            <a:r>
              <a:rPr lang="ru-RU" sz="1400" b="1" i="1"/>
              <a:t>.»</a:t>
            </a:r>
          </a:p>
        </p:txBody>
      </p:sp>
      <p:pic>
        <p:nvPicPr>
          <p:cNvPr id="4101" name="Picture 15" descr="wto-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2832100"/>
            <a:ext cx="1871663" cy="160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2" name="Text Box 15"/>
          <p:cNvSpPr txBox="1">
            <a:spLocks noChangeArrowheads="1"/>
          </p:cNvSpPr>
          <p:nvPr/>
        </p:nvSpPr>
        <p:spPr bwMode="auto">
          <a:xfrm>
            <a:off x="2484438" y="2636838"/>
            <a:ext cx="6553200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>
                <a:solidFill>
                  <a:srgbClr val="008000"/>
                </a:solidFill>
                <a:hlinkClick r:id="rId5"/>
              </a:rPr>
              <a:t>Agreement on trade facilitation </a:t>
            </a:r>
            <a:r>
              <a:rPr lang="ru-RU" sz="1400" b="1">
                <a:solidFill>
                  <a:srgbClr val="008000"/>
                </a:solidFill>
                <a:hlinkClick r:id="rId5"/>
              </a:rPr>
              <a:t>WT/MIN(13)/36 • WT/L/911 </a:t>
            </a:r>
            <a:r>
              <a:rPr lang="en-US" sz="1400" b="1">
                <a:solidFill>
                  <a:srgbClr val="008000"/>
                </a:solidFill>
                <a:hlinkClick r:id="rId5"/>
              </a:rPr>
              <a:t>of</a:t>
            </a:r>
            <a:r>
              <a:rPr lang="ru-RU" sz="1400" b="1">
                <a:solidFill>
                  <a:srgbClr val="008000"/>
                </a:solidFill>
                <a:hlinkClick r:id="rId5"/>
              </a:rPr>
              <a:t> 11 </a:t>
            </a:r>
            <a:r>
              <a:rPr lang="en-US" sz="1400" b="1">
                <a:solidFill>
                  <a:srgbClr val="008000"/>
                </a:solidFill>
                <a:hlinkClick r:id="rId5"/>
              </a:rPr>
              <a:t>December</a:t>
            </a:r>
            <a:r>
              <a:rPr lang="ru-RU" sz="1400" b="1">
                <a:solidFill>
                  <a:srgbClr val="008000"/>
                </a:solidFill>
                <a:hlinkClick r:id="rId5"/>
              </a:rPr>
              <a:t> 2013</a:t>
            </a:r>
            <a:endParaRPr lang="ru-RU" sz="1400" b="1">
              <a:solidFill>
                <a:srgbClr val="008000"/>
              </a:solidFill>
            </a:endParaRPr>
          </a:p>
          <a:p>
            <a:r>
              <a:rPr lang="en-US" sz="1400" b="1" i="1"/>
              <a:t>ARTICLE 1: PUBLICATION AND AVAILABILITY OF INFORMATION</a:t>
            </a:r>
            <a:endParaRPr lang="ru-RU" sz="1400" b="1" i="1"/>
          </a:p>
          <a:p>
            <a:pPr marL="742950" lvl="1" indent="-285750"/>
            <a:r>
              <a:rPr lang="ru-RU" sz="1200" b="1" i="1"/>
              <a:t>2.</a:t>
            </a:r>
            <a:r>
              <a:rPr lang="en-US" sz="1200" b="1" i="1"/>
              <a:t> Information Available Through Internet</a:t>
            </a:r>
            <a:endParaRPr lang="ru-RU" sz="1200" b="1" i="1"/>
          </a:p>
          <a:p>
            <a:r>
              <a:rPr lang="en-US" sz="1400" b="1" i="1"/>
              <a:t>ARTICLE 10: FORMALITIES CONNECTED WITH IMPORTATION AND EXPORTATION AND TRANSIT</a:t>
            </a:r>
            <a:endParaRPr lang="ru-RU" sz="1400" b="1" i="1"/>
          </a:p>
          <a:p>
            <a:pPr marL="742950" lvl="1" indent="-285750"/>
            <a:r>
              <a:rPr lang="ru-RU" sz="1200" b="1" i="1"/>
              <a:t>2.</a:t>
            </a:r>
            <a:r>
              <a:rPr lang="en-US" sz="1200" b="1" i="1"/>
              <a:t> </a:t>
            </a:r>
            <a:r>
              <a:rPr lang="en-US" sz="1200" b="1" i="1">
                <a:solidFill>
                  <a:srgbClr val="008000"/>
                </a:solidFill>
              </a:rPr>
              <a:t>Acceptance of Copies </a:t>
            </a:r>
          </a:p>
          <a:p>
            <a:pPr marL="742950" lvl="1" indent="-285750"/>
            <a:r>
              <a:rPr lang="ru-RU" sz="1200" b="1" i="1"/>
              <a:t>3. </a:t>
            </a:r>
            <a:r>
              <a:rPr lang="en-US" sz="1200" b="1" i="1">
                <a:solidFill>
                  <a:srgbClr val="008000"/>
                </a:solidFill>
              </a:rPr>
              <a:t>Use of International Standards </a:t>
            </a:r>
          </a:p>
          <a:p>
            <a:pPr marL="742950" lvl="1" indent="-285750"/>
            <a:r>
              <a:rPr lang="ru-RU" sz="1200" b="1" i="1"/>
              <a:t>4. </a:t>
            </a:r>
            <a:r>
              <a:rPr lang="en-US" sz="1200" b="1" i="1"/>
              <a:t>Single Window</a:t>
            </a:r>
            <a:endParaRPr lang="ru-RU" sz="1200" b="1" i="1"/>
          </a:p>
        </p:txBody>
      </p:sp>
      <p:sp>
        <p:nvSpPr>
          <p:cNvPr id="4103" name="Text Box 15"/>
          <p:cNvSpPr txBox="1">
            <a:spLocks noChangeArrowheads="1"/>
          </p:cNvSpPr>
          <p:nvPr/>
        </p:nvSpPr>
        <p:spPr bwMode="auto">
          <a:xfrm>
            <a:off x="107950" y="4865688"/>
            <a:ext cx="7056438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>
                <a:solidFill>
                  <a:srgbClr val="008000"/>
                </a:solidFill>
              </a:rPr>
              <a:t>17 </a:t>
            </a:r>
            <a:r>
              <a:rPr lang="en-US" sz="1400" b="1">
                <a:solidFill>
                  <a:srgbClr val="008000"/>
                </a:solidFill>
              </a:rPr>
              <a:t>January</a:t>
            </a:r>
            <a:r>
              <a:rPr lang="ru-RU" sz="1400" b="1">
                <a:solidFill>
                  <a:srgbClr val="008000"/>
                </a:solidFill>
              </a:rPr>
              <a:t> 2014 </a:t>
            </a:r>
            <a:r>
              <a:rPr lang="en-US" sz="1400" b="1">
                <a:solidFill>
                  <a:srgbClr val="008000"/>
                </a:solidFill>
              </a:rPr>
              <a:t>Russia ratified the</a:t>
            </a:r>
            <a:r>
              <a:rPr lang="ru-RU" sz="1400" b="1">
                <a:solidFill>
                  <a:srgbClr val="008000"/>
                </a:solidFill>
              </a:rPr>
              <a:t> </a:t>
            </a:r>
            <a:r>
              <a:rPr lang="en-US" sz="1400" b="1">
                <a:solidFill>
                  <a:srgbClr val="008000"/>
                </a:solidFill>
                <a:hlinkClick r:id="rId6"/>
              </a:rPr>
              <a:t>United Nations Convention on the use of electronic communications in international contracts</a:t>
            </a:r>
            <a:endParaRPr lang="ru-RU" sz="1400" b="1">
              <a:solidFill>
                <a:srgbClr val="008000"/>
              </a:solidFill>
              <a:hlinkClick r:id="rId7"/>
            </a:endParaRPr>
          </a:p>
          <a:p>
            <a:r>
              <a:rPr lang="ru-RU" sz="1400" b="1" i="1"/>
              <a:t>«</a:t>
            </a:r>
            <a:r>
              <a:rPr lang="en-US" sz="1400" b="1" i="1"/>
              <a:t>The Electronic Communications Convention is an enabling treaty whose effect is to remove those formal obstacles by establishing </a:t>
            </a:r>
            <a:r>
              <a:rPr lang="en-US" sz="1400" b="1" i="1">
                <a:solidFill>
                  <a:srgbClr val="008000"/>
                </a:solidFill>
              </a:rPr>
              <a:t>equivalence between electronic and written form</a:t>
            </a:r>
            <a:r>
              <a:rPr lang="ru-RU" sz="1400" b="1" i="1"/>
              <a:t>.»</a:t>
            </a:r>
          </a:p>
        </p:txBody>
      </p:sp>
      <p:grpSp>
        <p:nvGrpSpPr>
          <p:cNvPr id="4104" name="Group 21"/>
          <p:cNvGrpSpPr>
            <a:grpSpLocks/>
          </p:cNvGrpSpPr>
          <p:nvPr/>
        </p:nvGrpSpPr>
        <p:grpSpPr bwMode="auto">
          <a:xfrm>
            <a:off x="6877050" y="4724400"/>
            <a:ext cx="2232025" cy="1584325"/>
            <a:chOff x="4353" y="2115"/>
            <a:chExt cx="1406" cy="998"/>
          </a:xfrm>
        </p:grpSpPr>
        <p:pic>
          <p:nvPicPr>
            <p:cNvPr id="4105" name="Picture 19" descr="600px-UN_emblem_blue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4694" y="2115"/>
              <a:ext cx="726" cy="6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106" name="Text Box 14"/>
            <p:cNvSpPr txBox="1">
              <a:spLocks noChangeArrowheads="1"/>
            </p:cNvSpPr>
            <p:nvPr/>
          </p:nvSpPr>
          <p:spPr bwMode="auto">
            <a:xfrm>
              <a:off x="4353" y="2767"/>
              <a:ext cx="1406" cy="3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000" b="1">
                  <a:solidFill>
                    <a:srgbClr val="5B92E5"/>
                  </a:solidFill>
                  <a:latin typeface="Verdana" pitchFamily="34" charset="0"/>
                </a:rPr>
                <a:t>United Nations Commission on International Trade Law</a:t>
              </a:r>
              <a:r>
                <a:rPr lang="ru-RU" sz="1000" b="1">
                  <a:solidFill>
                    <a:srgbClr val="5B92E5"/>
                  </a:solidFill>
                  <a:latin typeface="Verdana" pitchFamily="34" charset="0"/>
                </a:rPr>
                <a:t> (</a:t>
              </a:r>
              <a:r>
                <a:rPr lang="en-US" sz="1000" b="1">
                  <a:solidFill>
                    <a:srgbClr val="5B92E5"/>
                  </a:solidFill>
                  <a:latin typeface="Verdana" pitchFamily="34" charset="0"/>
                </a:rPr>
                <a:t>UNCITRAL</a:t>
              </a:r>
              <a:r>
                <a:rPr lang="ru-RU" sz="1000" b="1">
                  <a:solidFill>
                    <a:srgbClr val="5B92E5"/>
                  </a:solidFill>
                  <a:latin typeface="Verdana" pitchFamily="34" charset="0"/>
                </a:rPr>
                <a:t>)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116013" y="274638"/>
            <a:ext cx="7570787" cy="922337"/>
          </a:xfrm>
        </p:spPr>
        <p:txBody>
          <a:bodyPr/>
          <a:lstStyle/>
          <a:p>
            <a:pPr eaLnBrk="1" hangingPunct="1"/>
            <a:r>
              <a:rPr lang="en-US" sz="2400" b="1" smtClean="0">
                <a:solidFill>
                  <a:schemeClr val="bg1"/>
                </a:solidFill>
                <a:cs typeface="Arial" charset="0"/>
              </a:rPr>
              <a:t>Common approach to ensuring</a:t>
            </a:r>
            <a:br>
              <a:rPr lang="en-US" sz="2400" b="1" smtClean="0">
                <a:solidFill>
                  <a:schemeClr val="bg1"/>
                </a:solidFill>
                <a:cs typeface="Arial" charset="0"/>
              </a:rPr>
            </a:br>
            <a:r>
              <a:rPr lang="en-US" sz="2400" b="1" smtClean="0">
                <a:solidFill>
                  <a:schemeClr val="bg1"/>
                </a:solidFill>
                <a:cs typeface="Arial" charset="0"/>
              </a:rPr>
              <a:t>trans-boundary trusted electronic interaction</a:t>
            </a:r>
            <a:endParaRPr lang="ru-RU" sz="2400" b="1" smtClean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5122" name="Rectangle 10"/>
          <p:cNvSpPr>
            <a:spLocks noChangeArrowheads="1"/>
          </p:cNvSpPr>
          <p:nvPr/>
        </p:nvSpPr>
        <p:spPr bwMode="auto">
          <a:xfrm>
            <a:off x="539750" y="1484313"/>
            <a:ext cx="7993063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000" b="1">
                <a:solidFill>
                  <a:srgbClr val="008000"/>
                </a:solidFill>
                <a:latin typeface="Verdana" pitchFamily="34" charset="0"/>
              </a:rPr>
              <a:t>Use of trusted services</a:t>
            </a:r>
            <a:endParaRPr lang="ru-RU" sz="2000" b="1">
              <a:solidFill>
                <a:srgbClr val="008000"/>
              </a:solidFill>
              <a:latin typeface="Verdana" pitchFamily="34" charset="0"/>
            </a:endParaRPr>
          </a:p>
        </p:txBody>
      </p:sp>
      <p:sp>
        <p:nvSpPr>
          <p:cNvPr id="5123" name="Rectangle 10"/>
          <p:cNvSpPr>
            <a:spLocks noChangeArrowheads="1"/>
          </p:cNvSpPr>
          <p:nvPr/>
        </p:nvSpPr>
        <p:spPr bwMode="auto">
          <a:xfrm>
            <a:off x="252413" y="5949950"/>
            <a:ext cx="76327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008000"/>
                </a:solidFill>
              </a:rPr>
              <a:t>Interaction participants</a:t>
            </a:r>
            <a:r>
              <a:rPr lang="ru-RU" b="1">
                <a:solidFill>
                  <a:srgbClr val="008000"/>
                </a:solidFill>
              </a:rPr>
              <a:t>: </a:t>
            </a:r>
            <a:r>
              <a:rPr lang="en-US" b="1"/>
              <a:t>natural/legal persons</a:t>
            </a:r>
            <a:r>
              <a:rPr lang="ru-RU" b="1"/>
              <a:t>, </a:t>
            </a:r>
            <a:r>
              <a:rPr lang="en-US" b="1"/>
              <a:t>registry systems,</a:t>
            </a:r>
            <a:r>
              <a:rPr lang="ru-RU" b="1"/>
              <a:t> </a:t>
            </a:r>
            <a:r>
              <a:rPr lang="en-US" b="1"/>
              <a:t>trust service providers</a:t>
            </a:r>
            <a:endParaRPr lang="ru-RU" b="1"/>
          </a:p>
        </p:txBody>
      </p:sp>
      <p:pic>
        <p:nvPicPr>
          <p:cNvPr id="5124" name="Picture 14" descr="pic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809750"/>
            <a:ext cx="8534400" cy="406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922337"/>
          </a:xfrm>
        </p:spPr>
        <p:txBody>
          <a:bodyPr/>
          <a:lstStyle/>
          <a:p>
            <a:pPr eaLnBrk="1" hangingPunct="1"/>
            <a:r>
              <a:rPr lang="en-US" sz="2400" b="1" smtClean="0">
                <a:solidFill>
                  <a:schemeClr val="bg1"/>
                </a:solidFill>
                <a:cs typeface="Arial" charset="0"/>
              </a:rPr>
              <a:t>How to achieve interoperability?</a:t>
            </a:r>
            <a:endParaRPr lang="ru-RU" sz="2400" b="1" smtClean="0">
              <a:solidFill>
                <a:schemeClr val="bg1"/>
              </a:solidFill>
              <a:cs typeface="Arial" charset="0"/>
            </a:endParaRPr>
          </a:p>
        </p:txBody>
      </p:sp>
      <p:pic>
        <p:nvPicPr>
          <p:cNvPr id="10243" name="Picture 24" descr="слайд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39975" y="1844675"/>
            <a:ext cx="467995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2"/>
          <p:cNvSpPr>
            <a:spLocks noChangeArrowheads="1"/>
          </p:cNvSpPr>
          <p:nvPr/>
        </p:nvSpPr>
        <p:spPr bwMode="auto">
          <a:xfrm>
            <a:off x="250825" y="1771650"/>
            <a:ext cx="8642350" cy="4537075"/>
          </a:xfrm>
          <a:prstGeom prst="rect">
            <a:avLst/>
          </a:prstGeom>
          <a:solidFill>
            <a:srgbClr val="FEEB7E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4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8313" y="0"/>
            <a:ext cx="8229600" cy="1412875"/>
          </a:xfrm>
        </p:spPr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lang="en-US" sz="2000" b="1" smtClean="0">
                <a:solidFill>
                  <a:schemeClr val="bg1"/>
                </a:solidFill>
                <a:cs typeface="Arial" charset="0"/>
              </a:rPr>
              <a:t>European Interoperability Framework 2.0 (EIF 2.0)</a:t>
            </a:r>
          </a:p>
        </p:txBody>
      </p:sp>
      <p:sp>
        <p:nvSpPr>
          <p:cNvPr id="6147" name="Rectangle 11"/>
          <p:cNvSpPr>
            <a:spLocks noChangeArrowheads="1"/>
          </p:cNvSpPr>
          <p:nvPr/>
        </p:nvSpPr>
        <p:spPr bwMode="auto">
          <a:xfrm>
            <a:off x="539750" y="1771650"/>
            <a:ext cx="8066088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52425" indent="-255588">
              <a:lnSpc>
                <a:spcPct val="80000"/>
              </a:lnSpc>
              <a:spcBef>
                <a:spcPct val="20000"/>
              </a:spcBef>
              <a:buFont typeface="Arial" charset="0"/>
              <a:buNone/>
              <a:tabLst>
                <a:tab pos="352425" algn="l"/>
              </a:tabLst>
            </a:pPr>
            <a:endParaRPr lang="ru-RU" b="1"/>
          </a:p>
          <a:p>
            <a:pPr marL="352425" indent="-255588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  <a:tabLst>
                <a:tab pos="352425" algn="l"/>
              </a:tabLst>
            </a:pPr>
            <a:endParaRPr lang="ru-RU" b="1"/>
          </a:p>
          <a:p>
            <a:pPr marL="352425" indent="-255588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  <a:tabLst>
                <a:tab pos="352425" algn="l"/>
              </a:tabLst>
            </a:pPr>
            <a:endParaRPr lang="ru-RU" b="1"/>
          </a:p>
        </p:txBody>
      </p:sp>
      <p:sp>
        <p:nvSpPr>
          <p:cNvPr id="6148" name="AutoShape 30"/>
          <p:cNvSpPr>
            <a:spLocks noChangeArrowheads="1"/>
          </p:cNvSpPr>
          <p:nvPr/>
        </p:nvSpPr>
        <p:spPr bwMode="auto">
          <a:xfrm>
            <a:off x="5580063" y="1989138"/>
            <a:ext cx="3168650" cy="720725"/>
          </a:xfrm>
          <a:prstGeom prst="roundRect">
            <a:avLst>
              <a:gd name="adj" fmla="val 16667"/>
            </a:avLst>
          </a:prstGeom>
          <a:solidFill>
            <a:srgbClr val="FEEC7D"/>
          </a:solidFill>
          <a:ln w="25400">
            <a:noFill/>
            <a:round/>
            <a:headEnd/>
            <a:tailEnd/>
          </a:ln>
        </p:spPr>
        <p:txBody>
          <a:bodyPr wrap="none" anchor="ctr"/>
          <a:lstStyle/>
          <a:p>
            <a:r>
              <a:rPr lang="ru-RU" sz="1600" b="1"/>
              <a:t>Политический контекст</a:t>
            </a:r>
            <a:endParaRPr lang="en-GB" sz="1600" b="1"/>
          </a:p>
        </p:txBody>
      </p:sp>
      <p:sp>
        <p:nvSpPr>
          <p:cNvPr id="6149" name="AutoShape 30"/>
          <p:cNvSpPr>
            <a:spLocks noChangeArrowheads="1"/>
          </p:cNvSpPr>
          <p:nvPr/>
        </p:nvSpPr>
        <p:spPr bwMode="auto">
          <a:xfrm>
            <a:off x="395288" y="3573463"/>
            <a:ext cx="8424862" cy="720725"/>
          </a:xfrm>
          <a:prstGeom prst="roundRect">
            <a:avLst>
              <a:gd name="adj" fmla="val 16667"/>
            </a:avLst>
          </a:prstGeom>
          <a:solidFill>
            <a:srgbClr val="FE9A32"/>
          </a:solidFill>
          <a:ln w="25400">
            <a:noFill/>
            <a:round/>
            <a:headEnd/>
            <a:tailEnd/>
          </a:ln>
        </p:spPr>
        <p:txBody>
          <a:bodyPr wrap="none" anchor="ctr"/>
          <a:lstStyle/>
          <a:p>
            <a:pPr algn="r"/>
            <a:r>
              <a:rPr lang="en-US" sz="1600" b="1"/>
              <a:t>Organisational Interoperability</a:t>
            </a:r>
          </a:p>
        </p:txBody>
      </p:sp>
      <p:sp>
        <p:nvSpPr>
          <p:cNvPr id="6150" name="AutoShape 30"/>
          <p:cNvSpPr>
            <a:spLocks noChangeArrowheads="1"/>
          </p:cNvSpPr>
          <p:nvPr/>
        </p:nvSpPr>
        <p:spPr bwMode="auto">
          <a:xfrm>
            <a:off x="5580063" y="5445125"/>
            <a:ext cx="3240087" cy="720725"/>
          </a:xfrm>
          <a:prstGeom prst="roundRect">
            <a:avLst>
              <a:gd name="adj" fmla="val 16667"/>
            </a:avLst>
          </a:prstGeom>
          <a:solidFill>
            <a:srgbClr val="FF5F3B"/>
          </a:solidFill>
          <a:ln w="25400">
            <a:noFill/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6151" name="AutoShape 30"/>
          <p:cNvSpPr>
            <a:spLocks noChangeArrowheads="1"/>
          </p:cNvSpPr>
          <p:nvPr/>
        </p:nvSpPr>
        <p:spPr bwMode="auto">
          <a:xfrm>
            <a:off x="5580063" y="1989138"/>
            <a:ext cx="3168650" cy="720725"/>
          </a:xfrm>
          <a:prstGeom prst="roundRect">
            <a:avLst>
              <a:gd name="adj" fmla="val 16667"/>
            </a:avLst>
          </a:prstGeom>
          <a:solidFill>
            <a:srgbClr val="FEEC7D"/>
          </a:solidFill>
          <a:ln w="25400">
            <a:noFill/>
            <a:round/>
            <a:headEnd/>
            <a:tailEnd/>
          </a:ln>
        </p:spPr>
        <p:txBody>
          <a:bodyPr wrap="none" anchor="ctr"/>
          <a:lstStyle/>
          <a:p>
            <a:r>
              <a:rPr lang="ru-RU" sz="1600" b="1"/>
              <a:t>Политический контекст</a:t>
            </a:r>
            <a:endParaRPr lang="en-GB" sz="1600" b="1"/>
          </a:p>
        </p:txBody>
      </p:sp>
      <p:sp>
        <p:nvSpPr>
          <p:cNvPr id="6152" name="AutoShape 30"/>
          <p:cNvSpPr>
            <a:spLocks noChangeArrowheads="1"/>
          </p:cNvSpPr>
          <p:nvPr/>
        </p:nvSpPr>
        <p:spPr bwMode="auto">
          <a:xfrm>
            <a:off x="5580063" y="1989138"/>
            <a:ext cx="3168650" cy="720725"/>
          </a:xfrm>
          <a:prstGeom prst="roundRect">
            <a:avLst>
              <a:gd name="adj" fmla="val 16667"/>
            </a:avLst>
          </a:prstGeom>
          <a:solidFill>
            <a:srgbClr val="FEEC7D"/>
          </a:solidFill>
          <a:ln w="25400">
            <a:noFill/>
            <a:round/>
            <a:headEnd/>
            <a:tailEnd/>
          </a:ln>
        </p:spPr>
        <p:txBody>
          <a:bodyPr wrap="none" anchor="ctr"/>
          <a:lstStyle/>
          <a:p>
            <a:r>
              <a:rPr lang="ru-RU" sz="1600" b="1"/>
              <a:t>Политический контекст</a:t>
            </a:r>
            <a:endParaRPr lang="en-GB" sz="1600" b="1"/>
          </a:p>
        </p:txBody>
      </p:sp>
      <p:sp>
        <p:nvSpPr>
          <p:cNvPr id="6153" name="AutoShape 30"/>
          <p:cNvSpPr>
            <a:spLocks noChangeArrowheads="1"/>
          </p:cNvSpPr>
          <p:nvPr/>
        </p:nvSpPr>
        <p:spPr bwMode="auto">
          <a:xfrm>
            <a:off x="5580063" y="1989138"/>
            <a:ext cx="3168650" cy="720725"/>
          </a:xfrm>
          <a:prstGeom prst="roundRect">
            <a:avLst>
              <a:gd name="adj" fmla="val 16667"/>
            </a:avLst>
          </a:prstGeom>
          <a:solidFill>
            <a:srgbClr val="FEEC7D"/>
          </a:solidFill>
          <a:ln w="25400">
            <a:noFill/>
            <a:round/>
            <a:headEnd/>
            <a:tailEnd/>
          </a:ln>
        </p:spPr>
        <p:txBody>
          <a:bodyPr wrap="none" anchor="ctr"/>
          <a:lstStyle/>
          <a:p>
            <a:r>
              <a:rPr lang="ru-RU" sz="1600" b="1"/>
              <a:t>Политический контекст</a:t>
            </a:r>
            <a:endParaRPr lang="en-GB" sz="1600" b="1"/>
          </a:p>
        </p:txBody>
      </p:sp>
      <p:sp>
        <p:nvSpPr>
          <p:cNvPr id="6154" name="AutoShape 30"/>
          <p:cNvSpPr>
            <a:spLocks noChangeArrowheads="1"/>
          </p:cNvSpPr>
          <p:nvPr/>
        </p:nvSpPr>
        <p:spPr bwMode="auto">
          <a:xfrm>
            <a:off x="5580063" y="5445125"/>
            <a:ext cx="3240087" cy="720725"/>
          </a:xfrm>
          <a:prstGeom prst="roundRect">
            <a:avLst>
              <a:gd name="adj" fmla="val 16667"/>
            </a:avLst>
          </a:prstGeom>
          <a:solidFill>
            <a:srgbClr val="FF5F3B"/>
          </a:solidFill>
          <a:ln w="25400">
            <a:noFill/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6155" name="AutoShape 30"/>
          <p:cNvSpPr>
            <a:spLocks noChangeArrowheads="1"/>
          </p:cNvSpPr>
          <p:nvPr/>
        </p:nvSpPr>
        <p:spPr bwMode="auto">
          <a:xfrm>
            <a:off x="5580063" y="1989138"/>
            <a:ext cx="3168650" cy="720725"/>
          </a:xfrm>
          <a:prstGeom prst="roundRect">
            <a:avLst>
              <a:gd name="adj" fmla="val 16667"/>
            </a:avLst>
          </a:prstGeom>
          <a:solidFill>
            <a:srgbClr val="FEEC7D"/>
          </a:solidFill>
          <a:ln w="25400">
            <a:noFill/>
            <a:round/>
            <a:headEnd/>
            <a:tailEnd/>
          </a:ln>
        </p:spPr>
        <p:txBody>
          <a:bodyPr wrap="none" anchor="ctr"/>
          <a:lstStyle/>
          <a:p>
            <a:r>
              <a:rPr lang="ru-RU" sz="1600" b="1"/>
              <a:t>Политический контекст</a:t>
            </a:r>
            <a:endParaRPr lang="en-GB" sz="1600" b="1"/>
          </a:p>
        </p:txBody>
      </p:sp>
      <p:sp>
        <p:nvSpPr>
          <p:cNvPr id="6156" name="AutoShape 30"/>
          <p:cNvSpPr>
            <a:spLocks noChangeArrowheads="1"/>
          </p:cNvSpPr>
          <p:nvPr/>
        </p:nvSpPr>
        <p:spPr bwMode="auto">
          <a:xfrm>
            <a:off x="5580063" y="1989138"/>
            <a:ext cx="3168650" cy="720725"/>
          </a:xfrm>
          <a:prstGeom prst="roundRect">
            <a:avLst>
              <a:gd name="adj" fmla="val 16667"/>
            </a:avLst>
          </a:prstGeom>
          <a:solidFill>
            <a:srgbClr val="FEEC7D"/>
          </a:solidFill>
          <a:ln w="25400">
            <a:noFill/>
            <a:round/>
            <a:headEnd/>
            <a:tailEnd/>
          </a:ln>
        </p:spPr>
        <p:txBody>
          <a:bodyPr wrap="none" anchor="ctr"/>
          <a:lstStyle/>
          <a:p>
            <a:r>
              <a:rPr lang="ru-RU" sz="1600" b="1"/>
              <a:t>Политический контекст</a:t>
            </a:r>
            <a:endParaRPr lang="en-GB" sz="1600" b="1"/>
          </a:p>
        </p:txBody>
      </p:sp>
      <p:sp>
        <p:nvSpPr>
          <p:cNvPr id="6157" name="AutoShape 30"/>
          <p:cNvSpPr>
            <a:spLocks noChangeArrowheads="1"/>
          </p:cNvSpPr>
          <p:nvPr/>
        </p:nvSpPr>
        <p:spPr bwMode="auto">
          <a:xfrm>
            <a:off x="5580063" y="1989138"/>
            <a:ext cx="3168650" cy="720725"/>
          </a:xfrm>
          <a:prstGeom prst="roundRect">
            <a:avLst>
              <a:gd name="adj" fmla="val 16667"/>
            </a:avLst>
          </a:prstGeom>
          <a:solidFill>
            <a:srgbClr val="FEEC7D"/>
          </a:solidFill>
          <a:ln w="25400">
            <a:noFill/>
            <a:round/>
            <a:headEnd/>
            <a:tailEnd/>
          </a:ln>
        </p:spPr>
        <p:txBody>
          <a:bodyPr wrap="none" anchor="ctr"/>
          <a:lstStyle/>
          <a:p>
            <a:r>
              <a:rPr lang="ru-RU" sz="1600" b="1"/>
              <a:t>Политический контекст</a:t>
            </a:r>
            <a:endParaRPr lang="en-GB" sz="1600" b="1"/>
          </a:p>
        </p:txBody>
      </p:sp>
      <p:sp>
        <p:nvSpPr>
          <p:cNvPr id="6158" name="AutoShape 30"/>
          <p:cNvSpPr>
            <a:spLocks noChangeArrowheads="1"/>
          </p:cNvSpPr>
          <p:nvPr/>
        </p:nvSpPr>
        <p:spPr bwMode="auto">
          <a:xfrm>
            <a:off x="5580063" y="1989138"/>
            <a:ext cx="3168650" cy="720725"/>
          </a:xfrm>
          <a:prstGeom prst="roundRect">
            <a:avLst>
              <a:gd name="adj" fmla="val 16667"/>
            </a:avLst>
          </a:prstGeom>
          <a:solidFill>
            <a:srgbClr val="FEEC7D"/>
          </a:solidFill>
          <a:ln w="25400">
            <a:noFill/>
            <a:round/>
            <a:headEnd/>
            <a:tailEnd/>
          </a:ln>
        </p:spPr>
        <p:txBody>
          <a:bodyPr wrap="none" anchor="ctr"/>
          <a:lstStyle/>
          <a:p>
            <a:r>
              <a:rPr lang="ru-RU" sz="1600" b="1"/>
              <a:t>Политический контекст</a:t>
            </a:r>
            <a:endParaRPr lang="en-GB" sz="1600" b="1"/>
          </a:p>
        </p:txBody>
      </p:sp>
      <p:sp>
        <p:nvSpPr>
          <p:cNvPr id="6159" name="AutoShape 30"/>
          <p:cNvSpPr>
            <a:spLocks noChangeArrowheads="1"/>
          </p:cNvSpPr>
          <p:nvPr/>
        </p:nvSpPr>
        <p:spPr bwMode="auto">
          <a:xfrm>
            <a:off x="395288" y="5445125"/>
            <a:ext cx="8424862" cy="720725"/>
          </a:xfrm>
          <a:prstGeom prst="roundRect">
            <a:avLst>
              <a:gd name="adj" fmla="val 16667"/>
            </a:avLst>
          </a:prstGeom>
          <a:solidFill>
            <a:srgbClr val="FF5F3A"/>
          </a:solidFill>
          <a:ln w="25400">
            <a:noFill/>
            <a:round/>
            <a:headEnd/>
            <a:tailEnd/>
          </a:ln>
        </p:spPr>
        <p:txBody>
          <a:bodyPr wrap="none" anchor="ctr"/>
          <a:lstStyle/>
          <a:p>
            <a:pPr algn="r"/>
            <a:r>
              <a:rPr lang="en-US" sz="1600" b="1"/>
              <a:t>Technical Interoperability</a:t>
            </a:r>
          </a:p>
        </p:txBody>
      </p:sp>
      <p:sp>
        <p:nvSpPr>
          <p:cNvPr id="6160" name="AutoShape 30"/>
          <p:cNvSpPr>
            <a:spLocks noChangeArrowheads="1"/>
          </p:cNvSpPr>
          <p:nvPr/>
        </p:nvSpPr>
        <p:spPr bwMode="auto">
          <a:xfrm>
            <a:off x="395288" y="4508500"/>
            <a:ext cx="8424862" cy="720725"/>
          </a:xfrm>
          <a:prstGeom prst="roundRect">
            <a:avLst>
              <a:gd name="adj" fmla="val 16667"/>
            </a:avLst>
          </a:prstGeom>
          <a:solidFill>
            <a:srgbClr val="FF7315"/>
          </a:solidFill>
          <a:ln w="25400">
            <a:noFill/>
            <a:round/>
            <a:headEnd/>
            <a:tailEnd/>
          </a:ln>
        </p:spPr>
        <p:txBody>
          <a:bodyPr wrap="none" anchor="ctr"/>
          <a:lstStyle/>
          <a:p>
            <a:pPr algn="r"/>
            <a:r>
              <a:rPr lang="en-US" sz="1600" b="1"/>
              <a:t>Semantic Interoperability</a:t>
            </a:r>
          </a:p>
        </p:txBody>
      </p:sp>
      <p:sp>
        <p:nvSpPr>
          <p:cNvPr id="6161" name="AutoShape 30"/>
          <p:cNvSpPr>
            <a:spLocks noChangeArrowheads="1"/>
          </p:cNvSpPr>
          <p:nvPr/>
        </p:nvSpPr>
        <p:spPr bwMode="auto">
          <a:xfrm>
            <a:off x="5580063" y="1843088"/>
            <a:ext cx="3240087" cy="720725"/>
          </a:xfrm>
          <a:prstGeom prst="roundRect">
            <a:avLst>
              <a:gd name="adj" fmla="val 16667"/>
            </a:avLst>
          </a:prstGeom>
          <a:solidFill>
            <a:srgbClr val="FEEB7E"/>
          </a:solidFill>
          <a:ln w="25400">
            <a:noFill/>
            <a:round/>
            <a:headEnd/>
            <a:tailEnd/>
          </a:ln>
        </p:spPr>
        <p:txBody>
          <a:bodyPr wrap="none" anchor="ctr"/>
          <a:lstStyle/>
          <a:p>
            <a:pPr algn="r"/>
            <a:r>
              <a:rPr lang="en-US" sz="1600" b="1"/>
              <a:t>Political Context</a:t>
            </a:r>
          </a:p>
        </p:txBody>
      </p:sp>
      <p:sp>
        <p:nvSpPr>
          <p:cNvPr id="6162" name="AutoShape 30"/>
          <p:cNvSpPr>
            <a:spLocks noChangeArrowheads="1"/>
          </p:cNvSpPr>
          <p:nvPr/>
        </p:nvSpPr>
        <p:spPr bwMode="auto">
          <a:xfrm>
            <a:off x="395288" y="2636838"/>
            <a:ext cx="8424862" cy="720725"/>
          </a:xfrm>
          <a:prstGeom prst="roundRect">
            <a:avLst>
              <a:gd name="adj" fmla="val 16667"/>
            </a:avLst>
          </a:prstGeom>
          <a:solidFill>
            <a:srgbClr val="FFCC66"/>
          </a:solidFill>
          <a:ln w="25400">
            <a:noFill/>
            <a:round/>
            <a:headEnd/>
            <a:tailEnd/>
          </a:ln>
        </p:spPr>
        <p:txBody>
          <a:bodyPr wrap="none" anchor="ctr"/>
          <a:lstStyle/>
          <a:p>
            <a:pPr algn="r"/>
            <a:r>
              <a:rPr lang="en-US" sz="1600" b="1"/>
              <a:t>Legal Interoperability</a:t>
            </a:r>
          </a:p>
        </p:txBody>
      </p:sp>
      <p:sp>
        <p:nvSpPr>
          <p:cNvPr id="6163" name="Rectangle 26"/>
          <p:cNvSpPr>
            <a:spLocks noChangeArrowheads="1"/>
          </p:cNvSpPr>
          <p:nvPr/>
        </p:nvSpPr>
        <p:spPr bwMode="auto">
          <a:xfrm>
            <a:off x="468313" y="1916113"/>
            <a:ext cx="4897437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en-US" sz="1400" b="1"/>
              <a:t>Cooperating partners with compatible visions,</a:t>
            </a:r>
            <a:endParaRPr lang="ru-RU" sz="1400" b="1"/>
          </a:p>
          <a:p>
            <a:pPr>
              <a:lnSpc>
                <a:spcPct val="110000"/>
              </a:lnSpc>
            </a:pPr>
            <a:r>
              <a:rPr lang="en-US" sz="1400" b="1"/>
              <a:t>aligned priorities, and focused objectives</a:t>
            </a:r>
            <a:endParaRPr lang="ru-RU" sz="1400" b="1"/>
          </a:p>
        </p:txBody>
      </p:sp>
      <p:sp>
        <p:nvSpPr>
          <p:cNvPr id="6164" name="Rectangle 26"/>
          <p:cNvSpPr>
            <a:spLocks noChangeArrowheads="1"/>
          </p:cNvSpPr>
          <p:nvPr/>
        </p:nvSpPr>
        <p:spPr bwMode="auto">
          <a:xfrm>
            <a:off x="468313" y="2725738"/>
            <a:ext cx="4897437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en-US" sz="1400"/>
              <a:t>Aligned legislation so that exchanged data is</a:t>
            </a:r>
          </a:p>
          <a:p>
            <a:pPr>
              <a:lnSpc>
                <a:spcPct val="110000"/>
              </a:lnSpc>
            </a:pPr>
            <a:r>
              <a:rPr lang="en-US" sz="1400"/>
              <a:t>accorded proper legal weight</a:t>
            </a:r>
            <a:endParaRPr lang="ru-RU" sz="1400"/>
          </a:p>
        </p:txBody>
      </p:sp>
      <p:sp>
        <p:nvSpPr>
          <p:cNvPr id="6165" name="Rectangle 26"/>
          <p:cNvSpPr>
            <a:spLocks noChangeArrowheads="1"/>
          </p:cNvSpPr>
          <p:nvPr/>
        </p:nvSpPr>
        <p:spPr bwMode="auto">
          <a:xfrm>
            <a:off x="468313" y="3557588"/>
            <a:ext cx="4897437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en-US" sz="1400"/>
              <a:t>Coordinated processes in which different</a:t>
            </a:r>
          </a:p>
          <a:p>
            <a:pPr>
              <a:lnSpc>
                <a:spcPct val="110000"/>
              </a:lnSpc>
            </a:pPr>
            <a:r>
              <a:rPr lang="en-US" sz="1400"/>
              <a:t>organisations achieve a previously</a:t>
            </a:r>
          </a:p>
          <a:p>
            <a:pPr>
              <a:lnSpc>
                <a:spcPct val="110000"/>
              </a:lnSpc>
            </a:pPr>
            <a:r>
              <a:rPr lang="en-US" sz="1400"/>
              <a:t>agreed and mutually beneficial goal</a:t>
            </a:r>
            <a:endParaRPr lang="ru-RU" sz="1400"/>
          </a:p>
        </p:txBody>
      </p:sp>
      <p:sp>
        <p:nvSpPr>
          <p:cNvPr id="6166" name="Rectangle 26"/>
          <p:cNvSpPr>
            <a:spLocks noChangeArrowheads="1"/>
          </p:cNvSpPr>
          <p:nvPr/>
        </p:nvSpPr>
        <p:spPr bwMode="auto">
          <a:xfrm>
            <a:off x="468313" y="4579938"/>
            <a:ext cx="4897437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en-US" sz="1400"/>
              <a:t>Precise meaning of exchanged information</a:t>
            </a:r>
          </a:p>
          <a:p>
            <a:pPr>
              <a:lnSpc>
                <a:spcPct val="110000"/>
              </a:lnSpc>
            </a:pPr>
            <a:r>
              <a:rPr lang="en-US" sz="1400"/>
              <a:t>which is preserved and understood by all parties</a:t>
            </a:r>
            <a:endParaRPr lang="ru-RU" sz="1400"/>
          </a:p>
        </p:txBody>
      </p:sp>
      <p:sp>
        <p:nvSpPr>
          <p:cNvPr id="6167" name="Rectangle 26"/>
          <p:cNvSpPr>
            <a:spLocks noChangeArrowheads="1"/>
          </p:cNvSpPr>
          <p:nvPr/>
        </p:nvSpPr>
        <p:spPr bwMode="auto">
          <a:xfrm>
            <a:off x="468313" y="5516563"/>
            <a:ext cx="4897437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en-US" sz="1400"/>
              <a:t>Planning of technical issues involved in linking</a:t>
            </a:r>
          </a:p>
          <a:p>
            <a:pPr>
              <a:lnSpc>
                <a:spcPct val="110000"/>
              </a:lnSpc>
            </a:pPr>
            <a:r>
              <a:rPr lang="en-US" sz="1400"/>
              <a:t>computer systems and services</a:t>
            </a:r>
            <a:endParaRPr lang="ru-RU" sz="1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Заголовок 1"/>
          <p:cNvSpPr>
            <a:spLocks noGrp="1"/>
          </p:cNvSpPr>
          <p:nvPr>
            <p:ph type="title" idx="4294967295"/>
          </p:nvPr>
        </p:nvSpPr>
        <p:spPr>
          <a:xfrm>
            <a:off x="827088" y="274638"/>
            <a:ext cx="7859712" cy="922337"/>
          </a:xfrm>
        </p:spPr>
        <p:txBody>
          <a:bodyPr/>
          <a:lstStyle/>
          <a:p>
            <a:pPr eaLnBrk="1" hangingPunct="1"/>
            <a:r>
              <a:rPr lang="en-US" sz="2400" b="1" smtClean="0">
                <a:solidFill>
                  <a:schemeClr val="bg1"/>
                </a:solidFill>
                <a:cs typeface="Arial" charset="0"/>
              </a:rPr>
              <a:t>Coordinated work</a:t>
            </a:r>
            <a:endParaRPr lang="ru-RU" sz="2400" b="1" smtClean="0">
              <a:solidFill>
                <a:schemeClr val="bg1"/>
              </a:solidFill>
              <a:cs typeface="Arial" charset="0"/>
            </a:endParaRPr>
          </a:p>
        </p:txBody>
      </p:sp>
      <p:pic>
        <p:nvPicPr>
          <p:cNvPr id="7170" name="Picture 24" descr="600px-UN_emblem_blu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628775"/>
            <a:ext cx="5327650" cy="4519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AutoShape 9"/>
          <p:cNvSpPr>
            <a:spLocks noChangeArrowheads="1"/>
          </p:cNvSpPr>
          <p:nvPr/>
        </p:nvSpPr>
        <p:spPr bwMode="auto">
          <a:xfrm>
            <a:off x="4787900" y="3500438"/>
            <a:ext cx="1657350" cy="503237"/>
          </a:xfrm>
          <a:prstGeom prst="rightArrow">
            <a:avLst>
              <a:gd name="adj1" fmla="val 50000"/>
              <a:gd name="adj2" fmla="val 8233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pic>
        <p:nvPicPr>
          <p:cNvPr id="7172" name="Picture 10" descr="provid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32588" y="2219325"/>
            <a:ext cx="1871662" cy="149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3" name="Text Box 11"/>
          <p:cNvSpPr txBox="1">
            <a:spLocks noChangeArrowheads="1"/>
          </p:cNvSpPr>
          <p:nvPr/>
        </p:nvSpPr>
        <p:spPr bwMode="auto">
          <a:xfrm>
            <a:off x="6732588" y="3717925"/>
            <a:ext cx="2087562" cy="1558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>
                <a:solidFill>
                  <a:schemeClr val="tx2"/>
                </a:solidFill>
                <a:latin typeface="Verdana" pitchFamily="34" charset="0"/>
              </a:rPr>
              <a:t>legally significant trusted</a:t>
            </a:r>
          </a:p>
          <a:p>
            <a:r>
              <a:rPr lang="en-US" sz="1600" b="1">
                <a:solidFill>
                  <a:schemeClr val="tx2"/>
                </a:solidFill>
                <a:latin typeface="Verdana" pitchFamily="34" charset="0"/>
              </a:rPr>
              <a:t>trans-boundary electronic interaction</a:t>
            </a:r>
            <a:endParaRPr lang="ru-RU" sz="1600" b="1">
              <a:solidFill>
                <a:schemeClr val="tx2"/>
              </a:solidFill>
              <a:latin typeface="Verdana" pitchFamily="34" charset="0"/>
            </a:endParaRPr>
          </a:p>
        </p:txBody>
      </p:sp>
      <p:pic>
        <p:nvPicPr>
          <p:cNvPr id="7174" name="Picture 21" descr="goverment_25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76600" y="1628775"/>
            <a:ext cx="1871663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22" descr="organizational-unit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03575" y="3859213"/>
            <a:ext cx="18002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6" name="Picture 23" descr="outlook-setting-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8313" y="2708275"/>
            <a:ext cx="18002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7" name="AutoShape 30"/>
          <p:cNvSpPr>
            <a:spLocks noChangeArrowheads="1"/>
          </p:cNvSpPr>
          <p:nvPr/>
        </p:nvSpPr>
        <p:spPr bwMode="auto">
          <a:xfrm>
            <a:off x="1619250" y="1628775"/>
            <a:ext cx="2016125" cy="719138"/>
          </a:xfrm>
          <a:prstGeom prst="roundRect">
            <a:avLst>
              <a:gd name="adj" fmla="val 16667"/>
            </a:avLst>
          </a:prstGeom>
          <a:solidFill>
            <a:srgbClr val="FFCC66"/>
          </a:solidFill>
          <a:ln w="25400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600" b="1"/>
              <a:t>Legal level</a:t>
            </a:r>
          </a:p>
          <a:p>
            <a:pPr algn="ctr"/>
            <a:r>
              <a:rPr lang="en-US" sz="1600" b="1"/>
              <a:t>(UNCITRAL)</a:t>
            </a:r>
          </a:p>
        </p:txBody>
      </p:sp>
      <p:sp>
        <p:nvSpPr>
          <p:cNvPr id="7178" name="AutoShape 30"/>
          <p:cNvSpPr>
            <a:spLocks noChangeArrowheads="1"/>
          </p:cNvSpPr>
          <p:nvPr/>
        </p:nvSpPr>
        <p:spPr bwMode="auto">
          <a:xfrm>
            <a:off x="3276600" y="5588000"/>
            <a:ext cx="2016125" cy="720725"/>
          </a:xfrm>
          <a:prstGeom prst="roundRect">
            <a:avLst>
              <a:gd name="adj" fmla="val 16667"/>
            </a:avLst>
          </a:prstGeom>
          <a:solidFill>
            <a:srgbClr val="FE9A32"/>
          </a:solidFill>
          <a:ln w="25400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600" b="1"/>
              <a:t>Organisational &amp; </a:t>
            </a:r>
          </a:p>
          <a:p>
            <a:pPr algn="ctr"/>
            <a:r>
              <a:rPr lang="en-US" sz="1600" b="1"/>
              <a:t>Semantic levels</a:t>
            </a:r>
          </a:p>
          <a:p>
            <a:pPr algn="ctr"/>
            <a:r>
              <a:rPr lang="en-US" sz="1600" b="1"/>
              <a:t>(UN/CEFACT)</a:t>
            </a:r>
          </a:p>
        </p:txBody>
      </p:sp>
      <p:sp>
        <p:nvSpPr>
          <p:cNvPr id="7179" name="AutoShape 30"/>
          <p:cNvSpPr>
            <a:spLocks noChangeArrowheads="1"/>
          </p:cNvSpPr>
          <p:nvPr/>
        </p:nvSpPr>
        <p:spPr bwMode="auto">
          <a:xfrm>
            <a:off x="611188" y="4365625"/>
            <a:ext cx="2016125" cy="720725"/>
          </a:xfrm>
          <a:prstGeom prst="roundRect">
            <a:avLst>
              <a:gd name="adj" fmla="val 16667"/>
            </a:avLst>
          </a:prstGeom>
          <a:solidFill>
            <a:srgbClr val="FF5F3A"/>
          </a:solidFill>
          <a:ln w="25400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600" b="1"/>
              <a:t>Technical level</a:t>
            </a:r>
          </a:p>
          <a:p>
            <a:pPr algn="ctr"/>
            <a:r>
              <a:rPr lang="en-US" sz="1600" b="1"/>
              <a:t>(ISO/ETSI)</a:t>
            </a:r>
          </a:p>
        </p:txBody>
      </p:sp>
      <p:sp>
        <p:nvSpPr>
          <p:cNvPr id="7180" name="Text Box 17"/>
          <p:cNvSpPr txBox="1">
            <a:spLocks noChangeArrowheads="1"/>
          </p:cNvSpPr>
          <p:nvPr/>
        </p:nvSpPr>
        <p:spPr bwMode="auto">
          <a:xfrm>
            <a:off x="4932363" y="3573463"/>
            <a:ext cx="965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 b="1">
                <a:solidFill>
                  <a:schemeClr val="bg1"/>
                </a:solidFill>
                <a:latin typeface="Verdana" pitchFamily="34" charset="0"/>
              </a:rPr>
              <a:t>ensure</a:t>
            </a:r>
            <a:endParaRPr lang="ru-RU" sz="1600" b="1">
              <a:solidFill>
                <a:schemeClr val="bg1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922337"/>
          </a:xfrm>
        </p:spPr>
        <p:txBody>
          <a:bodyPr/>
          <a:lstStyle/>
          <a:p>
            <a:pPr eaLnBrk="1" hangingPunct="1"/>
            <a:r>
              <a:rPr lang="en-US" sz="2400" b="1" smtClean="0">
                <a:solidFill>
                  <a:schemeClr val="bg1"/>
                </a:solidFill>
                <a:cs typeface="Arial" charset="0"/>
              </a:rPr>
              <a:t>UN/CEFACT role</a:t>
            </a:r>
            <a:endParaRPr lang="ru-RU" sz="2400" b="1" smtClean="0">
              <a:solidFill>
                <a:schemeClr val="bg1"/>
              </a:solidFill>
              <a:cs typeface="Arial" charset="0"/>
            </a:endParaRPr>
          </a:p>
        </p:txBody>
      </p:sp>
      <p:pic>
        <p:nvPicPr>
          <p:cNvPr id="8194" name="Picture 24" descr="слайд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2203450"/>
            <a:ext cx="3168650" cy="288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AutoShape 6"/>
          <p:cNvSpPr>
            <a:spLocks noChangeArrowheads="1"/>
          </p:cNvSpPr>
          <p:nvPr/>
        </p:nvSpPr>
        <p:spPr bwMode="auto">
          <a:xfrm>
            <a:off x="3419475" y="3284538"/>
            <a:ext cx="1944688" cy="1079500"/>
          </a:xfrm>
          <a:prstGeom prst="rightArrow">
            <a:avLst>
              <a:gd name="adj1" fmla="val 50000"/>
              <a:gd name="adj2" fmla="val 4503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8196" name="Text Box 17"/>
          <p:cNvSpPr txBox="1">
            <a:spLocks noChangeArrowheads="1"/>
          </p:cNvSpPr>
          <p:nvPr/>
        </p:nvSpPr>
        <p:spPr bwMode="auto">
          <a:xfrm>
            <a:off x="3419475" y="3525838"/>
            <a:ext cx="1655763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>
                <a:solidFill>
                  <a:schemeClr val="bg1"/>
                </a:solidFill>
                <a:latin typeface="Verdana" pitchFamily="34" charset="0"/>
              </a:rPr>
              <a:t>UN/CEFCT</a:t>
            </a:r>
          </a:p>
          <a:p>
            <a:pPr algn="ctr"/>
            <a:r>
              <a:rPr lang="en-US" sz="1600" b="1">
                <a:solidFill>
                  <a:schemeClr val="bg1"/>
                </a:solidFill>
                <a:latin typeface="Verdana" pitchFamily="34" charset="0"/>
              </a:rPr>
              <a:t>recommends</a:t>
            </a:r>
            <a:endParaRPr lang="ru-RU" sz="1600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8197" name="Text Box 22"/>
          <p:cNvSpPr txBox="1">
            <a:spLocks noChangeArrowheads="1"/>
          </p:cNvSpPr>
          <p:nvPr/>
        </p:nvSpPr>
        <p:spPr bwMode="auto">
          <a:xfrm>
            <a:off x="5940425" y="1541463"/>
            <a:ext cx="2592388" cy="5191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>
                <a:solidFill>
                  <a:schemeClr val="tx2"/>
                </a:solidFill>
                <a:latin typeface="Verdana" pitchFamily="34" charset="0"/>
              </a:rPr>
              <a:t>Governance model </a:t>
            </a:r>
            <a:r>
              <a:rPr lang="en-US" sz="1200" b="1">
                <a:solidFill>
                  <a:schemeClr val="tx2"/>
                </a:solidFill>
                <a:latin typeface="Verdana" pitchFamily="34" charset="0"/>
              </a:rPr>
              <a:t>(example)</a:t>
            </a:r>
            <a:endParaRPr lang="ru-RU" sz="1200" b="1">
              <a:solidFill>
                <a:schemeClr val="tx2"/>
              </a:solidFill>
              <a:latin typeface="Verdana" pitchFamily="34" charset="0"/>
            </a:endParaRPr>
          </a:p>
        </p:txBody>
      </p:sp>
      <p:sp>
        <p:nvSpPr>
          <p:cNvPr id="8198" name="Text Box 23"/>
          <p:cNvSpPr txBox="1">
            <a:spLocks noChangeArrowheads="1"/>
          </p:cNvSpPr>
          <p:nvPr/>
        </p:nvSpPr>
        <p:spPr bwMode="auto">
          <a:xfrm>
            <a:off x="468313" y="1628775"/>
            <a:ext cx="2592387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>
                <a:solidFill>
                  <a:schemeClr val="tx2"/>
                </a:solidFill>
                <a:latin typeface="Verdana" pitchFamily="34" charset="0"/>
              </a:rPr>
              <a:t>Complicated bonds</a:t>
            </a:r>
            <a:endParaRPr lang="ru-RU" sz="1600" b="1">
              <a:solidFill>
                <a:schemeClr val="tx2"/>
              </a:solidFill>
              <a:latin typeface="Verdana" pitchFamily="34" charset="0"/>
            </a:endParaRPr>
          </a:p>
        </p:txBody>
      </p:sp>
      <p:pic>
        <p:nvPicPr>
          <p:cNvPr id="8199" name="Picture 12" descr="governance mode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35600" y="2133600"/>
            <a:ext cx="3678238" cy="409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0" name="Text Box 23"/>
          <p:cNvSpPr txBox="1">
            <a:spLocks noChangeArrowheads="1"/>
          </p:cNvSpPr>
          <p:nvPr/>
        </p:nvSpPr>
        <p:spPr bwMode="auto">
          <a:xfrm>
            <a:off x="0" y="5299075"/>
            <a:ext cx="5219700" cy="11652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en-US" sz="1600" b="1">
                <a:solidFill>
                  <a:schemeClr val="tx2"/>
                </a:solidFill>
                <a:latin typeface="Verdana" pitchFamily="34" charset="0"/>
              </a:rPr>
              <a:t>How to build and manage national Trust Infrastructures in a best way so they would be interoperable with each other </a:t>
            </a:r>
          </a:p>
          <a:p>
            <a:pPr>
              <a:lnSpc>
                <a:spcPct val="110000"/>
              </a:lnSpc>
            </a:pPr>
            <a:r>
              <a:rPr lang="en-US" sz="1600" b="1">
                <a:solidFill>
                  <a:schemeClr val="tx2"/>
                </a:solidFill>
                <a:latin typeface="Verdana" pitchFamily="34" charset="0"/>
              </a:rPr>
              <a:t>for e-Trade facilitation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922337"/>
          </a:xfrm>
        </p:spPr>
        <p:txBody>
          <a:bodyPr/>
          <a:lstStyle/>
          <a:p>
            <a:pPr eaLnBrk="1" hangingPunct="1"/>
            <a:r>
              <a:rPr lang="en-US" sz="2400" b="1" smtClean="0">
                <a:solidFill>
                  <a:schemeClr val="bg1"/>
                </a:solidFill>
                <a:cs typeface="Arial" charset="0"/>
              </a:rPr>
              <a:t>Welcome you to join the Project!</a:t>
            </a:r>
            <a:endParaRPr lang="ru-RU" sz="2400" b="1" smtClean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9218" name="Rectangle 11"/>
          <p:cNvSpPr>
            <a:spLocks noChangeArrowheads="1"/>
          </p:cNvSpPr>
          <p:nvPr/>
        </p:nvSpPr>
        <p:spPr bwMode="auto">
          <a:xfrm>
            <a:off x="3708400" y="5084763"/>
            <a:ext cx="5256213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80000"/>
              </a:lnSpc>
              <a:spcBef>
                <a:spcPct val="20000"/>
              </a:spcBef>
              <a:spcAft>
                <a:spcPct val="50000"/>
              </a:spcAft>
              <a:buFont typeface="Arial" charset="0"/>
              <a:buNone/>
            </a:pPr>
            <a:r>
              <a:rPr lang="en-US" b="1"/>
              <a:t>Aleksandr Sazonov</a:t>
            </a:r>
          </a:p>
          <a:p>
            <a:pPr algn="r">
              <a:lnSpc>
                <a:spcPct val="80000"/>
              </a:lnSpc>
              <a:spcBef>
                <a:spcPct val="20000"/>
              </a:spcBef>
              <a:spcAft>
                <a:spcPct val="50000"/>
              </a:spcAft>
              <a:buFont typeface="Arial" charset="0"/>
              <a:buNone/>
            </a:pPr>
            <a:r>
              <a:rPr lang="en-US" sz="1400"/>
              <a:t>deputy general director on development</a:t>
            </a:r>
            <a:endParaRPr lang="ru-RU" sz="1400"/>
          </a:p>
          <a:p>
            <a:pPr algn="r">
              <a:lnSpc>
                <a:spcPct val="80000"/>
              </a:lnSpc>
              <a:spcBef>
                <a:spcPct val="20000"/>
              </a:spcBef>
              <a:spcAft>
                <a:spcPct val="50000"/>
              </a:spcAft>
              <a:buFont typeface="Arial" charset="0"/>
              <a:buNone/>
            </a:pPr>
            <a:r>
              <a:rPr lang="en-US" sz="1400" b="1"/>
              <a:t>“</a:t>
            </a:r>
            <a:r>
              <a:rPr lang="ru-RU" sz="1400" b="1"/>
              <a:t>National Certification Authority</a:t>
            </a:r>
            <a:r>
              <a:rPr lang="en-US" sz="1400" b="1"/>
              <a:t> Rus” CJSC</a:t>
            </a:r>
            <a:endParaRPr lang="en-US" sz="1400"/>
          </a:p>
          <a:p>
            <a:pPr algn="r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en-US">
                <a:hlinkClick r:id="rId2"/>
              </a:rPr>
              <a:t>sazonov@nucrf.ru</a:t>
            </a:r>
            <a:endParaRPr lang="ru-RU"/>
          </a:p>
        </p:txBody>
      </p:sp>
      <p:pic>
        <p:nvPicPr>
          <p:cNvPr id="9219" name="Picture 6" descr="Fascinating-Team-Building-Tactics-That-Can-Help-Your-Business-Grow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00338" y="2205038"/>
            <a:ext cx="3552825" cy="272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0" name="Rectangle 8"/>
          <p:cNvSpPr>
            <a:spLocks noChangeArrowheads="1"/>
          </p:cNvSpPr>
          <p:nvPr/>
        </p:nvSpPr>
        <p:spPr bwMode="auto">
          <a:xfrm>
            <a:off x="1187450" y="1700213"/>
            <a:ext cx="6496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>
                <a:solidFill>
                  <a:srgbClr val="008000"/>
                </a:solidFill>
              </a:rPr>
              <a:t>Lets ensure trusted</a:t>
            </a:r>
            <a:r>
              <a:rPr lang="ru-RU" b="1" i="1">
                <a:solidFill>
                  <a:srgbClr val="008000"/>
                </a:solidFill>
              </a:rPr>
              <a:t> </a:t>
            </a:r>
            <a:r>
              <a:rPr lang="en-US" b="1" i="1">
                <a:solidFill>
                  <a:srgbClr val="008000"/>
                </a:solidFill>
              </a:rPr>
              <a:t>trans-boundary electronic interaction!</a:t>
            </a:r>
            <a:endParaRPr lang="ru-RU" b="1" i="1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ational Certification Authority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National Certification Authority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4761</TotalTime>
  <Words>340</Words>
  <PresentationFormat>Экран (4:3)</PresentationFormat>
  <Paragraphs>71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Verdana</vt:lpstr>
      <vt:lpstr>National Certification Authority</vt:lpstr>
      <vt:lpstr>23rd UN/CEFACT Forum</vt:lpstr>
      <vt:lpstr>Political Context Global task statement</vt:lpstr>
      <vt:lpstr>Common approach to ensuring trans-boundary trusted electronic interaction</vt:lpstr>
      <vt:lpstr>How to achieve interoperability?</vt:lpstr>
      <vt:lpstr>European Interoperability Framework 2.0 (EIF 2.0)</vt:lpstr>
      <vt:lpstr>Coordinated work</vt:lpstr>
      <vt:lpstr>UN/CEFACT role</vt:lpstr>
      <vt:lpstr>Welcome you to join the Project!</vt:lpstr>
    </vt:vector>
  </TitlesOfParts>
  <Company>Krokoz™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Heyday</dc:creator>
  <cp:lastModifiedBy>zver</cp:lastModifiedBy>
  <cp:revision>27</cp:revision>
  <dcterms:created xsi:type="dcterms:W3CDTF">2014-03-26T10:02:07Z</dcterms:created>
  <dcterms:modified xsi:type="dcterms:W3CDTF">2014-04-07T09:25:07Z</dcterms:modified>
</cp:coreProperties>
</file>