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  <p:sldMasterId id="2147483972" r:id="rId2"/>
    <p:sldMasterId id="2147483984" r:id="rId3"/>
    <p:sldMasterId id="2147483996" r:id="rId4"/>
    <p:sldMasterId id="2147484008" r:id="rId5"/>
    <p:sldMasterId id="2147484020" r:id="rId6"/>
    <p:sldMasterId id="2147484032" r:id="rId7"/>
    <p:sldMasterId id="2147484044" r:id="rId8"/>
  </p:sldMasterIdLst>
  <p:notesMasterIdLst>
    <p:notesMasterId r:id="rId17"/>
  </p:notesMasterIdLst>
  <p:handoutMasterIdLst>
    <p:handoutMasterId r:id="rId18"/>
  </p:handoutMasterIdLst>
  <p:sldIdLst>
    <p:sldId id="256" r:id="rId9"/>
    <p:sldId id="320" r:id="rId10"/>
    <p:sldId id="324" r:id="rId11"/>
    <p:sldId id="326" r:id="rId12"/>
    <p:sldId id="325" r:id="rId13"/>
    <p:sldId id="328" r:id="rId14"/>
    <p:sldId id="327" r:id="rId15"/>
    <p:sldId id="322" r:id="rId1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6C3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0" autoAdjust="0"/>
    <p:restoredTop sz="9466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E3C97-9178-478B-999B-969F652B8E70}" type="datetimeFigureOut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9A2889-AD8A-4130-8D73-DAF1A14FF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CE3457-66A3-4A55-A4C5-FA2BBE90ADCD}" type="datetimeFigureOut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88AC97-056F-4710-A8F7-42E0CB6BBD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角丸四角形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DB76C-E328-420D-B4F7-4835EB8944AE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AD929-D846-4A69-8DCF-A7D7127678FD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1906-0A51-4561-8932-C4D1B11E10BC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49DB76C-E328-420D-B4F7-4835EB8944AE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正方形/長方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線コネクタ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線コネクタ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線コネクタ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正方形/長方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円/楕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円/楕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円/楕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円/楕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円/楕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7AE7D4D-5A57-4A24-92F9-A1F5919B3C46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75E5C31-9713-45E2-84F5-5971AD4F5150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線コネクタ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線コネクタ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正方形/長方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円/楕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円/楕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円/楕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円/楕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円/楕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線コネクタ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10B07-FB80-47D9-B0F1-7ACDAA6DDF9E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9" name="コンテンツ プレースホルダ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3D82-569F-4664-AFE0-A5180E784CE9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テキスト プレースホルダ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E0D0CA-354B-4D1D-8638-165D4D91B64B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AE40-2382-49C8-BBAC-7D79288A0FDA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円/楕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コンテンツ プレースホルダ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AB8622B-057A-4F7C-8B3A-7C7A03B3A1C9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22" name="スライド番号プレースホルダ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23" name="フッター プレースホルダ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E7D4D-5A57-4A24-92F9-A1F5919B3C46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円/楕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線コネクタ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線コネクタ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567E6C1-C69E-4D03-8D43-3D2D371799A8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AD929-D846-4A69-8DCF-A7D7127678FD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1906-0A51-4561-8932-C4D1B11E10BC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49DB76C-E328-420D-B4F7-4835EB8944AE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正方形/長方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線コネクタ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線コネクタ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線コネクタ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正方形/長方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円/楕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円/楕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円/楕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円/楕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円/楕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7AE7D4D-5A57-4A24-92F9-A1F5919B3C46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75E5C31-9713-45E2-84F5-5971AD4F5150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線コネクタ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線コネクタ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正方形/長方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円/楕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円/楕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円/楕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円/楕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円/楕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線コネクタ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10B07-FB80-47D9-B0F1-7ACDAA6DDF9E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9" name="コンテンツ プレースホルダ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3D82-569F-4664-AFE0-A5180E784CE9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テキスト プレースホルダ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E0D0CA-354B-4D1D-8638-165D4D91B64B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AE40-2382-49C8-BBAC-7D79288A0FDA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角丸四角形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E5C31-9713-45E2-84F5-5971AD4F5150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円/楕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コンテンツ プレースホルダ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AB8622B-057A-4F7C-8B3A-7C7A03B3A1C9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22" name="スライド番号プレースホルダ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23" name="フッター プレースホルダ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円/楕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線コネクタ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線コネクタ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567E6C1-C69E-4D03-8D43-3D2D371799A8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AD929-D846-4A69-8DCF-A7D7127678FD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1906-0A51-4561-8932-C4D1B11E10BC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49DB76C-E328-420D-B4F7-4835EB8944AE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正方形/長方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線コネクタ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線コネクタ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線コネクタ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正方形/長方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円/楕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円/楕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円/楕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円/楕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円/楕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7AE7D4D-5A57-4A24-92F9-A1F5919B3C46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75E5C31-9713-45E2-84F5-5971AD4F5150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線コネクタ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線コネクタ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正方形/長方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円/楕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円/楕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円/楕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円/楕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円/楕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線コネクタ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10B07-FB80-47D9-B0F1-7ACDAA6DDF9E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9" name="コンテンツ プレースホルダ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3D82-569F-4664-AFE0-A5180E784CE9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テキスト プレースホルダ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E0D0CA-354B-4D1D-8638-165D4D91B64B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10B07-FB80-47D9-B0F1-7ACDAA6DDF9E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9" name="コンテンツ プレースホルダ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AE40-2382-49C8-BBAC-7D79288A0FDA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円/楕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コンテンツ プレースホルダ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AB8622B-057A-4F7C-8B3A-7C7A03B3A1C9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22" name="スライド番号プレースホルダ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23" name="フッター プレースホルダ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円/楕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線コネクタ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線コネクタ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567E6C1-C69E-4D03-8D43-3D2D371799A8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AD929-D846-4A69-8DCF-A7D7127678FD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1906-0A51-4561-8932-C4D1B11E10BC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49DB76C-E328-420D-B4F7-4835EB8944AE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正方形/長方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線コネクタ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線コネクタ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線コネクタ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正方形/長方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円/楕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円/楕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円/楕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円/楕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円/楕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7AE7D4D-5A57-4A24-92F9-A1F5919B3C46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75E5C31-9713-45E2-84F5-5971AD4F5150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線コネクタ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線コネクタ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正方形/長方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円/楕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円/楕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円/楕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円/楕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円/楕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線コネクタ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10B07-FB80-47D9-B0F1-7ACDAA6DDF9E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9" name="コンテンツ プレースホルダ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3D82-569F-4664-AFE0-A5180E784CE9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テキスト プレースホルダ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3D82-569F-4664-AFE0-A5180E784CE9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E0D0CA-354B-4D1D-8638-165D4D91B64B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AE40-2382-49C8-BBAC-7D79288A0FDA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円/楕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コンテンツ プレースホルダ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AB8622B-057A-4F7C-8B3A-7C7A03B3A1C9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22" name="スライド番号プレースホルダ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23" name="フッター プレースホルダ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円/楕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線コネクタ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線コネクタ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567E6C1-C69E-4D03-8D43-3D2D371799A8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AD929-D846-4A69-8DCF-A7D7127678FD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1906-0A51-4561-8932-C4D1B11E10BC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49DB76C-E328-420D-B4F7-4835EB8944AE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正方形/長方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線コネクタ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線コネクタ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線コネクタ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正方形/長方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円/楕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円/楕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円/楕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円/楕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円/楕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7AE7D4D-5A57-4A24-92F9-A1F5919B3C46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75E5C31-9713-45E2-84F5-5971AD4F5150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線コネクタ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線コネクタ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正方形/長方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円/楕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円/楕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円/楕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円/楕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円/楕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線コネクタ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10B07-FB80-47D9-B0F1-7ACDAA6DDF9E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9" name="コンテンツ プレースホルダ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0D0CA-354B-4D1D-8638-165D4D91B64B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3D82-569F-4664-AFE0-A5180E784CE9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テキスト プレースホルダ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E0D0CA-354B-4D1D-8638-165D4D91B64B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AE40-2382-49C8-BBAC-7D79288A0FDA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円/楕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コンテンツ プレースホルダ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AB8622B-057A-4F7C-8B3A-7C7A03B3A1C9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22" name="スライド番号プレースホルダ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23" name="フッター プレースホルダ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円/楕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線コネクタ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線コネクタ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567E6C1-C69E-4D03-8D43-3D2D371799A8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AD929-D846-4A69-8DCF-A7D7127678FD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1906-0A51-4561-8932-C4D1B11E10BC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49DB76C-E328-420D-B4F7-4835EB8944AE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正方形/長方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線コネクタ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線コネクタ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線コネクタ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正方形/長方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円/楕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円/楕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円/楕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円/楕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円/楕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7AE7D4D-5A57-4A24-92F9-A1F5919B3C46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75E5C31-9713-45E2-84F5-5971AD4F5150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線コネクタ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線コネクタ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正方形/長方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円/楕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円/楕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円/楕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円/楕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円/楕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線コネクタ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AE40-2382-49C8-BBAC-7D79288A0FDA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10B07-FB80-47D9-B0F1-7ACDAA6DDF9E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9" name="コンテンツ プレースホルダ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3D82-569F-4664-AFE0-A5180E784CE9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テキスト プレースホルダ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E0D0CA-354B-4D1D-8638-165D4D91B64B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AE40-2382-49C8-BBAC-7D79288A0FDA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円/楕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コンテンツ プレースホルダ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AB8622B-057A-4F7C-8B3A-7C7A03B3A1C9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22" name="スライド番号プレースホルダ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23" name="フッター プレースホルダ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円/楕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線コネクタ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線コネクタ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567E6C1-C69E-4D03-8D43-3D2D371799A8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AD929-D846-4A69-8DCF-A7D7127678FD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D1906-0A51-4561-8932-C4D1B11E10BC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9DB76C-E328-420D-B4F7-4835EB8944AE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20" name="フッター プレースホル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E7D4D-5A57-4A24-92F9-A1F5919B3C46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角丸四角形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8622B-057A-4F7C-8B3A-7C7A03B3A1C9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5E5C31-9713-45E2-84F5-5971AD4F5150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F10B07-FB80-47D9-B0F1-7ACDAA6DDF9E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8C3D82-569F-4664-AFE0-A5180E784CE9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E0D0CA-354B-4D1D-8638-165D4D91B64B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30AE40-2382-49C8-BBAC-7D79288A0FDA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B8622B-057A-4F7C-8B3A-7C7A03B3A1C9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67E6C1-C69E-4D03-8D43-3D2D371799A8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3AD929-D846-4A69-8DCF-A7D7127678FD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D1906-0A51-4561-8932-C4D1B11E10BC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7E6C1-C69E-4D03-8D43-3D2D371799A8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正方形/長方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角丸四角形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91E38D3-9378-4FFF-8429-9AD579EF987B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1E38D3-9378-4FFF-8429-9AD579EF987B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円/楕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1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1E38D3-9378-4FFF-8429-9AD579EF987B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円/楕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1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1E38D3-9378-4FFF-8429-9AD579EF987B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円/楕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1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1E38D3-9378-4FFF-8429-9AD579EF987B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円/楕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1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1E38D3-9378-4FFF-8429-9AD579EF987B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円/楕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1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1E38D3-9378-4FFF-8429-9AD579EF987B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正方形/長方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円/楕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1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テキスト プレースホルダ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91E38D3-9378-4FFF-8429-9AD579EF987B}" type="datetime1">
              <a:rPr kumimoji="1" lang="ja-JP" altLang="en-US" smtClean="0"/>
              <a:pPr/>
              <a:t>2014/4/4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CD6C1B0-F023-4E39-9074-E5579D151F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95400" y="3789040"/>
            <a:ext cx="6400800" cy="2448272"/>
          </a:xfrm>
        </p:spPr>
        <p:txBody>
          <a:bodyPr>
            <a:normAutofit/>
          </a:bodyPr>
          <a:lstStyle/>
          <a:p>
            <a:r>
              <a:rPr lang="en-US" altLang="ja-JP" sz="3900" dirty="0" smtClean="0"/>
              <a:t>UN/CEFACT 23</a:t>
            </a:r>
            <a:r>
              <a:rPr lang="en-US" altLang="ja-JP" sz="3900" baseline="30000" dirty="0" smtClean="0"/>
              <a:t>rd</a:t>
            </a:r>
            <a:r>
              <a:rPr lang="en-US" altLang="ja-JP" sz="3900" dirty="0" smtClean="0"/>
              <a:t> Forum </a:t>
            </a:r>
          </a:p>
          <a:p>
            <a:r>
              <a:rPr lang="en-US" altLang="ja-JP" sz="4400" dirty="0" smtClean="0"/>
              <a:t>ITPD session on 7</a:t>
            </a:r>
            <a:r>
              <a:rPr lang="en-US" altLang="ja-JP" sz="4400" baseline="30000" dirty="0" smtClean="0"/>
              <a:t>th</a:t>
            </a:r>
            <a:r>
              <a:rPr lang="en-US" altLang="ja-JP" sz="4400" dirty="0" smtClean="0"/>
              <a:t> April</a:t>
            </a:r>
            <a:endParaRPr kumimoji="1" lang="en-US" altLang="ja-JP" sz="2800" dirty="0" smtClean="0"/>
          </a:p>
          <a:p>
            <a:r>
              <a:rPr kumimoji="1" lang="en-US" altLang="ja-JP" dirty="0" smtClean="0"/>
              <a:t>Mitsuru Ishigaki</a:t>
            </a:r>
          </a:p>
          <a:p>
            <a:r>
              <a:rPr lang="en-US" altLang="ja-JP" dirty="0" smtClean="0"/>
              <a:t>JASTPRO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79512" y="1268760"/>
            <a:ext cx="8784976" cy="2088232"/>
          </a:xfrm>
        </p:spPr>
        <p:txBody>
          <a:bodyPr>
            <a:normAutofit/>
          </a:bodyPr>
          <a:lstStyle/>
          <a:p>
            <a:r>
              <a:rPr kumimoji="1" lang="en-US" altLang="ja-JP" sz="3100" dirty="0" smtClean="0"/>
              <a:t>Research on “Sea Waybill” towards its promotion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sz="2000" dirty="0" smtClean="0"/>
              <a:t>Massive use of Sea Waybill will make World Trade more Comfortable.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/>
              <a:t> T</a:t>
            </a:r>
            <a:r>
              <a:rPr lang="en-US" altLang="ja-JP" sz="2400" dirty="0" smtClean="0"/>
              <a:t>he Committee for</a:t>
            </a:r>
            <a:r>
              <a:rPr lang="ja-JP" altLang="ja-JP" sz="2400" dirty="0" smtClean="0"/>
              <a:t>‘</a:t>
            </a:r>
            <a:r>
              <a:rPr lang="en-US" altLang="ja-JP" sz="2400" dirty="0" smtClean="0"/>
              <a:t>Trade Facilitation by promotion of Sea Waybill</a:t>
            </a:r>
            <a:r>
              <a:rPr lang="ja-JP" altLang="ja-JP" sz="2400" dirty="0" smtClean="0"/>
              <a:t>’</a:t>
            </a:r>
            <a:endParaRPr kumimoji="1" lang="ja-JP" altLang="en-US" sz="3200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ja-JP" dirty="0" smtClean="0"/>
              <a:t>Chair  Koji TSUBAKI,  Professor of  </a:t>
            </a:r>
            <a:r>
              <a:rPr lang="en-US" altLang="ja-JP" dirty="0" err="1" smtClean="0"/>
              <a:t>Waseda</a:t>
            </a:r>
            <a:r>
              <a:rPr lang="en-US" altLang="ja-JP" dirty="0" smtClean="0"/>
              <a:t> University</a:t>
            </a:r>
          </a:p>
          <a:p>
            <a:r>
              <a:rPr lang="en-US" altLang="ja-JP" dirty="0" smtClean="0"/>
              <a:t>Main coordinator: Kokichi WATANABE,  </a:t>
            </a:r>
            <a:r>
              <a:rPr lang="en-US" altLang="ja-JP" sz="2400" dirty="0" smtClean="0"/>
              <a:t>Senior Adviser of JASTPRO</a:t>
            </a:r>
            <a:endParaRPr lang="ja-JP" altLang="ja-JP" dirty="0" smtClean="0"/>
          </a:p>
          <a:p>
            <a:r>
              <a:rPr lang="en-US" altLang="ja-JP" dirty="0" smtClean="0"/>
              <a:t>Members:  </a:t>
            </a:r>
          </a:p>
          <a:p>
            <a:pPr>
              <a:buNone/>
            </a:pPr>
            <a:r>
              <a:rPr lang="en-US" altLang="ja-JP" dirty="0" smtClean="0"/>
              <a:t>     Various communities of  Trading, Banks, Insurance, NVOCC, </a:t>
            </a:r>
          </a:p>
          <a:p>
            <a:pPr>
              <a:buNone/>
            </a:pPr>
            <a:r>
              <a:rPr lang="en-US" altLang="ja-JP" dirty="0" smtClean="0"/>
              <a:t>     Ocean Carriers, Forwarders  and others </a:t>
            </a:r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Secretariat:  JASTPRO</a:t>
            </a:r>
            <a:endParaRPr lang="ja-JP" altLang="ja-JP" dirty="0" smtClean="0"/>
          </a:p>
          <a:p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  </a:t>
            </a:r>
            <a:r>
              <a:rPr kumimoji="1" lang="en-US" altLang="ja-JP" b="1" dirty="0" smtClean="0"/>
              <a:t>Promotion of  using SWB following  UNECE Recommendation No.12</a:t>
            </a:r>
            <a:endParaRPr kumimoji="1" lang="ja-JP" altLang="en-US" b="1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altLang="ja-JP" b="1" dirty="0" smtClean="0"/>
              <a:t>Purpose:</a:t>
            </a:r>
          </a:p>
          <a:p>
            <a:pPr>
              <a:buNone/>
            </a:pPr>
            <a:r>
              <a:rPr kumimoji="1" lang="en-US" altLang="ja-JP" dirty="0" smtClean="0"/>
              <a:t>    </a:t>
            </a:r>
            <a:r>
              <a:rPr lang="ja-JP" altLang="en-US" dirty="0" smtClean="0"/>
              <a:t>  ・</a:t>
            </a:r>
            <a:r>
              <a:rPr kumimoji="1" lang="en-US" altLang="ja-JP" dirty="0" smtClean="0"/>
              <a:t> To cope with B/L Crisis</a:t>
            </a:r>
          </a:p>
          <a:p>
            <a:pPr>
              <a:buNone/>
            </a:pPr>
            <a:r>
              <a:rPr kumimoji="1" lang="en-US" altLang="ja-JP" dirty="0" smtClean="0"/>
              <a:t>      </a:t>
            </a:r>
            <a:r>
              <a:rPr kumimoji="1" lang="ja-JP" altLang="en-US" dirty="0" smtClean="0"/>
              <a:t>・</a:t>
            </a:r>
            <a:r>
              <a:rPr lang="en-US" altLang="ja-JP" dirty="0" smtClean="0"/>
              <a:t>Adequate for di</a:t>
            </a:r>
            <a:r>
              <a:rPr kumimoji="1" lang="en-US" altLang="ja-JP" dirty="0" smtClean="0"/>
              <a:t>gitalization</a:t>
            </a:r>
          </a:p>
          <a:p>
            <a:pPr>
              <a:buNone/>
            </a:pPr>
            <a:r>
              <a:rPr lang="en-US" altLang="ja-JP" dirty="0" smtClean="0"/>
              <a:t>      </a:t>
            </a:r>
            <a:r>
              <a:rPr lang="ja-JP" altLang="en-US" dirty="0" smtClean="0"/>
              <a:t>・</a:t>
            </a:r>
            <a:r>
              <a:rPr lang="en-US" altLang="ja-JP" dirty="0" smtClean="0"/>
              <a:t>Global Rule   (Rotterdam Rules,  CMI Rules )</a:t>
            </a:r>
          </a:p>
          <a:p>
            <a:pPr>
              <a:buNone/>
            </a:pPr>
            <a:r>
              <a:rPr kumimoji="1" lang="en-US" altLang="ja-JP" b="1" dirty="0" smtClean="0"/>
              <a:t>To promote:</a:t>
            </a:r>
          </a:p>
          <a:p>
            <a:pPr>
              <a:buNone/>
            </a:pPr>
            <a:r>
              <a:rPr lang="en-US" altLang="ja-JP" dirty="0" smtClean="0"/>
              <a:t>     (</a:t>
            </a:r>
            <a:r>
              <a:rPr lang="en-US" altLang="ja-JP" sz="2400" dirty="0" smtClean="0"/>
              <a:t>1) To foster  awareness of  characteristics of SWB </a:t>
            </a:r>
          </a:p>
          <a:p>
            <a:pPr>
              <a:buNone/>
            </a:pPr>
            <a:r>
              <a:rPr kumimoji="1" lang="en-US" altLang="ja-JP" sz="2400" dirty="0" smtClean="0"/>
              <a:t>                Seller/Buyer/Carrier/Forwarder/ NVOCC etc.</a:t>
            </a:r>
          </a:p>
          <a:p>
            <a:pPr>
              <a:buNone/>
            </a:pPr>
            <a:r>
              <a:rPr lang="en-US" altLang="ja-JP" sz="2400" dirty="0" smtClean="0"/>
              <a:t>     (2) To foster awareness of the problem about </a:t>
            </a:r>
          </a:p>
          <a:p>
            <a:pPr>
              <a:buNone/>
            </a:pPr>
            <a:r>
              <a:rPr lang="en-US" altLang="ja-JP" dirty="0" smtClean="0"/>
              <a:t>           </a:t>
            </a:r>
            <a:r>
              <a:rPr lang="en-US" altLang="ja-JP" sz="2400" dirty="0" smtClean="0"/>
              <a:t>Surrendered B/L </a:t>
            </a:r>
          </a:p>
          <a:p>
            <a:pPr>
              <a:buNone/>
            </a:pPr>
            <a:r>
              <a:rPr lang="en-US" altLang="ja-JP" sz="2400" dirty="0" smtClean="0"/>
              <a:t>                 Seller/Buyer etc.</a:t>
            </a:r>
          </a:p>
          <a:p>
            <a:pPr>
              <a:buNone/>
            </a:pPr>
            <a:r>
              <a:rPr kumimoji="1" lang="en-US" altLang="ja-JP" sz="2400" dirty="0" smtClean="0"/>
              <a:t>     (3) To promote parties to prepare  SWB process</a:t>
            </a:r>
          </a:p>
          <a:p>
            <a:pPr>
              <a:buNone/>
            </a:pPr>
            <a:r>
              <a:rPr lang="en-US" altLang="ja-JP" sz="2400" dirty="0" smtClean="0"/>
              <a:t>                Seller/Buyer/Carrier/Forwarder/NVOCC/Bank</a:t>
            </a:r>
          </a:p>
          <a:p>
            <a:pPr>
              <a:buNone/>
            </a:pPr>
            <a:r>
              <a:rPr lang="en-US" altLang="ja-JP" dirty="0" smtClean="0"/>
              <a:t>                                                                                  </a:t>
            </a:r>
            <a:r>
              <a:rPr lang="en-US" altLang="ja-JP" sz="2400" dirty="0" smtClean="0"/>
              <a:t>   etc.</a:t>
            </a:r>
            <a:r>
              <a:rPr kumimoji="1" lang="en-US" altLang="ja-JP" dirty="0" smtClean="0"/>
              <a:t>     </a:t>
            </a:r>
          </a:p>
          <a:p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 So called ‘Surrendered B/L procedure’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/>
              <a:t>  B/L is used for this procedure</a:t>
            </a:r>
          </a:p>
          <a:p>
            <a:pPr>
              <a:buFont typeface="Wingdings" pitchFamily="2" charset="2"/>
              <a:buChar char="l"/>
            </a:pPr>
            <a:r>
              <a:rPr lang="en-US" altLang="ja-JP" dirty="0" smtClean="0"/>
              <a:t>  Commonly used practice in Asian countries since middle of 80’s.   (while SWB  got common since 90’s )</a:t>
            </a:r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/>
              <a:t>Typical process</a:t>
            </a:r>
          </a:p>
          <a:p>
            <a:pPr>
              <a:buNone/>
            </a:pPr>
            <a:r>
              <a:rPr lang="en-US" altLang="ja-JP" dirty="0" smtClean="0"/>
              <a:t> (1) Carrier issues B/L to Shipper  at loading port.</a:t>
            </a:r>
          </a:p>
          <a:p>
            <a:pPr>
              <a:buNone/>
            </a:pPr>
            <a:r>
              <a:rPr kumimoji="1" lang="en-US" altLang="ja-JP" dirty="0" smtClean="0"/>
              <a:t> (2)  Shipper endorses and returns Full set to above Carrier.</a:t>
            </a:r>
          </a:p>
          <a:p>
            <a:pPr>
              <a:buNone/>
            </a:pPr>
            <a:r>
              <a:rPr lang="en-US" altLang="ja-JP" dirty="0" smtClean="0"/>
              <a:t> (3)  Carrier receives the full set and give shipper a</a:t>
            </a:r>
          </a:p>
          <a:p>
            <a:pPr>
              <a:buNone/>
            </a:pPr>
            <a:r>
              <a:rPr lang="en-US" altLang="ja-JP" dirty="0" smtClean="0"/>
              <a:t>       photo copy of the original B/L  with mark of     </a:t>
            </a:r>
          </a:p>
          <a:p>
            <a:pPr>
              <a:buNone/>
            </a:pPr>
            <a:r>
              <a:rPr lang="en-US" altLang="ja-JP" dirty="0" smtClean="0"/>
              <a:t>       ‘Surrendered’.</a:t>
            </a:r>
          </a:p>
          <a:p>
            <a:pPr>
              <a:buNone/>
            </a:pPr>
            <a:r>
              <a:rPr kumimoji="1" lang="en-US" altLang="ja-JP" dirty="0" smtClean="0"/>
              <a:t> (4)   Carrier of discharging port  release the cargo to </a:t>
            </a:r>
          </a:p>
          <a:p>
            <a:pPr>
              <a:buNone/>
            </a:pPr>
            <a:r>
              <a:rPr lang="en-US" altLang="ja-JP" dirty="0" smtClean="0"/>
              <a:t>       </a:t>
            </a:r>
            <a:r>
              <a:rPr kumimoji="1" lang="en-US" altLang="ja-JP" dirty="0" smtClean="0"/>
              <a:t>consignee without receiving B/L(s). </a:t>
            </a:r>
          </a:p>
          <a:p>
            <a:pPr>
              <a:buNone/>
            </a:pPr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66130"/>
          </a:xfrm>
        </p:spPr>
        <p:txBody>
          <a:bodyPr>
            <a:normAutofit/>
          </a:bodyPr>
          <a:lstStyle/>
          <a:p>
            <a:r>
              <a:rPr kumimoji="1" lang="en-US" altLang="ja-JP" sz="2800" dirty="0" smtClean="0"/>
              <a:t>Current situation quoted from comments of participants in the committee</a:t>
            </a:r>
            <a:endParaRPr kumimoji="1" lang="ja-JP" altLang="en-US" sz="2800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Ocean Carriers:   Around more than 50% are SWBs. </a:t>
            </a:r>
          </a:p>
          <a:p>
            <a:pPr>
              <a:buNone/>
            </a:pPr>
            <a:r>
              <a:rPr lang="en-US" altLang="ja-JP" dirty="0" smtClean="0"/>
              <a:t>     </a:t>
            </a:r>
            <a:r>
              <a:rPr kumimoji="1" lang="en-US" altLang="ja-JP" dirty="0" smtClean="0"/>
              <a:t>They prefer usage of SWB for saving the risk of B/L lost and  caring for  B/L surrender.</a:t>
            </a:r>
          </a:p>
          <a:p>
            <a:r>
              <a:rPr lang="en-US" altLang="ja-JP" dirty="0" smtClean="0"/>
              <a:t>Freight forwarders: </a:t>
            </a:r>
          </a:p>
          <a:p>
            <a:pPr>
              <a:buNone/>
            </a:pPr>
            <a:r>
              <a:rPr lang="en-US" altLang="ja-JP" dirty="0" smtClean="0"/>
              <a:t>       Japan International Freight Forwarders Association Inc.  (JIFFA) provides  Multimodal Transport B/L form and SWB form.</a:t>
            </a:r>
          </a:p>
          <a:p>
            <a:pPr>
              <a:buNone/>
            </a:pPr>
            <a:r>
              <a:rPr lang="en-US" altLang="ja-JP" dirty="0" smtClean="0"/>
              <a:t>      General image is that SWB portion is bigger than that of </a:t>
            </a:r>
          </a:p>
          <a:p>
            <a:pPr>
              <a:buNone/>
            </a:pPr>
            <a:r>
              <a:rPr lang="en-US" altLang="ja-JP" dirty="0" smtClean="0"/>
              <a:t>      B/L.    </a:t>
            </a:r>
          </a:p>
          <a:p>
            <a:pPr>
              <a:buNone/>
            </a:pPr>
            <a:r>
              <a:rPr lang="en-US" altLang="ja-JP" dirty="0" smtClean="0"/>
              <a:t>      As NVOCC with carrier,  usage of SWB is majority.</a:t>
            </a:r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2800" dirty="0" smtClean="0"/>
              <a:t>Current situation quoted from comments of participants in the committee (Continued)</a:t>
            </a:r>
            <a:endParaRPr kumimoji="1" lang="ja-JP" altLang="en-US" sz="2800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l"/>
            </a:pPr>
            <a:r>
              <a:rPr lang="en-US" altLang="ja-JP" dirty="0" smtClean="0"/>
              <a:t>Machinery exporters organization:</a:t>
            </a:r>
          </a:p>
          <a:p>
            <a:pPr>
              <a:buNone/>
            </a:pPr>
            <a:r>
              <a:rPr lang="en-US" altLang="ja-JP" dirty="0" smtClean="0"/>
              <a:t>   (1)  Big makers ( ex. Automobile, Home Electronics ) </a:t>
            </a:r>
            <a:r>
              <a:rPr lang="en-US" altLang="ja-JP" dirty="0" smtClean="0"/>
              <a:t>use</a:t>
            </a:r>
          </a:p>
          <a:p>
            <a:pPr>
              <a:buNone/>
            </a:pPr>
            <a:r>
              <a:rPr lang="en-US" altLang="ja-JP" dirty="0" smtClean="0"/>
              <a:t> </a:t>
            </a:r>
            <a:r>
              <a:rPr lang="en-US" altLang="ja-JP" dirty="0" smtClean="0"/>
              <a:t>       </a:t>
            </a:r>
            <a:r>
              <a:rPr lang="en-US" altLang="ja-JP" dirty="0" smtClean="0"/>
              <a:t> SWB  </a:t>
            </a:r>
            <a:r>
              <a:rPr lang="en-US" altLang="ja-JP" dirty="0" smtClean="0"/>
              <a:t>in many cases with group companies. </a:t>
            </a:r>
          </a:p>
          <a:p>
            <a:pPr>
              <a:buNone/>
            </a:pPr>
            <a:r>
              <a:rPr lang="en-US" altLang="ja-JP" dirty="0" smtClean="0"/>
              <a:t>   (2)  For non-group trade, they often use trading companies  </a:t>
            </a:r>
          </a:p>
          <a:p>
            <a:pPr>
              <a:buNone/>
            </a:pPr>
            <a:r>
              <a:rPr lang="en-US" altLang="ja-JP" dirty="0" smtClean="0"/>
              <a:t>          (</a:t>
            </a:r>
            <a:r>
              <a:rPr lang="en-US" altLang="ja-JP" dirty="0" err="1" smtClean="0"/>
              <a:t>Shosha</a:t>
            </a:r>
            <a:r>
              <a:rPr lang="en-US" altLang="ja-JP" dirty="0" smtClean="0"/>
              <a:t>).  So the portion of L/C trade by </a:t>
            </a:r>
            <a:r>
              <a:rPr lang="en-US" altLang="ja-JP" dirty="0" smtClean="0"/>
              <a:t>trading</a:t>
            </a:r>
          </a:p>
          <a:p>
            <a:pPr>
              <a:buNone/>
            </a:pPr>
            <a:r>
              <a:rPr lang="en-US" altLang="ja-JP" dirty="0" smtClean="0"/>
              <a:t> </a:t>
            </a:r>
            <a:r>
              <a:rPr lang="en-US" altLang="ja-JP" dirty="0" smtClean="0"/>
              <a:t>        </a:t>
            </a:r>
            <a:r>
              <a:rPr lang="en-US" altLang="ja-JP" dirty="0" smtClean="0"/>
              <a:t> companies </a:t>
            </a:r>
            <a:r>
              <a:rPr lang="en-US" altLang="ja-JP" dirty="0" smtClean="0"/>
              <a:t>is considerable. </a:t>
            </a:r>
          </a:p>
          <a:p>
            <a:pPr>
              <a:buNone/>
            </a:pPr>
            <a:r>
              <a:rPr lang="en-US" altLang="ja-JP" dirty="0" smtClean="0"/>
              <a:t>   (3)  Makers of  precision and industrial instrument often </a:t>
            </a: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 </a:t>
            </a:r>
            <a:r>
              <a:rPr lang="en-US" altLang="ja-JP" dirty="0" smtClean="0"/>
              <a:t>         </a:t>
            </a:r>
            <a:r>
              <a:rPr lang="en-US" altLang="ja-JP" dirty="0" smtClean="0"/>
              <a:t>use </a:t>
            </a:r>
            <a:r>
              <a:rPr lang="en-US" altLang="ja-JP" dirty="0" smtClean="0"/>
              <a:t>L/C trade. </a:t>
            </a:r>
          </a:p>
          <a:p>
            <a:pPr>
              <a:buNone/>
            </a:pPr>
            <a:r>
              <a:rPr lang="en-US" altLang="ja-JP" dirty="0" smtClean="0"/>
              <a:t>    (4) For guidance, they suggested about a </a:t>
            </a:r>
            <a:r>
              <a:rPr lang="en-US" altLang="ja-JP" dirty="0" smtClean="0"/>
              <a:t>academy research </a:t>
            </a:r>
          </a:p>
          <a:p>
            <a:pPr>
              <a:buNone/>
            </a:pPr>
            <a:r>
              <a:rPr lang="en-US" altLang="ja-JP" dirty="0" smtClean="0"/>
              <a:t> </a:t>
            </a:r>
            <a:r>
              <a:rPr lang="en-US" altLang="ja-JP" dirty="0" smtClean="0"/>
              <a:t>        </a:t>
            </a:r>
            <a:r>
              <a:rPr lang="en-US" altLang="ja-JP" dirty="0" smtClean="0"/>
              <a:t>report in </a:t>
            </a:r>
            <a:r>
              <a:rPr lang="en-US" altLang="ja-JP" dirty="0" smtClean="0"/>
              <a:t>2010 ,reporting the portion of  maritime trade </a:t>
            </a:r>
          </a:p>
          <a:p>
            <a:pPr>
              <a:buNone/>
            </a:pPr>
            <a:r>
              <a:rPr lang="en-US" altLang="ja-JP" dirty="0" smtClean="0"/>
              <a:t>          document as B/L 36.3% SWB 42.5% and Surrendered </a:t>
            </a: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 </a:t>
            </a:r>
            <a:r>
              <a:rPr lang="en-US" altLang="ja-JP" dirty="0" smtClean="0"/>
              <a:t>        </a:t>
            </a:r>
            <a:r>
              <a:rPr lang="en-US" altLang="ja-JP" dirty="0" smtClean="0"/>
              <a:t>B/L 21.2</a:t>
            </a:r>
            <a:r>
              <a:rPr lang="en-US" altLang="ja-JP" dirty="0" smtClean="0"/>
              <a:t>%. </a:t>
            </a:r>
            <a:endParaRPr lang="ja-JP" altLang="en-US" dirty="0" smtClean="0"/>
          </a:p>
          <a:p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3200" dirty="0" smtClean="0"/>
              <a:t>Current situation quoted from comments of participants in the committee (Continued)</a:t>
            </a:r>
            <a:endParaRPr kumimoji="1" lang="ja-JP" altLang="en-US" sz="3200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kumimoji="1" lang="en-US" altLang="ja-JP" sz="3400" dirty="0" smtClean="0"/>
              <a:t>A Bank :  </a:t>
            </a:r>
          </a:p>
          <a:p>
            <a:pPr>
              <a:buNone/>
            </a:pPr>
            <a:r>
              <a:rPr lang="en-US" altLang="ja-JP" sz="3400" dirty="0" smtClean="0"/>
              <a:t>   (1) </a:t>
            </a:r>
            <a:r>
              <a:rPr kumimoji="1" lang="en-US" altLang="ja-JP" sz="3400" dirty="0" smtClean="0"/>
              <a:t> L/C  business:</a:t>
            </a:r>
          </a:p>
          <a:p>
            <a:pPr>
              <a:buNone/>
            </a:pPr>
            <a:r>
              <a:rPr lang="en-US" altLang="ja-JP" sz="3400" dirty="0" smtClean="0"/>
              <a:t>              </a:t>
            </a:r>
            <a:r>
              <a:rPr kumimoji="1" lang="en-US" altLang="ja-JP" sz="3400" dirty="0" smtClean="0"/>
              <a:t>   B/L &gt;  Surrendered B/L &gt; SWB</a:t>
            </a:r>
          </a:p>
          <a:p>
            <a:pPr>
              <a:buNone/>
            </a:pPr>
            <a:r>
              <a:rPr lang="en-US" altLang="ja-JP" sz="3400" dirty="0" smtClean="0"/>
              <a:t>              Export:   B/L portion is big while SWB is minimal.</a:t>
            </a:r>
          </a:p>
          <a:p>
            <a:pPr>
              <a:buNone/>
            </a:pPr>
            <a:r>
              <a:rPr lang="en-US" altLang="ja-JP" sz="3400" dirty="0" smtClean="0"/>
              <a:t>              Import: Surr. B/L portion is bigger than that of </a:t>
            </a:r>
          </a:p>
          <a:p>
            <a:pPr>
              <a:buNone/>
            </a:pPr>
            <a:r>
              <a:rPr lang="en-US" altLang="ja-JP" sz="3400" dirty="0" smtClean="0"/>
              <a:t>                             export and portion of this Surr. B/L is</a:t>
            </a:r>
          </a:p>
          <a:p>
            <a:pPr>
              <a:buNone/>
            </a:pPr>
            <a:r>
              <a:rPr lang="en-US" altLang="ja-JP" sz="3400" dirty="0" smtClean="0"/>
              <a:t>                            getting bigger.</a:t>
            </a:r>
          </a:p>
          <a:p>
            <a:pPr>
              <a:lnSpc>
                <a:spcPct val="110000"/>
              </a:lnSpc>
              <a:buNone/>
            </a:pPr>
            <a:r>
              <a:rPr lang="en-US" altLang="ja-JP" sz="3400" dirty="0" smtClean="0"/>
              <a:t>   (2)  Indicating ‘Bank’ as consignee in SWB</a:t>
            </a:r>
          </a:p>
          <a:p>
            <a:pPr>
              <a:lnSpc>
                <a:spcPct val="110000"/>
              </a:lnSpc>
              <a:buNone/>
            </a:pPr>
            <a:r>
              <a:rPr lang="en-US" altLang="ja-JP" sz="3400" dirty="0" smtClean="0"/>
              <a:t>              Business procedure of Air Waybill (ex. Bank </a:t>
            </a:r>
          </a:p>
          <a:p>
            <a:pPr>
              <a:lnSpc>
                <a:spcPct val="110000"/>
              </a:lnSpc>
              <a:buNone/>
            </a:pPr>
            <a:r>
              <a:rPr lang="en-US" altLang="ja-JP" sz="3400" dirty="0" smtClean="0"/>
              <a:t>              release order) is established while that of SWB is</a:t>
            </a:r>
          </a:p>
          <a:p>
            <a:pPr>
              <a:lnSpc>
                <a:spcPct val="110000"/>
              </a:lnSpc>
              <a:buNone/>
            </a:pPr>
            <a:r>
              <a:rPr lang="en-US" altLang="ja-JP" sz="3400" dirty="0" smtClean="0"/>
              <a:t>              not yet fully in the  same understanding among</a:t>
            </a:r>
          </a:p>
          <a:p>
            <a:pPr>
              <a:lnSpc>
                <a:spcPct val="110000"/>
              </a:lnSpc>
              <a:buNone/>
            </a:pPr>
            <a:r>
              <a:rPr lang="en-US" altLang="ja-JP" sz="3400" dirty="0" smtClean="0"/>
              <a:t>              concerned parities.</a:t>
            </a:r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kumimoji="1" lang="en-US" altLang="ja-JP" dirty="0" smtClean="0"/>
              <a:t>To read this Summary report please access following  URL:</a:t>
            </a:r>
          </a:p>
          <a:p>
            <a:endParaRPr lang="en-US" altLang="ja-JP" dirty="0" smtClean="0"/>
          </a:p>
          <a:p>
            <a:pPr>
              <a:buNone/>
            </a:pPr>
            <a:r>
              <a:rPr lang="en-US" altLang="ja-JP" sz="2400" b="1" dirty="0" smtClean="0"/>
              <a:t>   http://www.jastpro.org/committee/20140401_en.pdf</a:t>
            </a:r>
          </a:p>
          <a:p>
            <a:pPr>
              <a:buNone/>
            </a:pPr>
            <a:endParaRPr kumimoji="1" lang="en-US" altLang="ja-JP" sz="2400" b="1" dirty="0" smtClean="0"/>
          </a:p>
          <a:p>
            <a:pPr>
              <a:buNone/>
            </a:pPr>
            <a:endParaRPr lang="en-US" altLang="ja-JP" sz="2400" b="1" dirty="0" smtClean="0"/>
          </a:p>
          <a:p>
            <a:pPr>
              <a:buNone/>
            </a:pPr>
            <a:endParaRPr kumimoji="1" lang="en-US" altLang="ja-JP" sz="2400" b="1" dirty="0" smtClean="0"/>
          </a:p>
          <a:p>
            <a:pPr>
              <a:buNone/>
            </a:pPr>
            <a:endParaRPr lang="en-US" altLang="ja-JP" sz="2400" b="1" dirty="0" smtClean="0"/>
          </a:p>
          <a:p>
            <a:pPr>
              <a:buNone/>
            </a:pPr>
            <a:r>
              <a:rPr kumimoji="1" lang="en-US" altLang="ja-JP" sz="2400" b="1" dirty="0" smtClean="0"/>
              <a:t>                                                   Thank you  JASTPRO</a:t>
            </a:r>
          </a:p>
          <a:p>
            <a:pPr>
              <a:buNone/>
            </a:pPr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6C1B0-F023-4E39-9074-E5579D151F7F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ジャパネスク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ジャパネスク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スパイス">
  <a:themeElements>
    <a:clrScheme name="スパイス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スパイス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スパイス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スパイス">
  <a:themeElements>
    <a:clrScheme name="スパイス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スパイス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スパイス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スパイス">
  <a:themeElements>
    <a:clrScheme name="スパイス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スパイス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スパイス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スパイス">
  <a:themeElements>
    <a:clrScheme name="スパイス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スパイス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スパイス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スパイス">
  <a:themeElements>
    <a:clrScheme name="スパイス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スパイス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スパイス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スパイス">
  <a:themeElements>
    <a:clrScheme name="スパイス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スパイス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スパイス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1217</TotalTime>
  <Words>628</Words>
  <Application>Microsoft Office PowerPoint</Application>
  <PresentationFormat>画面に合わせる (4:3)</PresentationFormat>
  <Paragraphs>88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8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1_ジャパネスク</vt:lpstr>
      <vt:lpstr>スパイス</vt:lpstr>
      <vt:lpstr>1_スパイス</vt:lpstr>
      <vt:lpstr>2_スパイス</vt:lpstr>
      <vt:lpstr>3_スパイス</vt:lpstr>
      <vt:lpstr>4_スパイス</vt:lpstr>
      <vt:lpstr>5_スパイス</vt:lpstr>
      <vt:lpstr>フレッシュ</vt:lpstr>
      <vt:lpstr>Research on “Sea Waybill” towards its promotion Massive use of Sea Waybill will make World Trade more Comfortable.</vt:lpstr>
      <vt:lpstr> The Committee for‘Trade Facilitation by promotion of Sea Waybill’</vt:lpstr>
      <vt:lpstr>  Promotion of  using SWB following  UNECE Recommendation No.12</vt:lpstr>
      <vt:lpstr> So called ‘Surrendered B/L procedure’</vt:lpstr>
      <vt:lpstr>Current situation quoted from comments of participants in the committee</vt:lpstr>
      <vt:lpstr>Current situation quoted from comments of participants in the committee (Continued)</vt:lpstr>
      <vt:lpstr>Current situation quoted from comments of participants in the committee (Continued)</vt:lpstr>
      <vt:lpstr>スライド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JASTPRO as  Japan National  Trade Facilitation Body</dc:title>
  <dc:creator>MIshigaki</dc:creator>
  <cp:lastModifiedBy>MIshigaki</cp:lastModifiedBy>
  <cp:revision>172</cp:revision>
  <dcterms:created xsi:type="dcterms:W3CDTF">2013-09-30T22:50:51Z</dcterms:created>
  <dcterms:modified xsi:type="dcterms:W3CDTF">2014-04-04T01:39:00Z</dcterms:modified>
</cp:coreProperties>
</file>