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E4E8F4"/>
    <a:srgbClr val="23489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1" autoAdjust="0"/>
    <p:restoredTop sz="86353" autoAdjust="0"/>
  </p:normalViewPr>
  <p:slideViewPr>
    <p:cSldViewPr>
      <p:cViewPr varScale="1">
        <p:scale>
          <a:sx n="78" d="100"/>
          <a:sy n="78" d="100"/>
        </p:scale>
        <p:origin x="-16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15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D247BA29-EB8F-4F43-971F-5415F672816B}" type="slidenum">
              <a:rPr lang="de-DE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07" name="Rectangle 23"/>
          <p:cNvSpPr>
            <a:spLocks noChangeArrowheads="1"/>
          </p:cNvSpPr>
          <p:nvPr/>
        </p:nvSpPr>
        <p:spPr bwMode="auto">
          <a:xfrm>
            <a:off x="684213" y="260350"/>
            <a:ext cx="7775575" cy="5905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pic>
        <p:nvPicPr>
          <p:cNvPr id="42001" name="Picture 17" descr="ebIX-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7200" y="455613"/>
            <a:ext cx="5724525" cy="2973387"/>
          </a:xfrm>
          <a:prstGeom prst="rect">
            <a:avLst/>
          </a:prstGeom>
          <a:noFill/>
        </p:spPr>
      </p:pic>
      <p:sp>
        <p:nvSpPr>
          <p:cNvPr id="4199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257300" y="3068638"/>
            <a:ext cx="6629400" cy="1512887"/>
          </a:xfrm>
        </p:spPr>
        <p:txBody>
          <a:bodyPr/>
          <a:lstStyle>
            <a:lvl1pPr algn="ctr">
              <a:defRPr sz="3700"/>
            </a:lvl1pPr>
          </a:lstStyle>
          <a:p>
            <a:r>
              <a:rPr lang="en-GB"/>
              <a:t>Titelmasterformat durch Klicken bearbeiten</a:t>
            </a:r>
          </a:p>
        </p:txBody>
      </p:sp>
      <p:sp>
        <p:nvSpPr>
          <p:cNvPr id="4199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754563"/>
            <a:ext cx="6858000" cy="1050925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GB"/>
              <a:t>Formatvorlage des Untertitelmasters durch Klicken bearbeiten</a:t>
            </a:r>
          </a:p>
        </p:txBody>
      </p:sp>
      <p:sp>
        <p:nvSpPr>
          <p:cNvPr id="41997" name="Rectangle 1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1998" name="Rectangle 1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Guidelines for Digital Signatures (DigSig)</a:t>
            </a:r>
          </a:p>
        </p:txBody>
      </p:sp>
      <p:sp>
        <p:nvSpPr>
          <p:cNvPr id="41999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35B8EAE-82BD-4AFC-9E22-4CD323D2368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Guidelines for Digital Signatures (DigSig)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D6867-EBC0-410A-9CF8-6F07925A251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60350"/>
            <a:ext cx="1943100" cy="5905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260350"/>
            <a:ext cx="5678487" cy="5905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Guidelines for Digital Signatures (DigSig)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EFEC0A-209B-44ED-A294-3E67FD321FD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Guidelines for Digital Signatures (DigSig)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7C77B-8EAA-4C5F-89D8-19ACDA70D89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Guidelines for Digital Signatures (DigSig)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13E623-6E1E-48C7-8BD5-997B4BAA2C5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35125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35125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Guidelines for Digital Signatures (DigSig)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A15016-1E8B-45AA-B80C-0F36433C9B7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Guidelines for Digital Signatures (DigSig)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3B37C-A0E3-46DB-AE01-879E4C41E88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Guidelines for Digital Signatures (DigSig)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22F17-6A61-4A80-9FFB-80E3959D76F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Guidelines for Digital Signatures (DigSig)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F6829A-C650-4EC4-B7F0-87563B2DEA4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Guidelines for Digital Signatures (DigSig)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A9A13C-063A-4D82-A247-2DBABBE9F4D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Guidelines for Digital Signatures (DigSig)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8A050-AC5F-4A8F-A549-E08FFE8ED39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4E8F4"/>
            </a:gs>
            <a:gs pos="50000">
              <a:schemeClr val="bg1"/>
            </a:gs>
            <a:gs pos="100000">
              <a:srgbClr val="E4E8F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2" name="Rectangle 22"/>
          <p:cNvSpPr>
            <a:spLocks noChangeArrowheads="1"/>
          </p:cNvSpPr>
          <p:nvPr/>
        </p:nvSpPr>
        <p:spPr bwMode="auto">
          <a:xfrm>
            <a:off x="684213" y="260350"/>
            <a:ext cx="7775575" cy="5905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260350"/>
            <a:ext cx="6034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4096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35125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40973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GB"/>
          </a:p>
        </p:txBody>
      </p:sp>
      <p:sp>
        <p:nvSpPr>
          <p:cNvPr id="409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r>
              <a:rPr lang="en-GB"/>
              <a:t>Guidelines for Digital Signatures (DigSig)</a:t>
            </a:r>
          </a:p>
        </p:txBody>
      </p:sp>
      <p:sp>
        <p:nvSpPr>
          <p:cNvPr id="40975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4075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F3D6050E-92D3-4E82-824D-6B5B01BB0C9A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40976" name="Picture 16" descr="ebIX-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32588" y="404813"/>
            <a:ext cx="1727200" cy="8953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rgbClr val="234893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rgbClr val="234893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rgbClr val="234893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rgbClr val="234893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rgbClr val="234893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234893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234893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234893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234893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234893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234893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kees.sparreboom@capgemini.com" TargetMode="External"/><Relationship Id="rId2" Type="http://schemas.openxmlformats.org/officeDocument/2006/relationships/hyperlink" Target="http://www.ebix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3200" dirty="0" err="1" smtClean="0"/>
              <a:t>Submission</a:t>
            </a:r>
            <a:r>
              <a:rPr lang="nl-NL" sz="3200" dirty="0" smtClean="0"/>
              <a:t> </a:t>
            </a:r>
            <a:r>
              <a:rPr lang="nl-NL" sz="3200" dirty="0" err="1" smtClean="0"/>
              <a:t>BIE’s</a:t>
            </a:r>
            <a:r>
              <a:rPr lang="nl-NL" sz="3200" dirty="0" smtClean="0"/>
              <a:t> &amp; </a:t>
            </a:r>
            <a:r>
              <a:rPr lang="nl-NL" sz="3200" dirty="0" err="1" smtClean="0"/>
              <a:t>BDT’s</a:t>
            </a:r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nl-NL" sz="3200" dirty="0" smtClean="0"/>
              <a:t>+ </a:t>
            </a:r>
            <a:r>
              <a:rPr lang="nl-NL" sz="3200" dirty="0" err="1" smtClean="0"/>
              <a:t>some</a:t>
            </a:r>
            <a:r>
              <a:rPr lang="nl-NL" sz="3200" dirty="0" smtClean="0"/>
              <a:t> </a:t>
            </a:r>
            <a:r>
              <a:rPr lang="nl-NL" sz="3200" dirty="0" err="1" smtClean="0"/>
              <a:t>proposed</a:t>
            </a:r>
            <a:r>
              <a:rPr lang="nl-NL" sz="3200" dirty="0" smtClean="0"/>
              <a:t> </a:t>
            </a:r>
            <a:r>
              <a:rPr lang="nl-NL" sz="3200" dirty="0" err="1" smtClean="0"/>
              <a:t>new</a:t>
            </a:r>
            <a:r>
              <a:rPr lang="nl-NL" sz="3200" dirty="0" smtClean="0"/>
              <a:t> </a:t>
            </a:r>
            <a:r>
              <a:rPr lang="nl-NL" sz="3200" dirty="0" err="1" smtClean="0"/>
              <a:t>CC’s</a:t>
            </a:r>
            <a:endParaRPr lang="nl-NL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z="2400" b="1" dirty="0" smtClean="0"/>
              <a:t>UN/CEFACT Forum, PDA </a:t>
            </a:r>
            <a:r>
              <a:rPr lang="nl-NL" sz="2400" b="1" dirty="0" err="1" smtClean="0"/>
              <a:t>Supply</a:t>
            </a:r>
            <a:r>
              <a:rPr lang="nl-NL" sz="2400" b="1" dirty="0" smtClean="0"/>
              <a:t> </a:t>
            </a:r>
            <a:r>
              <a:rPr lang="nl-NL" sz="2400" b="1" dirty="0" err="1" smtClean="0"/>
              <a:t>Chain</a:t>
            </a:r>
            <a:endParaRPr lang="nl-NL" sz="2400" b="1" dirty="0" smtClean="0"/>
          </a:p>
          <a:p>
            <a:r>
              <a:rPr lang="nl-NL" sz="2400" b="1" dirty="0" smtClean="0"/>
              <a:t>April 2012</a:t>
            </a:r>
            <a:endParaRPr lang="nl-NL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 ebIX</a:t>
            </a:r>
            <a:r>
              <a:rPr lang="nl-NL" baseline="30000" dirty="0" smtClean="0"/>
              <a:t>®</a:t>
            </a:r>
            <a:r>
              <a:rPr lang="nl-NL" dirty="0" smtClean="0"/>
              <a:t> </a:t>
            </a:r>
            <a:r>
              <a:rPr lang="nl-NL" dirty="0" err="1" smtClean="0"/>
              <a:t>header</a:t>
            </a:r>
            <a:r>
              <a:rPr lang="nl-NL" dirty="0" smtClean="0"/>
              <a:t> info</a:t>
            </a:r>
            <a:endParaRPr lang="nl-NL" dirty="0"/>
          </a:p>
        </p:txBody>
      </p:sp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36912"/>
            <a:ext cx="8441271" cy="2699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ight Brace 4"/>
          <p:cNvSpPr/>
          <p:nvPr/>
        </p:nvSpPr>
        <p:spPr>
          <a:xfrm rot="16200000">
            <a:off x="5580112" y="1484784"/>
            <a:ext cx="504056" cy="1800200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Oval Callout 5"/>
          <p:cNvSpPr/>
          <p:nvPr/>
        </p:nvSpPr>
        <p:spPr>
          <a:xfrm flipH="1">
            <a:off x="1439652" y="1448780"/>
            <a:ext cx="3780420" cy="900100"/>
          </a:xfrm>
          <a:prstGeom prst="wedgeEllipseCallout">
            <a:avLst>
              <a:gd name="adj1" fmla="val -66548"/>
              <a:gd name="adj2" fmla="val 249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 err="1" smtClean="0"/>
              <a:t>Temporary</a:t>
            </a:r>
            <a:r>
              <a:rPr lang="nl-NL" b="1" dirty="0" smtClean="0"/>
              <a:t> ebIX</a:t>
            </a:r>
            <a:r>
              <a:rPr lang="nl-NL" b="1" baseline="30000" dirty="0" smtClean="0"/>
              <a:t>®</a:t>
            </a:r>
            <a:r>
              <a:rPr lang="nl-NL" b="1" dirty="0" smtClean="0"/>
              <a:t> </a:t>
            </a:r>
            <a:r>
              <a:rPr lang="nl-NL" b="1" dirty="0" err="1" smtClean="0"/>
              <a:t>header</a:t>
            </a:r>
            <a:endParaRPr lang="nl-NL" b="1" dirty="0"/>
          </a:p>
        </p:txBody>
      </p:sp>
      <p:sp>
        <p:nvSpPr>
          <p:cNvPr id="7" name="Oval Callout 6"/>
          <p:cNvSpPr/>
          <p:nvPr/>
        </p:nvSpPr>
        <p:spPr>
          <a:xfrm>
            <a:off x="6074452" y="3392996"/>
            <a:ext cx="2844316" cy="1944216"/>
          </a:xfrm>
          <a:prstGeom prst="wedgeEllipseCallout">
            <a:avLst>
              <a:gd name="adj1" fmla="val -68038"/>
              <a:gd name="adj2" fmla="val 30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 smtClean="0"/>
              <a:t>Context </a:t>
            </a:r>
            <a:r>
              <a:rPr lang="nl-NL" sz="1600" b="1" dirty="0" err="1" smtClean="0"/>
              <a:t>specification</a:t>
            </a:r>
            <a:r>
              <a:rPr lang="nl-NL" sz="1600" b="1" dirty="0" smtClean="0"/>
              <a:t> as </a:t>
            </a:r>
            <a:r>
              <a:rPr lang="nl-NL" sz="1600" b="1" dirty="0" err="1" smtClean="0"/>
              <a:t>expected</a:t>
            </a:r>
            <a:r>
              <a:rPr lang="nl-NL" sz="1600" b="1" dirty="0" smtClean="0"/>
              <a:t> to </a:t>
            </a:r>
            <a:r>
              <a:rPr lang="nl-NL" sz="1600" b="1" dirty="0" err="1" smtClean="0"/>
              <a:t>be</a:t>
            </a:r>
            <a:r>
              <a:rPr lang="nl-NL" sz="1600" b="1" dirty="0" smtClean="0"/>
              <a:t> </a:t>
            </a:r>
            <a:r>
              <a:rPr lang="nl-NL" sz="1600" b="1" dirty="0" err="1" smtClean="0"/>
              <a:t>required</a:t>
            </a:r>
            <a:r>
              <a:rPr lang="nl-NL" sz="1600" b="1" dirty="0" smtClean="0"/>
              <a:t> </a:t>
            </a:r>
            <a:r>
              <a:rPr lang="nl-NL" sz="1600" b="1" dirty="0" err="1" smtClean="0"/>
              <a:t>next</a:t>
            </a:r>
            <a:r>
              <a:rPr lang="nl-NL" sz="1600" b="1" dirty="0" smtClean="0"/>
              <a:t> to ebIX</a:t>
            </a:r>
            <a:r>
              <a:rPr lang="nl-NL" sz="1600" b="1" baseline="30000" dirty="0" smtClean="0"/>
              <a:t>®</a:t>
            </a:r>
            <a:r>
              <a:rPr lang="nl-NL" sz="1600" b="1" dirty="0" smtClean="0"/>
              <a:t> web service </a:t>
            </a:r>
            <a:r>
              <a:rPr lang="nl-NL" sz="1600" b="1" dirty="0" err="1" smtClean="0"/>
              <a:t>specification</a:t>
            </a:r>
            <a:endParaRPr lang="nl-NL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ebIX</a:t>
            </a:r>
            <a:r>
              <a:rPr lang="nl-NL" baseline="30000" dirty="0" smtClean="0"/>
              <a:t>®</a:t>
            </a:r>
            <a:r>
              <a:rPr lang="nl-NL" dirty="0" smtClean="0"/>
              <a:t> business </a:t>
            </a:r>
            <a:r>
              <a:rPr lang="nl-NL" dirty="0" err="1" smtClean="0"/>
              <a:t>processes</a:t>
            </a:r>
            <a:r>
              <a:rPr lang="nl-NL" dirty="0" smtClean="0"/>
              <a:t> modeled </a:t>
            </a:r>
            <a:r>
              <a:rPr lang="nl-NL" dirty="0" err="1" smtClean="0"/>
              <a:t>yet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err="1" smtClean="0"/>
              <a:t>Introduction</a:t>
            </a:r>
            <a:r>
              <a:rPr lang="nl-NL" sz="2400" dirty="0" smtClean="0"/>
              <a:t> to ebIX</a:t>
            </a:r>
            <a:r>
              <a:rPr lang="nl-NL" sz="2400" baseline="30000" dirty="0" smtClean="0"/>
              <a:t>®</a:t>
            </a:r>
            <a:r>
              <a:rPr lang="nl-NL" sz="2400" dirty="0" smtClean="0"/>
              <a:t> models</a:t>
            </a:r>
          </a:p>
          <a:p>
            <a:r>
              <a:rPr lang="nl-NL" sz="2400" dirty="0" err="1" smtClean="0"/>
              <a:t>Measure</a:t>
            </a:r>
            <a:r>
              <a:rPr lang="nl-NL" sz="2400" dirty="0" smtClean="0"/>
              <a:t> </a:t>
            </a:r>
            <a:r>
              <a:rPr lang="nl-NL" sz="2400" dirty="0" err="1" smtClean="0"/>
              <a:t>Collect</a:t>
            </a:r>
            <a:endParaRPr lang="nl-NL" sz="2400" dirty="0" smtClean="0"/>
          </a:p>
          <a:p>
            <a:r>
              <a:rPr lang="nl-NL" sz="2400" dirty="0" err="1" smtClean="0"/>
              <a:t>Measure</a:t>
            </a:r>
            <a:r>
              <a:rPr lang="nl-NL" sz="2400" dirty="0" smtClean="0"/>
              <a:t> </a:t>
            </a:r>
            <a:r>
              <a:rPr lang="nl-NL" sz="2400" dirty="0" err="1" smtClean="0"/>
              <a:t>for</a:t>
            </a:r>
            <a:r>
              <a:rPr lang="nl-NL" sz="2400" dirty="0" smtClean="0"/>
              <a:t> </a:t>
            </a:r>
            <a:r>
              <a:rPr lang="nl-NL" sz="2400" dirty="0" err="1" smtClean="0"/>
              <a:t>Imbalance</a:t>
            </a:r>
            <a:r>
              <a:rPr lang="nl-NL" sz="2400" dirty="0" smtClean="0"/>
              <a:t> </a:t>
            </a:r>
            <a:r>
              <a:rPr lang="nl-NL" sz="2400" dirty="0" err="1" smtClean="0"/>
              <a:t>Settlement</a:t>
            </a:r>
            <a:endParaRPr lang="nl-NL" sz="2400" dirty="0" smtClean="0"/>
          </a:p>
          <a:p>
            <a:r>
              <a:rPr lang="nl-NL" sz="2400" dirty="0" err="1" smtClean="0"/>
              <a:t>Measure</a:t>
            </a:r>
            <a:r>
              <a:rPr lang="nl-NL" sz="2400" dirty="0" smtClean="0"/>
              <a:t> </a:t>
            </a:r>
            <a:r>
              <a:rPr lang="nl-NL" sz="2400" dirty="0" err="1" smtClean="0"/>
              <a:t>for</a:t>
            </a:r>
            <a:r>
              <a:rPr lang="nl-NL" sz="2400" dirty="0" smtClean="0"/>
              <a:t> </a:t>
            </a:r>
            <a:r>
              <a:rPr lang="nl-NL" sz="2400" dirty="0" err="1" smtClean="0"/>
              <a:t>Labeling</a:t>
            </a:r>
            <a:endParaRPr lang="nl-NL" sz="2400" dirty="0" smtClean="0"/>
          </a:p>
          <a:p>
            <a:r>
              <a:rPr lang="nl-NL" sz="2400" dirty="0" err="1" smtClean="0"/>
              <a:t>Measure</a:t>
            </a:r>
            <a:r>
              <a:rPr lang="nl-NL" sz="2400" dirty="0" smtClean="0"/>
              <a:t> </a:t>
            </a:r>
            <a:r>
              <a:rPr lang="nl-NL" sz="2400" dirty="0" err="1" smtClean="0"/>
              <a:t>for</a:t>
            </a:r>
            <a:r>
              <a:rPr lang="nl-NL" sz="2400" dirty="0" smtClean="0"/>
              <a:t> </a:t>
            </a:r>
            <a:r>
              <a:rPr lang="nl-NL" sz="2400" dirty="0" err="1" smtClean="0"/>
              <a:t>Reconciliation</a:t>
            </a:r>
            <a:r>
              <a:rPr lang="nl-NL" sz="2400" dirty="0" smtClean="0"/>
              <a:t> </a:t>
            </a:r>
            <a:r>
              <a:rPr lang="nl-NL" sz="1800" dirty="0" smtClean="0"/>
              <a:t>(</a:t>
            </a:r>
            <a:r>
              <a:rPr lang="nl-NL" sz="1800" dirty="0" err="1" smtClean="0"/>
              <a:t>only</a:t>
            </a:r>
            <a:r>
              <a:rPr lang="nl-NL" sz="1800" dirty="0" smtClean="0"/>
              <a:t> BRS, </a:t>
            </a:r>
            <a:r>
              <a:rPr lang="nl-NL" sz="1800" dirty="0" err="1" smtClean="0"/>
              <a:t>no</a:t>
            </a:r>
            <a:r>
              <a:rPr lang="nl-NL" sz="1800" dirty="0" smtClean="0"/>
              <a:t> BIM </a:t>
            </a:r>
            <a:r>
              <a:rPr lang="nl-NL" sz="1800" dirty="0" err="1" smtClean="0"/>
              <a:t>yet</a:t>
            </a:r>
            <a:r>
              <a:rPr lang="nl-NL" sz="1800" dirty="0" smtClean="0"/>
              <a:t>)</a:t>
            </a:r>
          </a:p>
          <a:p>
            <a:r>
              <a:rPr lang="nl-NL" sz="2400" dirty="0" err="1" smtClean="0"/>
              <a:t>Structure</a:t>
            </a:r>
            <a:r>
              <a:rPr lang="nl-NL" sz="2400" dirty="0" smtClean="0"/>
              <a:t> </a:t>
            </a:r>
            <a:r>
              <a:rPr lang="nl-NL" sz="2400" dirty="0" err="1" smtClean="0"/>
              <a:t>Change</a:t>
            </a:r>
            <a:r>
              <a:rPr lang="nl-NL" sz="2400" dirty="0" smtClean="0"/>
              <a:t> of </a:t>
            </a:r>
            <a:r>
              <a:rPr lang="nl-NL" sz="2400" dirty="0" err="1" smtClean="0"/>
              <a:t>Supplier</a:t>
            </a:r>
            <a:endParaRPr lang="nl-NL" sz="24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nl-NL" sz="2400" dirty="0" smtClean="0"/>
              <a:t>ebIX</a:t>
            </a:r>
            <a:r>
              <a:rPr lang="nl-NL" sz="2400" baseline="30000" dirty="0" smtClean="0"/>
              <a:t>®</a:t>
            </a:r>
            <a:r>
              <a:rPr lang="nl-NL" sz="2400" dirty="0" smtClean="0"/>
              <a:t> business </a:t>
            </a:r>
            <a:r>
              <a:rPr lang="nl-NL" sz="2400" dirty="0" err="1" smtClean="0"/>
              <a:t>processes</a:t>
            </a:r>
            <a:r>
              <a:rPr lang="nl-NL" sz="2400" dirty="0" smtClean="0"/>
              <a:t> </a:t>
            </a:r>
            <a:r>
              <a:rPr lang="nl-NL" sz="2400" dirty="0" err="1" smtClean="0"/>
              <a:t>still</a:t>
            </a:r>
            <a:r>
              <a:rPr lang="nl-NL" sz="2400" dirty="0" smtClean="0"/>
              <a:t> to do </a:t>
            </a:r>
            <a:r>
              <a:rPr lang="nl-NL" sz="2400" dirty="0" err="1" smtClean="0"/>
              <a:t>this</a:t>
            </a:r>
            <a:r>
              <a:rPr lang="nl-NL" sz="2400" dirty="0" smtClean="0"/>
              <a:t> </a:t>
            </a:r>
            <a:r>
              <a:rPr lang="nl-NL" sz="2400" dirty="0" err="1" smtClean="0"/>
              <a:t>year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err="1" smtClean="0"/>
              <a:t>Measure</a:t>
            </a:r>
            <a:r>
              <a:rPr lang="nl-NL" sz="2000" dirty="0" smtClean="0"/>
              <a:t> </a:t>
            </a:r>
            <a:r>
              <a:rPr lang="nl-NL" sz="2000" dirty="0" err="1" smtClean="0"/>
              <a:t>for</a:t>
            </a:r>
            <a:r>
              <a:rPr lang="nl-NL" sz="2000" dirty="0" smtClean="0"/>
              <a:t> </a:t>
            </a:r>
            <a:r>
              <a:rPr lang="nl-NL" sz="2000" dirty="0" err="1" smtClean="0"/>
              <a:t>Reconciliation</a:t>
            </a:r>
            <a:r>
              <a:rPr lang="nl-NL" sz="2000" dirty="0" smtClean="0"/>
              <a:t> (complete BIM)</a:t>
            </a:r>
          </a:p>
          <a:p>
            <a:r>
              <a:rPr lang="nl-NL" sz="2000" dirty="0" err="1" smtClean="0"/>
              <a:t>Measure</a:t>
            </a:r>
            <a:r>
              <a:rPr lang="nl-NL" sz="2000" dirty="0" smtClean="0"/>
              <a:t> </a:t>
            </a:r>
            <a:r>
              <a:rPr lang="nl-NL" sz="2000" dirty="0" err="1" smtClean="0"/>
              <a:t>for</a:t>
            </a:r>
            <a:r>
              <a:rPr lang="nl-NL" sz="2000" dirty="0" smtClean="0"/>
              <a:t> </a:t>
            </a:r>
            <a:r>
              <a:rPr lang="nl-NL" sz="2000" dirty="0" err="1" smtClean="0"/>
              <a:t>Billing</a:t>
            </a:r>
            <a:endParaRPr lang="nl-NL" sz="2000" dirty="0" smtClean="0"/>
          </a:p>
          <a:p>
            <a:r>
              <a:rPr lang="nl-NL" sz="2000" dirty="0" err="1" smtClean="0"/>
              <a:t>Measure</a:t>
            </a:r>
            <a:r>
              <a:rPr lang="nl-NL" sz="2000" dirty="0" smtClean="0"/>
              <a:t> </a:t>
            </a:r>
            <a:r>
              <a:rPr lang="nl-NL" sz="2000" dirty="0" err="1" smtClean="0"/>
              <a:t>Determine</a:t>
            </a:r>
            <a:r>
              <a:rPr lang="nl-NL" sz="2000" dirty="0" smtClean="0"/>
              <a:t> Switch Read</a:t>
            </a:r>
          </a:p>
          <a:p>
            <a:r>
              <a:rPr lang="nl-NL" sz="2000" dirty="0" err="1" smtClean="0"/>
              <a:t>Settle</a:t>
            </a:r>
            <a:r>
              <a:rPr lang="nl-NL" sz="2000" dirty="0" smtClean="0"/>
              <a:t> </a:t>
            </a:r>
            <a:r>
              <a:rPr lang="nl-NL" sz="2000" dirty="0" err="1" smtClean="0"/>
              <a:t>for</a:t>
            </a:r>
            <a:r>
              <a:rPr lang="nl-NL" sz="2000" dirty="0" smtClean="0"/>
              <a:t> </a:t>
            </a:r>
            <a:r>
              <a:rPr lang="nl-NL" sz="2000" dirty="0" err="1" smtClean="0"/>
              <a:t>Reconciliation</a:t>
            </a:r>
            <a:endParaRPr lang="nl-NL" sz="2000" dirty="0" smtClean="0"/>
          </a:p>
          <a:p>
            <a:r>
              <a:rPr lang="nl-NL" sz="2000" dirty="0" err="1" smtClean="0"/>
              <a:t>Structure</a:t>
            </a:r>
            <a:r>
              <a:rPr lang="nl-NL" sz="2000" dirty="0" smtClean="0"/>
              <a:t> End of </a:t>
            </a:r>
            <a:r>
              <a:rPr lang="nl-NL" sz="2000" dirty="0" err="1" smtClean="0"/>
              <a:t>Supply</a:t>
            </a:r>
            <a:endParaRPr lang="nl-NL" sz="2000" dirty="0" smtClean="0"/>
          </a:p>
          <a:p>
            <a:r>
              <a:rPr lang="nl-NL" sz="2000" dirty="0" err="1" smtClean="0"/>
              <a:t>Structure</a:t>
            </a:r>
            <a:r>
              <a:rPr lang="nl-NL" sz="2000" dirty="0" smtClean="0"/>
              <a:t> </a:t>
            </a:r>
            <a:r>
              <a:rPr lang="nl-NL" sz="2000" dirty="0" err="1" smtClean="0"/>
              <a:t>Notify</a:t>
            </a:r>
            <a:r>
              <a:rPr lang="nl-NL" sz="2000" dirty="0" smtClean="0"/>
              <a:t> MP </a:t>
            </a:r>
            <a:r>
              <a:rPr lang="nl-NL" sz="2000" dirty="0" err="1" smtClean="0"/>
              <a:t>master</a:t>
            </a:r>
            <a:r>
              <a:rPr lang="nl-NL" sz="2000" dirty="0" smtClean="0"/>
              <a:t> data</a:t>
            </a:r>
          </a:p>
          <a:p>
            <a:r>
              <a:rPr lang="nl-NL" sz="2000" dirty="0" err="1" smtClean="0"/>
              <a:t>Structure</a:t>
            </a:r>
            <a:r>
              <a:rPr lang="nl-NL" sz="2000" dirty="0" smtClean="0"/>
              <a:t> </a:t>
            </a:r>
            <a:r>
              <a:rPr lang="nl-NL" sz="2000" dirty="0" err="1" smtClean="0"/>
              <a:t>Change</a:t>
            </a:r>
            <a:r>
              <a:rPr lang="nl-NL" sz="2000" dirty="0" smtClean="0"/>
              <a:t> of </a:t>
            </a:r>
            <a:r>
              <a:rPr lang="nl-NL" sz="2000" dirty="0" err="1" smtClean="0"/>
              <a:t>Metered</a:t>
            </a:r>
            <a:r>
              <a:rPr lang="nl-NL" sz="2000" dirty="0" smtClean="0"/>
              <a:t> Data </a:t>
            </a:r>
            <a:r>
              <a:rPr lang="nl-NL" sz="2000" dirty="0" err="1" smtClean="0"/>
              <a:t>Responsible</a:t>
            </a:r>
            <a:endParaRPr lang="nl-NL" sz="2000" dirty="0" smtClean="0"/>
          </a:p>
          <a:p>
            <a:r>
              <a:rPr lang="nl-NL" sz="2000" dirty="0" err="1" smtClean="0"/>
              <a:t>Structure</a:t>
            </a:r>
            <a:r>
              <a:rPr lang="nl-NL" sz="2000" dirty="0" smtClean="0"/>
              <a:t> </a:t>
            </a:r>
            <a:r>
              <a:rPr lang="nl-NL" sz="2000" dirty="0" err="1" smtClean="0"/>
              <a:t>Change</a:t>
            </a:r>
            <a:r>
              <a:rPr lang="nl-NL" sz="2000" dirty="0" smtClean="0"/>
              <a:t> of </a:t>
            </a:r>
            <a:r>
              <a:rPr lang="nl-NL" sz="2000" dirty="0" err="1" smtClean="0"/>
              <a:t>Balance</a:t>
            </a:r>
            <a:r>
              <a:rPr lang="nl-NL" sz="2000" dirty="0" smtClean="0"/>
              <a:t> </a:t>
            </a:r>
            <a:r>
              <a:rPr lang="nl-NL" sz="2000" dirty="0" err="1" smtClean="0"/>
              <a:t>Responsible</a:t>
            </a:r>
            <a:endParaRPr lang="nl-NL" sz="2000" dirty="0" smtClean="0"/>
          </a:p>
          <a:p>
            <a:r>
              <a:rPr lang="nl-NL" sz="2000" dirty="0" err="1" smtClean="0"/>
              <a:t>Structure</a:t>
            </a:r>
            <a:r>
              <a:rPr lang="nl-NL" sz="2000" dirty="0" smtClean="0"/>
              <a:t> End of </a:t>
            </a:r>
            <a:r>
              <a:rPr lang="nl-NL" sz="2000" dirty="0" err="1" smtClean="0"/>
              <a:t>Metered</a:t>
            </a:r>
            <a:r>
              <a:rPr lang="nl-NL" sz="2000" dirty="0" smtClean="0"/>
              <a:t> Data </a:t>
            </a:r>
            <a:r>
              <a:rPr lang="nl-NL" sz="2000" dirty="0" err="1" smtClean="0"/>
              <a:t>Responsible</a:t>
            </a:r>
            <a:endParaRPr lang="nl-NL" sz="2000" dirty="0" smtClean="0"/>
          </a:p>
          <a:p>
            <a:r>
              <a:rPr lang="nl-NL" sz="2000" dirty="0" err="1" smtClean="0"/>
              <a:t>Structure</a:t>
            </a:r>
            <a:r>
              <a:rPr lang="nl-NL" sz="2000" dirty="0" smtClean="0"/>
              <a:t> End of </a:t>
            </a:r>
            <a:r>
              <a:rPr lang="nl-NL" sz="2000" dirty="0" err="1" smtClean="0"/>
              <a:t>Balance</a:t>
            </a:r>
            <a:r>
              <a:rPr lang="nl-NL" sz="2000" dirty="0" smtClean="0"/>
              <a:t> </a:t>
            </a:r>
            <a:r>
              <a:rPr lang="nl-NL" sz="2000" dirty="0" err="1" smtClean="0"/>
              <a:t>Responsible</a:t>
            </a:r>
            <a:endParaRPr lang="nl-NL" sz="2000" dirty="0" smtClean="0"/>
          </a:p>
          <a:p>
            <a:r>
              <a:rPr lang="nl-NL" sz="2000" dirty="0" err="1" smtClean="0"/>
              <a:t>Structure</a:t>
            </a:r>
            <a:r>
              <a:rPr lang="nl-NL" sz="2000" dirty="0" smtClean="0"/>
              <a:t> </a:t>
            </a:r>
            <a:r>
              <a:rPr lang="nl-NL" sz="2000" dirty="0" err="1" smtClean="0"/>
              <a:t>Change</a:t>
            </a:r>
            <a:r>
              <a:rPr lang="nl-NL" sz="2000" dirty="0" smtClean="0"/>
              <a:t> of </a:t>
            </a:r>
            <a:r>
              <a:rPr lang="nl-NL" sz="2000" dirty="0" err="1" smtClean="0"/>
              <a:t>Customer</a:t>
            </a:r>
            <a:endParaRPr lang="nl-NL" sz="2000" dirty="0" smtClean="0"/>
          </a:p>
          <a:p>
            <a:r>
              <a:rPr lang="nl-NL" sz="2000" dirty="0" err="1" smtClean="0"/>
              <a:t>Structure</a:t>
            </a:r>
            <a:r>
              <a:rPr lang="nl-NL" sz="2000" dirty="0" smtClean="0"/>
              <a:t> </a:t>
            </a:r>
            <a:r>
              <a:rPr lang="nl-NL" sz="2000" dirty="0" err="1" smtClean="0"/>
              <a:t>Change</a:t>
            </a:r>
            <a:r>
              <a:rPr lang="nl-NL" sz="2000" dirty="0" smtClean="0"/>
              <a:t> of Meter</a:t>
            </a:r>
          </a:p>
          <a:p>
            <a:r>
              <a:rPr lang="nl-NL" sz="2000" dirty="0" err="1" smtClean="0"/>
              <a:t>Structure</a:t>
            </a:r>
            <a:r>
              <a:rPr lang="nl-NL" sz="2000" dirty="0" smtClean="0"/>
              <a:t> </a:t>
            </a:r>
            <a:r>
              <a:rPr lang="nl-NL" sz="2000" dirty="0" err="1" smtClean="0"/>
              <a:t>Notify</a:t>
            </a:r>
            <a:r>
              <a:rPr lang="nl-NL" sz="2000" dirty="0" smtClean="0"/>
              <a:t> Meter </a:t>
            </a:r>
            <a:r>
              <a:rPr lang="nl-NL" sz="2000" dirty="0" err="1" smtClean="0"/>
              <a:t>master</a:t>
            </a:r>
            <a:r>
              <a:rPr lang="nl-NL" sz="2000" dirty="0" smtClean="0"/>
              <a:t> data</a:t>
            </a:r>
          </a:p>
          <a:p>
            <a:endParaRPr lang="nl-NL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contact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3032956"/>
            <a:ext cx="7772400" cy="3132894"/>
          </a:xfrm>
        </p:spPr>
        <p:txBody>
          <a:bodyPr/>
          <a:lstStyle/>
          <a:p>
            <a:pPr>
              <a:buNone/>
            </a:pPr>
            <a:r>
              <a:rPr lang="nl-NL" sz="3600" dirty="0" err="1" smtClean="0">
                <a:hlinkClick r:id="rId2"/>
              </a:rPr>
              <a:t>www.ebix.org</a:t>
            </a:r>
            <a:endParaRPr lang="nl-NL" sz="3600" dirty="0" smtClean="0"/>
          </a:p>
          <a:p>
            <a:pPr>
              <a:buNone/>
            </a:pPr>
            <a:endParaRPr lang="nl-NL" sz="3600" dirty="0" smtClean="0"/>
          </a:p>
          <a:p>
            <a:pPr>
              <a:buNone/>
            </a:pPr>
            <a:endParaRPr lang="nl-NL" sz="3600" dirty="0" smtClean="0"/>
          </a:p>
          <a:p>
            <a:pPr>
              <a:buNone/>
            </a:pPr>
            <a:r>
              <a:rPr lang="nl-NL" sz="3600" dirty="0" err="1" smtClean="0">
                <a:hlinkClick r:id="rId3"/>
              </a:rPr>
              <a:t>kees.sparreboom</a:t>
            </a:r>
            <a:r>
              <a:rPr lang="nl-NL" sz="3600" dirty="0" smtClean="0">
                <a:hlinkClick r:id="rId3"/>
              </a:rPr>
              <a:t>@</a:t>
            </a:r>
            <a:r>
              <a:rPr lang="nl-NL" sz="3600" dirty="0" err="1" smtClean="0">
                <a:hlinkClick r:id="rId3"/>
              </a:rPr>
              <a:t>capgemini.com</a:t>
            </a:r>
            <a:r>
              <a:rPr lang="nl-NL" sz="3600" dirty="0" smtClean="0"/>
              <a:t> </a:t>
            </a:r>
            <a:endParaRPr lang="nl-NL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ebIX</a:t>
            </a:r>
            <a:r>
              <a:rPr lang="nl-NL" baseline="30000" dirty="0" smtClean="0"/>
              <a:t>®</a:t>
            </a:r>
            <a:endParaRPr lang="nl-NL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smtClean="0"/>
              <a:t>ebIX</a:t>
            </a:r>
            <a:r>
              <a:rPr lang="nl-NL" sz="2400" baseline="30000" dirty="0" smtClean="0"/>
              <a:t>®</a:t>
            </a:r>
            <a:r>
              <a:rPr lang="nl-NL" sz="2400" dirty="0" smtClean="0"/>
              <a:t>: </a:t>
            </a:r>
            <a:r>
              <a:rPr lang="nl-NL" sz="2400" dirty="0" err="1" smtClean="0"/>
              <a:t>European</a:t>
            </a:r>
            <a:r>
              <a:rPr lang="nl-NL" sz="2400" dirty="0" smtClean="0"/>
              <a:t> Forum </a:t>
            </a:r>
            <a:r>
              <a:rPr lang="nl-NL" sz="2400" dirty="0" err="1" smtClean="0"/>
              <a:t>for</a:t>
            </a:r>
            <a:r>
              <a:rPr lang="nl-NL" sz="2400" dirty="0" smtClean="0"/>
              <a:t> </a:t>
            </a:r>
            <a:r>
              <a:rPr lang="nl-NL" sz="2400" b="1" dirty="0" err="1" smtClean="0">
                <a:solidFill>
                  <a:srgbClr val="FF0000"/>
                </a:solidFill>
              </a:rPr>
              <a:t>e</a:t>
            </a:r>
            <a:r>
              <a:rPr lang="nl-NL" sz="2400" dirty="0" err="1" smtClean="0"/>
              <a:t>nergy</a:t>
            </a:r>
            <a:r>
              <a:rPr lang="nl-NL" sz="2400" dirty="0" smtClean="0"/>
              <a:t> </a:t>
            </a:r>
            <a:r>
              <a:rPr lang="nl-NL" sz="2400" b="1" dirty="0">
                <a:solidFill>
                  <a:srgbClr val="FF0000"/>
                </a:solidFill>
              </a:rPr>
              <a:t>b</a:t>
            </a:r>
            <a:r>
              <a:rPr lang="nl-NL" sz="2400" dirty="0" smtClean="0"/>
              <a:t>usiness </a:t>
            </a:r>
            <a:r>
              <a:rPr lang="nl-NL" sz="2400" b="1" dirty="0" err="1">
                <a:solidFill>
                  <a:srgbClr val="FF0000"/>
                </a:solidFill>
              </a:rPr>
              <a:t>I</a:t>
            </a:r>
            <a:r>
              <a:rPr lang="nl-NL" sz="2400" dirty="0" err="1" smtClean="0"/>
              <a:t>nformation</a:t>
            </a:r>
            <a:r>
              <a:rPr lang="nl-NL" sz="2400" dirty="0" smtClean="0"/>
              <a:t> </a:t>
            </a:r>
            <a:r>
              <a:rPr lang="nl-NL" sz="2400" dirty="0" err="1" smtClean="0"/>
              <a:t>e</a:t>
            </a:r>
            <a:r>
              <a:rPr lang="nl-NL" sz="2400" b="1" dirty="0" err="1">
                <a:solidFill>
                  <a:srgbClr val="FF0000"/>
                </a:solidFill>
              </a:rPr>
              <a:t>X</a:t>
            </a:r>
            <a:r>
              <a:rPr lang="nl-NL" sz="2400" dirty="0" err="1" smtClean="0"/>
              <a:t>change</a:t>
            </a:r>
            <a:endParaRPr lang="nl-NL" sz="2400" dirty="0" smtClean="0"/>
          </a:p>
          <a:p>
            <a:r>
              <a:rPr lang="nl-NL" sz="2400" dirty="0" err="1" smtClean="0"/>
              <a:t>European</a:t>
            </a:r>
            <a:r>
              <a:rPr lang="nl-NL" sz="2400" dirty="0" smtClean="0"/>
              <a:t> Energy </a:t>
            </a:r>
            <a:r>
              <a:rPr lang="nl-NL" sz="2400" dirty="0" err="1" smtClean="0"/>
              <a:t>Market</a:t>
            </a:r>
            <a:r>
              <a:rPr lang="nl-NL" sz="2400" dirty="0" smtClean="0"/>
              <a:t>: Electricity and Gas</a:t>
            </a:r>
          </a:p>
          <a:p>
            <a:r>
              <a:rPr lang="nl-NL" sz="2400" dirty="0" smtClean="0"/>
              <a:t>Focus </a:t>
            </a:r>
            <a:r>
              <a:rPr lang="nl-NL" sz="2400" dirty="0" err="1" smtClean="0"/>
              <a:t>on</a:t>
            </a:r>
            <a:r>
              <a:rPr lang="nl-NL" sz="2400" dirty="0" smtClean="0"/>
              <a:t> downstream part of the </a:t>
            </a:r>
            <a:r>
              <a:rPr lang="nl-NL" sz="2400" dirty="0" err="1" smtClean="0"/>
              <a:t>market</a:t>
            </a:r>
            <a:r>
              <a:rPr lang="nl-NL" sz="2400" dirty="0" smtClean="0"/>
              <a:t>: </a:t>
            </a:r>
          </a:p>
          <a:p>
            <a:pPr lvl="1"/>
            <a:r>
              <a:rPr lang="nl-NL" sz="2400" dirty="0" err="1" smtClean="0"/>
              <a:t>Customer</a:t>
            </a:r>
            <a:endParaRPr lang="nl-NL" sz="2400" dirty="0" smtClean="0"/>
          </a:p>
          <a:p>
            <a:pPr lvl="1"/>
            <a:r>
              <a:rPr lang="nl-NL" sz="2400" dirty="0" smtClean="0"/>
              <a:t>Distribution System Operator (</a:t>
            </a:r>
            <a:r>
              <a:rPr lang="nl-NL" sz="2400" dirty="0" err="1" smtClean="0"/>
              <a:t>lower</a:t>
            </a:r>
            <a:r>
              <a:rPr lang="nl-NL" sz="2400" dirty="0" smtClean="0"/>
              <a:t> voltage </a:t>
            </a:r>
            <a:r>
              <a:rPr lang="nl-NL" sz="2400" dirty="0" err="1" smtClean="0"/>
              <a:t>grids</a:t>
            </a:r>
            <a:r>
              <a:rPr lang="nl-NL" sz="2400" dirty="0" smtClean="0"/>
              <a:t>)</a:t>
            </a:r>
          </a:p>
          <a:p>
            <a:pPr lvl="1"/>
            <a:r>
              <a:rPr lang="nl-NL" sz="2400" dirty="0" err="1" smtClean="0"/>
              <a:t>Supplier</a:t>
            </a:r>
            <a:r>
              <a:rPr lang="nl-NL" sz="2400" dirty="0" smtClean="0"/>
              <a:t>, </a:t>
            </a:r>
            <a:r>
              <a:rPr lang="nl-NL" sz="2400" dirty="0" err="1" smtClean="0"/>
              <a:t>Metering</a:t>
            </a:r>
            <a:r>
              <a:rPr lang="nl-NL" sz="2400" dirty="0" smtClean="0"/>
              <a:t> </a:t>
            </a:r>
            <a:r>
              <a:rPr lang="nl-NL" sz="2400" dirty="0" err="1" smtClean="0"/>
              <a:t>companies</a:t>
            </a:r>
            <a:endParaRPr lang="nl-NL" sz="2400" dirty="0" smtClean="0"/>
          </a:p>
          <a:p>
            <a:pPr lvl="1"/>
            <a:r>
              <a:rPr lang="nl-NL" sz="2400" dirty="0" err="1" smtClean="0"/>
              <a:t>Master</a:t>
            </a:r>
            <a:r>
              <a:rPr lang="nl-NL" sz="2400" dirty="0" smtClean="0"/>
              <a:t> data and </a:t>
            </a:r>
            <a:r>
              <a:rPr lang="nl-NL" sz="2400" dirty="0" err="1" smtClean="0"/>
              <a:t>measured</a:t>
            </a:r>
            <a:r>
              <a:rPr lang="nl-NL" sz="2400" dirty="0" smtClean="0"/>
              <a:t> data</a:t>
            </a:r>
          </a:p>
          <a:p>
            <a:r>
              <a:rPr lang="nl-NL" sz="2400" dirty="0" smtClean="0"/>
              <a:t>Start: </a:t>
            </a:r>
            <a:r>
              <a:rPr lang="nl-NL" sz="2400" dirty="0" err="1" smtClean="0"/>
              <a:t>mid</a:t>
            </a:r>
            <a:r>
              <a:rPr lang="nl-NL" sz="2400" dirty="0" smtClean="0"/>
              <a:t> </a:t>
            </a:r>
            <a:r>
              <a:rPr lang="nl-NL" sz="2400" dirty="0" err="1" smtClean="0"/>
              <a:t>nineties</a:t>
            </a:r>
            <a:r>
              <a:rPr lang="nl-NL" sz="2400" dirty="0" smtClean="0"/>
              <a:t> in </a:t>
            </a:r>
            <a:r>
              <a:rPr lang="nl-NL" sz="2400" dirty="0" err="1" smtClean="0"/>
              <a:t>Nordic</a:t>
            </a:r>
            <a:r>
              <a:rPr lang="nl-NL" sz="2400" dirty="0" smtClean="0"/>
              <a:t> </a:t>
            </a:r>
            <a:r>
              <a:rPr lang="nl-NL" sz="2400" dirty="0" err="1" smtClean="0"/>
              <a:t>countries</a:t>
            </a:r>
            <a:r>
              <a:rPr lang="nl-NL" sz="2400" dirty="0" smtClean="0"/>
              <a:t> as </a:t>
            </a:r>
            <a:r>
              <a:rPr lang="nl-NL" sz="2400" dirty="0" err="1" smtClean="0"/>
              <a:t>Ediel</a:t>
            </a:r>
            <a:r>
              <a:rPr lang="nl-NL" sz="2400" dirty="0" smtClean="0"/>
              <a:t> </a:t>
            </a:r>
            <a:r>
              <a:rPr lang="nl-NL" sz="2400" dirty="0" err="1" smtClean="0"/>
              <a:t>organization</a:t>
            </a:r>
            <a:r>
              <a:rPr lang="nl-NL" sz="2400" dirty="0" smtClean="0"/>
              <a:t>, </a:t>
            </a:r>
            <a:r>
              <a:rPr lang="nl-NL" sz="2400" dirty="0" err="1" smtClean="0"/>
              <a:t>since</a:t>
            </a:r>
            <a:r>
              <a:rPr lang="nl-NL" sz="2400" dirty="0" smtClean="0"/>
              <a:t> 2002 as ebIX</a:t>
            </a:r>
            <a:r>
              <a:rPr lang="nl-NL" sz="2400" baseline="30000" dirty="0" smtClean="0"/>
              <a:t>®</a:t>
            </a:r>
            <a:r>
              <a:rPr lang="nl-NL" sz="2400" dirty="0" smtClean="0"/>
              <a:t> </a:t>
            </a:r>
            <a:r>
              <a:rPr lang="nl-NL" sz="2400" dirty="0" err="1" smtClean="0"/>
              <a:t>for</a:t>
            </a:r>
            <a:r>
              <a:rPr lang="nl-NL" sz="2400" dirty="0" smtClean="0"/>
              <a:t> </a:t>
            </a:r>
            <a:r>
              <a:rPr lang="nl-NL" sz="2400" dirty="0" err="1" smtClean="0"/>
              <a:t>Europe</a:t>
            </a:r>
            <a:endParaRPr lang="nl-NL" sz="2400" dirty="0" smtClean="0"/>
          </a:p>
          <a:p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ebIX</a:t>
            </a:r>
            <a:r>
              <a:rPr lang="nl-NL" baseline="30000" dirty="0" smtClean="0"/>
              <a:t>®</a:t>
            </a:r>
            <a:r>
              <a:rPr lang="nl-NL" dirty="0" smtClean="0"/>
              <a:t> </a:t>
            </a:r>
            <a:r>
              <a:rPr lang="nl-NL" dirty="0" err="1" smtClean="0"/>
              <a:t>work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1990’s: Start </a:t>
            </a:r>
            <a:r>
              <a:rPr lang="nl-NL" dirty="0" err="1" smtClean="0"/>
              <a:t>with</a:t>
            </a:r>
            <a:r>
              <a:rPr lang="nl-NL" dirty="0" smtClean="0"/>
              <a:t> Edifact Message </a:t>
            </a:r>
            <a:r>
              <a:rPr lang="nl-NL" dirty="0" err="1" smtClean="0"/>
              <a:t>Implementtaion</a:t>
            </a:r>
            <a:r>
              <a:rPr lang="nl-NL" dirty="0" smtClean="0"/>
              <a:t> </a:t>
            </a:r>
            <a:r>
              <a:rPr lang="nl-NL" dirty="0" err="1" smtClean="0"/>
              <a:t>Guides</a:t>
            </a:r>
            <a:r>
              <a:rPr lang="nl-NL" dirty="0" smtClean="0"/>
              <a:t> (MSCONS, DELFOR, PRODAT, …)</a:t>
            </a:r>
          </a:p>
          <a:p>
            <a:r>
              <a:rPr lang="nl-NL" dirty="0" smtClean="0"/>
              <a:t>2000-2002: </a:t>
            </a:r>
            <a:r>
              <a:rPr lang="nl-NL" dirty="0" err="1" smtClean="0"/>
              <a:t>Development</a:t>
            </a:r>
            <a:r>
              <a:rPr lang="nl-NL" dirty="0" smtClean="0"/>
              <a:t> of UTILMD and UTILTS </a:t>
            </a:r>
            <a:r>
              <a:rPr lang="nl-NL" dirty="0" err="1" smtClean="0"/>
              <a:t>UNSM’s</a:t>
            </a:r>
            <a:endParaRPr lang="nl-NL" dirty="0" smtClean="0"/>
          </a:p>
          <a:p>
            <a:r>
              <a:rPr lang="nl-NL" dirty="0" smtClean="0"/>
              <a:t>2001: start </a:t>
            </a:r>
            <a:r>
              <a:rPr lang="nl-NL" dirty="0" err="1" smtClean="0"/>
              <a:t>modeling</a:t>
            </a:r>
            <a:r>
              <a:rPr lang="nl-NL" dirty="0" smtClean="0"/>
              <a:t> </a:t>
            </a:r>
            <a:r>
              <a:rPr lang="nl-NL" dirty="0" err="1" smtClean="0"/>
              <a:t>using</a:t>
            </a:r>
            <a:r>
              <a:rPr lang="nl-NL" dirty="0" smtClean="0"/>
              <a:t> UML</a:t>
            </a:r>
          </a:p>
          <a:p>
            <a:r>
              <a:rPr lang="nl-NL" dirty="0" err="1" smtClean="0"/>
              <a:t>Around</a:t>
            </a:r>
            <a:r>
              <a:rPr lang="nl-NL" dirty="0" smtClean="0"/>
              <a:t> 2005: </a:t>
            </a:r>
            <a:r>
              <a:rPr lang="nl-NL" dirty="0" err="1" smtClean="0"/>
              <a:t>first</a:t>
            </a:r>
            <a:r>
              <a:rPr lang="nl-NL" dirty="0" smtClean="0"/>
              <a:t> </a:t>
            </a:r>
            <a:r>
              <a:rPr lang="nl-NL" dirty="0" err="1" smtClean="0"/>
              <a:t>draft</a:t>
            </a:r>
            <a:r>
              <a:rPr lang="nl-NL" dirty="0" smtClean="0"/>
              <a:t> </a:t>
            </a:r>
            <a:r>
              <a:rPr lang="nl-NL" dirty="0" err="1" smtClean="0"/>
              <a:t>CC’s</a:t>
            </a:r>
            <a:endParaRPr lang="nl-NL" dirty="0" smtClean="0"/>
          </a:p>
          <a:p>
            <a:r>
              <a:rPr lang="nl-NL" dirty="0" smtClean="0"/>
              <a:t>2008-now: </a:t>
            </a:r>
            <a:r>
              <a:rPr lang="nl-NL" dirty="0" err="1" smtClean="0"/>
              <a:t>next</a:t>
            </a:r>
            <a:r>
              <a:rPr lang="nl-NL" dirty="0" smtClean="0"/>
              <a:t> step in </a:t>
            </a:r>
            <a:r>
              <a:rPr lang="nl-NL" dirty="0" err="1" smtClean="0"/>
              <a:t>modeling</a:t>
            </a: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ebIX</a:t>
            </a:r>
            <a:r>
              <a:rPr lang="nl-NL" baseline="30000" dirty="0" smtClean="0"/>
              <a:t>®</a:t>
            </a:r>
            <a:r>
              <a:rPr lang="nl-NL" dirty="0"/>
              <a:t> </a:t>
            </a:r>
            <a:r>
              <a:rPr lang="nl-NL" dirty="0" err="1" smtClean="0"/>
              <a:t>modeling</a:t>
            </a:r>
            <a:r>
              <a:rPr lang="nl-NL" dirty="0" smtClean="0"/>
              <a:t> </a:t>
            </a:r>
            <a:r>
              <a:rPr lang="nl-NL" dirty="0" err="1" smtClean="0"/>
              <a:t>since</a:t>
            </a:r>
            <a:r>
              <a:rPr lang="nl-NL" dirty="0" smtClean="0"/>
              <a:t> 2008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412776"/>
            <a:ext cx="7772400" cy="4530725"/>
          </a:xfrm>
        </p:spPr>
        <p:txBody>
          <a:bodyPr/>
          <a:lstStyle/>
          <a:p>
            <a:r>
              <a:rPr lang="nl-NL" sz="2400" dirty="0" smtClean="0"/>
              <a:t>UML-2</a:t>
            </a:r>
          </a:p>
          <a:p>
            <a:r>
              <a:rPr lang="nl-NL" sz="2400" dirty="0" smtClean="0"/>
              <a:t>UMM-2</a:t>
            </a:r>
          </a:p>
          <a:p>
            <a:r>
              <a:rPr lang="nl-NL" sz="2400" dirty="0" smtClean="0"/>
              <a:t>CCTS 3.0 + UPCC 3.0</a:t>
            </a:r>
          </a:p>
          <a:p>
            <a:r>
              <a:rPr lang="nl-NL" sz="2400" dirty="0" smtClean="0"/>
              <a:t>NDR 3.0</a:t>
            </a:r>
          </a:p>
          <a:p>
            <a:r>
              <a:rPr lang="nl-NL" sz="2400" dirty="0" smtClean="0"/>
              <a:t>OCL 2.0</a:t>
            </a:r>
          </a:p>
          <a:p>
            <a:r>
              <a:rPr lang="nl-NL" sz="2400" dirty="0" smtClean="0"/>
              <a:t>Model </a:t>
            </a:r>
            <a:r>
              <a:rPr lang="nl-NL" sz="2400" dirty="0" err="1" smtClean="0"/>
              <a:t>Driven</a:t>
            </a:r>
            <a:r>
              <a:rPr lang="nl-NL" sz="2400" dirty="0" smtClean="0"/>
              <a:t> </a:t>
            </a:r>
            <a:r>
              <a:rPr lang="nl-NL" sz="2400" dirty="0" err="1" smtClean="0"/>
              <a:t>Architecture</a:t>
            </a:r>
            <a:r>
              <a:rPr lang="nl-NL" sz="2400" dirty="0" smtClean="0"/>
              <a:t> </a:t>
            </a:r>
            <a:r>
              <a:rPr lang="nl-NL" sz="2400" dirty="0" err="1" smtClean="0"/>
              <a:t>paradigm</a:t>
            </a:r>
            <a:r>
              <a:rPr lang="nl-NL" sz="2400" dirty="0" smtClean="0"/>
              <a:t>: model in UML  + </a:t>
            </a:r>
            <a:r>
              <a:rPr lang="nl-NL" sz="2400" dirty="0" err="1" smtClean="0"/>
              <a:t>use</a:t>
            </a:r>
            <a:r>
              <a:rPr lang="nl-NL" sz="2400" dirty="0" smtClean="0"/>
              <a:t> of OCL and </a:t>
            </a:r>
            <a:r>
              <a:rPr lang="nl-NL" sz="2400" dirty="0" err="1" smtClean="0"/>
              <a:t>derive</a:t>
            </a:r>
            <a:r>
              <a:rPr lang="nl-NL" sz="2400" dirty="0" smtClean="0"/>
              <a:t> </a:t>
            </a:r>
            <a:r>
              <a:rPr lang="nl-NL" sz="2400" dirty="0" err="1" smtClean="0"/>
              <a:t>technology</a:t>
            </a:r>
            <a:r>
              <a:rPr lang="nl-NL" sz="2400" dirty="0" smtClean="0"/>
              <a:t> </a:t>
            </a:r>
            <a:r>
              <a:rPr lang="nl-NL" sz="2400" dirty="0" err="1" smtClean="0"/>
              <a:t>dependent</a:t>
            </a:r>
            <a:r>
              <a:rPr lang="nl-NL" sz="2400" dirty="0" smtClean="0"/>
              <a:t> </a:t>
            </a:r>
            <a:r>
              <a:rPr lang="nl-NL" sz="2400" dirty="0" err="1" smtClean="0"/>
              <a:t>elements</a:t>
            </a:r>
            <a:r>
              <a:rPr lang="nl-NL" sz="2400" dirty="0" smtClean="0"/>
              <a:t> </a:t>
            </a:r>
            <a:r>
              <a:rPr lang="nl-NL" sz="2400" dirty="0" err="1" smtClean="0"/>
              <a:t>from</a:t>
            </a:r>
            <a:r>
              <a:rPr lang="nl-NL" sz="2400" dirty="0" smtClean="0"/>
              <a:t> UML model</a:t>
            </a:r>
          </a:p>
          <a:p>
            <a:r>
              <a:rPr lang="nl-NL" sz="2400" dirty="0" err="1" smtClean="0"/>
              <a:t>Supported</a:t>
            </a:r>
            <a:r>
              <a:rPr lang="nl-NL" sz="2400" dirty="0" smtClean="0"/>
              <a:t> </a:t>
            </a:r>
            <a:r>
              <a:rPr lang="nl-NL" sz="2400" dirty="0" err="1" smtClean="0"/>
              <a:t>technologies</a:t>
            </a:r>
            <a:r>
              <a:rPr lang="nl-NL" sz="2400" dirty="0" smtClean="0"/>
              <a:t>:</a:t>
            </a:r>
          </a:p>
          <a:p>
            <a:pPr lvl="1"/>
            <a:r>
              <a:rPr lang="nl-NL" sz="2000" dirty="0" smtClean="0"/>
              <a:t>XML (schema’s </a:t>
            </a:r>
            <a:r>
              <a:rPr lang="nl-NL" sz="2000" dirty="0" err="1" smtClean="0"/>
              <a:t>based</a:t>
            </a:r>
            <a:r>
              <a:rPr lang="nl-NL" sz="2000" dirty="0" smtClean="0"/>
              <a:t> </a:t>
            </a:r>
            <a:r>
              <a:rPr lang="nl-NL" sz="2000" dirty="0" err="1" smtClean="0"/>
              <a:t>on</a:t>
            </a:r>
            <a:r>
              <a:rPr lang="nl-NL" sz="2000" dirty="0" smtClean="0"/>
              <a:t> NDR 3.0)</a:t>
            </a:r>
          </a:p>
          <a:p>
            <a:pPr lvl="1"/>
            <a:r>
              <a:rPr lang="nl-NL" sz="2000" dirty="0" smtClean="0"/>
              <a:t>Edifact (UTILMD and UTILTS, </a:t>
            </a:r>
            <a:r>
              <a:rPr lang="nl-NL" sz="2000" dirty="0" err="1" smtClean="0"/>
              <a:t>yet</a:t>
            </a:r>
            <a:r>
              <a:rPr lang="nl-NL" sz="2000" dirty="0" smtClean="0"/>
              <a:t> to </a:t>
            </a:r>
            <a:r>
              <a:rPr lang="nl-NL" sz="2000" dirty="0" err="1" smtClean="0"/>
              <a:t>be</a:t>
            </a:r>
            <a:r>
              <a:rPr lang="nl-NL" sz="2000" dirty="0" smtClean="0"/>
              <a:t> </a:t>
            </a:r>
            <a:r>
              <a:rPr lang="nl-NL" sz="2000" dirty="0" err="1" smtClean="0"/>
              <a:t>completed</a:t>
            </a:r>
            <a:r>
              <a:rPr lang="nl-NL" sz="2000" dirty="0" smtClean="0"/>
              <a:t>)</a:t>
            </a:r>
          </a:p>
          <a:p>
            <a:pPr lvl="1"/>
            <a:r>
              <a:rPr lang="nl-NL" sz="2000" dirty="0" smtClean="0"/>
              <a:t>Web services (</a:t>
            </a:r>
            <a:r>
              <a:rPr lang="nl-NL" sz="2000" dirty="0" err="1" smtClean="0"/>
              <a:t>yet</a:t>
            </a:r>
            <a:r>
              <a:rPr lang="nl-NL" sz="2000" dirty="0" smtClean="0"/>
              <a:t> to </a:t>
            </a:r>
            <a:r>
              <a:rPr lang="nl-NL" sz="2000" dirty="0" err="1" smtClean="0"/>
              <a:t>be</a:t>
            </a:r>
            <a:r>
              <a:rPr lang="nl-NL" sz="2000" dirty="0" smtClean="0"/>
              <a:t> </a:t>
            </a:r>
            <a:r>
              <a:rPr lang="nl-NL" sz="2000" dirty="0" err="1" smtClean="0"/>
              <a:t>developed</a:t>
            </a:r>
            <a:r>
              <a:rPr lang="nl-NL" sz="2000" dirty="0" smtClean="0"/>
              <a:t>)</a:t>
            </a:r>
            <a:endParaRPr lang="nl-N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ebIX</a:t>
            </a:r>
            <a:r>
              <a:rPr lang="nl-NL" baseline="30000" dirty="0" smtClean="0"/>
              <a:t>®</a:t>
            </a:r>
            <a:r>
              <a:rPr lang="nl-NL" dirty="0" smtClean="0"/>
              <a:t> model </a:t>
            </a:r>
            <a:r>
              <a:rPr lang="nl-NL" dirty="0" err="1" smtClean="0"/>
              <a:t>organization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35125"/>
            <a:ext cx="7772400" cy="1253815"/>
          </a:xfrm>
        </p:spPr>
        <p:txBody>
          <a:bodyPr/>
          <a:lstStyle/>
          <a:p>
            <a:pPr>
              <a:buNone/>
            </a:pPr>
            <a:r>
              <a:rPr lang="nl-NL" dirty="0" err="1" smtClean="0"/>
              <a:t>Organized</a:t>
            </a:r>
            <a:r>
              <a:rPr lang="nl-NL" dirty="0" smtClean="0"/>
              <a:t> </a:t>
            </a:r>
            <a:r>
              <a:rPr lang="nl-NL" dirty="0" err="1" smtClean="0"/>
              <a:t>along</a:t>
            </a:r>
            <a:r>
              <a:rPr lang="nl-NL" dirty="0" smtClean="0"/>
              <a:t> </a:t>
            </a:r>
            <a:r>
              <a:rPr lang="nl-NL" dirty="0" err="1" smtClean="0"/>
              <a:t>lines</a:t>
            </a:r>
            <a:r>
              <a:rPr lang="nl-NL" dirty="0" smtClean="0"/>
              <a:t> of </a:t>
            </a:r>
            <a:r>
              <a:rPr lang="nl-NL" dirty="0" err="1" smtClean="0"/>
              <a:t>responsibility</a:t>
            </a:r>
            <a:r>
              <a:rPr lang="nl-NL" dirty="0" smtClean="0"/>
              <a:t>: separate modules </a:t>
            </a:r>
            <a:r>
              <a:rPr lang="nl-NL" dirty="0" err="1" smtClean="0"/>
              <a:t>for</a:t>
            </a:r>
            <a:r>
              <a:rPr lang="nl-NL" dirty="0" smtClean="0"/>
              <a:t> different </a:t>
            </a:r>
            <a:r>
              <a:rPr lang="nl-NL" dirty="0" err="1" smtClean="0"/>
              <a:t>responsibilities</a:t>
            </a:r>
            <a:endParaRPr lang="nl-NL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3568" y="2852936"/>
          <a:ext cx="7812868" cy="330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4015"/>
                <a:gridCol w="2290003"/>
                <a:gridCol w="336885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module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organization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content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UMM-2/UPCC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UN/CEFACT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Meta</a:t>
                      </a:r>
                      <a:r>
                        <a:rPr lang="nl-NL" dirty="0" smtClean="0"/>
                        <a:t> model </a:t>
                      </a:r>
                      <a:r>
                        <a:rPr lang="nl-NL" dirty="0" err="1" smtClean="0"/>
                        <a:t>information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Cefact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UN/CEFACT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CC’s</a:t>
                      </a:r>
                      <a:r>
                        <a:rPr lang="nl-NL" dirty="0" smtClean="0"/>
                        <a:t> and code &amp; </a:t>
                      </a:r>
                      <a:r>
                        <a:rPr lang="nl-NL" dirty="0" err="1" smtClean="0"/>
                        <a:t>qualifier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lists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ebIX</a:t>
                      </a:r>
                      <a:r>
                        <a:rPr lang="nl-NL" baseline="30000" dirty="0" smtClean="0"/>
                        <a:t>®</a:t>
                      </a:r>
                      <a:r>
                        <a:rPr lang="nl-NL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ebIX</a:t>
                      </a:r>
                      <a:r>
                        <a:rPr lang="nl-NL" baseline="30000" dirty="0" smtClean="0"/>
                        <a:t>®</a:t>
                      </a:r>
                      <a:r>
                        <a:rPr lang="nl-NL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CC’s</a:t>
                      </a:r>
                      <a:r>
                        <a:rPr lang="nl-NL" dirty="0" smtClean="0"/>
                        <a:t>, code </a:t>
                      </a:r>
                      <a:r>
                        <a:rPr lang="nl-NL" dirty="0" err="1" smtClean="0"/>
                        <a:t>lists</a:t>
                      </a:r>
                      <a:r>
                        <a:rPr lang="nl-NL" dirty="0" smtClean="0"/>
                        <a:t> and </a:t>
                      </a:r>
                      <a:r>
                        <a:rPr lang="nl-NL" dirty="0" err="1" smtClean="0"/>
                        <a:t>additional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meta</a:t>
                      </a:r>
                      <a:r>
                        <a:rPr lang="nl-NL" dirty="0" smtClean="0"/>
                        <a:t> model </a:t>
                      </a:r>
                      <a:r>
                        <a:rPr lang="nl-NL" dirty="0" err="1" smtClean="0"/>
                        <a:t>information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Role</a:t>
                      </a:r>
                      <a:r>
                        <a:rPr lang="nl-NL" dirty="0" smtClean="0"/>
                        <a:t> model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ebIX</a:t>
                      </a:r>
                      <a:r>
                        <a:rPr lang="nl-NL" baseline="30000" dirty="0" smtClean="0"/>
                        <a:t>®</a:t>
                      </a:r>
                      <a:r>
                        <a:rPr lang="nl-NL" dirty="0" smtClean="0"/>
                        <a:t> , EFET and ENTSO-E</a:t>
                      </a:r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Responsibilities</a:t>
                      </a:r>
                      <a:r>
                        <a:rPr lang="nl-NL" dirty="0" smtClean="0"/>
                        <a:t>, </a:t>
                      </a:r>
                      <a:r>
                        <a:rPr lang="nl-NL" dirty="0" err="1" smtClean="0"/>
                        <a:t>domains</a:t>
                      </a:r>
                      <a:r>
                        <a:rPr lang="nl-NL" dirty="0" smtClean="0"/>
                        <a:t> and </a:t>
                      </a:r>
                      <a:r>
                        <a:rPr lang="nl-NL" dirty="0" err="1" smtClean="0"/>
                        <a:t>installations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Business </a:t>
                      </a:r>
                      <a:r>
                        <a:rPr lang="nl-NL" dirty="0" err="1" smtClean="0"/>
                        <a:t>domains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Various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work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groups</a:t>
                      </a:r>
                      <a:r>
                        <a:rPr lang="nl-NL" dirty="0" smtClean="0"/>
                        <a:t> and </a:t>
                      </a:r>
                      <a:r>
                        <a:rPr lang="nl-NL" dirty="0" err="1" smtClean="0"/>
                        <a:t>organizations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High level &lt;&lt;</a:t>
                      </a:r>
                      <a:r>
                        <a:rPr lang="nl-NL" dirty="0" err="1" smtClean="0"/>
                        <a:t>BusinessArea</a:t>
                      </a:r>
                      <a:r>
                        <a:rPr lang="nl-NL" dirty="0" smtClean="0"/>
                        <a:t>&gt;&gt;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Business </a:t>
            </a:r>
            <a:r>
              <a:rPr lang="nl-NL" dirty="0" err="1" smtClean="0"/>
              <a:t>Requirements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484784"/>
            <a:ext cx="7776864" cy="4752528"/>
          </a:xfrm>
        </p:spPr>
        <p:txBody>
          <a:bodyPr/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lang="nl-NL" dirty="0" err="1" smtClean="0"/>
              <a:t>Previous</a:t>
            </a:r>
            <a:r>
              <a:rPr lang="nl-NL" dirty="0" smtClean="0"/>
              <a:t> model </a:t>
            </a:r>
            <a:r>
              <a:rPr lang="nl-NL" dirty="0" err="1" smtClean="0"/>
              <a:t>version</a:t>
            </a:r>
            <a:r>
              <a:rPr lang="nl-NL" dirty="0" smtClean="0"/>
              <a:t> </a:t>
            </a:r>
            <a:r>
              <a:rPr lang="nl-NL" dirty="0" err="1" smtClean="0"/>
              <a:t>used</a:t>
            </a:r>
            <a:r>
              <a:rPr lang="nl-NL" dirty="0" smtClean="0"/>
              <a:t> as start </a:t>
            </a:r>
            <a:r>
              <a:rPr lang="nl-NL" dirty="0" err="1" smtClean="0"/>
              <a:t>for</a:t>
            </a:r>
            <a:r>
              <a:rPr lang="nl-NL" dirty="0" smtClean="0"/>
              <a:t> new Business </a:t>
            </a:r>
            <a:r>
              <a:rPr lang="nl-NL" dirty="0" err="1" smtClean="0"/>
              <a:t>Requirements</a:t>
            </a:r>
            <a:r>
              <a:rPr lang="nl-NL" dirty="0" smtClean="0"/>
              <a:t> </a:t>
            </a:r>
            <a:r>
              <a:rPr lang="nl-NL" dirty="0" err="1" smtClean="0"/>
              <a:t>Specification</a:t>
            </a:r>
            <a:r>
              <a:rPr lang="nl-NL" dirty="0" smtClean="0"/>
              <a:t> (BRS)</a:t>
            </a: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lang="nl-NL" dirty="0" smtClean="0"/>
              <a:t>Business </a:t>
            </a:r>
            <a:r>
              <a:rPr lang="nl-NL" dirty="0" err="1" smtClean="0"/>
              <a:t>work</a:t>
            </a:r>
            <a:r>
              <a:rPr lang="nl-NL" dirty="0" smtClean="0"/>
              <a:t> </a:t>
            </a:r>
            <a:r>
              <a:rPr lang="nl-NL" dirty="0" err="1" smtClean="0"/>
              <a:t>groups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re-defining</a:t>
            </a:r>
            <a:r>
              <a:rPr lang="nl-NL" dirty="0" smtClean="0"/>
              <a:t> BRS</a:t>
            </a: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lang="nl-NL" dirty="0" smtClean="0"/>
              <a:t>“Modeled” in UML</a:t>
            </a: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lang="nl-NL" dirty="0" err="1" smtClean="0"/>
              <a:t>Using</a:t>
            </a:r>
            <a:r>
              <a:rPr lang="nl-NL" dirty="0" smtClean="0"/>
              <a:t> UMM-2 </a:t>
            </a:r>
            <a:r>
              <a:rPr lang="nl-NL" dirty="0" err="1" smtClean="0"/>
              <a:t>recommendations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Business </a:t>
            </a:r>
            <a:r>
              <a:rPr lang="nl-NL" dirty="0" err="1" smtClean="0"/>
              <a:t>Requirements</a:t>
            </a:r>
            <a:r>
              <a:rPr lang="nl-NL" dirty="0" smtClean="0"/>
              <a:t> View</a:t>
            </a: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lang="nl-NL" dirty="0" err="1" smtClean="0"/>
              <a:t>Payload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information</a:t>
            </a:r>
            <a:r>
              <a:rPr lang="nl-NL" dirty="0" smtClean="0"/>
              <a:t> exchange </a:t>
            </a:r>
            <a:r>
              <a:rPr lang="nl-NL" dirty="0" err="1" smtClean="0"/>
              <a:t>specified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synchronous</a:t>
            </a:r>
            <a:r>
              <a:rPr lang="nl-NL" dirty="0" smtClean="0"/>
              <a:t> web services</a:t>
            </a: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tabLst/>
              <a:defRPr/>
            </a:pPr>
            <a:r>
              <a:rPr lang="nl-NL" dirty="0" err="1" smtClean="0"/>
              <a:t>Optional</a:t>
            </a:r>
            <a:r>
              <a:rPr lang="nl-NL" dirty="0" smtClean="0"/>
              <a:t> </a:t>
            </a:r>
            <a:r>
              <a:rPr lang="nl-NL" dirty="0" err="1" smtClean="0"/>
              <a:t>additional</a:t>
            </a:r>
            <a:r>
              <a:rPr lang="nl-NL" dirty="0" smtClean="0"/>
              <a:t> </a:t>
            </a:r>
            <a:r>
              <a:rPr lang="nl-NL" dirty="0" err="1" smtClean="0"/>
              <a:t>information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a-synchronous</a:t>
            </a:r>
            <a:r>
              <a:rPr lang="nl-NL" dirty="0" smtClean="0"/>
              <a:t> and “</a:t>
            </a:r>
            <a:r>
              <a:rPr lang="nl-NL" dirty="0" err="1" smtClean="0"/>
              <a:t>optional</a:t>
            </a:r>
            <a:r>
              <a:rPr lang="nl-NL" dirty="0" smtClean="0"/>
              <a:t>” </a:t>
            </a:r>
            <a:r>
              <a:rPr lang="nl-NL" dirty="0" err="1" smtClean="0"/>
              <a:t>additions</a:t>
            </a: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ebIX</a:t>
            </a:r>
            <a:r>
              <a:rPr lang="nl-NL" baseline="30000" dirty="0" smtClean="0"/>
              <a:t>®</a:t>
            </a:r>
            <a:r>
              <a:rPr lang="nl-NL" dirty="0" smtClean="0"/>
              <a:t> </a:t>
            </a:r>
            <a:r>
              <a:rPr lang="nl-NL" dirty="0" err="1" smtClean="0"/>
              <a:t>BIE’s</a:t>
            </a:r>
            <a:r>
              <a:rPr lang="nl-NL" dirty="0" smtClean="0"/>
              <a:t> and </a:t>
            </a:r>
            <a:r>
              <a:rPr lang="nl-NL" dirty="0" err="1" smtClean="0"/>
              <a:t>BDT’s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 err="1" smtClean="0"/>
              <a:t>Previously</a:t>
            </a:r>
            <a:r>
              <a:rPr lang="nl-NL" b="1" dirty="0" smtClean="0"/>
              <a:t>:</a:t>
            </a:r>
          </a:p>
          <a:p>
            <a:r>
              <a:rPr lang="nl-NL" dirty="0" err="1" smtClean="0"/>
              <a:t>Information</a:t>
            </a:r>
            <a:r>
              <a:rPr lang="nl-NL" dirty="0" smtClean="0"/>
              <a:t> clusters </a:t>
            </a:r>
            <a:r>
              <a:rPr lang="nl-NL" dirty="0" err="1" smtClean="0"/>
              <a:t>acting</a:t>
            </a:r>
            <a:r>
              <a:rPr lang="nl-NL" dirty="0" smtClean="0"/>
              <a:t> as </a:t>
            </a:r>
            <a:r>
              <a:rPr lang="nl-NL" dirty="0" err="1" smtClean="0"/>
              <a:t>draft</a:t>
            </a:r>
            <a:r>
              <a:rPr lang="nl-NL" dirty="0" smtClean="0"/>
              <a:t> </a:t>
            </a:r>
            <a:r>
              <a:rPr lang="nl-NL" dirty="0" err="1" smtClean="0"/>
              <a:t>CC’s</a:t>
            </a:r>
            <a:r>
              <a:rPr lang="nl-NL" dirty="0" smtClean="0"/>
              <a:t> in </a:t>
            </a:r>
            <a:r>
              <a:rPr lang="nl-NL" dirty="0" err="1" smtClean="0"/>
              <a:t>previous</a:t>
            </a:r>
            <a:r>
              <a:rPr lang="nl-NL" dirty="0" smtClean="0"/>
              <a:t> model </a:t>
            </a:r>
            <a:r>
              <a:rPr lang="nl-NL" dirty="0" err="1" smtClean="0"/>
              <a:t>version</a:t>
            </a:r>
            <a:r>
              <a:rPr lang="nl-NL" dirty="0" smtClean="0"/>
              <a:t> as </a:t>
            </a:r>
            <a:r>
              <a:rPr lang="nl-NL" dirty="0" err="1" smtClean="0"/>
              <a:t>developed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2005 </a:t>
            </a:r>
            <a:r>
              <a:rPr lang="nl-NL" dirty="0" err="1" smtClean="0"/>
              <a:t>onwards</a:t>
            </a:r>
            <a:r>
              <a:rPr lang="nl-NL" dirty="0" smtClean="0"/>
              <a:t>, have been </a:t>
            </a:r>
            <a:r>
              <a:rPr lang="nl-NL" dirty="0" err="1" smtClean="0"/>
              <a:t>used</a:t>
            </a:r>
            <a:r>
              <a:rPr lang="nl-NL" dirty="0" smtClean="0"/>
              <a:t> as </a:t>
            </a:r>
            <a:r>
              <a:rPr lang="nl-NL" dirty="0" err="1" smtClean="0"/>
              <a:t>initial</a:t>
            </a:r>
            <a:r>
              <a:rPr lang="nl-NL" dirty="0" smtClean="0"/>
              <a:t> </a:t>
            </a:r>
            <a:r>
              <a:rPr lang="nl-NL" dirty="0" err="1" smtClean="0"/>
              <a:t>guide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clustering </a:t>
            </a:r>
            <a:r>
              <a:rPr lang="nl-NL" dirty="0" err="1" smtClean="0"/>
              <a:t>new</a:t>
            </a:r>
            <a:r>
              <a:rPr lang="nl-NL" dirty="0" smtClean="0"/>
              <a:t> </a:t>
            </a:r>
            <a:r>
              <a:rPr lang="nl-NL" dirty="0" err="1" smtClean="0"/>
              <a:t>BIE’s</a:t>
            </a:r>
            <a:endParaRPr lang="nl-NL" dirty="0" smtClean="0"/>
          </a:p>
          <a:p>
            <a:endParaRPr lang="nl-NL" dirty="0" smtClean="0"/>
          </a:p>
          <a:p>
            <a:pPr>
              <a:buNone/>
            </a:pPr>
            <a:r>
              <a:rPr lang="nl-NL" b="1" dirty="0" err="1" smtClean="0"/>
              <a:t>Now</a:t>
            </a:r>
            <a:r>
              <a:rPr lang="nl-NL" b="1" dirty="0" smtClean="0"/>
              <a:t>:</a:t>
            </a:r>
          </a:p>
          <a:p>
            <a:r>
              <a:rPr lang="nl-NL" dirty="0" err="1" smtClean="0"/>
              <a:t>Real</a:t>
            </a:r>
            <a:r>
              <a:rPr lang="nl-NL" dirty="0" smtClean="0"/>
              <a:t> clustering </a:t>
            </a:r>
            <a:r>
              <a:rPr lang="nl-NL" dirty="0" err="1" smtClean="0"/>
              <a:t>based</a:t>
            </a:r>
            <a:r>
              <a:rPr lang="nl-NL" dirty="0" smtClean="0"/>
              <a:t> </a:t>
            </a:r>
            <a:r>
              <a:rPr lang="nl-NL" dirty="0" err="1" smtClean="0"/>
              <a:t>on</a:t>
            </a:r>
            <a:r>
              <a:rPr lang="nl-NL" dirty="0" smtClean="0"/>
              <a:t> </a:t>
            </a:r>
            <a:r>
              <a:rPr lang="nl-NL" dirty="0" err="1" smtClean="0"/>
              <a:t>defining</a:t>
            </a:r>
            <a:r>
              <a:rPr lang="nl-NL" dirty="0" smtClean="0"/>
              <a:t> </a:t>
            </a:r>
            <a:r>
              <a:rPr lang="nl-NL" dirty="0" err="1" smtClean="0"/>
              <a:t>objects</a:t>
            </a:r>
            <a:r>
              <a:rPr lang="nl-NL" dirty="0" smtClean="0"/>
              <a:t> and </a:t>
            </a:r>
            <a:r>
              <a:rPr lang="nl-NL" dirty="0" err="1" smtClean="0"/>
              <a:t>on</a:t>
            </a:r>
            <a:r>
              <a:rPr lang="nl-NL" dirty="0" smtClean="0"/>
              <a:t> </a:t>
            </a:r>
            <a:r>
              <a:rPr lang="nl-NL" dirty="0" err="1" smtClean="0"/>
              <a:t>normalization</a:t>
            </a:r>
            <a:r>
              <a:rPr lang="nl-NL" dirty="0" smtClean="0"/>
              <a:t>; </a:t>
            </a:r>
            <a:r>
              <a:rPr lang="nl-NL" dirty="0" err="1" smtClean="0"/>
              <a:t>where</a:t>
            </a:r>
            <a:r>
              <a:rPr lang="nl-NL" dirty="0" smtClean="0"/>
              <a:t> </a:t>
            </a:r>
            <a:r>
              <a:rPr lang="nl-NL" dirty="0" err="1" smtClean="0"/>
              <a:t>possible</a:t>
            </a:r>
            <a:r>
              <a:rPr lang="nl-NL" dirty="0" smtClean="0"/>
              <a:t> </a:t>
            </a:r>
            <a:r>
              <a:rPr lang="nl-NL" dirty="0" err="1" smtClean="0"/>
              <a:t>starting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</a:t>
            </a:r>
            <a:r>
              <a:rPr lang="nl-NL" dirty="0" err="1" smtClean="0"/>
              <a:t>available</a:t>
            </a:r>
            <a:r>
              <a:rPr lang="nl-NL" dirty="0" smtClean="0"/>
              <a:t> </a:t>
            </a:r>
            <a:r>
              <a:rPr lang="nl-NL" dirty="0" err="1" smtClean="0"/>
              <a:t>CC’s</a:t>
            </a: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Messages</a:t>
            </a:r>
            <a:r>
              <a:rPr lang="nl-NL" dirty="0" smtClean="0"/>
              <a:t>: </a:t>
            </a:r>
            <a:r>
              <a:rPr lang="nl-NL" dirty="0" err="1" smtClean="0"/>
              <a:t>header</a:t>
            </a:r>
            <a:r>
              <a:rPr lang="nl-NL" dirty="0" smtClean="0"/>
              <a:t> and context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</a:t>
            </a:r>
            <a:r>
              <a:rPr lang="nl-NL" dirty="0" err="1" smtClean="0"/>
              <a:t>previous</a:t>
            </a:r>
            <a:r>
              <a:rPr lang="nl-NL" dirty="0" smtClean="0"/>
              <a:t> model </a:t>
            </a:r>
            <a:r>
              <a:rPr lang="nl-NL" dirty="0" err="1" smtClean="0"/>
              <a:t>version</a:t>
            </a:r>
            <a:r>
              <a:rPr lang="nl-NL" dirty="0" smtClean="0"/>
              <a:t> </a:t>
            </a:r>
            <a:r>
              <a:rPr lang="nl-NL" dirty="0" err="1" smtClean="0"/>
              <a:t>use</a:t>
            </a:r>
            <a:r>
              <a:rPr lang="nl-NL" dirty="0" smtClean="0"/>
              <a:t> of SBDH </a:t>
            </a:r>
            <a:r>
              <a:rPr lang="nl-NL" dirty="0" err="1" smtClean="0"/>
              <a:t>version</a:t>
            </a:r>
            <a:r>
              <a:rPr lang="nl-NL" dirty="0" smtClean="0"/>
              <a:t> 1</a:t>
            </a:r>
          </a:p>
          <a:p>
            <a:r>
              <a:rPr lang="nl-NL" dirty="0" smtClean="0"/>
              <a:t>In present UMM-2 model </a:t>
            </a:r>
            <a:r>
              <a:rPr lang="nl-NL" dirty="0" err="1" smtClean="0"/>
              <a:t>version</a:t>
            </a:r>
            <a:r>
              <a:rPr lang="nl-NL" dirty="0" smtClean="0"/>
              <a:t> </a:t>
            </a:r>
            <a:r>
              <a:rPr lang="nl-NL" dirty="0" err="1" smtClean="0"/>
              <a:t>still</a:t>
            </a:r>
            <a:r>
              <a:rPr lang="nl-NL" dirty="0" smtClean="0"/>
              <a:t> </a:t>
            </a:r>
            <a:r>
              <a:rPr lang="nl-NL" dirty="0" err="1" smtClean="0"/>
              <a:t>intention</a:t>
            </a:r>
            <a:r>
              <a:rPr lang="nl-NL" dirty="0" smtClean="0"/>
              <a:t> to </a:t>
            </a:r>
            <a:r>
              <a:rPr lang="nl-NL" dirty="0" err="1" smtClean="0"/>
              <a:t>use</a:t>
            </a:r>
            <a:r>
              <a:rPr lang="nl-NL" dirty="0" smtClean="0"/>
              <a:t> the </a:t>
            </a:r>
            <a:r>
              <a:rPr lang="nl-NL" dirty="0" err="1" smtClean="0"/>
              <a:t>finalised</a:t>
            </a:r>
            <a:r>
              <a:rPr lang="nl-NL" dirty="0" smtClean="0"/>
              <a:t> SBDH </a:t>
            </a:r>
            <a:r>
              <a:rPr lang="nl-NL" dirty="0" err="1" smtClean="0"/>
              <a:t>version</a:t>
            </a:r>
            <a:r>
              <a:rPr lang="nl-NL" dirty="0" smtClean="0"/>
              <a:t> 3.0, </a:t>
            </a:r>
            <a:r>
              <a:rPr lang="nl-NL" dirty="0" err="1" smtClean="0"/>
              <a:t>but</a:t>
            </a:r>
            <a:r>
              <a:rPr lang="nl-NL" dirty="0" smtClean="0"/>
              <a:t> …..</a:t>
            </a:r>
          </a:p>
          <a:p>
            <a:r>
              <a:rPr lang="nl-NL" dirty="0" smtClean="0"/>
              <a:t>For the time </a:t>
            </a:r>
            <a:r>
              <a:rPr lang="nl-NL" dirty="0" err="1" smtClean="0"/>
              <a:t>being</a:t>
            </a:r>
            <a:r>
              <a:rPr lang="nl-NL" dirty="0" smtClean="0"/>
              <a:t> </a:t>
            </a:r>
            <a:r>
              <a:rPr lang="nl-NL" dirty="0" err="1" smtClean="0"/>
              <a:t>using</a:t>
            </a:r>
            <a:r>
              <a:rPr lang="nl-NL" dirty="0" smtClean="0"/>
              <a:t> </a:t>
            </a:r>
            <a:r>
              <a:rPr lang="nl-NL" dirty="0" err="1" smtClean="0"/>
              <a:t>own</a:t>
            </a:r>
            <a:r>
              <a:rPr lang="nl-NL" dirty="0" smtClean="0"/>
              <a:t> </a:t>
            </a:r>
            <a:r>
              <a:rPr lang="nl-NL" dirty="0" err="1" smtClean="0"/>
              <a:t>header</a:t>
            </a:r>
            <a:r>
              <a:rPr lang="nl-NL" dirty="0" smtClean="0"/>
              <a:t> </a:t>
            </a:r>
            <a:r>
              <a:rPr lang="nl-NL" dirty="0" err="1" smtClean="0"/>
              <a:t>specification</a:t>
            </a:r>
            <a:endParaRPr lang="nl-NL" dirty="0" smtClean="0"/>
          </a:p>
          <a:p>
            <a:r>
              <a:rPr lang="nl-NL" dirty="0" smtClean="0"/>
              <a:t>We have </a:t>
            </a:r>
            <a:r>
              <a:rPr lang="nl-NL" dirty="0" err="1" smtClean="0"/>
              <a:t>defined</a:t>
            </a:r>
            <a:r>
              <a:rPr lang="nl-NL" dirty="0" smtClean="0"/>
              <a:t> </a:t>
            </a:r>
            <a:r>
              <a:rPr lang="nl-NL" dirty="0" err="1" smtClean="0"/>
              <a:t>an</a:t>
            </a:r>
            <a:r>
              <a:rPr lang="nl-NL" dirty="0" smtClean="0"/>
              <a:t> &lt;&lt;ABIE&gt;&gt; </a:t>
            </a:r>
            <a:r>
              <a:rPr lang="nl-NL" dirty="0" err="1" smtClean="0"/>
              <a:t>for</a:t>
            </a:r>
            <a:r>
              <a:rPr lang="nl-NL" dirty="0" smtClean="0"/>
              <a:t> Context to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added</a:t>
            </a:r>
            <a:r>
              <a:rPr lang="nl-NL" dirty="0" smtClean="0"/>
              <a:t> to the &lt;&lt;MA&gt;&gt; </a:t>
            </a:r>
            <a:r>
              <a:rPr lang="nl-NL" dirty="0" err="1" smtClean="0"/>
              <a:t>next</a:t>
            </a:r>
            <a:r>
              <a:rPr lang="nl-NL" dirty="0" smtClean="0"/>
              <a:t> to the SBDH in case of </a:t>
            </a:r>
            <a:r>
              <a:rPr lang="nl-NL" dirty="0" err="1" smtClean="0"/>
              <a:t>a-synchronous</a:t>
            </a:r>
            <a:r>
              <a:rPr lang="nl-NL" dirty="0" smtClean="0"/>
              <a:t> message exchange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60350"/>
            <a:ext cx="6156039" cy="1143000"/>
          </a:xfrm>
        </p:spPr>
        <p:txBody>
          <a:bodyPr/>
          <a:lstStyle/>
          <a:p>
            <a:r>
              <a:rPr lang="nl-NL" dirty="0" err="1" smtClean="0"/>
              <a:t>Collected</a:t>
            </a:r>
            <a:r>
              <a:rPr lang="nl-NL" dirty="0" smtClean="0"/>
              <a:t> Data built </a:t>
            </a:r>
            <a:r>
              <a:rPr lang="nl-NL" dirty="0" err="1" smtClean="0"/>
              <a:t>from</a:t>
            </a:r>
            <a:r>
              <a:rPr lang="nl-NL" dirty="0" smtClean="0"/>
              <a:t> CC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948" y="1124744"/>
            <a:ext cx="7775401" cy="5211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hichten">
  <a:themeElements>
    <a:clrScheme name="Schichten 10">
      <a:dk1>
        <a:srgbClr val="000000"/>
      </a:dk1>
      <a:lt1>
        <a:srgbClr val="FFFFFF"/>
      </a:lt1>
      <a:dk2>
        <a:srgbClr val="660033"/>
      </a:dk2>
      <a:lt2>
        <a:srgbClr val="666699"/>
      </a:lt2>
      <a:accent1>
        <a:srgbClr val="95A3D1"/>
      </a:accent1>
      <a:accent2>
        <a:srgbClr val="FFFF66"/>
      </a:accent2>
      <a:accent3>
        <a:srgbClr val="FFFFFF"/>
      </a:accent3>
      <a:accent4>
        <a:srgbClr val="000000"/>
      </a:accent4>
      <a:accent5>
        <a:srgbClr val="C8CEE5"/>
      </a:accent5>
      <a:accent6>
        <a:srgbClr val="E7E75C"/>
      </a:accent6>
      <a:hlink>
        <a:srgbClr val="5A84D8"/>
      </a:hlink>
      <a:folHlink>
        <a:srgbClr val="CCCC99"/>
      </a:folHlink>
    </a:clrScheme>
    <a:fontScheme name="Schichte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chichten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hichten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hichten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hichten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hichten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ichten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ichten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ichten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ichten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ichten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</TotalTime>
  <Words>560</Words>
  <Application>Microsoft Office PowerPoint</Application>
  <PresentationFormat>On-screen Show (4:3)</PresentationFormat>
  <Paragraphs>97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Schichten</vt:lpstr>
      <vt:lpstr>Submission BIE’s &amp; BDT’s + some proposed new CC’s</vt:lpstr>
      <vt:lpstr>ebIX®</vt:lpstr>
      <vt:lpstr>ebIX® work</vt:lpstr>
      <vt:lpstr>ebIX® modeling since 2008</vt:lpstr>
      <vt:lpstr>ebIX® model organization</vt:lpstr>
      <vt:lpstr>Business Requirements</vt:lpstr>
      <vt:lpstr>ebIX® BIE’s and BDT’s</vt:lpstr>
      <vt:lpstr>Messages: header and context</vt:lpstr>
      <vt:lpstr>Collected Data built from CC</vt:lpstr>
      <vt:lpstr>Present ebIX® header info</vt:lpstr>
      <vt:lpstr>ebIX® business processes modeled yet</vt:lpstr>
      <vt:lpstr>ebIX® business processes still to do this year</vt:lpstr>
      <vt:lpstr>contact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Sparreboom, Kees</dc:creator>
  <cp:lastModifiedBy>kees sparreboom</cp:lastModifiedBy>
  <cp:revision>74</cp:revision>
  <dcterms:created xsi:type="dcterms:W3CDTF">1601-01-01T00:00:00Z</dcterms:created>
  <dcterms:modified xsi:type="dcterms:W3CDTF">2012-04-20T06:01:37Z</dcterms:modified>
</cp:coreProperties>
</file>