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12192000" cy="6858000"/>
  <p:notesSz cx="6724650" cy="97742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2814" autoAdjust="0"/>
  </p:normalViewPr>
  <p:slideViewPr>
    <p:cSldViewPr snapToGrid="0" snapToObjects="1">
      <p:cViewPr varScale="1">
        <p:scale>
          <a:sx n="76" d="100"/>
          <a:sy n="76" d="100"/>
        </p:scale>
        <p:origin x="720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11-11-2019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11-11-2019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11-11-2019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ce.org/trans/areas-of-work/vehicle-regulations/agreements-and-regulations/transmainwp29datasharing/deta-information.html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179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36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3584575" cy="921068"/>
          </a:xfrm>
        </p:spPr>
        <p:txBody>
          <a:bodyPr/>
          <a:lstStyle/>
          <a:p>
            <a:r>
              <a:rPr lang="en-GB" sz="1600" b="0" dirty="0"/>
              <a:t>Transmitted by the IWG on DETA				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id="{74A5C416-5A89-4FB6-AD6D-1B5E10112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300" y="434368"/>
            <a:ext cx="3705225" cy="9443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</a:rPr>
              <a:t>Informal document WP.29-179-21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</a:rPr>
              <a:t>WP.29 179</a:t>
            </a:r>
            <a:r>
              <a:rPr kumimoji="0" lang="en-US" sz="1400" kern="0" baseline="30000" dirty="0">
                <a:solidFill>
                  <a:schemeClr val="bg2">
                    <a:lumMod val="10000"/>
                  </a:schemeClr>
                </a:solidFill>
              </a:rPr>
              <a:t>th</a:t>
            </a: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</a:rPr>
              <a:t> session, 12-14 November 2019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kern="0" dirty="0">
                <a:solidFill>
                  <a:schemeClr val="bg2">
                    <a:lumMod val="10000"/>
                  </a:schemeClr>
                </a:solidFill>
              </a:rPr>
              <a:t>Agenda item 4.5</a:t>
            </a:r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48981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 err="1">
                <a:solidFill>
                  <a:schemeClr val="tx1"/>
                </a:solidFill>
              </a:rPr>
              <a:t>Based</a:t>
            </a:r>
            <a:r>
              <a:rPr lang="nl-NL" sz="3200" dirty="0">
                <a:solidFill>
                  <a:schemeClr val="tx1"/>
                </a:solidFill>
              </a:rPr>
              <a:t> on document GRE-82-31e,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IWG on DETA </a:t>
            </a:r>
            <a:r>
              <a:rPr lang="nl-NL" sz="3200" dirty="0" err="1">
                <a:solidFill>
                  <a:schemeClr val="tx1"/>
                </a:solidFill>
              </a:rPr>
              <a:t>considered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two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possible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solutions</a:t>
            </a:r>
            <a:r>
              <a:rPr lang="nl-NL" sz="32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1. </a:t>
            </a:r>
            <a:r>
              <a:rPr lang="nl-NL" sz="3200" dirty="0" err="1">
                <a:solidFill>
                  <a:schemeClr val="tx1"/>
                </a:solidFill>
              </a:rPr>
              <a:t>Replace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approval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UI marking.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- </a:t>
            </a:r>
            <a:r>
              <a:rPr lang="nl-NL" sz="3200" dirty="0" err="1">
                <a:solidFill>
                  <a:schemeClr val="tx1"/>
                </a:solidFill>
              </a:rPr>
              <a:t>additional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installation</a:t>
            </a:r>
            <a:r>
              <a:rPr lang="nl-NL" sz="3200" dirty="0">
                <a:solidFill>
                  <a:schemeClr val="tx1"/>
                </a:solidFill>
              </a:rPr>
              <a:t> information is </a:t>
            </a:r>
            <a:r>
              <a:rPr lang="nl-NL" sz="3200" dirty="0" err="1">
                <a:solidFill>
                  <a:schemeClr val="tx1"/>
                </a:solidFill>
              </a:rPr>
              <a:t>available</a:t>
            </a:r>
            <a:r>
              <a:rPr lang="nl-NL" sz="3200" dirty="0">
                <a:solidFill>
                  <a:schemeClr val="tx1"/>
                </a:solidFill>
              </a:rPr>
              <a:t> on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  product, </a:t>
            </a:r>
            <a:r>
              <a:rPr lang="nl-NL" sz="3200" dirty="0" err="1">
                <a:solidFill>
                  <a:schemeClr val="tx1"/>
                </a:solidFill>
              </a:rPr>
              <a:t>other</a:t>
            </a:r>
            <a:r>
              <a:rPr lang="nl-NL" sz="3200" dirty="0">
                <a:solidFill>
                  <a:schemeClr val="tx1"/>
                </a:solidFill>
              </a:rPr>
              <a:t> information </a:t>
            </a:r>
            <a:r>
              <a:rPr lang="nl-NL" sz="3200" dirty="0" err="1">
                <a:solidFill>
                  <a:schemeClr val="tx1"/>
                </a:solidFill>
              </a:rPr>
              <a:t>can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found in DETA.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- no impact on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DETA system.</a:t>
            </a:r>
          </a:p>
          <a:p>
            <a:pPr marL="0" indent="0">
              <a:buNone/>
            </a:pP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                 </a:t>
            </a: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Unique Identifier marking 2/4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10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772" y="4617767"/>
            <a:ext cx="1628775" cy="1828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431" y="4870122"/>
            <a:ext cx="17145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4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50032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2. </a:t>
            </a:r>
            <a:r>
              <a:rPr lang="nl-NL" sz="3200" dirty="0" err="1">
                <a:solidFill>
                  <a:schemeClr val="tx1"/>
                </a:solidFill>
              </a:rPr>
              <a:t>Include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</a:t>
            </a:r>
            <a:r>
              <a:rPr lang="nl-NL" sz="3200" dirty="0">
                <a:solidFill>
                  <a:schemeClr val="tx1"/>
                </a:solidFill>
              </a:rPr>
              <a:t> information in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communication</a:t>
            </a:r>
            <a:r>
              <a:rPr lang="nl-NL" sz="3200" dirty="0">
                <a:solidFill>
                  <a:schemeClr val="tx1"/>
                </a:solidFill>
              </a:rPr>
              <a:t> form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(type </a:t>
            </a:r>
            <a:r>
              <a:rPr lang="nl-NL" sz="3200" dirty="0" err="1">
                <a:solidFill>
                  <a:schemeClr val="tx1"/>
                </a:solidFill>
              </a:rPr>
              <a:t>approval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certificate</a:t>
            </a:r>
            <a:r>
              <a:rPr lang="nl-NL" sz="3200" dirty="0">
                <a:solidFill>
                  <a:schemeClr val="tx1"/>
                </a:solidFill>
              </a:rPr>
              <a:t>),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    Grant open access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type </a:t>
            </a:r>
            <a:r>
              <a:rPr lang="nl-NL" sz="3200" dirty="0" err="1">
                <a:solidFill>
                  <a:schemeClr val="tx1"/>
                </a:solidFill>
              </a:rPr>
              <a:t>approvals</a:t>
            </a:r>
            <a:r>
              <a:rPr lang="nl-NL" sz="3200" dirty="0">
                <a:solidFill>
                  <a:schemeClr val="tx1"/>
                </a:solidFill>
              </a:rPr>
              <a:t> (</a:t>
            </a:r>
            <a:r>
              <a:rPr lang="nl-NL" sz="3200" dirty="0" err="1">
                <a:solidFill>
                  <a:schemeClr val="tx1"/>
                </a:solidFill>
              </a:rPr>
              <a:t>communication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</a:t>
            </a:r>
            <a:r>
              <a:rPr lang="nl-NL" sz="3200" dirty="0" err="1">
                <a:solidFill>
                  <a:schemeClr val="tx1"/>
                </a:solidFill>
              </a:rPr>
              <a:t>forms</a:t>
            </a:r>
            <a:r>
              <a:rPr lang="nl-NL" sz="3200" dirty="0">
                <a:solidFill>
                  <a:schemeClr val="tx1"/>
                </a:solidFill>
              </a:rPr>
              <a:t>) in DETA.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    - </a:t>
            </a:r>
            <a:r>
              <a:rPr lang="nl-NL" sz="3200" dirty="0" err="1">
                <a:solidFill>
                  <a:schemeClr val="tx1"/>
                </a:solidFill>
              </a:rPr>
              <a:t>All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can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replaced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  </a:t>
            </a:r>
            <a:r>
              <a:rPr lang="nl-NL" sz="3200" dirty="0" err="1">
                <a:solidFill>
                  <a:schemeClr val="tx1"/>
                </a:solidFill>
              </a:rPr>
              <a:t>by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UI marking.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- </a:t>
            </a:r>
            <a:r>
              <a:rPr lang="nl-NL" sz="3200" dirty="0" err="1">
                <a:solidFill>
                  <a:schemeClr val="tx1"/>
                </a:solidFill>
              </a:rPr>
              <a:t>GR’s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need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identify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what</a:t>
            </a:r>
            <a:r>
              <a:rPr lang="nl-NL" sz="3200" dirty="0">
                <a:solidFill>
                  <a:schemeClr val="tx1"/>
                </a:solidFill>
              </a:rPr>
              <a:t> information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>
                <a:solidFill>
                  <a:schemeClr val="tx1"/>
                </a:solidFill>
              </a:rPr>
              <a:t>     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added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Communication Forms.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Unique Identifier marking 3/4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11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1072" y="1219917"/>
            <a:ext cx="3597659" cy="474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89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700013"/>
            <a:ext cx="11033781" cy="4388369"/>
          </a:xfrm>
        </p:spPr>
        <p:txBody>
          <a:bodyPr/>
          <a:lstStyle/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WP.29 is </a:t>
            </a:r>
            <a:r>
              <a:rPr lang="nl-NL" sz="3200" dirty="0" err="1">
                <a:solidFill>
                  <a:schemeClr val="tx1"/>
                </a:solidFill>
              </a:rPr>
              <a:t>requested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advise</a:t>
            </a:r>
            <a:r>
              <a:rPr lang="nl-NL" sz="3200" dirty="0">
                <a:solidFill>
                  <a:schemeClr val="tx1"/>
                </a:solidFill>
              </a:rPr>
              <a:t> on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preferred</a:t>
            </a:r>
            <a:r>
              <a:rPr lang="nl-NL" sz="3200" dirty="0">
                <a:solidFill>
                  <a:schemeClr val="tx1"/>
                </a:solidFill>
              </a:rPr>
              <a:t> way forward.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Unique Identifier marking 4/4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9744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58850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Exchanging information between CP’s on e.g. non-compliances, withdrawals, refusals is a legal requirement from the 1958 Agreement.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The IWG on DETA agreed to: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- now start using the ‘news area’ in DETA for exchanging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 information on withdraws of approvals and hazardous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 products.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- further explore ways to improve the exchange of other     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 relevant information.</a:t>
            </a: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Information exchange by DETA 1/2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5042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58850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For improving information on withdrawn certificates, the UNECE Secretariat is invited to update all Communication Forms to include (where not already included):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- “production definitely discontinued”,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- “remarks”.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This is to inform the CP’s on the reason for the withdrawn certificates and further considering actions at national level (e.g. recalls, prohibit hazardous products on the market).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The reason can also be included at “reason for extension”.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Information exchange by DETA 2/2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47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77877" y="1700013"/>
            <a:ext cx="11206194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solidFill>
                  <a:schemeClr val="tx1"/>
                </a:solidFill>
              </a:rPr>
              <a:t>DETA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i="1" dirty="0">
                <a:solidFill>
                  <a:schemeClr val="tx1"/>
                </a:solidFill>
              </a:rPr>
              <a:t>Database for the Exchange of Approval documentation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/>
              <a:buChar char="à"/>
              <a:tabLst>
                <a:tab pos="441325" algn="l"/>
              </a:tabLst>
            </a:pPr>
            <a:r>
              <a:rPr lang="en-US" sz="3200" dirty="0">
                <a:solidFill>
                  <a:schemeClr val="tx1"/>
                </a:solidFill>
              </a:rPr>
              <a:t>	is the secure internet database to circulate approvals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and its attachments,</a:t>
            </a:r>
          </a:p>
          <a:p>
            <a:pPr marL="0" indent="0">
              <a:buNone/>
              <a:tabLst>
                <a:tab pos="441325" algn="l"/>
              </a:tabLst>
            </a:pP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	</a:t>
            </a:r>
            <a:r>
              <a:rPr lang="en-US" sz="3200" dirty="0">
                <a:solidFill>
                  <a:schemeClr val="tx1"/>
                </a:solidFill>
              </a:rPr>
              <a:t>as required to be established by the UNECE,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	according to the 1958 Agreement Revision 3.</a:t>
            </a:r>
          </a:p>
          <a:p>
            <a:pPr marL="0" indent="0">
              <a:buNone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01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25100" y="1700013"/>
            <a:ext cx="11289672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DETA is still under development but</a:t>
            </a:r>
            <a:r>
              <a:rPr lang="en-GB" sz="3200" b="1" dirty="0">
                <a:solidFill>
                  <a:schemeClr val="tx1"/>
                </a:solidFill>
              </a:rPr>
              <a:t> since May 2019 </a:t>
            </a:r>
            <a:r>
              <a:rPr lang="en-US" sz="3200" b="1" dirty="0">
                <a:solidFill>
                  <a:schemeClr val="tx1"/>
                </a:solidFill>
              </a:rPr>
              <a:t>ready to be used for it base purpose: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  exchanging UNECE approval documentation between the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  Contracting Parties to the 1958 Agreement.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22 Contracting Parties have notified their DETA Focal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App. 400 approvals uploaded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3 Manufacturer have access to DETA (their own approvals)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44032" y="1700013"/>
            <a:ext cx="11697077" cy="43883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implementation of </a:t>
            </a:r>
            <a:r>
              <a:rPr lang="en-US" sz="3200" dirty="0" err="1">
                <a:solidFill>
                  <a:schemeClr val="tx1"/>
                </a:solidFill>
              </a:rPr>
              <a:t>DoC</a:t>
            </a:r>
            <a:r>
              <a:rPr lang="en-US" sz="3200" dirty="0">
                <a:solidFill>
                  <a:schemeClr val="tx1"/>
                </a:solidFill>
              </a:rPr>
              <a:t> (specs finalized 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 sponsor CITA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(‘</a:t>
            </a:r>
            <a:r>
              <a:rPr lang="en-US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DoC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’ is the Declaration of Conformance certifying to which UN Regulations and versions a single vehicle is approved at the time of its production.)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implementation of UI (specs finalized 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 sponsor OICA, ACEA, CLEPA, ETRTO)</a:t>
            </a:r>
            <a:b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(‘UI’ is the Unique Identifier number assigned to an approval uploaded to DETA. A UI may replace the traditional E marking)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/>
                </a:solidFill>
                <a:sym typeface="Wingdings" panose="05000000000000000000" pitchFamily="2" charset="2"/>
              </a:rPr>
              <a:t> Preparation of Contracts ongoing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State of play -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5830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dirty="0" err="1">
                <a:solidFill>
                  <a:schemeClr val="tx1"/>
                </a:solidFill>
              </a:rPr>
              <a:t>Expected</a:t>
            </a:r>
            <a:r>
              <a:rPr lang="nl-NL" sz="3200" dirty="0">
                <a:solidFill>
                  <a:schemeClr val="tx1"/>
                </a:solidFill>
              </a:rPr>
              <a:t> timeline </a:t>
            </a:r>
            <a:r>
              <a:rPr lang="nl-NL" sz="3200" dirty="0" err="1">
                <a:solidFill>
                  <a:schemeClr val="tx1"/>
                </a:solidFill>
              </a:rPr>
              <a:t>for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implementation</a:t>
            </a:r>
            <a:r>
              <a:rPr lang="nl-NL" sz="3200" dirty="0">
                <a:solidFill>
                  <a:schemeClr val="tx1"/>
                </a:solidFill>
              </a:rPr>
              <a:t> of UI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DoC</a:t>
            </a: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	</a:t>
            </a:r>
            <a:r>
              <a:rPr lang="nl-NL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</a:t>
            </a: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 start after finalizing the contract and having the </a:t>
            </a:r>
            <a:b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    purchase order, 2019 Q4.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	</a:t>
            </a:r>
            <a:r>
              <a:rPr lang="nl-NL" sz="3200" dirty="0">
                <a:solidFill>
                  <a:schemeClr val="accent1"/>
                </a:solidFill>
                <a:sym typeface="Wingdings" panose="05000000000000000000" pitchFamily="2" charset="2"/>
              </a:rPr>
              <a:t></a:t>
            </a: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 finishing implementation 2020 Q2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    finishing testing 2020 Q3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  <a:sym typeface="Wingdings" panose="05000000000000000000" pitchFamily="2" charset="2"/>
              </a:rPr>
              <a:t>	    production 2020 Q4</a:t>
            </a: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Time line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84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70001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The IWG on DETA </a:t>
            </a:r>
            <a:r>
              <a:rPr lang="nl-NL" sz="3200" dirty="0" err="1">
                <a:solidFill>
                  <a:schemeClr val="tx1"/>
                </a:solidFill>
              </a:rPr>
              <a:t>will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work</a:t>
            </a:r>
            <a:r>
              <a:rPr lang="nl-NL" sz="3200" dirty="0">
                <a:solidFill>
                  <a:schemeClr val="tx1"/>
                </a:solidFill>
              </a:rPr>
              <a:t> on </a:t>
            </a:r>
            <a:r>
              <a:rPr lang="nl-NL" sz="3200" dirty="0" err="1">
                <a:solidFill>
                  <a:schemeClr val="tx1"/>
                </a:solidFill>
              </a:rPr>
              <a:t>creating</a:t>
            </a:r>
            <a:r>
              <a:rPr lang="nl-NL" sz="3200" dirty="0">
                <a:solidFill>
                  <a:schemeClr val="tx1"/>
                </a:solidFill>
              </a:rPr>
              <a:t> awareness </a:t>
            </a:r>
            <a:r>
              <a:rPr lang="nl-NL" sz="3200" dirty="0" err="1">
                <a:solidFill>
                  <a:schemeClr val="tx1"/>
                </a:solidFill>
              </a:rPr>
              <a:t>about</a:t>
            </a:r>
            <a:r>
              <a:rPr lang="nl-NL" sz="3200" dirty="0">
                <a:solidFill>
                  <a:schemeClr val="tx1"/>
                </a:solidFill>
              </a:rPr>
              <a:t> DETA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promote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use</a:t>
            </a:r>
            <a:r>
              <a:rPr lang="nl-NL" sz="3200" dirty="0">
                <a:solidFill>
                  <a:schemeClr val="tx1"/>
                </a:solidFill>
              </a:rPr>
              <a:t> of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system.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1"/>
                </a:solidFill>
              </a:rPr>
              <a:t>The UNECE </a:t>
            </a:r>
            <a:r>
              <a:rPr lang="nl-NL" sz="3200" dirty="0" err="1">
                <a:solidFill>
                  <a:schemeClr val="tx1"/>
                </a:solidFill>
              </a:rPr>
              <a:t>Secretariat</a:t>
            </a:r>
            <a:r>
              <a:rPr lang="nl-NL" sz="3200" dirty="0">
                <a:solidFill>
                  <a:schemeClr val="tx1"/>
                </a:solidFill>
              </a:rPr>
              <a:t> is </a:t>
            </a:r>
            <a:r>
              <a:rPr lang="nl-NL" sz="3200" dirty="0" err="1">
                <a:solidFill>
                  <a:schemeClr val="tx1"/>
                </a:solidFill>
              </a:rPr>
              <a:t>invited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request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CP’s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inform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their</a:t>
            </a:r>
            <a:r>
              <a:rPr lang="nl-NL" sz="3200" dirty="0">
                <a:solidFill>
                  <a:schemeClr val="tx1"/>
                </a:solidFill>
              </a:rPr>
              <a:t> competent </a:t>
            </a:r>
            <a:r>
              <a:rPr lang="nl-NL" sz="3200" dirty="0" err="1">
                <a:solidFill>
                  <a:schemeClr val="tx1"/>
                </a:solidFill>
              </a:rPr>
              <a:t>authorities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about</a:t>
            </a:r>
            <a:r>
              <a:rPr lang="nl-NL" sz="3200" dirty="0">
                <a:solidFill>
                  <a:schemeClr val="tx1"/>
                </a:solidFill>
              </a:rPr>
              <a:t> DETA.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chemeClr val="tx1"/>
                </a:solidFill>
              </a:rPr>
              <a:t>The IWG </a:t>
            </a:r>
            <a:r>
              <a:rPr lang="nl-NL" sz="3200" dirty="0" err="1">
                <a:solidFill>
                  <a:schemeClr val="tx1"/>
                </a:solidFill>
              </a:rPr>
              <a:t>identified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volunteers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inform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each</a:t>
            </a:r>
            <a:r>
              <a:rPr lang="nl-NL" sz="3200" dirty="0">
                <a:solidFill>
                  <a:schemeClr val="tx1"/>
                </a:solidFill>
              </a:rPr>
              <a:t> GR </a:t>
            </a:r>
            <a:r>
              <a:rPr lang="nl-NL" sz="3200" dirty="0" err="1">
                <a:solidFill>
                  <a:schemeClr val="tx1"/>
                </a:solidFill>
              </a:rPr>
              <a:t>about</a:t>
            </a:r>
            <a:r>
              <a:rPr lang="nl-NL" sz="3200" dirty="0">
                <a:solidFill>
                  <a:schemeClr val="tx1"/>
                </a:solidFill>
              </a:rPr>
              <a:t> DETA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will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request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GR members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distribute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this</a:t>
            </a:r>
            <a:r>
              <a:rPr lang="nl-NL" sz="3200" dirty="0">
                <a:solidFill>
                  <a:schemeClr val="tx1"/>
                </a:solidFill>
              </a:rPr>
              <a:t> information </a:t>
            </a:r>
            <a:r>
              <a:rPr lang="nl-NL" sz="3200" dirty="0" err="1">
                <a:solidFill>
                  <a:schemeClr val="tx1"/>
                </a:solidFill>
              </a:rPr>
              <a:t>further</a:t>
            </a:r>
            <a:r>
              <a:rPr lang="nl-NL" sz="3200" dirty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nl-NL" sz="3200" dirty="0">
                <a:solidFill>
                  <a:schemeClr val="tx1"/>
                </a:solidFill>
              </a:rPr>
              <a:t>Special attention </a:t>
            </a:r>
            <a:r>
              <a:rPr lang="nl-NL" sz="3200" dirty="0" err="1">
                <a:solidFill>
                  <a:schemeClr val="tx1"/>
                </a:solidFill>
              </a:rPr>
              <a:t>for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UNECE DETA webpage:  </a:t>
            </a:r>
            <a:r>
              <a:rPr lang="nl-NL" sz="3200" dirty="0">
                <a:solidFill>
                  <a:schemeClr val="tx1"/>
                </a:solidFill>
                <a:hlinkClick r:id="rId2"/>
              </a:rPr>
              <a:t>http://www.unece.org/.../deta-information.html</a:t>
            </a: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Awareness about DETA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071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70001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The IWG on DETA is </a:t>
            </a:r>
            <a:r>
              <a:rPr lang="nl-NL" sz="3200" dirty="0" err="1">
                <a:solidFill>
                  <a:schemeClr val="tx1"/>
                </a:solidFill>
              </a:rPr>
              <a:t>working</a:t>
            </a:r>
            <a:r>
              <a:rPr lang="nl-NL" sz="3200" dirty="0">
                <a:solidFill>
                  <a:schemeClr val="tx1"/>
                </a:solidFill>
              </a:rPr>
              <a:t> on a </a:t>
            </a:r>
            <a:r>
              <a:rPr lang="nl-NL" sz="3200" dirty="0" err="1">
                <a:solidFill>
                  <a:schemeClr val="tx1"/>
                </a:solidFill>
              </a:rPr>
              <a:t>functionality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for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automated</a:t>
            </a:r>
            <a:r>
              <a:rPr lang="nl-NL" sz="3200" dirty="0">
                <a:solidFill>
                  <a:schemeClr val="tx1"/>
                </a:solidFill>
              </a:rPr>
              <a:t> upload of type </a:t>
            </a:r>
            <a:r>
              <a:rPr lang="nl-NL" sz="3200" dirty="0" err="1">
                <a:solidFill>
                  <a:schemeClr val="tx1"/>
                </a:solidFill>
              </a:rPr>
              <a:t>approvals</a:t>
            </a:r>
            <a:r>
              <a:rPr lang="nl-NL" sz="32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nl-NL" sz="3200" dirty="0" err="1">
                <a:solidFill>
                  <a:schemeClr val="tx1"/>
                </a:solidFill>
              </a:rPr>
              <a:t>This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functionality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significantly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reduces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work</a:t>
            </a:r>
            <a:r>
              <a:rPr lang="nl-NL" sz="3200" dirty="0">
                <a:solidFill>
                  <a:schemeClr val="tx1"/>
                </a:solidFill>
              </a:rPr>
              <a:t> load, </a:t>
            </a:r>
            <a:r>
              <a:rPr lang="nl-NL" sz="3200" dirty="0" err="1">
                <a:solidFill>
                  <a:schemeClr val="tx1"/>
                </a:solidFill>
              </a:rPr>
              <a:t>prevents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failures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is </a:t>
            </a:r>
            <a:r>
              <a:rPr lang="nl-NL" sz="3200" dirty="0" err="1">
                <a:solidFill>
                  <a:schemeClr val="tx1"/>
                </a:solidFill>
              </a:rPr>
              <a:t>essential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for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system </a:t>
            </a:r>
            <a:r>
              <a:rPr lang="nl-NL" sz="3200" dirty="0" err="1">
                <a:solidFill>
                  <a:schemeClr val="tx1"/>
                </a:solidFill>
              </a:rPr>
              <a:t>acceptability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uploading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approval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authorities</a:t>
            </a:r>
            <a:r>
              <a:rPr lang="nl-NL" sz="32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A </a:t>
            </a:r>
            <a:r>
              <a:rPr lang="nl-NL" sz="3200" dirty="0" err="1">
                <a:solidFill>
                  <a:schemeClr val="tx1"/>
                </a:solidFill>
              </a:rPr>
              <a:t>technical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working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group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with</a:t>
            </a:r>
            <a:r>
              <a:rPr lang="nl-NL" sz="3200" dirty="0">
                <a:solidFill>
                  <a:schemeClr val="tx1"/>
                </a:solidFill>
              </a:rPr>
              <a:t> IT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approval</a:t>
            </a:r>
            <a:r>
              <a:rPr lang="nl-NL" sz="3200" dirty="0">
                <a:solidFill>
                  <a:schemeClr val="tx1"/>
                </a:solidFill>
              </a:rPr>
              <a:t> experts </a:t>
            </a:r>
            <a:r>
              <a:rPr lang="nl-NL" sz="3200" dirty="0" err="1">
                <a:solidFill>
                  <a:schemeClr val="tx1"/>
                </a:solidFill>
              </a:rPr>
              <a:t>from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approval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authories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will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established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further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investigate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solution.</a:t>
            </a: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Automated upload functionality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497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70001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Discussions on the formulation of the contracts for UI and </a:t>
            </a:r>
            <a:r>
              <a:rPr lang="en-US" sz="3200" dirty="0" err="1">
                <a:solidFill>
                  <a:schemeClr val="tx1"/>
                </a:solidFill>
              </a:rPr>
              <a:t>DoC</a:t>
            </a:r>
            <a:r>
              <a:rPr lang="en-US" sz="3200" dirty="0">
                <a:solidFill>
                  <a:schemeClr val="tx1"/>
                </a:solidFill>
              </a:rPr>
              <a:t> still continuing.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Main open issue is the legal distinction between the obligations for ‘contractor’ and ‘sponsor’.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Also some financial issues need further clarification.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The leadership of DETA, the UNECE Secretariat, OICA,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CITA and the software house will further explore the possible solutions.</a:t>
            </a: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WP.29 - Contracting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38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6" y="1700013"/>
            <a:ext cx="11033781" cy="4388369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WP.29-178th </a:t>
            </a:r>
            <a:r>
              <a:rPr lang="nl-NL" sz="3200" dirty="0" err="1">
                <a:solidFill>
                  <a:schemeClr val="tx1"/>
                </a:solidFill>
              </a:rPr>
              <a:t>session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invited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GR’s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investigate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whether</a:t>
            </a: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200" dirty="0" err="1">
                <a:solidFill>
                  <a:schemeClr val="tx1"/>
                </a:solidFill>
              </a:rPr>
              <a:t>current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additional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provisions</a:t>
            </a:r>
            <a:r>
              <a:rPr lang="nl-NL" sz="3200" dirty="0">
                <a:solidFill>
                  <a:schemeClr val="tx1"/>
                </a:solidFill>
              </a:rPr>
              <a:t> are </a:t>
            </a:r>
            <a:r>
              <a:rPr lang="nl-NL" sz="3200" dirty="0" err="1">
                <a:solidFill>
                  <a:schemeClr val="tx1"/>
                </a:solidFill>
              </a:rPr>
              <a:t>still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to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considered</a:t>
            </a:r>
            <a:r>
              <a:rPr lang="nl-NL" sz="3200" dirty="0">
                <a:solidFill>
                  <a:schemeClr val="tx1"/>
                </a:solidFill>
              </a:rPr>
              <a:t> part of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approval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replaced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the</a:t>
            </a:r>
            <a:r>
              <a:rPr lang="nl-NL" sz="3200" dirty="0">
                <a:solidFill>
                  <a:schemeClr val="tx1"/>
                </a:solidFill>
              </a:rPr>
              <a:t> Unique </a:t>
            </a:r>
            <a:r>
              <a:rPr lang="nl-NL" sz="3200" dirty="0" err="1">
                <a:solidFill>
                  <a:schemeClr val="tx1"/>
                </a:solidFill>
              </a:rPr>
              <a:t>Identifier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</a:t>
            </a:r>
            <a:r>
              <a:rPr lang="nl-NL" sz="3200" dirty="0">
                <a:solidFill>
                  <a:schemeClr val="tx1"/>
                </a:solidFill>
              </a:rPr>
              <a:t>, or</a:t>
            </a: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these </a:t>
            </a:r>
            <a:r>
              <a:rPr lang="nl-NL" sz="3200" dirty="0" err="1">
                <a:solidFill>
                  <a:schemeClr val="tx1"/>
                </a:solidFill>
              </a:rPr>
              <a:t>additional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markings</a:t>
            </a:r>
            <a:r>
              <a:rPr lang="nl-NL" sz="3200" dirty="0">
                <a:solidFill>
                  <a:schemeClr val="tx1"/>
                </a:solidFill>
              </a:rPr>
              <a:t> have </a:t>
            </a:r>
            <a:r>
              <a:rPr lang="nl-NL" sz="3200" dirty="0" err="1">
                <a:solidFill>
                  <a:schemeClr val="tx1"/>
                </a:solidFill>
              </a:rPr>
              <a:t>an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infor</a:t>
            </a:r>
            <a:r>
              <a:rPr lang="nl-NL" sz="3200" dirty="0">
                <a:solidFill>
                  <a:schemeClr val="tx1"/>
                </a:solidFill>
              </a:rPr>
              <a:t>-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 err="1">
                <a:solidFill>
                  <a:schemeClr val="tx1"/>
                </a:solidFill>
              </a:rPr>
              <a:t>mation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character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and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can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be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provided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r>
              <a:rPr lang="nl-NL" sz="3200" dirty="0" err="1">
                <a:solidFill>
                  <a:schemeClr val="tx1"/>
                </a:solidFill>
              </a:rPr>
              <a:t>by</a:t>
            </a:r>
            <a:r>
              <a:rPr lang="nl-NL" sz="3200" dirty="0">
                <a:solidFill>
                  <a:schemeClr val="tx1"/>
                </a:solidFill>
              </a:rPr>
              <a:t> </a:t>
            </a:r>
            <a:br>
              <a:rPr lang="nl-NL" sz="3200" dirty="0">
                <a:solidFill>
                  <a:schemeClr val="tx1"/>
                </a:solidFill>
              </a:rPr>
            </a:br>
            <a:r>
              <a:rPr lang="nl-NL" sz="3200" dirty="0" err="1">
                <a:solidFill>
                  <a:schemeClr val="tx1"/>
                </a:solidFill>
              </a:rPr>
              <a:t>alternative</a:t>
            </a:r>
            <a:r>
              <a:rPr lang="nl-NL" sz="3200" dirty="0">
                <a:solidFill>
                  <a:schemeClr val="tx1"/>
                </a:solidFill>
              </a:rPr>
              <a:t> means.</a:t>
            </a:r>
            <a:br>
              <a:rPr lang="nl-NL" sz="3200" dirty="0">
                <a:solidFill>
                  <a:schemeClr val="tx1"/>
                </a:solidFill>
              </a:rPr>
            </a:b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</a:rPr>
              <a:t>                                                                            </a:t>
            </a:r>
            <a:r>
              <a:rPr lang="nl-NL" sz="1600" dirty="0" err="1">
                <a:solidFill>
                  <a:schemeClr val="tx1"/>
                </a:solidFill>
              </a:rPr>
              <a:t>marking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example</a:t>
            </a:r>
            <a:endParaRPr lang="nl-NL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280967"/>
          </a:xfrm>
        </p:spPr>
        <p:txBody>
          <a:bodyPr/>
          <a:lstStyle/>
          <a:p>
            <a:r>
              <a:rPr lang="en-GB" sz="2800" dirty="0"/>
              <a:t>Report to WP.29 – Unique Identifier marking 1/4</a:t>
            </a:r>
            <a:endParaRPr lang="en-GB" sz="24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9</a:t>
            </a:fld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8897" y="3894197"/>
            <a:ext cx="2472691" cy="239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8525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516</Words>
  <Application>Microsoft Office PowerPoint</Application>
  <PresentationFormat>Widescreen</PresentationFormat>
  <Paragraphs>79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Systeemlettertype</vt:lpstr>
      <vt:lpstr>Zapf Dingbats</vt:lpstr>
      <vt:lpstr>Arial</vt:lpstr>
      <vt:lpstr>Calibri</vt:lpstr>
      <vt:lpstr>Wingdings</vt:lpstr>
      <vt:lpstr>Blank</vt:lpstr>
      <vt:lpstr>Transmitted by the IWG on DETA    </vt:lpstr>
      <vt:lpstr>State of play</vt:lpstr>
      <vt:lpstr>State of play</vt:lpstr>
      <vt:lpstr>State of play - Developments</vt:lpstr>
      <vt:lpstr>Time line</vt:lpstr>
      <vt:lpstr>Report to WP.29 – Awareness about DETA</vt:lpstr>
      <vt:lpstr>Report to WP.29 – Automated upload functionality</vt:lpstr>
      <vt:lpstr>Report to WP.29 - Contracting</vt:lpstr>
      <vt:lpstr>Report to WP.29 – Unique Identifier marking 1/4</vt:lpstr>
      <vt:lpstr>Report to WP.29 – Unique Identifier marking 2/4</vt:lpstr>
      <vt:lpstr>Report to WP.29 – Unique Identifier marking 3/4</vt:lpstr>
      <vt:lpstr>Report to WP.29 – Unique Identifier marking 4/4</vt:lpstr>
      <vt:lpstr>Report to WP.29 – Information exchange by DETA 1/2</vt:lpstr>
      <vt:lpstr>Report to WP.29 – Information exchange by DETA 2/2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Transmitted by the IWG on DETA    </dc:title>
  <dc:creator>Guiting, Tim</dc:creator>
  <cp:lastModifiedBy>Heini Amanda SALONEN</cp:lastModifiedBy>
  <cp:revision>77</cp:revision>
  <cp:lastPrinted>2019-11-06T09:31:37Z</cp:lastPrinted>
  <dcterms:created xsi:type="dcterms:W3CDTF">2019-02-28T13:58:20Z</dcterms:created>
  <dcterms:modified xsi:type="dcterms:W3CDTF">2019-11-11T09:14:25Z</dcterms:modified>
</cp:coreProperties>
</file>