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9" r:id="rId7"/>
    <p:sldId id="260" r:id="rId8"/>
    <p:sldId id="263" r:id="rId9"/>
    <p:sldId id="258" r:id="rId10"/>
    <p:sldId id="261" r:id="rId11"/>
    <p:sldId id="262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BEB7DB-A358-4AD8-9B76-561533B3A573}" v="4" dt="2020-10-05T13:20:13.3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7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J15 LPG FILLING UNIT</a:t>
            </a:r>
            <a:endParaRPr lang="en-GB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22CA659-19A5-4B23-A3C4-F3C836A2187F}"/>
              </a:ext>
            </a:extLst>
          </p:cNvPr>
          <p:cNvSpPr txBox="1"/>
          <p:nvPr/>
        </p:nvSpPr>
        <p:spPr>
          <a:xfrm>
            <a:off x="2535066" y="4500473"/>
            <a:ext cx="673893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it-IT" dirty="0" err="1"/>
              <a:t>Introduction</a:t>
            </a:r>
            <a:r>
              <a:rPr lang="it-IT" dirty="0"/>
              <a:t> in R67 of a new </a:t>
            </a:r>
            <a:r>
              <a:rPr lang="it-IT" dirty="0" err="1"/>
              <a:t>profile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defined</a:t>
            </a:r>
            <a:r>
              <a:rPr lang="it-IT" dirty="0"/>
              <a:t> by ISO19825</a:t>
            </a:r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dirty="0"/>
              <a:t>Geneva 119 GRSG </a:t>
            </a:r>
          </a:p>
          <a:p>
            <a:pPr algn="l"/>
            <a:r>
              <a:rPr lang="en-US" dirty="0"/>
              <a:t>Working document  ECE/TRANS/WP.29/GRSG/2020/9 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C8438E-35E2-483B-B6DC-F04E01424FB8}"/>
              </a:ext>
            </a:extLst>
          </p:cNvPr>
          <p:cNvSpPr txBox="1"/>
          <p:nvPr/>
        </p:nvSpPr>
        <p:spPr>
          <a:xfrm>
            <a:off x="8303434" y="301014"/>
            <a:ext cx="3663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Informal document</a:t>
            </a:r>
            <a:r>
              <a:rPr lang="en-GB" dirty="0"/>
              <a:t> </a:t>
            </a:r>
            <a:r>
              <a:rPr lang="en-GB" b="1" dirty="0"/>
              <a:t>GRSG-119-25</a:t>
            </a:r>
          </a:p>
          <a:p>
            <a:r>
              <a:rPr lang="en-GB" dirty="0"/>
              <a:t>(119th GRSG, 6-9 October 2020 Agenda </a:t>
            </a:r>
            <a:r>
              <a:rPr lang="en-GB"/>
              <a:t>item 7a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73834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Overview</a:t>
            </a:r>
            <a:r>
              <a:rPr lang="it-IT" dirty="0"/>
              <a:t> of J15 </a:t>
            </a:r>
            <a:r>
              <a:rPr lang="it-IT" dirty="0" err="1"/>
              <a:t>filling</a:t>
            </a:r>
            <a:r>
              <a:rPr lang="it-IT" dirty="0"/>
              <a:t> </a:t>
            </a:r>
            <a:r>
              <a:rPr lang="it-IT" dirty="0" err="1"/>
              <a:t>unit</a:t>
            </a:r>
            <a:endParaRPr lang="en-GB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it-IT" dirty="0">
                <a:solidFill>
                  <a:schemeClr val="tx1"/>
                </a:solidFill>
              </a:rPr>
              <a:t>ISO 19825:2018 </a:t>
            </a:r>
            <a:r>
              <a:rPr lang="it-IT" dirty="0" err="1">
                <a:solidFill>
                  <a:schemeClr val="tx1"/>
                </a:solidFill>
              </a:rPr>
              <a:t>defines</a:t>
            </a:r>
            <a:r>
              <a:rPr lang="it-IT" dirty="0">
                <a:solidFill>
                  <a:schemeClr val="tx1"/>
                </a:solidFill>
              </a:rPr>
              <a:t> a new LPG </a:t>
            </a:r>
            <a:r>
              <a:rPr lang="it-IT" dirty="0" err="1">
                <a:solidFill>
                  <a:schemeClr val="tx1"/>
                </a:solidFill>
              </a:rPr>
              <a:t>filling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unit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denominated</a:t>
            </a:r>
            <a:r>
              <a:rPr lang="it-IT" dirty="0">
                <a:solidFill>
                  <a:schemeClr val="tx1"/>
                </a:solidFill>
              </a:rPr>
              <a:t> «</a:t>
            </a:r>
            <a:r>
              <a:rPr lang="it-IT" b="1" dirty="0">
                <a:solidFill>
                  <a:schemeClr val="tx1"/>
                </a:solidFill>
              </a:rPr>
              <a:t>J15</a:t>
            </a:r>
            <a:r>
              <a:rPr lang="it-IT" dirty="0">
                <a:solidFill>
                  <a:schemeClr val="tx1"/>
                </a:solidFill>
              </a:rPr>
              <a:t>» (</a:t>
            </a:r>
            <a:r>
              <a:rPr lang="it-IT" dirty="0" err="1">
                <a:solidFill>
                  <a:schemeClr val="tx1"/>
                </a:solidFill>
              </a:rPr>
              <a:t>together</a:t>
            </a:r>
            <a:r>
              <a:rPr lang="it-IT" dirty="0">
                <a:solidFill>
                  <a:schemeClr val="tx1"/>
                </a:solidFill>
              </a:rPr>
              <a:t> with a </a:t>
            </a:r>
            <a:r>
              <a:rPr lang="it-IT" dirty="0" err="1">
                <a:solidFill>
                  <a:schemeClr val="tx1"/>
                </a:solidFill>
              </a:rPr>
              <a:t>bigger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one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defined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as</a:t>
            </a:r>
            <a:r>
              <a:rPr lang="it-IT" dirty="0">
                <a:solidFill>
                  <a:schemeClr val="tx1"/>
                </a:solidFill>
              </a:rPr>
              <a:t> «</a:t>
            </a:r>
            <a:r>
              <a:rPr lang="it-IT" b="1" dirty="0">
                <a:solidFill>
                  <a:schemeClr val="tx1"/>
                </a:solidFill>
              </a:rPr>
              <a:t>K15</a:t>
            </a:r>
            <a:r>
              <a:rPr lang="it-IT" dirty="0">
                <a:solidFill>
                  <a:schemeClr val="tx1"/>
                </a:solidFill>
              </a:rPr>
              <a:t>»).</a:t>
            </a:r>
          </a:p>
          <a:p>
            <a:endParaRPr lang="it-IT" dirty="0">
              <a:solidFill>
                <a:schemeClr val="tx1"/>
              </a:solidFill>
            </a:endParaRPr>
          </a:p>
          <a:p>
            <a:r>
              <a:rPr lang="it-IT" dirty="0" err="1">
                <a:solidFill>
                  <a:schemeClr val="tx1"/>
                </a:solidFill>
              </a:rPr>
              <a:t>This</a:t>
            </a:r>
            <a:r>
              <a:rPr lang="it-IT" dirty="0">
                <a:solidFill>
                  <a:schemeClr val="tx1"/>
                </a:solidFill>
              </a:rPr>
              <a:t> new </a:t>
            </a:r>
            <a:r>
              <a:rPr lang="it-IT" dirty="0" err="1">
                <a:solidFill>
                  <a:schemeClr val="tx1"/>
                </a:solidFill>
              </a:rPr>
              <a:t>profile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was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derived</a:t>
            </a:r>
            <a:r>
              <a:rPr lang="it-IT" dirty="0">
                <a:solidFill>
                  <a:schemeClr val="tx1"/>
                </a:solidFill>
              </a:rPr>
              <a:t> by an </a:t>
            </a:r>
            <a:r>
              <a:rPr lang="it-IT" dirty="0" err="1">
                <a:solidFill>
                  <a:schemeClr val="tx1"/>
                </a:solidFill>
              </a:rPr>
              <a:t>existing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filling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unit</a:t>
            </a:r>
            <a:r>
              <a:rPr lang="it-IT" dirty="0">
                <a:solidFill>
                  <a:schemeClr val="tx1"/>
                </a:solidFill>
              </a:rPr>
              <a:t> (Korea/Japan), </a:t>
            </a:r>
            <a:r>
              <a:rPr lang="it-IT" dirty="0" err="1">
                <a:solidFill>
                  <a:schemeClr val="tx1"/>
                </a:solidFill>
              </a:rPr>
              <a:t>well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known</a:t>
            </a:r>
            <a:r>
              <a:rPr lang="it-IT" dirty="0">
                <a:solidFill>
                  <a:schemeClr val="tx1"/>
                </a:solidFill>
              </a:rPr>
              <a:t> in Asian </a:t>
            </a:r>
            <a:r>
              <a:rPr lang="it-IT" dirty="0" err="1">
                <a:solidFill>
                  <a:schemeClr val="tx1"/>
                </a:solidFill>
              </a:rPr>
              <a:t>markets</a:t>
            </a:r>
            <a:r>
              <a:rPr lang="it-IT" dirty="0">
                <a:solidFill>
                  <a:schemeClr val="tx1"/>
                </a:solidFill>
              </a:rPr>
              <a:t>, with </a:t>
            </a:r>
            <a:r>
              <a:rPr lang="it-IT" dirty="0" err="1">
                <a:solidFill>
                  <a:schemeClr val="tx1"/>
                </a:solidFill>
              </a:rPr>
              <a:t>several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technical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improvements</a:t>
            </a:r>
            <a:r>
              <a:rPr lang="it-IT" dirty="0">
                <a:solidFill>
                  <a:schemeClr val="tx1"/>
                </a:solidFill>
              </a:rPr>
              <a:t>.</a:t>
            </a:r>
          </a:p>
          <a:p>
            <a:endParaRPr lang="it-IT" dirty="0">
              <a:solidFill>
                <a:schemeClr val="tx1"/>
              </a:solidFill>
            </a:endParaRPr>
          </a:p>
          <a:p>
            <a:r>
              <a:rPr lang="it-IT" dirty="0">
                <a:solidFill>
                  <a:schemeClr val="tx1"/>
                </a:solidFill>
              </a:rPr>
              <a:t>ECE R67 </a:t>
            </a:r>
            <a:r>
              <a:rPr lang="it-IT" dirty="0" err="1">
                <a:solidFill>
                  <a:schemeClr val="tx1"/>
                </a:solidFill>
              </a:rPr>
              <a:t>should</a:t>
            </a:r>
            <a:r>
              <a:rPr lang="it-IT" dirty="0">
                <a:solidFill>
                  <a:schemeClr val="tx1"/>
                </a:solidFill>
              </a:rPr>
              <a:t> be </a:t>
            </a:r>
            <a:r>
              <a:rPr lang="it-IT" dirty="0" err="1">
                <a:solidFill>
                  <a:schemeClr val="tx1"/>
                </a:solidFill>
              </a:rPr>
              <a:t>updated</a:t>
            </a:r>
            <a:r>
              <a:rPr lang="it-IT" dirty="0">
                <a:solidFill>
                  <a:schemeClr val="tx1"/>
                </a:solidFill>
              </a:rPr>
              <a:t> in </a:t>
            </a:r>
            <a:r>
              <a:rPr lang="it-IT" dirty="0" err="1">
                <a:solidFill>
                  <a:schemeClr val="tx1"/>
                </a:solidFill>
              </a:rPr>
              <a:t>order</a:t>
            </a:r>
            <a:r>
              <a:rPr lang="it-IT" dirty="0">
                <a:solidFill>
                  <a:schemeClr val="tx1"/>
                </a:solidFill>
              </a:rPr>
              <a:t> to </a:t>
            </a:r>
            <a:r>
              <a:rPr lang="it-IT" dirty="0" err="1">
                <a:solidFill>
                  <a:schemeClr val="tx1"/>
                </a:solidFill>
              </a:rPr>
              <a:t>allow</a:t>
            </a:r>
            <a:r>
              <a:rPr lang="it-IT" dirty="0">
                <a:solidFill>
                  <a:schemeClr val="tx1"/>
                </a:solidFill>
              </a:rPr>
              <a:t> the use of </a:t>
            </a:r>
            <a:r>
              <a:rPr lang="it-IT" dirty="0" err="1">
                <a:solidFill>
                  <a:schemeClr val="tx1"/>
                </a:solidFill>
              </a:rPr>
              <a:t>this</a:t>
            </a:r>
            <a:r>
              <a:rPr lang="it-IT" dirty="0">
                <a:solidFill>
                  <a:schemeClr val="tx1"/>
                </a:solidFill>
              </a:rPr>
              <a:t> new </a:t>
            </a:r>
            <a:r>
              <a:rPr lang="it-IT" dirty="0" err="1">
                <a:solidFill>
                  <a:schemeClr val="tx1"/>
                </a:solidFill>
              </a:rPr>
              <a:t>connector</a:t>
            </a:r>
            <a:r>
              <a:rPr lang="it-IT" dirty="0">
                <a:solidFill>
                  <a:schemeClr val="tx1"/>
                </a:solidFill>
              </a:rPr>
              <a:t>, the </a:t>
            </a:r>
            <a:r>
              <a:rPr lang="it-IT" dirty="0" err="1">
                <a:solidFill>
                  <a:schemeClr val="tx1"/>
                </a:solidFill>
              </a:rPr>
              <a:t>same</a:t>
            </a:r>
            <a:r>
              <a:rPr lang="it-IT" dirty="0">
                <a:solidFill>
                  <a:schemeClr val="tx1"/>
                </a:solidFill>
              </a:rPr>
              <a:t> way </a:t>
            </a:r>
            <a:r>
              <a:rPr lang="it-IT" dirty="0" err="1">
                <a:solidFill>
                  <a:schemeClr val="tx1"/>
                </a:solidFill>
              </a:rPr>
              <a:t>as</a:t>
            </a:r>
            <a:r>
              <a:rPr lang="it-IT" dirty="0">
                <a:solidFill>
                  <a:schemeClr val="tx1"/>
                </a:solidFill>
              </a:rPr>
              <a:t> the </a:t>
            </a:r>
            <a:r>
              <a:rPr lang="it-IT" dirty="0" err="1">
                <a:solidFill>
                  <a:schemeClr val="tx1"/>
                </a:solidFill>
              </a:rPr>
              <a:t>existing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ones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7176" y="4888190"/>
            <a:ext cx="3004523" cy="1854761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C2BB8953-B99F-4AD7-8FE0-4287CFD92F4A}"/>
              </a:ext>
            </a:extLst>
          </p:cNvPr>
          <p:cNvSpPr txBox="1"/>
          <p:nvPr/>
        </p:nvSpPr>
        <p:spPr>
          <a:xfrm>
            <a:off x="423863" y="6068991"/>
            <a:ext cx="6105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en-GB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ECE/TRANS/WP.29/GRSG/2020/9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2827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Main</a:t>
            </a:r>
            <a:r>
              <a:rPr lang="it-IT" dirty="0"/>
              <a:t> </a:t>
            </a:r>
            <a:r>
              <a:rPr lang="it-IT" dirty="0" err="1"/>
              <a:t>features</a:t>
            </a:r>
            <a:r>
              <a:rPr lang="it-IT" dirty="0"/>
              <a:t> and </a:t>
            </a:r>
            <a:r>
              <a:rPr lang="it-IT" dirty="0" err="1"/>
              <a:t>advantages</a:t>
            </a:r>
            <a:r>
              <a:rPr lang="it-IT" dirty="0"/>
              <a:t> of J15 </a:t>
            </a:r>
            <a:r>
              <a:rPr lang="it-IT" dirty="0" err="1"/>
              <a:t>filling</a:t>
            </a:r>
            <a:r>
              <a:rPr lang="it-IT" dirty="0"/>
              <a:t> </a:t>
            </a:r>
            <a:r>
              <a:rPr lang="it-IT" dirty="0" err="1"/>
              <a:t>unit</a:t>
            </a:r>
            <a:r>
              <a:rPr lang="it-IT" dirty="0"/>
              <a:t>/1</a:t>
            </a:r>
            <a:endParaRPr lang="en-GB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526258" y="2361537"/>
            <a:ext cx="8596668" cy="4562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>
                <a:solidFill>
                  <a:schemeClr val="tx1"/>
                </a:solidFill>
              </a:rPr>
              <a:t>The </a:t>
            </a:r>
            <a:r>
              <a:rPr lang="it-IT" dirty="0" err="1">
                <a:solidFill>
                  <a:schemeClr val="tx1"/>
                </a:solidFill>
              </a:rPr>
              <a:t>main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features</a:t>
            </a:r>
            <a:r>
              <a:rPr lang="it-IT" dirty="0">
                <a:solidFill>
                  <a:schemeClr val="tx1"/>
                </a:solidFill>
              </a:rPr>
              <a:t> of«</a:t>
            </a:r>
            <a:r>
              <a:rPr lang="it-IT" b="1" dirty="0">
                <a:solidFill>
                  <a:schemeClr val="tx1"/>
                </a:solidFill>
              </a:rPr>
              <a:t>J15</a:t>
            </a:r>
            <a:r>
              <a:rPr lang="it-IT" dirty="0">
                <a:solidFill>
                  <a:schemeClr val="tx1"/>
                </a:solidFill>
              </a:rPr>
              <a:t>» </a:t>
            </a:r>
            <a:r>
              <a:rPr lang="it-IT" dirty="0" err="1">
                <a:solidFill>
                  <a:schemeClr val="tx1"/>
                </a:solidFill>
              </a:rPr>
              <a:t>filling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unit</a:t>
            </a:r>
            <a:r>
              <a:rPr lang="it-IT" dirty="0">
                <a:solidFill>
                  <a:schemeClr val="tx1"/>
                </a:solidFill>
              </a:rPr>
              <a:t> are:</a:t>
            </a:r>
          </a:p>
          <a:p>
            <a:endParaRPr lang="it-IT" dirty="0">
              <a:solidFill>
                <a:schemeClr val="tx1"/>
              </a:solidFill>
            </a:endParaRPr>
          </a:p>
          <a:p>
            <a:r>
              <a:rPr lang="it-IT" dirty="0" err="1">
                <a:solidFill>
                  <a:schemeClr val="tx1"/>
                </a:solidFill>
              </a:rPr>
              <a:t>One-hand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operation</a:t>
            </a:r>
            <a:endParaRPr lang="it-IT" dirty="0">
              <a:solidFill>
                <a:schemeClr val="tx1"/>
              </a:solidFill>
            </a:endParaRPr>
          </a:p>
          <a:p>
            <a:pPr lvl="1"/>
            <a:r>
              <a:rPr lang="it-IT" dirty="0" err="1">
                <a:solidFill>
                  <a:schemeClr val="tx1"/>
                </a:solidFill>
              </a:rPr>
              <a:t>Safe</a:t>
            </a:r>
            <a:r>
              <a:rPr lang="it-IT" dirty="0">
                <a:solidFill>
                  <a:schemeClr val="tx1"/>
                </a:solidFill>
              </a:rPr>
              <a:t> in general for </a:t>
            </a:r>
            <a:r>
              <a:rPr lang="it-IT" dirty="0" err="1">
                <a:solidFill>
                  <a:schemeClr val="tx1"/>
                </a:solidFill>
              </a:rPr>
              <a:t>operators</a:t>
            </a:r>
            <a:r>
              <a:rPr lang="it-IT" dirty="0">
                <a:solidFill>
                  <a:schemeClr val="tx1"/>
                </a:solidFill>
              </a:rPr>
              <a:t> and </a:t>
            </a:r>
            <a:r>
              <a:rPr lang="it-IT" dirty="0" err="1">
                <a:solidFill>
                  <a:schemeClr val="tx1"/>
                </a:solidFill>
              </a:rPr>
              <a:t>suitable</a:t>
            </a:r>
            <a:r>
              <a:rPr lang="it-IT" dirty="0">
                <a:solidFill>
                  <a:schemeClr val="tx1"/>
                </a:solidFill>
              </a:rPr>
              <a:t> for self service.</a:t>
            </a:r>
          </a:p>
          <a:p>
            <a:pPr marL="342900" lvl="1" indent="-342900"/>
            <a:r>
              <a:rPr lang="it-IT" sz="1800" dirty="0" err="1">
                <a:solidFill>
                  <a:schemeClr val="tx1"/>
                </a:solidFill>
              </a:rPr>
              <a:t>Defined</a:t>
            </a:r>
            <a:r>
              <a:rPr lang="it-IT" sz="1800" dirty="0">
                <a:solidFill>
                  <a:schemeClr val="tx1"/>
                </a:solidFill>
              </a:rPr>
              <a:t> </a:t>
            </a:r>
            <a:r>
              <a:rPr lang="it-IT" sz="1800" dirty="0" err="1">
                <a:solidFill>
                  <a:schemeClr val="tx1"/>
                </a:solidFill>
              </a:rPr>
              <a:t>profile</a:t>
            </a:r>
            <a:endParaRPr lang="it-IT" sz="1800" dirty="0">
              <a:solidFill>
                <a:schemeClr val="tx1"/>
              </a:solidFill>
            </a:endParaRPr>
          </a:p>
          <a:p>
            <a:pPr marL="742950" lvl="2" indent="-342900"/>
            <a:r>
              <a:rPr lang="it-IT" sz="1600" dirty="0">
                <a:solidFill>
                  <a:schemeClr val="tx1"/>
                </a:solidFill>
              </a:rPr>
              <a:t>No chance to </a:t>
            </a:r>
            <a:r>
              <a:rPr lang="it-IT" sz="1600" dirty="0" err="1">
                <a:solidFill>
                  <a:schemeClr val="tx1"/>
                </a:solidFill>
              </a:rPr>
              <a:t>couple</a:t>
            </a:r>
            <a:r>
              <a:rPr lang="it-IT" sz="1600" dirty="0">
                <a:solidFill>
                  <a:schemeClr val="tx1"/>
                </a:solidFill>
              </a:rPr>
              <a:t> J15 with </a:t>
            </a:r>
            <a:r>
              <a:rPr lang="it-IT" sz="1600" dirty="0" err="1">
                <a:solidFill>
                  <a:schemeClr val="tx1"/>
                </a:solidFill>
              </a:rPr>
              <a:t>nozzles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dedicated</a:t>
            </a:r>
            <a:r>
              <a:rPr lang="it-IT" sz="1600" dirty="0">
                <a:solidFill>
                  <a:schemeClr val="tx1"/>
                </a:solidFill>
              </a:rPr>
              <a:t> to </a:t>
            </a:r>
            <a:r>
              <a:rPr lang="it-IT" sz="1600" dirty="0" err="1">
                <a:solidFill>
                  <a:schemeClr val="tx1"/>
                </a:solidFill>
              </a:rPr>
              <a:t>other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gases</a:t>
            </a:r>
            <a:r>
              <a:rPr lang="it-IT" sz="1600" dirty="0">
                <a:solidFill>
                  <a:schemeClr val="tx1"/>
                </a:solidFill>
              </a:rPr>
              <a:t>/</a:t>
            </a:r>
            <a:r>
              <a:rPr lang="it-IT" sz="1600" dirty="0" err="1">
                <a:solidFill>
                  <a:schemeClr val="tx1"/>
                </a:solidFill>
              </a:rPr>
              <a:t>fuels</a:t>
            </a:r>
            <a:endParaRPr lang="it-IT" sz="1600" dirty="0">
              <a:solidFill>
                <a:schemeClr val="tx1"/>
              </a:solidFill>
            </a:endParaRPr>
          </a:p>
          <a:p>
            <a:r>
              <a:rPr lang="it-IT" dirty="0" err="1">
                <a:solidFill>
                  <a:schemeClr val="tx1"/>
                </a:solidFill>
              </a:rPr>
              <a:t>Defined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spillage</a:t>
            </a:r>
            <a:r>
              <a:rPr lang="it-IT" dirty="0">
                <a:solidFill>
                  <a:schemeClr val="tx1"/>
                </a:solidFill>
              </a:rPr>
              <a:t> volume</a:t>
            </a:r>
          </a:p>
          <a:p>
            <a:pPr lvl="1"/>
            <a:r>
              <a:rPr lang="it-IT" dirty="0" err="1">
                <a:solidFill>
                  <a:schemeClr val="tx1"/>
                </a:solidFill>
              </a:rPr>
              <a:t>Low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spillage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during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disconnection</a:t>
            </a:r>
            <a:r>
              <a:rPr lang="it-IT" dirty="0">
                <a:solidFill>
                  <a:schemeClr val="tx1"/>
                </a:solidFill>
              </a:rPr>
              <a:t>, </a:t>
            </a:r>
            <a:r>
              <a:rPr lang="it-IT" dirty="0" err="1">
                <a:solidFill>
                  <a:schemeClr val="tx1"/>
                </a:solidFill>
              </a:rPr>
              <a:t>improved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environmental</a:t>
            </a:r>
            <a:r>
              <a:rPr lang="it-IT" dirty="0">
                <a:solidFill>
                  <a:schemeClr val="tx1"/>
                </a:solidFill>
              </a:rPr>
              <a:t> and human </a:t>
            </a:r>
            <a:r>
              <a:rPr lang="it-IT" dirty="0" err="1">
                <a:solidFill>
                  <a:schemeClr val="tx1"/>
                </a:solidFill>
              </a:rPr>
              <a:t>health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protection</a:t>
            </a:r>
            <a:endParaRPr lang="it-IT" dirty="0">
              <a:solidFill>
                <a:schemeClr val="tx1"/>
              </a:solidFill>
            </a:endParaRPr>
          </a:p>
          <a:p>
            <a:r>
              <a:rPr lang="it-IT" dirty="0" err="1">
                <a:solidFill>
                  <a:schemeClr val="tx1"/>
                </a:solidFill>
              </a:rPr>
              <a:t>Defined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leak</a:t>
            </a:r>
            <a:r>
              <a:rPr lang="it-IT" dirty="0">
                <a:solidFill>
                  <a:schemeClr val="tx1"/>
                </a:solidFill>
              </a:rPr>
              <a:t> rate</a:t>
            </a:r>
          </a:p>
          <a:p>
            <a:pPr lvl="1"/>
            <a:r>
              <a:rPr lang="it-IT" dirty="0" err="1">
                <a:solidFill>
                  <a:schemeClr val="tx1"/>
                </a:solidFill>
              </a:rPr>
              <a:t>Ensures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tightness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both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during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filling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operations</a:t>
            </a:r>
            <a:r>
              <a:rPr lang="it-IT" dirty="0">
                <a:solidFill>
                  <a:schemeClr val="tx1"/>
                </a:solidFill>
              </a:rPr>
              <a:t> and </a:t>
            </a:r>
            <a:r>
              <a:rPr lang="it-IT" dirty="0" err="1">
                <a:solidFill>
                  <a:schemeClr val="tx1"/>
                </a:solidFill>
              </a:rPr>
              <a:t>when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not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connected</a:t>
            </a:r>
            <a:r>
              <a:rPr lang="it-IT" dirty="0">
                <a:solidFill>
                  <a:schemeClr val="tx1"/>
                </a:solidFill>
              </a:rPr>
              <a:t> to the </a:t>
            </a:r>
            <a:r>
              <a:rPr lang="it-IT" dirty="0" err="1">
                <a:solidFill>
                  <a:schemeClr val="tx1"/>
                </a:solidFill>
              </a:rPr>
              <a:t>nozzle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9D6477A-1945-4F9C-B230-1CD1D24DCC95}"/>
              </a:ext>
            </a:extLst>
          </p:cNvPr>
          <p:cNvSpPr txBox="1"/>
          <p:nvPr/>
        </p:nvSpPr>
        <p:spPr>
          <a:xfrm>
            <a:off x="4975668" y="6277625"/>
            <a:ext cx="6105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en-GB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ECE/TRANS/WP.29/GRSG/2020/9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6674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Main</a:t>
            </a:r>
            <a:r>
              <a:rPr lang="it-IT" dirty="0"/>
              <a:t> </a:t>
            </a:r>
            <a:r>
              <a:rPr lang="it-IT" dirty="0" err="1"/>
              <a:t>features</a:t>
            </a:r>
            <a:r>
              <a:rPr lang="it-IT" dirty="0"/>
              <a:t> and </a:t>
            </a:r>
            <a:r>
              <a:rPr lang="it-IT" dirty="0" err="1"/>
              <a:t>advantages</a:t>
            </a:r>
            <a:r>
              <a:rPr lang="it-IT" dirty="0"/>
              <a:t> of J15 </a:t>
            </a:r>
            <a:r>
              <a:rPr lang="it-IT" dirty="0" err="1"/>
              <a:t>filling</a:t>
            </a:r>
            <a:r>
              <a:rPr lang="it-IT" dirty="0"/>
              <a:t> </a:t>
            </a:r>
            <a:r>
              <a:rPr lang="it-IT" dirty="0" err="1"/>
              <a:t>unit</a:t>
            </a:r>
            <a:r>
              <a:rPr lang="it-IT" dirty="0"/>
              <a:t>/2</a:t>
            </a:r>
            <a:endParaRPr lang="en-GB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573968" y="2117642"/>
            <a:ext cx="8596668" cy="3880773"/>
          </a:xfrm>
        </p:spPr>
        <p:txBody>
          <a:bodyPr>
            <a:normAutofit fontScale="85000" lnSpcReduction="20000"/>
          </a:bodyPr>
          <a:lstStyle/>
          <a:p>
            <a:endParaRPr lang="it-IT" dirty="0">
              <a:solidFill>
                <a:schemeClr val="tx1"/>
              </a:solidFill>
            </a:endParaRPr>
          </a:p>
          <a:p>
            <a:r>
              <a:rPr lang="it-IT" dirty="0" err="1">
                <a:solidFill>
                  <a:schemeClr val="tx1"/>
                </a:solidFill>
              </a:rPr>
              <a:t>Durability</a:t>
            </a:r>
            <a:endParaRPr lang="it-IT" dirty="0">
              <a:solidFill>
                <a:schemeClr val="tx1"/>
              </a:solidFill>
            </a:endParaRPr>
          </a:p>
          <a:p>
            <a:pPr lvl="1"/>
            <a:r>
              <a:rPr lang="it-IT" dirty="0" err="1">
                <a:solidFill>
                  <a:schemeClr val="tx1"/>
                </a:solidFill>
              </a:rPr>
              <a:t>Robust</a:t>
            </a:r>
            <a:r>
              <a:rPr lang="it-IT" dirty="0">
                <a:solidFill>
                  <a:schemeClr val="tx1"/>
                </a:solidFill>
              </a:rPr>
              <a:t> and </a:t>
            </a:r>
            <a:r>
              <a:rPr lang="it-IT" dirty="0" err="1">
                <a:solidFill>
                  <a:schemeClr val="tx1"/>
                </a:solidFill>
              </a:rPr>
              <a:t>simplified</a:t>
            </a:r>
            <a:r>
              <a:rPr lang="it-IT" dirty="0">
                <a:solidFill>
                  <a:schemeClr val="tx1"/>
                </a:solidFill>
              </a:rPr>
              <a:t> design</a:t>
            </a:r>
          </a:p>
          <a:p>
            <a:r>
              <a:rPr lang="it-IT" dirty="0" err="1">
                <a:solidFill>
                  <a:schemeClr val="tx1"/>
                </a:solidFill>
              </a:rPr>
              <a:t>Low</a:t>
            </a:r>
            <a:r>
              <a:rPr lang="it-IT" dirty="0">
                <a:solidFill>
                  <a:schemeClr val="tx1"/>
                </a:solidFill>
              </a:rPr>
              <a:t> connection and </a:t>
            </a:r>
            <a:r>
              <a:rPr lang="it-IT" dirty="0" err="1">
                <a:solidFill>
                  <a:schemeClr val="tx1"/>
                </a:solidFill>
              </a:rPr>
              <a:t>disconnetion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forces</a:t>
            </a:r>
            <a:endParaRPr lang="it-IT" dirty="0">
              <a:solidFill>
                <a:schemeClr val="tx1"/>
              </a:solidFill>
            </a:endParaRPr>
          </a:p>
          <a:p>
            <a:pPr lvl="1"/>
            <a:r>
              <a:rPr lang="it-IT" dirty="0" err="1">
                <a:solidFill>
                  <a:schemeClr val="tx1"/>
                </a:solidFill>
              </a:rPr>
              <a:t>Suitable</a:t>
            </a:r>
            <a:r>
              <a:rPr lang="it-IT" dirty="0">
                <a:solidFill>
                  <a:schemeClr val="tx1"/>
                </a:solidFill>
              </a:rPr>
              <a:t> for self service</a:t>
            </a:r>
          </a:p>
          <a:p>
            <a:r>
              <a:rPr lang="it-IT" dirty="0">
                <a:solidFill>
                  <a:schemeClr val="tx1"/>
                </a:solidFill>
              </a:rPr>
              <a:t>Male </a:t>
            </a:r>
            <a:r>
              <a:rPr lang="it-IT" dirty="0" err="1">
                <a:solidFill>
                  <a:schemeClr val="tx1"/>
                </a:solidFill>
              </a:rPr>
              <a:t>receptacle</a:t>
            </a:r>
            <a:endParaRPr lang="it-IT" dirty="0">
              <a:solidFill>
                <a:schemeClr val="tx1"/>
              </a:solidFill>
            </a:endParaRPr>
          </a:p>
          <a:p>
            <a:pPr lvl="1"/>
            <a:r>
              <a:rPr lang="it-IT" dirty="0" err="1">
                <a:solidFill>
                  <a:schemeClr val="tx1"/>
                </a:solidFill>
              </a:rPr>
              <a:t>Same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concept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as</a:t>
            </a:r>
            <a:r>
              <a:rPr lang="it-IT" dirty="0">
                <a:solidFill>
                  <a:schemeClr val="tx1"/>
                </a:solidFill>
              </a:rPr>
              <a:t> NGV1 </a:t>
            </a:r>
            <a:r>
              <a:rPr lang="it-IT" dirty="0" err="1">
                <a:solidFill>
                  <a:schemeClr val="tx1"/>
                </a:solidFill>
              </a:rPr>
              <a:t>filling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unit</a:t>
            </a:r>
            <a:r>
              <a:rPr lang="it-IT" dirty="0">
                <a:solidFill>
                  <a:schemeClr val="tx1"/>
                </a:solidFill>
              </a:rPr>
              <a:t> (</a:t>
            </a:r>
            <a:r>
              <a:rPr lang="it-IT" dirty="0" err="1">
                <a:solidFill>
                  <a:schemeClr val="tx1"/>
                </a:solidFill>
              </a:rPr>
              <a:t>different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profile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it-IT" dirty="0">
                <a:solidFill>
                  <a:schemeClr val="tx1"/>
                </a:solidFill>
              </a:rPr>
              <a:t>In case of </a:t>
            </a:r>
            <a:r>
              <a:rPr lang="it-IT" dirty="0" err="1">
                <a:solidFill>
                  <a:schemeClr val="tx1"/>
                </a:solidFill>
              </a:rPr>
              <a:t>drop</a:t>
            </a:r>
            <a:r>
              <a:rPr lang="it-IT" dirty="0">
                <a:solidFill>
                  <a:schemeClr val="tx1"/>
                </a:solidFill>
              </a:rPr>
              <a:t> of </a:t>
            </a:r>
            <a:r>
              <a:rPr lang="it-IT" dirty="0" err="1">
                <a:solidFill>
                  <a:schemeClr val="tx1"/>
                </a:solidFill>
              </a:rPr>
              <a:t>refilling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nozzle</a:t>
            </a:r>
            <a:r>
              <a:rPr lang="it-IT" dirty="0">
                <a:solidFill>
                  <a:schemeClr val="tx1"/>
                </a:solidFill>
              </a:rPr>
              <a:t> (</a:t>
            </a:r>
            <a:r>
              <a:rPr lang="it-IT" dirty="0" err="1">
                <a:solidFill>
                  <a:schemeClr val="tx1"/>
                </a:solidFill>
              </a:rPr>
              <a:t>female</a:t>
            </a:r>
            <a:r>
              <a:rPr lang="it-IT" dirty="0">
                <a:solidFill>
                  <a:schemeClr val="tx1"/>
                </a:solidFill>
              </a:rPr>
              <a:t>) no </a:t>
            </a:r>
            <a:r>
              <a:rPr lang="it-IT" dirty="0" err="1">
                <a:solidFill>
                  <a:schemeClr val="tx1"/>
                </a:solidFill>
              </a:rPr>
              <a:t>leakage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parts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affected</a:t>
            </a:r>
            <a:endParaRPr lang="it-IT" dirty="0">
              <a:solidFill>
                <a:schemeClr val="tx1"/>
              </a:solidFill>
            </a:endParaRPr>
          </a:p>
          <a:p>
            <a:r>
              <a:rPr lang="it-IT" dirty="0" err="1">
                <a:solidFill>
                  <a:schemeClr val="tx1"/>
                </a:solidFill>
              </a:rPr>
              <a:t>Good</a:t>
            </a:r>
            <a:r>
              <a:rPr lang="it-IT" dirty="0">
                <a:solidFill>
                  <a:schemeClr val="tx1"/>
                </a:solidFill>
              </a:rPr>
              <a:t> feedback from the market</a:t>
            </a:r>
          </a:p>
          <a:p>
            <a:pPr lvl="1"/>
            <a:r>
              <a:rPr lang="it-IT" dirty="0" err="1">
                <a:solidFill>
                  <a:schemeClr val="tx1"/>
                </a:solidFill>
              </a:rPr>
              <a:t>Many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years</a:t>
            </a:r>
            <a:r>
              <a:rPr lang="it-IT" dirty="0">
                <a:solidFill>
                  <a:schemeClr val="tx1"/>
                </a:solidFill>
              </a:rPr>
              <a:t> of use in </a:t>
            </a:r>
            <a:r>
              <a:rPr lang="it-IT" dirty="0" err="1">
                <a:solidFill>
                  <a:schemeClr val="tx1"/>
                </a:solidFill>
              </a:rPr>
              <a:t>asian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markets</a:t>
            </a:r>
            <a:endParaRPr lang="it-IT" dirty="0">
              <a:solidFill>
                <a:schemeClr val="tx1"/>
              </a:solidFill>
            </a:endParaRPr>
          </a:p>
          <a:p>
            <a:r>
              <a:rPr lang="it-IT" dirty="0" err="1">
                <a:solidFill>
                  <a:schemeClr val="tx1"/>
                </a:solidFill>
              </a:rPr>
              <a:t>Reduced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size</a:t>
            </a:r>
            <a:endParaRPr lang="it-IT" dirty="0">
              <a:solidFill>
                <a:schemeClr val="tx1"/>
              </a:solidFill>
            </a:endParaRPr>
          </a:p>
          <a:p>
            <a:pPr lvl="1"/>
            <a:r>
              <a:rPr lang="it-IT" dirty="0" err="1">
                <a:solidFill>
                  <a:schemeClr val="tx1"/>
                </a:solidFill>
              </a:rPr>
              <a:t>Suitable</a:t>
            </a:r>
            <a:r>
              <a:rPr lang="it-IT" dirty="0">
                <a:solidFill>
                  <a:schemeClr val="tx1"/>
                </a:solidFill>
              </a:rPr>
              <a:t> for a </a:t>
            </a:r>
            <a:r>
              <a:rPr lang="it-IT" dirty="0" err="1">
                <a:solidFill>
                  <a:schemeClr val="tx1"/>
                </a:solidFill>
              </a:rPr>
              <a:t>larger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number</a:t>
            </a:r>
            <a:r>
              <a:rPr lang="it-IT" dirty="0">
                <a:solidFill>
                  <a:schemeClr val="tx1"/>
                </a:solidFill>
              </a:rPr>
              <a:t> of </a:t>
            </a:r>
            <a:r>
              <a:rPr lang="it-IT" dirty="0" err="1">
                <a:solidFill>
                  <a:schemeClr val="tx1"/>
                </a:solidFill>
              </a:rPr>
              <a:t>applications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than</a:t>
            </a:r>
            <a:r>
              <a:rPr lang="it-IT" dirty="0">
                <a:solidFill>
                  <a:schemeClr val="tx1"/>
                </a:solidFill>
              </a:rPr>
              <a:t> «K15» (Euro) </a:t>
            </a:r>
            <a:r>
              <a:rPr lang="it-IT" dirty="0" err="1">
                <a:solidFill>
                  <a:schemeClr val="tx1"/>
                </a:solidFill>
              </a:rPr>
              <a:t>filling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unit</a:t>
            </a:r>
            <a:r>
              <a:rPr lang="it-IT" dirty="0">
                <a:solidFill>
                  <a:schemeClr val="tx1"/>
                </a:solidFill>
              </a:rPr>
              <a:t>, </a:t>
            </a:r>
            <a:r>
              <a:rPr lang="it-IT" dirty="0" err="1">
                <a:solidFill>
                  <a:schemeClr val="tx1"/>
                </a:solidFill>
              </a:rPr>
              <a:t>especially</a:t>
            </a:r>
            <a:r>
              <a:rPr lang="it-IT" dirty="0">
                <a:solidFill>
                  <a:schemeClr val="tx1"/>
                </a:solidFill>
              </a:rPr>
              <a:t> in light </a:t>
            </a:r>
            <a:r>
              <a:rPr lang="it-IT" dirty="0" err="1">
                <a:solidFill>
                  <a:schemeClr val="tx1"/>
                </a:solidFill>
              </a:rPr>
              <a:t>duties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vehicles</a:t>
            </a:r>
            <a:r>
              <a:rPr lang="it-IT" dirty="0">
                <a:solidFill>
                  <a:schemeClr val="tx1"/>
                </a:solidFill>
              </a:rPr>
              <a:t> and in </a:t>
            </a:r>
            <a:r>
              <a:rPr lang="it-IT" dirty="0" err="1">
                <a:solidFill>
                  <a:schemeClr val="tx1"/>
                </a:solidFill>
              </a:rPr>
              <a:t>aftermarket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sector</a:t>
            </a:r>
            <a:r>
              <a:rPr lang="it-IT" dirty="0">
                <a:solidFill>
                  <a:schemeClr val="tx1"/>
                </a:solidFill>
              </a:rPr>
              <a:t>.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56E849D1-344A-4B5B-8ADD-3E5A2796F185}"/>
              </a:ext>
            </a:extLst>
          </p:cNvPr>
          <p:cNvSpPr txBox="1"/>
          <p:nvPr/>
        </p:nvSpPr>
        <p:spPr>
          <a:xfrm>
            <a:off x="490538" y="5998415"/>
            <a:ext cx="6105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en-GB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ECE/TRANS/WP.29/GRSG/2020/9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1991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Safety</a:t>
            </a:r>
            <a:r>
              <a:rPr lang="it-IT" dirty="0"/>
              <a:t> and </a:t>
            </a:r>
            <a:r>
              <a:rPr lang="it-IT" dirty="0" err="1"/>
              <a:t>operation</a:t>
            </a:r>
            <a:r>
              <a:rPr lang="it-IT" dirty="0"/>
              <a:t> of J15 </a:t>
            </a:r>
            <a:r>
              <a:rPr lang="it-IT" dirty="0" err="1"/>
              <a:t>filling</a:t>
            </a:r>
            <a:r>
              <a:rPr lang="it-IT" dirty="0"/>
              <a:t> </a:t>
            </a:r>
            <a:r>
              <a:rPr lang="it-IT" dirty="0" err="1"/>
              <a:t>unit</a:t>
            </a:r>
            <a:endParaRPr lang="en-GB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it-IT" dirty="0">
              <a:solidFill>
                <a:schemeClr val="tx1"/>
              </a:solidFill>
            </a:endParaRPr>
          </a:p>
          <a:p>
            <a:r>
              <a:rPr lang="it-IT" dirty="0" err="1">
                <a:solidFill>
                  <a:schemeClr val="tx1"/>
                </a:solidFill>
              </a:rPr>
              <a:t>Subjected</a:t>
            </a:r>
            <a:r>
              <a:rPr lang="it-IT" dirty="0">
                <a:solidFill>
                  <a:schemeClr val="tx1"/>
                </a:solidFill>
              </a:rPr>
              <a:t> to full </a:t>
            </a:r>
            <a:r>
              <a:rPr lang="it-IT" dirty="0" err="1">
                <a:solidFill>
                  <a:schemeClr val="tx1"/>
                </a:solidFill>
              </a:rPr>
              <a:t>class</a:t>
            </a:r>
            <a:r>
              <a:rPr lang="it-IT" dirty="0">
                <a:solidFill>
                  <a:schemeClr val="tx1"/>
                </a:solidFill>
              </a:rPr>
              <a:t> 1 pressure </a:t>
            </a:r>
            <a:r>
              <a:rPr lang="it-IT" dirty="0" err="1">
                <a:solidFill>
                  <a:schemeClr val="tx1"/>
                </a:solidFill>
              </a:rPr>
              <a:t>requirements</a:t>
            </a:r>
            <a:endParaRPr lang="it-IT" dirty="0">
              <a:solidFill>
                <a:schemeClr val="tx1"/>
              </a:solidFill>
            </a:endParaRPr>
          </a:p>
          <a:p>
            <a:r>
              <a:rPr lang="it-IT" dirty="0" err="1">
                <a:solidFill>
                  <a:schemeClr val="tx1"/>
                </a:solidFill>
              </a:rPr>
              <a:t>Tightness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parts</a:t>
            </a:r>
            <a:r>
              <a:rPr lang="it-IT" dirty="0">
                <a:solidFill>
                  <a:schemeClr val="tx1"/>
                </a:solidFill>
              </a:rPr>
              <a:t> of the </a:t>
            </a:r>
            <a:r>
              <a:rPr lang="it-IT" dirty="0" err="1">
                <a:solidFill>
                  <a:schemeClr val="tx1"/>
                </a:solidFill>
              </a:rPr>
              <a:t>nozzle</a:t>
            </a:r>
            <a:r>
              <a:rPr lang="it-IT" dirty="0">
                <a:solidFill>
                  <a:schemeClr val="tx1"/>
                </a:solidFill>
              </a:rPr>
              <a:t> are </a:t>
            </a:r>
            <a:r>
              <a:rPr lang="it-IT" dirty="0" err="1">
                <a:solidFill>
                  <a:schemeClr val="tx1"/>
                </a:solidFill>
              </a:rPr>
              <a:t>less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subjected</a:t>
            </a:r>
            <a:r>
              <a:rPr lang="it-IT" dirty="0">
                <a:solidFill>
                  <a:schemeClr val="tx1"/>
                </a:solidFill>
              </a:rPr>
              <a:t> to </a:t>
            </a:r>
            <a:r>
              <a:rPr lang="it-IT" dirty="0" err="1">
                <a:solidFill>
                  <a:schemeClr val="tx1"/>
                </a:solidFill>
              </a:rPr>
              <a:t>damage</a:t>
            </a:r>
            <a:r>
              <a:rPr lang="it-IT" dirty="0">
                <a:solidFill>
                  <a:schemeClr val="tx1"/>
                </a:solidFill>
              </a:rPr>
              <a:t>, due to male design of the </a:t>
            </a:r>
            <a:r>
              <a:rPr lang="it-IT" dirty="0" err="1">
                <a:solidFill>
                  <a:schemeClr val="tx1"/>
                </a:solidFill>
              </a:rPr>
              <a:t>receptacle</a:t>
            </a:r>
            <a:endParaRPr lang="it-IT" dirty="0">
              <a:solidFill>
                <a:schemeClr val="tx1"/>
              </a:solidFill>
            </a:endParaRPr>
          </a:p>
          <a:p>
            <a:r>
              <a:rPr lang="it-IT" dirty="0">
                <a:solidFill>
                  <a:schemeClr val="tx1"/>
                </a:solidFill>
              </a:rPr>
              <a:t>Long </a:t>
            </a:r>
            <a:r>
              <a:rPr lang="it-IT" dirty="0" err="1">
                <a:solidFill>
                  <a:schemeClr val="tx1"/>
                </a:solidFill>
              </a:rPr>
              <a:t>durability</a:t>
            </a:r>
            <a:endParaRPr lang="it-IT" dirty="0">
              <a:solidFill>
                <a:schemeClr val="tx1"/>
              </a:solidFill>
            </a:endParaRPr>
          </a:p>
          <a:p>
            <a:r>
              <a:rPr lang="it-IT" dirty="0" err="1">
                <a:solidFill>
                  <a:schemeClr val="tx1"/>
                </a:solidFill>
              </a:rPr>
              <a:t>Reduced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dimensions</a:t>
            </a:r>
            <a:endParaRPr lang="it-IT" dirty="0">
              <a:solidFill>
                <a:schemeClr val="tx1"/>
              </a:solidFill>
            </a:endParaRPr>
          </a:p>
          <a:p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5A2FF9B-CDAD-4387-B20D-B491A360C77B}"/>
              </a:ext>
            </a:extLst>
          </p:cNvPr>
          <p:cNvSpPr txBox="1"/>
          <p:nvPr/>
        </p:nvSpPr>
        <p:spPr>
          <a:xfrm>
            <a:off x="547688" y="5925234"/>
            <a:ext cx="6105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en-GB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ECE/TRANS/WP.29/GRSG/2020/9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1202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J15 </a:t>
            </a:r>
            <a:r>
              <a:rPr lang="it-IT" dirty="0" err="1"/>
              <a:t>profile</a:t>
            </a:r>
            <a:endParaRPr lang="en-GB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6504" y="1381368"/>
            <a:ext cx="6212425" cy="5247983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421BD4C2-7990-4C9B-9A85-B0E19057B562}"/>
              </a:ext>
            </a:extLst>
          </p:cNvPr>
          <p:cNvSpPr txBox="1"/>
          <p:nvPr/>
        </p:nvSpPr>
        <p:spPr>
          <a:xfrm>
            <a:off x="3839634" y="6211669"/>
            <a:ext cx="6105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en-GB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ECE/TRANS/WP.29/GRSG/2020/9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0562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ECE R67 </a:t>
            </a:r>
            <a:r>
              <a:rPr lang="it-IT" dirty="0" err="1"/>
              <a:t>amendment</a:t>
            </a:r>
            <a:r>
              <a:rPr lang="it-IT" dirty="0"/>
              <a:t> </a:t>
            </a:r>
            <a:r>
              <a:rPr lang="it-IT" dirty="0" err="1"/>
              <a:t>proposal</a:t>
            </a:r>
            <a:endParaRPr lang="en-GB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 err="1">
                <a:solidFill>
                  <a:schemeClr val="tx1"/>
                </a:solidFill>
              </a:rPr>
              <a:t>After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considering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all</a:t>
            </a:r>
            <a:r>
              <a:rPr lang="it-IT" dirty="0">
                <a:solidFill>
                  <a:schemeClr val="tx1"/>
                </a:solidFill>
              </a:rPr>
              <a:t> the </a:t>
            </a:r>
            <a:r>
              <a:rPr lang="it-IT" dirty="0" err="1">
                <a:solidFill>
                  <a:schemeClr val="tx1"/>
                </a:solidFill>
              </a:rPr>
              <a:t>above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mentioned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advantages</a:t>
            </a:r>
            <a:r>
              <a:rPr lang="it-IT" dirty="0">
                <a:solidFill>
                  <a:schemeClr val="tx1"/>
                </a:solidFill>
              </a:rPr>
              <a:t>, ECE R67 </a:t>
            </a:r>
            <a:r>
              <a:rPr lang="it-IT" dirty="0" err="1">
                <a:solidFill>
                  <a:schemeClr val="tx1"/>
                </a:solidFill>
              </a:rPr>
              <a:t>should</a:t>
            </a:r>
            <a:r>
              <a:rPr lang="it-IT" dirty="0">
                <a:solidFill>
                  <a:schemeClr val="tx1"/>
                </a:solidFill>
              </a:rPr>
              <a:t> be </a:t>
            </a:r>
            <a:r>
              <a:rPr lang="it-IT" dirty="0" err="1">
                <a:solidFill>
                  <a:schemeClr val="tx1"/>
                </a:solidFill>
              </a:rPr>
              <a:t>updated</a:t>
            </a:r>
            <a:r>
              <a:rPr lang="it-IT" dirty="0">
                <a:solidFill>
                  <a:schemeClr val="tx1"/>
                </a:solidFill>
              </a:rPr>
              <a:t> to accomodate the </a:t>
            </a:r>
            <a:r>
              <a:rPr lang="it-IT" dirty="0" err="1">
                <a:solidFill>
                  <a:schemeClr val="tx1"/>
                </a:solidFill>
              </a:rPr>
              <a:t>following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topics</a:t>
            </a:r>
            <a:r>
              <a:rPr lang="it-IT" dirty="0">
                <a:solidFill>
                  <a:schemeClr val="tx1"/>
                </a:solidFill>
              </a:rPr>
              <a:t>:</a:t>
            </a:r>
          </a:p>
          <a:p>
            <a:endParaRPr lang="it-IT" dirty="0">
              <a:solidFill>
                <a:schemeClr val="tx1"/>
              </a:solidFill>
            </a:endParaRPr>
          </a:p>
          <a:p>
            <a:r>
              <a:rPr lang="it-IT" dirty="0" err="1">
                <a:solidFill>
                  <a:schemeClr val="tx1"/>
                </a:solidFill>
              </a:rPr>
              <a:t>Introduction</a:t>
            </a:r>
            <a:r>
              <a:rPr lang="it-IT" dirty="0">
                <a:solidFill>
                  <a:schemeClr val="tx1"/>
                </a:solidFill>
              </a:rPr>
              <a:t> of J15 </a:t>
            </a:r>
            <a:r>
              <a:rPr lang="it-IT" dirty="0" err="1">
                <a:solidFill>
                  <a:schemeClr val="tx1"/>
                </a:solidFill>
              </a:rPr>
              <a:t>connector</a:t>
            </a:r>
            <a:r>
              <a:rPr lang="it-IT" dirty="0">
                <a:solidFill>
                  <a:schemeClr val="tx1"/>
                </a:solidFill>
              </a:rPr>
              <a:t>, in </a:t>
            </a:r>
            <a:r>
              <a:rPr lang="it-IT" dirty="0" err="1">
                <a:solidFill>
                  <a:schemeClr val="tx1"/>
                </a:solidFill>
              </a:rPr>
              <a:t>addition</a:t>
            </a:r>
            <a:r>
              <a:rPr lang="it-IT" dirty="0">
                <a:solidFill>
                  <a:schemeClr val="tx1"/>
                </a:solidFill>
              </a:rPr>
              <a:t> to the </a:t>
            </a:r>
            <a:r>
              <a:rPr lang="it-IT" dirty="0" err="1">
                <a:solidFill>
                  <a:schemeClr val="tx1"/>
                </a:solidFill>
              </a:rPr>
              <a:t>current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filling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units</a:t>
            </a:r>
            <a:r>
              <a:rPr lang="it-IT" dirty="0">
                <a:solidFill>
                  <a:schemeClr val="tx1"/>
                </a:solidFill>
              </a:rPr>
              <a:t>;</a:t>
            </a:r>
          </a:p>
          <a:p>
            <a:endParaRPr lang="it-IT" dirty="0">
              <a:solidFill>
                <a:schemeClr val="tx1"/>
              </a:solidFill>
            </a:endParaRPr>
          </a:p>
          <a:p>
            <a:r>
              <a:rPr lang="it-IT" dirty="0" err="1">
                <a:solidFill>
                  <a:schemeClr val="tx1"/>
                </a:solidFill>
              </a:rPr>
              <a:t>Rename</a:t>
            </a:r>
            <a:r>
              <a:rPr lang="it-IT" dirty="0">
                <a:solidFill>
                  <a:schemeClr val="tx1"/>
                </a:solidFill>
              </a:rPr>
              <a:t> of «Euro </a:t>
            </a:r>
            <a:r>
              <a:rPr lang="it-IT" dirty="0" err="1">
                <a:solidFill>
                  <a:schemeClr val="tx1"/>
                </a:solidFill>
              </a:rPr>
              <a:t>filling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unit</a:t>
            </a:r>
            <a:r>
              <a:rPr lang="it-IT" dirty="0">
                <a:solidFill>
                  <a:schemeClr val="tx1"/>
                </a:solidFill>
              </a:rPr>
              <a:t>» </a:t>
            </a:r>
            <a:r>
              <a:rPr lang="it-IT" dirty="0" err="1">
                <a:solidFill>
                  <a:schemeClr val="tx1"/>
                </a:solidFill>
              </a:rPr>
              <a:t>as</a:t>
            </a:r>
            <a:r>
              <a:rPr lang="it-IT" dirty="0">
                <a:solidFill>
                  <a:schemeClr val="tx1"/>
                </a:solidFill>
              </a:rPr>
              <a:t> K15 to </a:t>
            </a:r>
            <a:r>
              <a:rPr lang="it-IT" dirty="0" err="1">
                <a:solidFill>
                  <a:schemeClr val="tx1"/>
                </a:solidFill>
              </a:rPr>
              <a:t>keep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consistency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>
                <a:solidFill>
                  <a:schemeClr val="tx1"/>
                </a:solidFill>
              </a:rPr>
              <a:t>with ISO19825.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C7DAFC2-E065-44C2-B29B-94E3BBE59065}"/>
              </a:ext>
            </a:extLst>
          </p:cNvPr>
          <p:cNvSpPr txBox="1"/>
          <p:nvPr/>
        </p:nvSpPr>
        <p:spPr>
          <a:xfrm>
            <a:off x="677334" y="5948385"/>
            <a:ext cx="6105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en-GB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ECE/TRANS/WP.29/GRSG/2020/9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9014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Thank</a:t>
            </a:r>
            <a:r>
              <a:rPr lang="it-IT" dirty="0"/>
              <a:t> </a:t>
            </a:r>
            <a:r>
              <a:rPr lang="it-IT" dirty="0" err="1"/>
              <a:t>you</a:t>
            </a:r>
            <a:r>
              <a:rPr lang="it-IT" dirty="0"/>
              <a:t>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0222608"/>
      </p:ext>
    </p:extLst>
  </p:cSld>
  <p:clrMapOvr>
    <a:masterClrMapping/>
  </p:clrMapOvr>
</p:sld>
</file>

<file path=ppt/theme/theme1.xml><?xml version="1.0" encoding="utf-8"?>
<a:theme xmlns:a="http://schemas.openxmlformats.org/drawingml/2006/main" name="Sfaccettatur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2" ma:contentTypeDescription="Create a new document." ma:contentTypeScope="" ma:versionID="b46f68f7fd4ddbec8f9d92b9ae221ac3">
  <xsd:schema xmlns:xsd="http://www.w3.org/2001/XMLSchema" xmlns:xs="http://www.w3.org/2001/XMLSchema" xmlns:p="http://schemas.microsoft.com/office/2006/metadata/properties" xmlns:ns2="4b4a1c0d-4a69-4996-a84a-fc699b9f49de" xmlns:ns3="acccb6d4-dbe5-46d2-b4d3-5733603d8cc6" targetNamespace="http://schemas.microsoft.com/office/2006/metadata/properties" ma:root="true" ma:fieldsID="49ff99f9a570207563b6136515cf8a36" ns2:_="" ns3:_="">
    <xsd:import namespace="4b4a1c0d-4a69-4996-a84a-fc699b9f49de"/>
    <xsd:import namespace="acccb6d4-dbe5-46d2-b4d3-5733603d8cc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193F7E5-B86D-4A15-AA9F-1BFAC2D0161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E01A29E-0EEF-4A6A-B8B3-1FDCA33306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3507112-357E-4ADD-9045-9FC7F1939C37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4b4a1c0d-4a69-4996-a84a-fc699b9f49de"/>
    <ds:schemaRef ds:uri="acccb6d4-dbe5-46d2-b4d3-5733603d8cc6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155</TotalTime>
  <Words>456</Words>
  <Application>Microsoft Office PowerPoint</Application>
  <PresentationFormat>Widescreen</PresentationFormat>
  <Paragraphs>64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Trebuchet MS</vt:lpstr>
      <vt:lpstr>Wingdings 3</vt:lpstr>
      <vt:lpstr>Sfaccettatura</vt:lpstr>
      <vt:lpstr>J15 LPG FILLING UNIT</vt:lpstr>
      <vt:lpstr>Overview of J15 filling unit</vt:lpstr>
      <vt:lpstr>Main features and advantages of J15 filling unit/1</vt:lpstr>
      <vt:lpstr>Main features and advantages of J15 filling unit/2</vt:lpstr>
      <vt:lpstr>Safety and operation of J15 filling unit</vt:lpstr>
      <vt:lpstr>J15 profile</vt:lpstr>
      <vt:lpstr>ECE R67 amendment proposal</vt:lpstr>
      <vt:lpstr>Thank you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J15 LPG FILLING UNIT</dc:title>
  <cp:lastModifiedBy>WN</cp:lastModifiedBy>
  <cp:revision>1</cp:revision>
  <dcterms:created xsi:type="dcterms:W3CDTF">2020-09-23T07:07:11Z</dcterms:created>
  <dcterms:modified xsi:type="dcterms:W3CDTF">2020-10-05T13:22:04Z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0x0101003B8422D08C252547BB1CFA7F78E2CB83</vt:lpwstr>
  </property>
</Properties>
</file>