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56" r:id="rId2"/>
    <p:sldId id="260" r:id="rId3"/>
    <p:sldId id="309" r:id="rId4"/>
    <p:sldId id="308" r:id="rId5"/>
    <p:sldId id="310" r:id="rId6"/>
    <p:sldId id="307" r:id="rId7"/>
    <p:sldId id="305" r:id="rId8"/>
    <p:sldId id="279" r:id="rId9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2" d="100"/>
          <a:sy n="62" d="100"/>
        </p:scale>
        <p:origin x="1400" y="5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926797"/>
            <a:ext cx="9144000" cy="2027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CE447A86-57C9-4BF5-9969-FB3C24CE7C6A}" type="datetime1">
              <a:rPr lang="fr-FR" kern="0" smtClean="0"/>
              <a:pPr/>
              <a:t>01/10/2020</a:t>
            </a:fld>
            <a:endParaRPr lang="fr-FR" kern="0" dirty="0"/>
          </a:p>
        </p:txBody>
      </p:sp>
      <p:pic>
        <p:nvPicPr>
          <p:cNvPr id="14" name="Picture 3" descr="D:\debailleux\Mes documents\DCM\REFONTE FICHES ADAS\OK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6876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626185"/>
              </a:clrFrom>
              <a:clrTo>
                <a:srgbClr val="62618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81417"/>
            <a:ext cx="3452824" cy="627303"/>
          </a:xfrm>
          <a:prstGeom prst="rect">
            <a:avLst/>
          </a:prstGeom>
        </p:spPr>
      </p:pic>
      <p:sp>
        <p:nvSpPr>
          <p:cNvPr id="13" name="Espace réservé du pied de page 13"/>
          <p:cNvSpPr>
            <a:spLocks noGrp="1"/>
          </p:cNvSpPr>
          <p:nvPr>
            <p:ph type="ftr" sz="quarter" idx="11"/>
          </p:nvPr>
        </p:nvSpPr>
        <p:spPr>
          <a:xfrm>
            <a:off x="971600" y="6520259"/>
            <a:ext cx="5112568" cy="365125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fr-FR" kern="0" dirty="0"/>
              <a:t>GRSG-119-XX</a:t>
            </a:r>
          </a:p>
        </p:txBody>
      </p:sp>
      <p:pic>
        <p:nvPicPr>
          <p:cNvPr id="9" name="Picture 3" descr="D:\debailleux\Mes documents\DCM\REFONTE FICHES ADAS\OK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Image 15"/>
          <p:cNvPicPr>
            <a:picLocks noChangeAspect="1"/>
          </p:cNvPicPr>
          <p:nvPr userDrawn="1"/>
        </p:nvPicPr>
        <p:blipFill>
          <a:blip r:embed="rId4" cstate="screen">
            <a:clrChange>
              <a:clrFrom>
                <a:srgbClr val="626185"/>
              </a:clrFrom>
              <a:clrTo>
                <a:srgbClr val="62618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81417"/>
            <a:ext cx="3452824" cy="627303"/>
          </a:xfrm>
          <a:prstGeom prst="rect">
            <a:avLst/>
          </a:prstGeom>
        </p:spPr>
      </p:pic>
      <p:sp>
        <p:nvSpPr>
          <p:cNvPr id="17" name="ZoneTexte 16"/>
          <p:cNvSpPr txBox="1"/>
          <p:nvPr userDrawn="1"/>
        </p:nvSpPr>
        <p:spPr>
          <a:xfrm>
            <a:off x="8615556" y="0"/>
            <a:ext cx="52844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600" dirty="0">
                <a:solidFill>
                  <a:schemeClr val="bg1"/>
                </a:solidFill>
              </a:rPr>
              <a:t>V.5</a:t>
            </a:r>
          </a:p>
        </p:txBody>
      </p:sp>
      <p:sp>
        <p:nvSpPr>
          <p:cNvPr id="18" name="Titre 1"/>
          <p:cNvSpPr>
            <a:spLocks noGrp="1"/>
          </p:cNvSpPr>
          <p:nvPr>
            <p:ph type="ctrTitle" hasCustomPrompt="1"/>
          </p:nvPr>
        </p:nvSpPr>
        <p:spPr>
          <a:xfrm>
            <a:off x="251520" y="3641992"/>
            <a:ext cx="8640960" cy="650503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algn="ctr"/>
            <a:r>
              <a:rPr lang="en-US" dirty="0"/>
              <a:t>TITRE</a:t>
            </a:r>
          </a:p>
        </p:txBody>
      </p:sp>
      <p:sp>
        <p:nvSpPr>
          <p:cNvPr id="19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539552" y="4653136"/>
            <a:ext cx="8064896" cy="432048"/>
          </a:xfrm>
        </p:spPr>
        <p:txBody>
          <a:bodyPr>
            <a:normAutofit/>
          </a:bodyPr>
          <a:lstStyle>
            <a:lvl1pPr>
              <a:defRPr sz="1600" i="1"/>
            </a:lvl1pPr>
          </a:lstStyle>
          <a:p>
            <a:pPr marL="0" indent="0" algn="ctr">
              <a:buNone/>
            </a:pPr>
            <a:r>
              <a:rPr lang="en-US" dirty="0"/>
              <a:t>Sous-</a:t>
            </a:r>
            <a:r>
              <a:rPr lang="en-US" dirty="0" err="1"/>
              <a:t>Titre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091582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412775"/>
            <a:ext cx="8496944" cy="4536505"/>
          </a:xfrm>
        </p:spPr>
        <p:txBody>
          <a:bodyPr/>
          <a:lstStyle>
            <a:lvl1pPr marL="342900" indent="-342900">
              <a:buSzPct val="110000"/>
              <a:buFontTx/>
              <a:buBlip>
                <a:blip r:embed="rId2"/>
              </a:buBlip>
              <a:defRPr/>
            </a:lvl1pPr>
            <a:lvl2pPr marL="742950" indent="-285750">
              <a:buFontTx/>
              <a:buBlip>
                <a:blip r:embed="rId2"/>
              </a:buBlip>
              <a:defRPr/>
            </a:lvl2pPr>
            <a:lvl3pPr marL="1143000" indent="-228600">
              <a:buSzPct val="80000"/>
              <a:buFont typeface="Century Gothic" panose="020B0502020202020204" pitchFamily="34" charset="0"/>
              <a:buChar char="−"/>
              <a:defRPr/>
            </a:lvl3pPr>
            <a:lvl4pPr marL="1600200" indent="-228600">
              <a:buSzPct val="80000"/>
              <a:buFont typeface="Arial" panose="020B0604020202020204" pitchFamily="34" charset="0"/>
              <a:buChar char="•"/>
              <a:defRPr sz="1400"/>
            </a:lvl4pPr>
            <a:lvl5pPr marL="2057400" indent="-228600">
              <a:buFont typeface="Century Gothic" panose="020B0502020202020204" pitchFamily="34" charset="0"/>
              <a:buChar char="□"/>
              <a:defRPr lang="fr-FR" sz="1400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ea typeface="+mn-ea"/>
                <a:cs typeface="Arial" pitchFamily="34" charset="0"/>
              </a:defRPr>
            </a:lvl5pPr>
            <a:lvl6pPr marL="2514600" indent="-228600">
              <a:buFont typeface="Wingdings" panose="05000000000000000000" pitchFamily="2" charset="2"/>
              <a:buChar char="§"/>
              <a:defRPr lang="fr-FR" sz="1400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ea typeface="+mn-ea"/>
                <a:cs typeface="Arial" pitchFamily="34" charset="0"/>
              </a:defRPr>
            </a:lvl6pPr>
            <a:lvl7pPr>
              <a:defRPr lang="fr-FR" sz="1400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ea typeface="+mn-ea"/>
                <a:cs typeface="Arial" pitchFamily="34" charset="0"/>
              </a:defRPr>
            </a:lvl7pPr>
            <a:lvl8pPr>
              <a:defRPr lang="fr-FR" sz="1400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ea typeface="+mn-ea"/>
                <a:cs typeface="Arial" pitchFamily="34" charset="0"/>
              </a:defRPr>
            </a:lvl8pPr>
            <a:lvl9pPr marL="3676650" marR="0" indent="-1143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lang="fr-FR" sz="1400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ea typeface="+mn-ea"/>
                <a:cs typeface="Arial" pitchFamily="34" charset="0"/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19" name="Titre 18"/>
          <p:cNvSpPr>
            <a:spLocks noGrp="1"/>
          </p:cNvSpPr>
          <p:nvPr>
            <p:ph type="title"/>
          </p:nvPr>
        </p:nvSpPr>
        <p:spPr>
          <a:xfrm>
            <a:off x="1130376" y="548680"/>
            <a:ext cx="7681439" cy="648072"/>
          </a:xfrm>
          <a:noFill/>
          <a:effectLst/>
        </p:spPr>
        <p:txBody>
          <a:bodyPr/>
          <a:lstStyle>
            <a:lvl1pPr>
              <a:defRPr sz="3200">
                <a:solidFill>
                  <a:srgbClr val="66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grpSp>
        <p:nvGrpSpPr>
          <p:cNvPr id="6" name="Groupe 5"/>
          <p:cNvGrpSpPr/>
          <p:nvPr/>
        </p:nvGrpSpPr>
        <p:grpSpPr>
          <a:xfrm>
            <a:off x="251520" y="807724"/>
            <a:ext cx="878857" cy="241252"/>
            <a:chOff x="361635" y="4427185"/>
            <a:chExt cx="550639" cy="15115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" name="Ellipse 8"/>
            <p:cNvSpPr/>
            <p:nvPr/>
          </p:nvSpPr>
          <p:spPr>
            <a:xfrm>
              <a:off x="761431" y="4427185"/>
              <a:ext cx="150843" cy="150844"/>
            </a:xfrm>
            <a:prstGeom prst="ellipse">
              <a:avLst/>
            </a:prstGeom>
            <a:solidFill>
              <a:srgbClr val="7877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Ellipse 9"/>
            <p:cNvSpPr/>
            <p:nvPr/>
          </p:nvSpPr>
          <p:spPr>
            <a:xfrm>
              <a:off x="562782" y="4427495"/>
              <a:ext cx="150843" cy="150844"/>
            </a:xfrm>
            <a:prstGeom prst="ellipse">
              <a:avLst/>
            </a:prstGeom>
            <a:solidFill>
              <a:srgbClr val="AAA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/>
            <p:cNvSpPr/>
            <p:nvPr/>
          </p:nvSpPr>
          <p:spPr>
            <a:xfrm>
              <a:off x="361635" y="4427495"/>
              <a:ext cx="150843" cy="150844"/>
            </a:xfrm>
            <a:prstGeom prst="ellipse">
              <a:avLst/>
            </a:prstGeom>
            <a:solidFill>
              <a:srgbClr val="E0DC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Espace réservé de la date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800">
                <a:latin typeface="+mj-lt"/>
              </a:defRPr>
            </a:lvl1pPr>
          </a:lstStyle>
          <a:p>
            <a:fld id="{400AC7AD-5D20-48F1-A18A-B4E8EE5A547C}" type="datetime1">
              <a:rPr lang="fr-FR" kern="0" smtClean="0"/>
              <a:pPr/>
              <a:t>01/10/2020</a:t>
            </a:fld>
            <a:endParaRPr lang="fr-FR" kern="0" dirty="0"/>
          </a:p>
        </p:txBody>
      </p:sp>
      <p:sp>
        <p:nvSpPr>
          <p:cNvPr id="12" name="Espace réservé du pied de page 13"/>
          <p:cNvSpPr>
            <a:spLocks noGrp="1"/>
          </p:cNvSpPr>
          <p:nvPr>
            <p:ph type="ftr" sz="quarter" idx="11"/>
          </p:nvPr>
        </p:nvSpPr>
        <p:spPr>
          <a:xfrm>
            <a:off x="971600" y="6520259"/>
            <a:ext cx="5112568" cy="365125"/>
          </a:xfrm>
        </p:spPr>
        <p:txBody>
          <a:bodyPr/>
          <a:lstStyle>
            <a:lvl1pPr>
              <a:defRPr sz="800">
                <a:latin typeface="+mj-lt"/>
              </a:defRPr>
            </a:lvl1pPr>
          </a:lstStyle>
          <a:p>
            <a:r>
              <a:rPr lang="fr-FR" kern="0" dirty="0"/>
              <a:t>GRSG-119-XX</a:t>
            </a:r>
          </a:p>
        </p:txBody>
      </p:sp>
    </p:spTree>
    <p:extLst>
      <p:ext uri="{BB962C8B-B14F-4D97-AF65-F5344CB8AC3E}">
        <p14:creationId xmlns:p14="http://schemas.microsoft.com/office/powerpoint/2010/main" val="3797136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3000">
              <a:srgbClr val="E0E0E0">
                <a:lumMod val="48000"/>
                <a:lumOff val="52000"/>
              </a:srgbClr>
            </a:gs>
            <a:gs pos="1000">
              <a:schemeClr val="bg1">
                <a:lumMod val="78000"/>
                <a:lumOff val="22000"/>
              </a:schemeClr>
            </a:gs>
            <a:gs pos="100000">
              <a:schemeClr val="bg1">
                <a:lumMod val="78000"/>
                <a:lumOff val="22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23528" y="547417"/>
            <a:ext cx="8488288" cy="648072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6371293"/>
            <a:ext cx="9151939" cy="486707"/>
          </a:xfrm>
          <a:custGeom>
            <a:avLst/>
            <a:gdLst>
              <a:gd name="connsiteX0" fmla="*/ 0 w 9144000"/>
              <a:gd name="connsiteY0" fmla="*/ 0 h 216024"/>
              <a:gd name="connsiteX1" fmla="*/ 9144000 w 9144000"/>
              <a:gd name="connsiteY1" fmla="*/ 0 h 216024"/>
              <a:gd name="connsiteX2" fmla="*/ 9144000 w 9144000"/>
              <a:gd name="connsiteY2" fmla="*/ 216024 h 216024"/>
              <a:gd name="connsiteX3" fmla="*/ 0 w 9144000"/>
              <a:gd name="connsiteY3" fmla="*/ 216024 h 216024"/>
              <a:gd name="connsiteX4" fmla="*/ 0 w 9144000"/>
              <a:gd name="connsiteY4" fmla="*/ 0 h 216024"/>
              <a:gd name="connsiteX0" fmla="*/ 0 w 9147175"/>
              <a:gd name="connsiteY0" fmla="*/ 0 h 504949"/>
              <a:gd name="connsiteX1" fmla="*/ 9147175 w 9147175"/>
              <a:gd name="connsiteY1" fmla="*/ 288925 h 504949"/>
              <a:gd name="connsiteX2" fmla="*/ 9147175 w 9147175"/>
              <a:gd name="connsiteY2" fmla="*/ 504949 h 504949"/>
              <a:gd name="connsiteX3" fmla="*/ 3175 w 9147175"/>
              <a:gd name="connsiteY3" fmla="*/ 504949 h 504949"/>
              <a:gd name="connsiteX4" fmla="*/ 0 w 9147175"/>
              <a:gd name="connsiteY4" fmla="*/ 0 h 504949"/>
              <a:gd name="connsiteX0" fmla="*/ 0 w 9147175"/>
              <a:gd name="connsiteY0" fmla="*/ 0 h 504949"/>
              <a:gd name="connsiteX1" fmla="*/ 7661275 w 9147175"/>
              <a:gd name="connsiteY1" fmla="*/ 288925 h 504949"/>
              <a:gd name="connsiteX2" fmla="*/ 9147175 w 9147175"/>
              <a:gd name="connsiteY2" fmla="*/ 504949 h 504949"/>
              <a:gd name="connsiteX3" fmla="*/ 3175 w 9147175"/>
              <a:gd name="connsiteY3" fmla="*/ 504949 h 504949"/>
              <a:gd name="connsiteX4" fmla="*/ 0 w 9147175"/>
              <a:gd name="connsiteY4" fmla="*/ 0 h 504949"/>
              <a:gd name="connsiteX0" fmla="*/ 0 w 9147175"/>
              <a:gd name="connsiteY0" fmla="*/ 0 h 504949"/>
              <a:gd name="connsiteX1" fmla="*/ 7558882 w 9147175"/>
              <a:gd name="connsiteY1" fmla="*/ 150812 h 504949"/>
              <a:gd name="connsiteX2" fmla="*/ 9147175 w 9147175"/>
              <a:gd name="connsiteY2" fmla="*/ 504949 h 504949"/>
              <a:gd name="connsiteX3" fmla="*/ 3175 w 9147175"/>
              <a:gd name="connsiteY3" fmla="*/ 504949 h 504949"/>
              <a:gd name="connsiteX4" fmla="*/ 0 w 9147175"/>
              <a:gd name="connsiteY4" fmla="*/ 0 h 504949"/>
              <a:gd name="connsiteX0" fmla="*/ 0 w 9147175"/>
              <a:gd name="connsiteY0" fmla="*/ 0 h 504949"/>
              <a:gd name="connsiteX1" fmla="*/ 7644607 w 9147175"/>
              <a:gd name="connsiteY1" fmla="*/ 291306 h 504949"/>
              <a:gd name="connsiteX2" fmla="*/ 9147175 w 9147175"/>
              <a:gd name="connsiteY2" fmla="*/ 504949 h 504949"/>
              <a:gd name="connsiteX3" fmla="*/ 3175 w 9147175"/>
              <a:gd name="connsiteY3" fmla="*/ 504949 h 504949"/>
              <a:gd name="connsiteX4" fmla="*/ 0 w 9147175"/>
              <a:gd name="connsiteY4" fmla="*/ 0 h 504949"/>
              <a:gd name="connsiteX0" fmla="*/ 0 w 7644607"/>
              <a:gd name="connsiteY0" fmla="*/ 0 h 504949"/>
              <a:gd name="connsiteX1" fmla="*/ 7644607 w 7644607"/>
              <a:gd name="connsiteY1" fmla="*/ 291306 h 504949"/>
              <a:gd name="connsiteX2" fmla="*/ 7642225 w 7644607"/>
              <a:gd name="connsiteY2" fmla="*/ 502568 h 504949"/>
              <a:gd name="connsiteX3" fmla="*/ 3175 w 7644607"/>
              <a:gd name="connsiteY3" fmla="*/ 504949 h 504949"/>
              <a:gd name="connsiteX4" fmla="*/ 0 w 7644607"/>
              <a:gd name="connsiteY4" fmla="*/ 0 h 504949"/>
              <a:gd name="connsiteX0" fmla="*/ 0 w 7644607"/>
              <a:gd name="connsiteY0" fmla="*/ 0 h 504949"/>
              <a:gd name="connsiteX1" fmla="*/ 7644607 w 7644607"/>
              <a:gd name="connsiteY1" fmla="*/ 291306 h 504949"/>
              <a:gd name="connsiteX2" fmla="*/ 7642225 w 7644607"/>
              <a:gd name="connsiteY2" fmla="*/ 502568 h 504949"/>
              <a:gd name="connsiteX3" fmla="*/ 3175 w 7644607"/>
              <a:gd name="connsiteY3" fmla="*/ 504949 h 504949"/>
              <a:gd name="connsiteX4" fmla="*/ 0 w 7644607"/>
              <a:gd name="connsiteY4" fmla="*/ 0 h 504949"/>
              <a:gd name="connsiteX0" fmla="*/ 0 w 7644607"/>
              <a:gd name="connsiteY0" fmla="*/ 0 h 504949"/>
              <a:gd name="connsiteX1" fmla="*/ 7644607 w 7644607"/>
              <a:gd name="connsiteY1" fmla="*/ 291306 h 504949"/>
              <a:gd name="connsiteX2" fmla="*/ 7642225 w 7644607"/>
              <a:gd name="connsiteY2" fmla="*/ 502568 h 504949"/>
              <a:gd name="connsiteX3" fmla="*/ 3175 w 7644607"/>
              <a:gd name="connsiteY3" fmla="*/ 504949 h 504949"/>
              <a:gd name="connsiteX4" fmla="*/ 0 w 7644607"/>
              <a:gd name="connsiteY4" fmla="*/ 0 h 504949"/>
              <a:gd name="connsiteX0" fmla="*/ 0 w 7644607"/>
              <a:gd name="connsiteY0" fmla="*/ 0 h 504949"/>
              <a:gd name="connsiteX1" fmla="*/ 7644607 w 7644607"/>
              <a:gd name="connsiteY1" fmla="*/ 291306 h 504949"/>
              <a:gd name="connsiteX2" fmla="*/ 7642225 w 7644607"/>
              <a:gd name="connsiteY2" fmla="*/ 502568 h 504949"/>
              <a:gd name="connsiteX3" fmla="*/ 3175 w 7644607"/>
              <a:gd name="connsiteY3" fmla="*/ 504949 h 504949"/>
              <a:gd name="connsiteX4" fmla="*/ 0 w 7644607"/>
              <a:gd name="connsiteY4" fmla="*/ 0 h 504949"/>
              <a:gd name="connsiteX0" fmla="*/ 0 w 7644607"/>
              <a:gd name="connsiteY0" fmla="*/ 0 h 386233"/>
              <a:gd name="connsiteX1" fmla="*/ 7644607 w 7644607"/>
              <a:gd name="connsiteY1" fmla="*/ 172590 h 386233"/>
              <a:gd name="connsiteX2" fmla="*/ 7642225 w 7644607"/>
              <a:gd name="connsiteY2" fmla="*/ 383852 h 386233"/>
              <a:gd name="connsiteX3" fmla="*/ 3175 w 7644607"/>
              <a:gd name="connsiteY3" fmla="*/ 386233 h 386233"/>
              <a:gd name="connsiteX4" fmla="*/ 0 w 7644607"/>
              <a:gd name="connsiteY4" fmla="*/ 0 h 386233"/>
              <a:gd name="connsiteX0" fmla="*/ 0 w 7644607"/>
              <a:gd name="connsiteY0" fmla="*/ 0 h 386233"/>
              <a:gd name="connsiteX1" fmla="*/ 7644607 w 7644607"/>
              <a:gd name="connsiteY1" fmla="*/ 172590 h 386233"/>
              <a:gd name="connsiteX2" fmla="*/ 7642225 w 7644607"/>
              <a:gd name="connsiteY2" fmla="*/ 383852 h 386233"/>
              <a:gd name="connsiteX3" fmla="*/ 3175 w 7644607"/>
              <a:gd name="connsiteY3" fmla="*/ 386233 h 386233"/>
              <a:gd name="connsiteX4" fmla="*/ 0 w 7644607"/>
              <a:gd name="connsiteY4" fmla="*/ 0 h 386233"/>
              <a:gd name="connsiteX0" fmla="*/ 0 w 7644607"/>
              <a:gd name="connsiteY0" fmla="*/ 0 h 347419"/>
              <a:gd name="connsiteX1" fmla="*/ 7644607 w 7644607"/>
              <a:gd name="connsiteY1" fmla="*/ 133776 h 347419"/>
              <a:gd name="connsiteX2" fmla="*/ 7642225 w 7644607"/>
              <a:gd name="connsiteY2" fmla="*/ 345038 h 347419"/>
              <a:gd name="connsiteX3" fmla="*/ 3175 w 7644607"/>
              <a:gd name="connsiteY3" fmla="*/ 347419 h 347419"/>
              <a:gd name="connsiteX4" fmla="*/ 0 w 7644607"/>
              <a:gd name="connsiteY4" fmla="*/ 0 h 347419"/>
              <a:gd name="connsiteX0" fmla="*/ 0 w 7644607"/>
              <a:gd name="connsiteY0" fmla="*/ 0 h 347419"/>
              <a:gd name="connsiteX1" fmla="*/ 7644607 w 7644607"/>
              <a:gd name="connsiteY1" fmla="*/ 133776 h 347419"/>
              <a:gd name="connsiteX2" fmla="*/ 7642225 w 7644607"/>
              <a:gd name="connsiteY2" fmla="*/ 345038 h 347419"/>
              <a:gd name="connsiteX3" fmla="*/ 3175 w 7644607"/>
              <a:gd name="connsiteY3" fmla="*/ 347419 h 347419"/>
              <a:gd name="connsiteX4" fmla="*/ 0 w 7644607"/>
              <a:gd name="connsiteY4" fmla="*/ 0 h 347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44607" h="347419">
                <a:moveTo>
                  <a:pt x="0" y="0"/>
                </a:moveTo>
                <a:cubicBezTo>
                  <a:pt x="2647898" y="110763"/>
                  <a:pt x="5213312" y="131577"/>
                  <a:pt x="7644607" y="133776"/>
                </a:cubicBezTo>
                <a:lnTo>
                  <a:pt x="7642225" y="345038"/>
                </a:lnTo>
                <a:lnTo>
                  <a:pt x="3175" y="347419"/>
                </a:lnTo>
                <a:cubicBezTo>
                  <a:pt x="2117" y="179103"/>
                  <a:pt x="1058" y="168316"/>
                  <a:pt x="0" y="0"/>
                </a:cubicBezTo>
                <a:close/>
              </a:path>
            </a:pathLst>
          </a:custGeom>
          <a:solidFill>
            <a:srgbClr val="546293"/>
          </a:solidFill>
          <a:ln>
            <a:noFill/>
          </a:ln>
          <a:effec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23528" y="1196753"/>
            <a:ext cx="8496944" cy="4752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46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0" y="6520259"/>
            <a:ext cx="9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fld id="{0FED933F-6AC4-471A-A0D4-60CA1229D2C7}" type="datetime1">
              <a:rPr lang="fr-FR" kern="0" smtClean="0"/>
              <a:pPr/>
              <a:t>01/10/2020</a:t>
            </a:fld>
            <a:endParaRPr lang="fr-FR" kern="0" dirty="0"/>
          </a:p>
        </p:txBody>
      </p:sp>
      <p:sp>
        <p:nvSpPr>
          <p:cNvPr id="47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971600" y="6520259"/>
            <a:ext cx="51125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fr-FR" kern="0"/>
              <a:t>Group Presentation</a:t>
            </a:r>
            <a:endParaRPr lang="fr-FR" kern="0" dirty="0"/>
          </a:p>
        </p:txBody>
      </p:sp>
      <p:sp>
        <p:nvSpPr>
          <p:cNvPr id="14" name="Espace réservé du numéro de diapositive 5"/>
          <p:cNvSpPr txBox="1">
            <a:spLocks/>
          </p:cNvSpPr>
          <p:nvPr/>
        </p:nvSpPr>
        <p:spPr>
          <a:xfrm>
            <a:off x="8100392" y="6536725"/>
            <a:ext cx="4320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800"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66B7ED3-0F0E-4479-BF52-DD7A6ADA2503}" type="slidenum">
              <a:rPr lang="fr-FR" kern="0" smtClean="0"/>
              <a:pPr/>
              <a:t>‹#›</a:t>
            </a:fld>
            <a:endParaRPr lang="fr-FR" kern="0" dirty="0"/>
          </a:p>
        </p:txBody>
      </p:sp>
      <p:pic>
        <p:nvPicPr>
          <p:cNvPr id="17" name="Picture 3" descr="D:\debailleux\Mes documents\DCM\REFONTE FICHES ADAS\OK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529838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626185"/>
              </a:clrFrom>
              <a:clrTo>
                <a:srgbClr val="62618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35800" y="74948"/>
            <a:ext cx="1981524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Espace réservé du titre 1"/>
          <p:cNvSpPr>
            <a:spLocks noGrp="1"/>
          </p:cNvSpPr>
          <p:nvPr>
            <p:ph type="title"/>
          </p:nvPr>
        </p:nvSpPr>
        <p:spPr>
          <a:xfrm>
            <a:off x="323528" y="547417"/>
            <a:ext cx="8488288" cy="648072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397658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rgbClr val="666699"/>
          </a:solidFill>
          <a:latin typeface="Century Gothic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b="1" kern="1200">
          <a:solidFill>
            <a:schemeClr val="tx1">
              <a:lumMod val="50000"/>
              <a:lumOff val="50000"/>
            </a:schemeClr>
          </a:solidFill>
          <a:latin typeface="Century Gothic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Century Gothic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>
              <a:lumMod val="50000"/>
              <a:lumOff val="50000"/>
            </a:schemeClr>
          </a:solidFill>
          <a:latin typeface="Century Gothic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200" kern="1200">
          <a:solidFill>
            <a:schemeClr val="tx1">
              <a:lumMod val="50000"/>
              <a:lumOff val="50000"/>
            </a:schemeClr>
          </a:solidFill>
          <a:latin typeface="Century Gothic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>
              <a:lumMod val="50000"/>
              <a:lumOff val="50000"/>
            </a:schemeClr>
          </a:solidFill>
          <a:latin typeface="Century Gothic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kern="0" dirty="0"/>
              <a:t>GRSG-119-XX</a:t>
            </a:r>
          </a:p>
        </p:txBody>
      </p:sp>
      <p:sp>
        <p:nvSpPr>
          <p:cNvPr id="4" name="Titr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fr-FR" dirty="0" err="1"/>
              <a:t>Behaviour</a:t>
            </a:r>
            <a:r>
              <a:rPr lang="fr-FR" dirty="0"/>
              <a:t> of M2 &amp; M3 </a:t>
            </a:r>
            <a:r>
              <a:rPr lang="fr-FR" dirty="0" err="1"/>
              <a:t>general</a:t>
            </a:r>
            <a:r>
              <a:rPr lang="fr-FR" dirty="0"/>
              <a:t> construction in case of </a:t>
            </a:r>
            <a:r>
              <a:rPr lang="fr-FR" dirty="0" err="1"/>
              <a:t>Fire</a:t>
            </a:r>
            <a:r>
              <a:rPr lang="fr-FR" dirty="0"/>
              <a:t> Event</a:t>
            </a:r>
          </a:p>
        </p:txBody>
      </p:sp>
      <p:sp>
        <p:nvSpPr>
          <p:cNvPr id="5" name="Sous-titre 4"/>
          <p:cNvSpPr>
            <a:spLocks noGrp="1"/>
          </p:cNvSpPr>
          <p:nvPr>
            <p:ph type="subTitle" idx="1"/>
          </p:nvPr>
        </p:nvSpPr>
        <p:spPr>
          <a:xfrm>
            <a:off x="539552" y="5373216"/>
            <a:ext cx="8064896" cy="43204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fr-FR" sz="3000" i="0" dirty="0"/>
              <a:t>IWG - BMFE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3597796" y="288082"/>
            <a:ext cx="5390728" cy="81136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18000" tIns="36000" rIns="18000" bIns="36000">
            <a:spAutoFit/>
          </a:bodyPr>
          <a:lstStyle>
            <a:defPPr>
              <a:defRPr lang="de-DE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algn="r" eaLnBrk="0" hangingPunct="0"/>
            <a:r>
              <a:rPr kumimoji="0" lang="en-GB" altLang="ja-JP" sz="1600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Informal document</a:t>
            </a:r>
            <a:r>
              <a:rPr kumimoji="0" lang="en-GB" altLang="ja-JP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ja-JP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GRSG</a:t>
            </a:r>
            <a:r>
              <a:rPr kumimoji="0" lang="en-GB" altLang="ja-JP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kumimoji="0" lang="en-US" altLang="ja-JP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119-08</a:t>
            </a:r>
            <a:endParaRPr lang="en-GB" altLang="ja-JP" sz="1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eaLnBrk="0" hangingPunct="0"/>
            <a:r>
              <a:rPr kumimoji="0" lang="en-GB" altLang="ja-JP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0" lang="en-US" altLang="ja-JP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119</a:t>
            </a:r>
            <a:r>
              <a:rPr kumimoji="0" lang="en-GB" altLang="ja-JP" sz="16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kumimoji="0" lang="en-GB" altLang="ja-JP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GR</a:t>
            </a:r>
            <a:r>
              <a:rPr kumimoji="0" lang="en-US" altLang="ja-JP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SG</a:t>
            </a:r>
            <a:r>
              <a:rPr kumimoji="0" lang="en-GB" altLang="ja-JP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altLang="ja-JP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kumimoji="0" lang="en-GB" altLang="ja-JP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-9 </a:t>
            </a:r>
            <a:r>
              <a:rPr kumimoji="0" lang="en-GB" altLang="ja-JP" sz="16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october</a:t>
            </a:r>
            <a:r>
              <a:rPr kumimoji="0" lang="en-GB" altLang="ja-JP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2020,</a:t>
            </a:r>
            <a:r>
              <a:rPr lang="en-GB" altLang="ja-JP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GB" altLang="ja-JP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agenda item 2</a:t>
            </a:r>
            <a:r>
              <a:rPr kumimoji="0" lang="en-US" altLang="ja-JP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r" eaLnBrk="0" hangingPunct="0"/>
            <a:r>
              <a:rPr kumimoji="0" lang="ja-JP" altLang="en-US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endParaRPr kumimoji="0" lang="en-GB" altLang="ja-JP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2738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23528" y="1412775"/>
            <a:ext cx="8640960" cy="4896545"/>
          </a:xfrm>
        </p:spPr>
        <p:txBody>
          <a:bodyPr>
            <a:normAutofit/>
          </a:bodyPr>
          <a:lstStyle/>
          <a:p>
            <a:r>
              <a:rPr lang="fr-FR" sz="1600" dirty="0"/>
              <a:t>1 meeting </a:t>
            </a:r>
            <a:r>
              <a:rPr lang="fr-FR" sz="1600" dirty="0" err="1"/>
              <a:t>since</a:t>
            </a:r>
            <a:r>
              <a:rPr lang="fr-FR" sz="1600" dirty="0"/>
              <a:t> the last 118th GRSG in July</a:t>
            </a:r>
          </a:p>
          <a:p>
            <a:pPr lvl="1"/>
            <a:r>
              <a:rPr lang="fr-FR" dirty="0"/>
              <a:t>Chair : France (UTAC)</a:t>
            </a:r>
          </a:p>
          <a:p>
            <a:pPr lvl="1"/>
            <a:r>
              <a:rPr lang="fr-FR" dirty="0" err="1"/>
              <a:t>Secretary</a:t>
            </a:r>
            <a:r>
              <a:rPr lang="fr-FR" dirty="0"/>
              <a:t> : CLCCR</a:t>
            </a:r>
          </a:p>
          <a:p>
            <a:pPr marL="0" indent="0">
              <a:buNone/>
            </a:pPr>
            <a:endParaRPr lang="fr-FR" sz="1600" dirty="0"/>
          </a:p>
          <a:p>
            <a:pPr marL="0" indent="0">
              <a:buNone/>
            </a:pPr>
            <a:endParaRPr lang="fr-FR" sz="1600" dirty="0"/>
          </a:p>
          <a:p>
            <a:r>
              <a:rPr lang="fr-FR" sz="1600" dirty="0"/>
              <a:t>10</a:t>
            </a:r>
            <a:r>
              <a:rPr lang="fr-FR" sz="1600" baseline="30000" dirty="0"/>
              <a:t>th</a:t>
            </a:r>
            <a:r>
              <a:rPr lang="fr-FR" sz="1600" dirty="0"/>
              <a:t> meeting</a:t>
            </a:r>
          </a:p>
          <a:p>
            <a:pPr lvl="1"/>
            <a:r>
              <a:rPr lang="fr-FR" dirty="0" err="1"/>
              <a:t>September</a:t>
            </a:r>
            <a:r>
              <a:rPr lang="fr-FR" dirty="0"/>
              <a:t> 2</a:t>
            </a:r>
            <a:r>
              <a:rPr lang="fr-FR" baseline="30000" dirty="0"/>
              <a:t>nd</a:t>
            </a:r>
            <a:r>
              <a:rPr lang="fr-FR" dirty="0"/>
              <a:t> &amp; 3</a:t>
            </a:r>
            <a:r>
              <a:rPr lang="fr-FR" baseline="30000" dirty="0"/>
              <a:t>rd</a:t>
            </a:r>
          </a:p>
          <a:p>
            <a:pPr lvl="1"/>
            <a:r>
              <a:rPr lang="fr-FR" dirty="0"/>
              <a:t>Venue : web session</a:t>
            </a:r>
          </a:p>
          <a:p>
            <a:pPr lvl="1"/>
            <a:r>
              <a:rPr lang="fr-FR" dirty="0"/>
              <a:t>27 </a:t>
            </a:r>
            <a:r>
              <a:rPr lang="fr-FR" dirty="0" err="1"/>
              <a:t>attendees</a:t>
            </a:r>
            <a:r>
              <a:rPr lang="fr-FR" dirty="0"/>
              <a:t> : 5 </a:t>
            </a:r>
            <a:r>
              <a:rPr lang="fr-FR" dirty="0" err="1"/>
              <a:t>contracting</a:t>
            </a:r>
            <a:r>
              <a:rPr lang="fr-FR" dirty="0"/>
              <a:t> parties / 4 test centers / OICA / CLEPA / CLCCR</a:t>
            </a:r>
          </a:p>
          <a:p>
            <a:pPr marL="457200" lvl="1" indent="0">
              <a:buNone/>
            </a:pPr>
            <a:endParaRPr lang="fr-FR" dirty="0"/>
          </a:p>
          <a:p>
            <a:pPr lvl="1"/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IWG BMFE </a:t>
            </a:r>
            <a:r>
              <a:rPr lang="fr-FR" dirty="0" err="1"/>
              <a:t>overview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kern="0" dirty="0"/>
              <a:t>GRSG-119-XX</a:t>
            </a:r>
          </a:p>
        </p:txBody>
      </p:sp>
    </p:spTree>
    <p:extLst>
      <p:ext uri="{BB962C8B-B14F-4D97-AF65-F5344CB8AC3E}">
        <p14:creationId xmlns:p14="http://schemas.microsoft.com/office/powerpoint/2010/main" val="713090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251520" y="1412775"/>
            <a:ext cx="8712968" cy="4896545"/>
          </a:xfrm>
        </p:spPr>
        <p:txBody>
          <a:bodyPr>
            <a:normAutofit/>
          </a:bodyPr>
          <a:lstStyle/>
          <a:p>
            <a:r>
              <a:rPr lang="fr-FR" dirty="0"/>
              <a:t>2 draft </a:t>
            </a:r>
            <a:r>
              <a:rPr lang="fr-FR" dirty="0" err="1"/>
              <a:t>amendment</a:t>
            </a:r>
            <a:r>
              <a:rPr lang="fr-FR" dirty="0"/>
              <a:t> </a:t>
            </a:r>
            <a:r>
              <a:rPr lang="fr-FR" dirty="0" err="1"/>
              <a:t>proposals</a:t>
            </a:r>
            <a:r>
              <a:rPr lang="fr-FR" dirty="0"/>
              <a:t> </a:t>
            </a:r>
            <a:r>
              <a:rPr lang="fr-FR" dirty="0" err="1"/>
              <a:t>submitted</a:t>
            </a:r>
            <a:r>
              <a:rPr lang="fr-FR" dirty="0"/>
              <a:t> as </a:t>
            </a:r>
            <a:r>
              <a:rPr lang="fr-FR" dirty="0" err="1"/>
              <a:t>working</a:t>
            </a:r>
            <a:r>
              <a:rPr lang="fr-FR" dirty="0"/>
              <a:t> documents </a:t>
            </a:r>
            <a:r>
              <a:rPr lang="fr-FR" dirty="0" err="1"/>
              <a:t>amended</a:t>
            </a:r>
            <a:r>
              <a:rPr lang="fr-FR" dirty="0"/>
              <a:t> by 2 </a:t>
            </a:r>
            <a:r>
              <a:rPr lang="fr-FR" dirty="0" err="1"/>
              <a:t>informal</a:t>
            </a:r>
            <a:r>
              <a:rPr lang="fr-FR" dirty="0"/>
              <a:t> documents + </a:t>
            </a:r>
            <a:r>
              <a:rPr lang="fr-FR" dirty="0" err="1"/>
              <a:t>additional</a:t>
            </a:r>
            <a:r>
              <a:rPr lang="fr-FR" dirty="0"/>
              <a:t> </a:t>
            </a:r>
            <a:r>
              <a:rPr lang="fr-FR" dirty="0" err="1"/>
              <a:t>informal</a:t>
            </a:r>
            <a:r>
              <a:rPr lang="fr-FR" dirty="0"/>
              <a:t> document on </a:t>
            </a:r>
            <a:r>
              <a:rPr lang="fr-FR" dirty="0" err="1"/>
              <a:t>ToRs</a:t>
            </a:r>
            <a:r>
              <a:rPr lang="fr-FR" dirty="0"/>
              <a:t> </a:t>
            </a:r>
          </a:p>
          <a:p>
            <a:pPr lvl="1"/>
            <a:endParaRPr lang="fr-FR" sz="1800" dirty="0"/>
          </a:p>
          <a:p>
            <a:pPr lvl="1"/>
            <a:r>
              <a:rPr lang="fr-FR" sz="1800" dirty="0"/>
              <a:t>UNR n°107 : </a:t>
            </a:r>
            <a:r>
              <a:rPr lang="en-GB" dirty="0"/>
              <a:t>ECE-TRANS-WP.29-GRSG-2020-19 amended by GRSG-119-</a:t>
            </a:r>
            <a:r>
              <a:rPr lang="en-GB" dirty="0">
                <a:highlight>
                  <a:srgbClr val="FFFF00"/>
                </a:highlight>
              </a:rPr>
              <a:t>XX</a:t>
            </a:r>
            <a:endParaRPr lang="fr-FR" sz="1800" dirty="0">
              <a:highlight>
                <a:srgbClr val="FFFF00"/>
              </a:highlight>
            </a:endParaRPr>
          </a:p>
          <a:p>
            <a:pPr lvl="2"/>
            <a:r>
              <a:rPr lang="en-GB" sz="1600" dirty="0"/>
              <a:t>Alarm initiation based on a temperature reference</a:t>
            </a:r>
          </a:p>
          <a:p>
            <a:pPr lvl="2"/>
            <a:r>
              <a:rPr lang="en-GB" sz="1600" dirty="0"/>
              <a:t>Opening of all power-operated doors</a:t>
            </a:r>
          </a:p>
          <a:p>
            <a:pPr lvl="2"/>
            <a:r>
              <a:rPr lang="en-GB" sz="1600" dirty="0"/>
              <a:t>Safety instructions</a:t>
            </a:r>
          </a:p>
          <a:p>
            <a:pPr lvl="2"/>
            <a:r>
              <a:rPr lang="en-GB" sz="1600" dirty="0"/>
              <a:t>Transitional provisions</a:t>
            </a:r>
            <a:endParaRPr lang="fr-FR" sz="1600" dirty="0"/>
          </a:p>
          <a:p>
            <a:pPr lvl="2"/>
            <a:endParaRPr lang="fr-FR" sz="1600" dirty="0"/>
          </a:p>
          <a:p>
            <a:pPr lvl="2"/>
            <a:endParaRPr lang="fr-FR" sz="1600" dirty="0"/>
          </a:p>
          <a:p>
            <a:pPr lvl="1"/>
            <a:r>
              <a:rPr lang="fr-FR" dirty="0"/>
              <a:t>UNR n°118 : </a:t>
            </a:r>
            <a:r>
              <a:rPr lang="en-GB" dirty="0"/>
              <a:t>ECE-TRANS-WP.29-GRSG-2020-21 amended by GRSG-119-</a:t>
            </a:r>
            <a:r>
              <a:rPr lang="en-GB" dirty="0">
                <a:highlight>
                  <a:srgbClr val="FFFF00"/>
                </a:highlight>
              </a:rPr>
              <a:t>XX</a:t>
            </a:r>
            <a:endParaRPr lang="fr-FR" dirty="0">
              <a:highlight>
                <a:srgbClr val="FFFF00"/>
              </a:highlight>
            </a:endParaRPr>
          </a:p>
          <a:p>
            <a:pPr lvl="2"/>
            <a:r>
              <a:rPr lang="en-GB" sz="1600" dirty="0"/>
              <a:t>Influence of adhesive agents</a:t>
            </a:r>
          </a:p>
          <a:p>
            <a:pPr lvl="2"/>
            <a:r>
              <a:rPr lang="en-GB" sz="1600" dirty="0"/>
              <a:t>Transitional provisions</a:t>
            </a:r>
          </a:p>
          <a:p>
            <a:pPr lvl="2"/>
            <a:endParaRPr lang="en-GB" sz="1600" dirty="0"/>
          </a:p>
          <a:p>
            <a:pPr lvl="1"/>
            <a:r>
              <a:rPr lang="fr-FR" dirty="0" err="1"/>
              <a:t>Term</a:t>
            </a:r>
            <a:r>
              <a:rPr lang="fr-FR" dirty="0"/>
              <a:t> Of </a:t>
            </a:r>
            <a:r>
              <a:rPr lang="fr-FR" dirty="0" err="1"/>
              <a:t>References</a:t>
            </a:r>
            <a:r>
              <a:rPr lang="fr-FR" dirty="0"/>
              <a:t> : </a:t>
            </a:r>
            <a:r>
              <a:rPr lang="en-GB" dirty="0"/>
              <a:t>GRSG-119-</a:t>
            </a:r>
            <a:r>
              <a:rPr lang="en-GB" dirty="0">
                <a:highlight>
                  <a:srgbClr val="FFFF00"/>
                </a:highlight>
              </a:rPr>
              <a:t>XX</a:t>
            </a:r>
            <a:endParaRPr lang="fr-FR" dirty="0">
              <a:highlight>
                <a:srgbClr val="FFFF00"/>
              </a:highlight>
            </a:endParaRPr>
          </a:p>
          <a:p>
            <a:pPr lvl="2"/>
            <a:r>
              <a:rPr lang="en-GB" sz="1600" dirty="0"/>
              <a:t>Extension to deal with efficiency of glass breaking devices</a:t>
            </a:r>
            <a:endParaRPr lang="fr-FR" sz="1600" dirty="0"/>
          </a:p>
          <a:p>
            <a:pPr marL="457200" lvl="1" indent="0">
              <a:buNone/>
            </a:pPr>
            <a:endParaRPr lang="fr-FR" sz="1800" dirty="0"/>
          </a:p>
          <a:p>
            <a:pPr lvl="1"/>
            <a:endParaRPr lang="fr-FR" sz="1800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IWG BMFE </a:t>
            </a:r>
            <a:r>
              <a:rPr lang="fr-FR" dirty="0" err="1"/>
              <a:t>overview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kern="0" dirty="0"/>
              <a:t>GRSG-119-XX</a:t>
            </a:r>
          </a:p>
        </p:txBody>
      </p:sp>
    </p:spTree>
    <p:extLst>
      <p:ext uri="{BB962C8B-B14F-4D97-AF65-F5344CB8AC3E}">
        <p14:creationId xmlns:p14="http://schemas.microsoft.com/office/powerpoint/2010/main" val="937413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10</a:t>
            </a:r>
            <a:r>
              <a:rPr lang="fr-FR" baseline="30000" dirty="0"/>
              <a:t>th</a:t>
            </a:r>
            <a:r>
              <a:rPr lang="fr-FR" dirty="0"/>
              <a:t> IWG BMFE meeting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kern="0" dirty="0"/>
              <a:t>GRSG-119-XX</a:t>
            </a:r>
          </a:p>
        </p:txBody>
      </p:sp>
      <p:sp>
        <p:nvSpPr>
          <p:cNvPr id="7" name="Espace réservé du contenu 1"/>
          <p:cNvSpPr>
            <a:spLocks noGrp="1"/>
          </p:cNvSpPr>
          <p:nvPr>
            <p:ph idx="1"/>
          </p:nvPr>
        </p:nvSpPr>
        <p:spPr>
          <a:xfrm>
            <a:off x="251520" y="1417861"/>
            <a:ext cx="8784976" cy="5251499"/>
          </a:xfrm>
        </p:spPr>
        <p:txBody>
          <a:bodyPr>
            <a:noAutofit/>
          </a:bodyPr>
          <a:lstStyle/>
          <a:p>
            <a:r>
              <a:rPr lang="fr-FR" dirty="0"/>
              <a:t>UN </a:t>
            </a:r>
            <a:r>
              <a:rPr lang="fr-FR" dirty="0" err="1"/>
              <a:t>Regulation</a:t>
            </a:r>
            <a:r>
              <a:rPr lang="fr-FR" dirty="0"/>
              <a:t> No.107 Contents</a:t>
            </a:r>
          </a:p>
          <a:p>
            <a:pPr lvl="1"/>
            <a:endParaRPr lang="fr-FR" sz="1800" dirty="0"/>
          </a:p>
          <a:p>
            <a:pPr lvl="1"/>
            <a:r>
              <a:rPr lang="en-US" sz="1800" dirty="0"/>
              <a:t>Automatic emergency exits :</a:t>
            </a:r>
          </a:p>
          <a:p>
            <a:pPr lvl="2"/>
            <a:r>
              <a:rPr lang="en-US" sz="1600" dirty="0"/>
              <a:t>No additional inputs on risk analysis</a:t>
            </a:r>
          </a:p>
          <a:p>
            <a:pPr lvl="2"/>
            <a:r>
              <a:rPr lang="en-US" sz="1600" dirty="0"/>
              <a:t>Discussion based on </a:t>
            </a:r>
            <a:r>
              <a:rPr lang="en-US" sz="1600" dirty="0" err="1"/>
              <a:t>Dekra</a:t>
            </a:r>
            <a:r>
              <a:rPr lang="en-US" sz="1600" dirty="0"/>
              <a:t> study on coach safety in case of fire event</a:t>
            </a:r>
          </a:p>
          <a:p>
            <a:pPr lvl="3"/>
            <a:r>
              <a:rPr lang="en-US" sz="1600" dirty="0"/>
              <a:t>Approach for incident reduction (prevention, inspection, tank protection, education and information</a:t>
            </a:r>
          </a:p>
          <a:p>
            <a:pPr lvl="3"/>
            <a:r>
              <a:rPr lang="en-US" sz="1600" dirty="0"/>
              <a:t>Optimized evacuation (information, marking, escape way, retrofit, smokes and toxicity)</a:t>
            </a:r>
          </a:p>
          <a:p>
            <a:pPr lvl="3"/>
            <a:endParaRPr lang="en-US" sz="1600" dirty="0"/>
          </a:p>
          <a:p>
            <a:pPr lvl="1"/>
            <a:r>
              <a:rPr lang="en-GB" sz="1800" dirty="0"/>
              <a:t>Opportunity to introduce alarm system in compartments dedicated to propulsion battery </a:t>
            </a:r>
            <a:endParaRPr lang="en-US" sz="1800" dirty="0"/>
          </a:p>
          <a:p>
            <a:pPr lvl="2"/>
            <a:r>
              <a:rPr lang="en-GB" sz="1600" dirty="0"/>
              <a:t>Already covered by the coming UN-R n°100 03 series of amendment “§ 5.2.3. Warning in the event of failure in REESS”</a:t>
            </a:r>
          </a:p>
          <a:p>
            <a:pPr lvl="3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809928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10</a:t>
            </a:r>
            <a:r>
              <a:rPr lang="fr-FR" baseline="30000" dirty="0"/>
              <a:t>th</a:t>
            </a:r>
            <a:r>
              <a:rPr lang="fr-FR" dirty="0"/>
              <a:t> IWG BMFE meeting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kern="0" dirty="0"/>
              <a:t>GRSG-119-XX</a:t>
            </a:r>
          </a:p>
        </p:txBody>
      </p:sp>
      <p:sp>
        <p:nvSpPr>
          <p:cNvPr id="7" name="Espace réservé du contenu 1"/>
          <p:cNvSpPr>
            <a:spLocks noGrp="1"/>
          </p:cNvSpPr>
          <p:nvPr>
            <p:ph idx="1"/>
          </p:nvPr>
        </p:nvSpPr>
        <p:spPr>
          <a:xfrm>
            <a:off x="179512" y="1157919"/>
            <a:ext cx="8964488" cy="5251499"/>
          </a:xfrm>
        </p:spPr>
        <p:txBody>
          <a:bodyPr>
            <a:noAutofit/>
          </a:bodyPr>
          <a:lstStyle/>
          <a:p>
            <a:r>
              <a:rPr lang="fr-FR" dirty="0"/>
              <a:t>UN </a:t>
            </a:r>
            <a:r>
              <a:rPr lang="fr-FR" dirty="0" err="1"/>
              <a:t>Regulation</a:t>
            </a:r>
            <a:r>
              <a:rPr lang="fr-FR" dirty="0"/>
              <a:t> No.107 Contents</a:t>
            </a:r>
          </a:p>
          <a:p>
            <a:pPr lvl="1"/>
            <a:endParaRPr lang="fr-FR" sz="1800" dirty="0"/>
          </a:p>
          <a:p>
            <a:pPr lvl="1"/>
            <a:r>
              <a:rPr lang="en-US" sz="1800" dirty="0" err="1"/>
              <a:t>Optimisation</a:t>
            </a:r>
            <a:r>
              <a:rPr lang="en-US" sz="1800" dirty="0"/>
              <a:t> to improve hammer efficiency</a:t>
            </a:r>
          </a:p>
          <a:p>
            <a:pPr lvl="2"/>
            <a:r>
              <a:rPr lang="en-GB" sz="1800" dirty="0"/>
              <a:t>Principle to break window in case of evacuation not challenged</a:t>
            </a:r>
          </a:p>
          <a:p>
            <a:pPr lvl="2"/>
            <a:r>
              <a:rPr lang="en-GB" sz="1800" dirty="0"/>
              <a:t>Analysis show that the hammer efficiency could be improved depending on the situation following different axis :</a:t>
            </a:r>
          </a:p>
          <a:p>
            <a:pPr lvl="3"/>
            <a:r>
              <a:rPr lang="en-GB" sz="1800" dirty="0"/>
              <a:t>Identification</a:t>
            </a:r>
          </a:p>
          <a:p>
            <a:pPr lvl="3"/>
            <a:r>
              <a:rPr lang="en-GB" sz="1800" dirty="0"/>
              <a:t>Location</a:t>
            </a:r>
          </a:p>
          <a:p>
            <a:pPr lvl="3"/>
            <a:r>
              <a:rPr lang="en-GB" sz="1800" dirty="0"/>
              <a:t>Easy-to-use</a:t>
            </a:r>
          </a:p>
          <a:p>
            <a:pPr lvl="3"/>
            <a:endParaRPr lang="en-GB" sz="1800" dirty="0"/>
          </a:p>
          <a:p>
            <a:pPr lvl="1"/>
            <a:r>
              <a:rPr lang="en-GB" sz="1800" dirty="0"/>
              <a:t>Request to GRSG for a </a:t>
            </a:r>
            <a:r>
              <a:rPr lang="en-GB" sz="1800" dirty="0" err="1"/>
              <a:t>mandat</a:t>
            </a:r>
            <a:r>
              <a:rPr lang="en-GB" sz="1800" dirty="0"/>
              <a:t> extension to investigate potential improvement on glass breaking devices</a:t>
            </a:r>
          </a:p>
          <a:p>
            <a:pPr lvl="1"/>
            <a:endParaRPr lang="en-GB" sz="1800" dirty="0"/>
          </a:p>
          <a:p>
            <a:pPr lvl="1"/>
            <a:r>
              <a:rPr lang="en-GB" sz="1800" dirty="0"/>
              <a:t>Request to GRSG for guidance regarding transitional provisions</a:t>
            </a:r>
          </a:p>
          <a:p>
            <a:pPr lvl="2"/>
            <a:r>
              <a:rPr lang="en-GB" sz="1600" dirty="0"/>
              <a:t>Expected WP29 submission in March 2021 for an entry into force on Oct. 2021</a:t>
            </a:r>
          </a:p>
          <a:p>
            <a:pPr lvl="2"/>
            <a:r>
              <a:rPr lang="en-GB" sz="1600" dirty="0"/>
              <a:t>Transitional provisions to be defined accordingly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501799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10</a:t>
            </a:r>
            <a:r>
              <a:rPr lang="fr-FR" baseline="30000" dirty="0"/>
              <a:t>th</a:t>
            </a:r>
            <a:r>
              <a:rPr lang="fr-FR" dirty="0"/>
              <a:t> IWG BMFE meeting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kern="0" dirty="0"/>
              <a:t>GRSG-119-XX</a:t>
            </a:r>
          </a:p>
        </p:txBody>
      </p:sp>
      <p:sp>
        <p:nvSpPr>
          <p:cNvPr id="7" name="Espace réservé du contenu 1"/>
          <p:cNvSpPr>
            <a:spLocks noGrp="1"/>
          </p:cNvSpPr>
          <p:nvPr>
            <p:ph idx="1"/>
          </p:nvPr>
        </p:nvSpPr>
        <p:spPr>
          <a:xfrm>
            <a:off x="251520" y="1340768"/>
            <a:ext cx="8892480" cy="5040560"/>
          </a:xfrm>
        </p:spPr>
        <p:txBody>
          <a:bodyPr>
            <a:noAutofit/>
          </a:bodyPr>
          <a:lstStyle/>
          <a:p>
            <a:r>
              <a:rPr lang="fr-FR" dirty="0"/>
              <a:t>UN </a:t>
            </a:r>
            <a:r>
              <a:rPr lang="fr-FR" dirty="0" err="1"/>
              <a:t>Regulation</a:t>
            </a:r>
            <a:r>
              <a:rPr lang="fr-FR" dirty="0"/>
              <a:t> No.118 Contents</a:t>
            </a:r>
          </a:p>
          <a:p>
            <a:pPr lvl="1"/>
            <a:endParaRPr lang="fr-FR" sz="1500" dirty="0"/>
          </a:p>
          <a:p>
            <a:pPr lvl="1"/>
            <a:r>
              <a:rPr lang="en-US" sz="1800" dirty="0"/>
              <a:t>Smoke toxicity :</a:t>
            </a:r>
          </a:p>
          <a:p>
            <a:pPr lvl="2"/>
            <a:r>
              <a:rPr lang="en-US" sz="1800" dirty="0"/>
              <a:t>No additional inputs on cost benefice ratio</a:t>
            </a:r>
            <a:endParaRPr lang="en-US" sz="1500" dirty="0"/>
          </a:p>
          <a:p>
            <a:pPr lvl="2"/>
            <a:r>
              <a:rPr lang="en-GB" sz="1800" dirty="0"/>
              <a:t>The materials of the furniture, curtains and ceiling in particular are cause of the toxicity but </a:t>
            </a:r>
            <a:r>
              <a:rPr lang="en-US" sz="1800" dirty="0"/>
              <a:t>they also have a non-negligible impact on flammability</a:t>
            </a:r>
          </a:p>
          <a:p>
            <a:pPr lvl="2"/>
            <a:r>
              <a:rPr lang="en-GB" sz="1800" dirty="0"/>
              <a:t>Test lab will continue to investigate in this way, focusing on “most critical” materials for toxicity and will keep informed the IWG BMFE of the relevant results for UN-R n°118.</a:t>
            </a:r>
          </a:p>
          <a:p>
            <a:pPr lvl="2"/>
            <a:endParaRPr lang="en-GB" sz="1800" dirty="0"/>
          </a:p>
          <a:p>
            <a:pPr lvl="1"/>
            <a:r>
              <a:rPr lang="en-GB" sz="1800" dirty="0"/>
              <a:t>Request to GRSG for guidance regarding transitional provisions</a:t>
            </a:r>
          </a:p>
          <a:p>
            <a:pPr lvl="2"/>
            <a:r>
              <a:rPr lang="en-GB" sz="1600" dirty="0"/>
              <a:t>Expected WP29 submission in March 2021 for an entry into force on Oct. 2021</a:t>
            </a:r>
          </a:p>
          <a:p>
            <a:pPr lvl="2"/>
            <a:r>
              <a:rPr lang="en-GB" sz="1600" dirty="0"/>
              <a:t>Transitional provisions to be defined accordingly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000542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BMFE meeting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kern="0" dirty="0"/>
              <a:t>GRSG-119-XX</a:t>
            </a:r>
          </a:p>
        </p:txBody>
      </p:sp>
      <p:sp>
        <p:nvSpPr>
          <p:cNvPr id="7" name="Espace réservé du contenu 1"/>
          <p:cNvSpPr>
            <a:spLocks noGrp="1"/>
          </p:cNvSpPr>
          <p:nvPr>
            <p:ph idx="1"/>
          </p:nvPr>
        </p:nvSpPr>
        <p:spPr>
          <a:xfrm>
            <a:off x="251520" y="1268760"/>
            <a:ext cx="8784976" cy="5040560"/>
          </a:xfrm>
        </p:spPr>
        <p:txBody>
          <a:bodyPr>
            <a:noAutofit/>
          </a:bodyPr>
          <a:lstStyle/>
          <a:p>
            <a:r>
              <a:rPr lang="fr-FR" dirty="0"/>
              <a:t>Next session</a:t>
            </a:r>
          </a:p>
          <a:p>
            <a:pPr lvl="1"/>
            <a:endParaRPr lang="fr-FR" dirty="0"/>
          </a:p>
          <a:p>
            <a:pPr lvl="1"/>
            <a:r>
              <a:rPr lang="fr-FR" sz="1800" dirty="0"/>
              <a:t>2 </a:t>
            </a:r>
            <a:r>
              <a:rPr lang="fr-FR" sz="1800" dirty="0" err="1"/>
              <a:t>days</a:t>
            </a:r>
            <a:r>
              <a:rPr lang="fr-FR" sz="1800" dirty="0"/>
              <a:t> meeting</a:t>
            </a:r>
          </a:p>
          <a:p>
            <a:pPr lvl="1"/>
            <a:r>
              <a:rPr lang="fr-FR" sz="1800" dirty="0"/>
              <a:t>2020, </a:t>
            </a:r>
            <a:r>
              <a:rPr lang="fr-FR" sz="1800" dirty="0" err="1"/>
              <a:t>October</a:t>
            </a:r>
            <a:r>
              <a:rPr lang="fr-FR" sz="1800" dirty="0"/>
              <a:t> 27th and 28th</a:t>
            </a:r>
          </a:p>
          <a:p>
            <a:pPr lvl="1"/>
            <a:r>
              <a:rPr lang="fr-FR" sz="1800" dirty="0"/>
              <a:t>Venue : web meeting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106094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kern="0" dirty="0"/>
              <a:t>GRSG-119-XX</a:t>
            </a:r>
          </a:p>
        </p:txBody>
      </p:sp>
      <p:sp>
        <p:nvSpPr>
          <p:cNvPr id="4" name="Titre 3"/>
          <p:cNvSpPr>
            <a:spLocks noGrp="1"/>
          </p:cNvSpPr>
          <p:nvPr>
            <p:ph type="ctrTitle"/>
          </p:nvPr>
        </p:nvSpPr>
        <p:spPr>
          <a:xfrm>
            <a:off x="251520" y="5658817"/>
            <a:ext cx="8640960" cy="650503"/>
          </a:xfrm>
        </p:spPr>
        <p:txBody>
          <a:bodyPr/>
          <a:lstStyle/>
          <a:p>
            <a:pPr algn="r"/>
            <a:r>
              <a:rPr lang="fr-FR" dirty="0" err="1"/>
              <a:t>Thanks</a:t>
            </a:r>
            <a:r>
              <a:rPr lang="fr-FR" dirty="0"/>
              <a:t> for </a:t>
            </a:r>
            <a:r>
              <a:rPr lang="fr-FR" dirty="0" err="1"/>
              <a:t>your</a:t>
            </a:r>
            <a:r>
              <a:rPr lang="fr-FR" dirty="0"/>
              <a:t> attention.</a:t>
            </a:r>
          </a:p>
        </p:txBody>
      </p:sp>
    </p:spTree>
    <p:extLst>
      <p:ext uri="{BB962C8B-B14F-4D97-AF65-F5344CB8AC3E}">
        <p14:creationId xmlns:p14="http://schemas.microsoft.com/office/powerpoint/2010/main" val="3488052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hème_UTAC-CERAM_2017">
  <a:themeElements>
    <a:clrScheme name="Personnalisé 10">
      <a:dk1>
        <a:sysClr val="windowText" lastClr="000000"/>
      </a:dk1>
      <a:lt1>
        <a:sysClr val="window" lastClr="FFFFFF"/>
      </a:lt1>
      <a:dk2>
        <a:srgbClr val="666699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666699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1157</TotalTime>
  <Words>491</Words>
  <Application>Microsoft Office PowerPoint</Application>
  <PresentationFormat>On-screen Show (4:3)</PresentationFormat>
  <Paragraphs>83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Century Gothic</vt:lpstr>
      <vt:lpstr>Times New Roman</vt:lpstr>
      <vt:lpstr>Wingdings</vt:lpstr>
      <vt:lpstr>Thème_UTAC-CERAM_2017</vt:lpstr>
      <vt:lpstr>Behaviour of M2 &amp; M3 general construction in case of Fire Event</vt:lpstr>
      <vt:lpstr>IWG BMFE overview</vt:lpstr>
      <vt:lpstr>IWG BMFE overview</vt:lpstr>
      <vt:lpstr>10th IWG BMFE meeting</vt:lpstr>
      <vt:lpstr>10th IWG BMFE meeting</vt:lpstr>
      <vt:lpstr>10th IWG BMFE meeting</vt:lpstr>
      <vt:lpstr>BMFE meeting</vt:lpstr>
      <vt:lpstr>Thanks for your attention.</vt:lpstr>
    </vt:vector>
  </TitlesOfParts>
  <Company>UTAC SAS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WIRTZ Reinhard</dc:creator>
  <cp:lastModifiedBy>Nikola SAHOVIC</cp:lastModifiedBy>
  <cp:revision>145</cp:revision>
  <cp:lastPrinted>2017-09-17T18:23:36Z</cp:lastPrinted>
  <dcterms:created xsi:type="dcterms:W3CDTF">2017-03-06T08:24:39Z</dcterms:created>
  <dcterms:modified xsi:type="dcterms:W3CDTF">2020-10-01T11:57:13Z</dcterms:modified>
</cp:coreProperties>
</file>