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3" r:id="rId3"/>
    <p:sldId id="274" r:id="rId4"/>
    <p:sldId id="275" r:id="rId5"/>
    <p:sldId id="276" r:id="rId6"/>
    <p:sldId id="277" r:id="rId7"/>
    <p:sldId id="278" r:id="rId8"/>
    <p:sldId id="282" r:id="rId9"/>
    <p:sldId id="283" r:id="rId10"/>
    <p:sldId id="279" r:id="rId11"/>
    <p:sldId id="280" r:id="rId12"/>
    <p:sldId id="286" r:id="rId13"/>
    <p:sldId id="285" r:id="rId14"/>
  </p:sldIdLst>
  <p:sldSz cx="12192000" cy="6858000"/>
  <p:notesSz cx="6858000" cy="91440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0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877984" y="5894388"/>
            <a:ext cx="6043083" cy="381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endParaRPr lang="de-DE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4417" y="2997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133" b="1"/>
            </a:lvl1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grpSp>
        <p:nvGrpSpPr>
          <p:cNvPr id="37" name="Group 55"/>
          <p:cNvGrpSpPr>
            <a:grpSpLocks/>
          </p:cNvGrpSpPr>
          <p:nvPr/>
        </p:nvGrpSpPr>
        <p:grpSpPr bwMode="auto">
          <a:xfrm>
            <a:off x="0" y="301629"/>
            <a:ext cx="12192000" cy="6103937"/>
            <a:chOff x="0" y="190"/>
            <a:chExt cx="5760" cy="3845"/>
          </a:xfrm>
        </p:grpSpPr>
        <p:sp>
          <p:nvSpPr>
            <p:cNvPr id="38" name="Line 8"/>
            <p:cNvSpPr>
              <a:spLocks noChangeShapeType="1"/>
            </p:cNvSpPr>
            <p:nvPr userDrawn="1"/>
          </p:nvSpPr>
          <p:spPr bwMode="auto">
            <a:xfrm>
              <a:off x="0" y="340"/>
              <a:ext cx="57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sz="2400"/>
            </a:p>
          </p:txBody>
        </p:sp>
        <p:sp>
          <p:nvSpPr>
            <p:cNvPr id="39" name="Line 9"/>
            <p:cNvSpPr>
              <a:spLocks noChangeShapeType="1"/>
            </p:cNvSpPr>
            <p:nvPr userDrawn="1"/>
          </p:nvSpPr>
          <p:spPr bwMode="auto">
            <a:xfrm>
              <a:off x="0" y="4035"/>
              <a:ext cx="57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sz="2400"/>
            </a:p>
          </p:txBody>
        </p:sp>
        <p:grpSp>
          <p:nvGrpSpPr>
            <p:cNvPr id="40" name="Group 41"/>
            <p:cNvGrpSpPr>
              <a:grpSpLocks/>
            </p:cNvGrpSpPr>
            <p:nvPr userDrawn="1"/>
          </p:nvGrpSpPr>
          <p:grpSpPr bwMode="auto">
            <a:xfrm>
              <a:off x="3910" y="190"/>
              <a:ext cx="959" cy="97"/>
              <a:chOff x="3910" y="190"/>
              <a:chExt cx="959" cy="97"/>
            </a:xfrm>
          </p:grpSpPr>
          <p:sp>
            <p:nvSpPr>
              <p:cNvPr id="41" name="AutoShape 42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3910" y="190"/>
                <a:ext cx="959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2" name="Rectangle 43"/>
              <p:cNvSpPr>
                <a:spLocks noChangeArrowheads="1"/>
              </p:cNvSpPr>
              <p:nvPr userDrawn="1"/>
            </p:nvSpPr>
            <p:spPr bwMode="auto">
              <a:xfrm>
                <a:off x="3919" y="198"/>
                <a:ext cx="145" cy="81"/>
              </a:xfrm>
              <a:prstGeom prst="rect">
                <a:avLst/>
              </a:prstGeom>
              <a:solidFill>
                <a:srgbClr val="E779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3" name="Freeform 44"/>
              <p:cNvSpPr>
                <a:spLocks noEditPoints="1"/>
              </p:cNvSpPr>
              <p:nvPr userDrawn="1"/>
            </p:nvSpPr>
            <p:spPr bwMode="auto">
              <a:xfrm>
                <a:off x="3916" y="195"/>
                <a:ext cx="150" cy="87"/>
              </a:xfrm>
              <a:custGeom>
                <a:avLst/>
                <a:gdLst/>
                <a:ahLst/>
                <a:cxnLst>
                  <a:cxn ang="0">
                    <a:pos x="838" y="500"/>
                  </a:cxn>
                  <a:cxn ang="0">
                    <a:pos x="824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4" y="486"/>
                  </a:cxn>
                  <a:cxn ang="0">
                    <a:pos x="838" y="500"/>
                  </a:cxn>
                  <a:cxn ang="0">
                    <a:pos x="838" y="500"/>
                  </a:cxn>
                  <a:cxn ang="0">
                    <a:pos x="838" y="521"/>
                  </a:cxn>
                  <a:cxn ang="0">
                    <a:pos x="824" y="521"/>
                  </a:cxn>
                  <a:cxn ang="0">
                    <a:pos x="838" y="500"/>
                  </a:cxn>
                  <a:cxn ang="0">
                    <a:pos x="824" y="0"/>
                  </a:cxn>
                  <a:cxn ang="0">
                    <a:pos x="838" y="21"/>
                  </a:cxn>
                  <a:cxn ang="0">
                    <a:pos x="838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4" y="0"/>
                  </a:cxn>
                  <a:cxn ang="0">
                    <a:pos x="824" y="0"/>
                  </a:cxn>
                  <a:cxn ang="0">
                    <a:pos x="838" y="0"/>
                  </a:cxn>
                  <a:cxn ang="0">
                    <a:pos x="838" y="21"/>
                  </a:cxn>
                  <a:cxn ang="0">
                    <a:pos x="824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4" y="0"/>
                  </a:cxn>
                  <a:cxn ang="0">
                    <a:pos x="824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8" h="521">
                    <a:moveTo>
                      <a:pt x="838" y="500"/>
                    </a:moveTo>
                    <a:lnTo>
                      <a:pt x="824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4" y="486"/>
                    </a:lnTo>
                    <a:lnTo>
                      <a:pt x="838" y="500"/>
                    </a:lnTo>
                    <a:close/>
                    <a:moveTo>
                      <a:pt x="838" y="500"/>
                    </a:moveTo>
                    <a:lnTo>
                      <a:pt x="838" y="521"/>
                    </a:lnTo>
                    <a:lnTo>
                      <a:pt x="824" y="521"/>
                    </a:lnTo>
                    <a:lnTo>
                      <a:pt x="838" y="500"/>
                    </a:lnTo>
                    <a:close/>
                    <a:moveTo>
                      <a:pt x="824" y="0"/>
                    </a:moveTo>
                    <a:lnTo>
                      <a:pt x="838" y="21"/>
                    </a:lnTo>
                    <a:lnTo>
                      <a:pt x="838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4" y="0"/>
                    </a:lnTo>
                    <a:close/>
                    <a:moveTo>
                      <a:pt x="824" y="0"/>
                    </a:moveTo>
                    <a:lnTo>
                      <a:pt x="838" y="0"/>
                    </a:lnTo>
                    <a:lnTo>
                      <a:pt x="838" y="21"/>
                    </a:lnTo>
                    <a:lnTo>
                      <a:pt x="824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4" y="0"/>
                    </a:lnTo>
                    <a:lnTo>
                      <a:pt x="824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4" name="Rectangle 45"/>
              <p:cNvSpPr>
                <a:spLocks noChangeArrowheads="1"/>
              </p:cNvSpPr>
              <p:nvPr userDrawn="1"/>
            </p:nvSpPr>
            <p:spPr bwMode="auto">
              <a:xfrm>
                <a:off x="4078" y="198"/>
                <a:ext cx="146" cy="81"/>
              </a:xfrm>
              <a:prstGeom prst="rect">
                <a:avLst/>
              </a:prstGeom>
              <a:solidFill>
                <a:srgbClr val="CC864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5" name="Freeform 46"/>
              <p:cNvSpPr>
                <a:spLocks noEditPoints="1"/>
              </p:cNvSpPr>
              <p:nvPr userDrawn="1"/>
            </p:nvSpPr>
            <p:spPr bwMode="auto">
              <a:xfrm>
                <a:off x="4076" y="195"/>
                <a:ext cx="150" cy="87"/>
              </a:xfrm>
              <a:custGeom>
                <a:avLst/>
                <a:gdLst/>
                <a:ahLst/>
                <a:cxnLst>
                  <a:cxn ang="0">
                    <a:pos x="838" y="500"/>
                  </a:cxn>
                  <a:cxn ang="0">
                    <a:pos x="824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4" y="486"/>
                  </a:cxn>
                  <a:cxn ang="0">
                    <a:pos x="838" y="500"/>
                  </a:cxn>
                  <a:cxn ang="0">
                    <a:pos x="838" y="500"/>
                  </a:cxn>
                  <a:cxn ang="0">
                    <a:pos x="838" y="521"/>
                  </a:cxn>
                  <a:cxn ang="0">
                    <a:pos x="824" y="521"/>
                  </a:cxn>
                  <a:cxn ang="0">
                    <a:pos x="838" y="500"/>
                  </a:cxn>
                  <a:cxn ang="0">
                    <a:pos x="824" y="0"/>
                  </a:cxn>
                  <a:cxn ang="0">
                    <a:pos x="838" y="21"/>
                  </a:cxn>
                  <a:cxn ang="0">
                    <a:pos x="838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4" y="0"/>
                  </a:cxn>
                  <a:cxn ang="0">
                    <a:pos x="824" y="0"/>
                  </a:cxn>
                  <a:cxn ang="0">
                    <a:pos x="838" y="0"/>
                  </a:cxn>
                  <a:cxn ang="0">
                    <a:pos x="838" y="21"/>
                  </a:cxn>
                  <a:cxn ang="0">
                    <a:pos x="824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4" y="0"/>
                  </a:cxn>
                  <a:cxn ang="0">
                    <a:pos x="824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8" h="521">
                    <a:moveTo>
                      <a:pt x="838" y="500"/>
                    </a:moveTo>
                    <a:lnTo>
                      <a:pt x="824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4" y="486"/>
                    </a:lnTo>
                    <a:lnTo>
                      <a:pt x="838" y="500"/>
                    </a:lnTo>
                    <a:close/>
                    <a:moveTo>
                      <a:pt x="838" y="500"/>
                    </a:moveTo>
                    <a:lnTo>
                      <a:pt x="838" y="521"/>
                    </a:lnTo>
                    <a:lnTo>
                      <a:pt x="824" y="521"/>
                    </a:lnTo>
                    <a:lnTo>
                      <a:pt x="838" y="500"/>
                    </a:lnTo>
                    <a:close/>
                    <a:moveTo>
                      <a:pt x="824" y="0"/>
                    </a:moveTo>
                    <a:lnTo>
                      <a:pt x="838" y="21"/>
                    </a:lnTo>
                    <a:lnTo>
                      <a:pt x="838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4" y="0"/>
                    </a:lnTo>
                    <a:close/>
                    <a:moveTo>
                      <a:pt x="824" y="0"/>
                    </a:moveTo>
                    <a:lnTo>
                      <a:pt x="838" y="0"/>
                    </a:lnTo>
                    <a:lnTo>
                      <a:pt x="838" y="21"/>
                    </a:lnTo>
                    <a:lnTo>
                      <a:pt x="824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4" y="0"/>
                    </a:lnTo>
                    <a:lnTo>
                      <a:pt x="824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6" name="Rectangle 47"/>
              <p:cNvSpPr>
                <a:spLocks noChangeArrowheads="1"/>
              </p:cNvSpPr>
              <p:nvPr userDrawn="1"/>
            </p:nvSpPr>
            <p:spPr bwMode="auto">
              <a:xfrm>
                <a:off x="4237" y="198"/>
                <a:ext cx="145" cy="81"/>
              </a:xfrm>
              <a:prstGeom prst="rect">
                <a:avLst/>
              </a:prstGeom>
              <a:solidFill>
                <a:srgbClr val="EE251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7" name="Freeform 48"/>
              <p:cNvSpPr>
                <a:spLocks noEditPoints="1"/>
              </p:cNvSpPr>
              <p:nvPr userDrawn="1"/>
            </p:nvSpPr>
            <p:spPr bwMode="auto">
              <a:xfrm>
                <a:off x="4235" y="195"/>
                <a:ext cx="150" cy="87"/>
              </a:xfrm>
              <a:custGeom>
                <a:avLst/>
                <a:gdLst/>
                <a:ahLst/>
                <a:cxnLst>
                  <a:cxn ang="0">
                    <a:pos x="837" y="500"/>
                  </a:cxn>
                  <a:cxn ang="0">
                    <a:pos x="823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3" y="486"/>
                  </a:cxn>
                  <a:cxn ang="0">
                    <a:pos x="837" y="500"/>
                  </a:cxn>
                  <a:cxn ang="0">
                    <a:pos x="837" y="500"/>
                  </a:cxn>
                  <a:cxn ang="0">
                    <a:pos x="837" y="521"/>
                  </a:cxn>
                  <a:cxn ang="0">
                    <a:pos x="823" y="521"/>
                  </a:cxn>
                  <a:cxn ang="0">
                    <a:pos x="837" y="500"/>
                  </a:cxn>
                  <a:cxn ang="0">
                    <a:pos x="823" y="0"/>
                  </a:cxn>
                  <a:cxn ang="0">
                    <a:pos x="837" y="21"/>
                  </a:cxn>
                  <a:cxn ang="0">
                    <a:pos x="837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3" y="0"/>
                  </a:cxn>
                  <a:cxn ang="0">
                    <a:pos x="823" y="0"/>
                  </a:cxn>
                  <a:cxn ang="0">
                    <a:pos x="837" y="0"/>
                  </a:cxn>
                  <a:cxn ang="0">
                    <a:pos x="837" y="21"/>
                  </a:cxn>
                  <a:cxn ang="0">
                    <a:pos x="823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3" y="0"/>
                  </a:cxn>
                  <a:cxn ang="0">
                    <a:pos x="823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7" y="21"/>
                  </a:cxn>
                  <a:cxn ang="0">
                    <a:pos x="27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7" h="521">
                    <a:moveTo>
                      <a:pt x="837" y="500"/>
                    </a:moveTo>
                    <a:lnTo>
                      <a:pt x="823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3" y="486"/>
                    </a:lnTo>
                    <a:lnTo>
                      <a:pt x="837" y="500"/>
                    </a:lnTo>
                    <a:close/>
                    <a:moveTo>
                      <a:pt x="837" y="500"/>
                    </a:moveTo>
                    <a:lnTo>
                      <a:pt x="837" y="521"/>
                    </a:lnTo>
                    <a:lnTo>
                      <a:pt x="823" y="521"/>
                    </a:lnTo>
                    <a:lnTo>
                      <a:pt x="837" y="500"/>
                    </a:lnTo>
                    <a:close/>
                    <a:moveTo>
                      <a:pt x="823" y="0"/>
                    </a:moveTo>
                    <a:lnTo>
                      <a:pt x="837" y="21"/>
                    </a:lnTo>
                    <a:lnTo>
                      <a:pt x="837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3" y="0"/>
                    </a:lnTo>
                    <a:close/>
                    <a:moveTo>
                      <a:pt x="823" y="0"/>
                    </a:moveTo>
                    <a:lnTo>
                      <a:pt x="837" y="0"/>
                    </a:lnTo>
                    <a:lnTo>
                      <a:pt x="837" y="21"/>
                    </a:lnTo>
                    <a:lnTo>
                      <a:pt x="823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3" y="0"/>
                    </a:lnTo>
                    <a:lnTo>
                      <a:pt x="823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7" y="21"/>
                    </a:lnTo>
                    <a:lnTo>
                      <a:pt x="27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8" name="Rectangle 49"/>
              <p:cNvSpPr>
                <a:spLocks noChangeArrowheads="1"/>
              </p:cNvSpPr>
              <p:nvPr userDrawn="1"/>
            </p:nvSpPr>
            <p:spPr bwMode="auto">
              <a:xfrm>
                <a:off x="4397" y="198"/>
                <a:ext cx="145" cy="81"/>
              </a:xfrm>
              <a:prstGeom prst="rect">
                <a:avLst/>
              </a:prstGeom>
              <a:solidFill>
                <a:srgbClr val="667AB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9" name="Freeform 50"/>
              <p:cNvSpPr>
                <a:spLocks noEditPoints="1"/>
              </p:cNvSpPr>
              <p:nvPr userDrawn="1"/>
            </p:nvSpPr>
            <p:spPr bwMode="auto">
              <a:xfrm>
                <a:off x="4394" y="195"/>
                <a:ext cx="150" cy="87"/>
              </a:xfrm>
              <a:custGeom>
                <a:avLst/>
                <a:gdLst/>
                <a:ahLst/>
                <a:cxnLst>
                  <a:cxn ang="0">
                    <a:pos x="837" y="500"/>
                  </a:cxn>
                  <a:cxn ang="0">
                    <a:pos x="823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3" y="486"/>
                  </a:cxn>
                  <a:cxn ang="0">
                    <a:pos x="837" y="500"/>
                  </a:cxn>
                  <a:cxn ang="0">
                    <a:pos x="837" y="500"/>
                  </a:cxn>
                  <a:cxn ang="0">
                    <a:pos x="837" y="521"/>
                  </a:cxn>
                  <a:cxn ang="0">
                    <a:pos x="823" y="521"/>
                  </a:cxn>
                  <a:cxn ang="0">
                    <a:pos x="837" y="500"/>
                  </a:cxn>
                  <a:cxn ang="0">
                    <a:pos x="823" y="0"/>
                  </a:cxn>
                  <a:cxn ang="0">
                    <a:pos x="837" y="21"/>
                  </a:cxn>
                  <a:cxn ang="0">
                    <a:pos x="837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3" y="0"/>
                  </a:cxn>
                  <a:cxn ang="0">
                    <a:pos x="823" y="0"/>
                  </a:cxn>
                  <a:cxn ang="0">
                    <a:pos x="837" y="0"/>
                  </a:cxn>
                  <a:cxn ang="0">
                    <a:pos x="837" y="21"/>
                  </a:cxn>
                  <a:cxn ang="0">
                    <a:pos x="823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3" y="0"/>
                  </a:cxn>
                  <a:cxn ang="0">
                    <a:pos x="823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7" y="21"/>
                  </a:cxn>
                  <a:cxn ang="0">
                    <a:pos x="27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7" h="521">
                    <a:moveTo>
                      <a:pt x="837" y="500"/>
                    </a:moveTo>
                    <a:lnTo>
                      <a:pt x="823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3" y="486"/>
                    </a:lnTo>
                    <a:lnTo>
                      <a:pt x="837" y="500"/>
                    </a:lnTo>
                    <a:close/>
                    <a:moveTo>
                      <a:pt x="837" y="500"/>
                    </a:moveTo>
                    <a:lnTo>
                      <a:pt x="837" y="521"/>
                    </a:lnTo>
                    <a:lnTo>
                      <a:pt x="823" y="521"/>
                    </a:lnTo>
                    <a:lnTo>
                      <a:pt x="837" y="500"/>
                    </a:lnTo>
                    <a:close/>
                    <a:moveTo>
                      <a:pt x="823" y="0"/>
                    </a:moveTo>
                    <a:lnTo>
                      <a:pt x="837" y="21"/>
                    </a:lnTo>
                    <a:lnTo>
                      <a:pt x="837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3" y="0"/>
                    </a:lnTo>
                    <a:close/>
                    <a:moveTo>
                      <a:pt x="823" y="0"/>
                    </a:moveTo>
                    <a:lnTo>
                      <a:pt x="837" y="0"/>
                    </a:lnTo>
                    <a:lnTo>
                      <a:pt x="837" y="21"/>
                    </a:lnTo>
                    <a:lnTo>
                      <a:pt x="823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3" y="0"/>
                    </a:lnTo>
                    <a:lnTo>
                      <a:pt x="823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7" y="21"/>
                    </a:lnTo>
                    <a:lnTo>
                      <a:pt x="27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50" name="Rectangle 51"/>
              <p:cNvSpPr>
                <a:spLocks noChangeArrowheads="1"/>
              </p:cNvSpPr>
              <p:nvPr userDrawn="1"/>
            </p:nvSpPr>
            <p:spPr bwMode="auto">
              <a:xfrm>
                <a:off x="4555" y="198"/>
                <a:ext cx="147" cy="81"/>
              </a:xfrm>
              <a:prstGeom prst="rect">
                <a:avLst/>
              </a:prstGeom>
              <a:solidFill>
                <a:srgbClr val="FFF5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51" name="Freeform 52"/>
              <p:cNvSpPr>
                <a:spLocks noEditPoints="1"/>
              </p:cNvSpPr>
              <p:nvPr userDrawn="1"/>
            </p:nvSpPr>
            <p:spPr bwMode="auto">
              <a:xfrm>
                <a:off x="4553" y="195"/>
                <a:ext cx="151" cy="87"/>
              </a:xfrm>
              <a:custGeom>
                <a:avLst/>
                <a:gdLst/>
                <a:ahLst/>
                <a:cxnLst>
                  <a:cxn ang="0">
                    <a:pos x="844" y="500"/>
                  </a:cxn>
                  <a:cxn ang="0">
                    <a:pos x="831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31" y="486"/>
                  </a:cxn>
                  <a:cxn ang="0">
                    <a:pos x="844" y="500"/>
                  </a:cxn>
                  <a:cxn ang="0">
                    <a:pos x="844" y="500"/>
                  </a:cxn>
                  <a:cxn ang="0">
                    <a:pos x="844" y="521"/>
                  </a:cxn>
                  <a:cxn ang="0">
                    <a:pos x="831" y="521"/>
                  </a:cxn>
                  <a:cxn ang="0">
                    <a:pos x="844" y="500"/>
                  </a:cxn>
                  <a:cxn ang="0">
                    <a:pos x="831" y="0"/>
                  </a:cxn>
                  <a:cxn ang="0">
                    <a:pos x="844" y="21"/>
                  </a:cxn>
                  <a:cxn ang="0">
                    <a:pos x="844" y="500"/>
                  </a:cxn>
                  <a:cxn ang="0">
                    <a:pos x="817" y="500"/>
                  </a:cxn>
                  <a:cxn ang="0">
                    <a:pos x="817" y="21"/>
                  </a:cxn>
                  <a:cxn ang="0">
                    <a:pos x="831" y="0"/>
                  </a:cxn>
                  <a:cxn ang="0">
                    <a:pos x="831" y="0"/>
                  </a:cxn>
                  <a:cxn ang="0">
                    <a:pos x="844" y="0"/>
                  </a:cxn>
                  <a:cxn ang="0">
                    <a:pos x="844" y="21"/>
                  </a:cxn>
                  <a:cxn ang="0">
                    <a:pos x="831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31" y="0"/>
                  </a:cxn>
                  <a:cxn ang="0">
                    <a:pos x="831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44" h="521">
                    <a:moveTo>
                      <a:pt x="844" y="500"/>
                    </a:moveTo>
                    <a:lnTo>
                      <a:pt x="831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31" y="486"/>
                    </a:lnTo>
                    <a:lnTo>
                      <a:pt x="844" y="500"/>
                    </a:lnTo>
                    <a:close/>
                    <a:moveTo>
                      <a:pt x="844" y="500"/>
                    </a:moveTo>
                    <a:lnTo>
                      <a:pt x="844" y="521"/>
                    </a:lnTo>
                    <a:lnTo>
                      <a:pt x="831" y="521"/>
                    </a:lnTo>
                    <a:lnTo>
                      <a:pt x="844" y="500"/>
                    </a:lnTo>
                    <a:close/>
                    <a:moveTo>
                      <a:pt x="831" y="0"/>
                    </a:moveTo>
                    <a:lnTo>
                      <a:pt x="844" y="21"/>
                    </a:lnTo>
                    <a:lnTo>
                      <a:pt x="844" y="500"/>
                    </a:lnTo>
                    <a:lnTo>
                      <a:pt x="817" y="500"/>
                    </a:lnTo>
                    <a:lnTo>
                      <a:pt x="817" y="21"/>
                    </a:lnTo>
                    <a:lnTo>
                      <a:pt x="831" y="0"/>
                    </a:lnTo>
                    <a:close/>
                    <a:moveTo>
                      <a:pt x="831" y="0"/>
                    </a:moveTo>
                    <a:lnTo>
                      <a:pt x="844" y="0"/>
                    </a:lnTo>
                    <a:lnTo>
                      <a:pt x="844" y="21"/>
                    </a:lnTo>
                    <a:lnTo>
                      <a:pt x="831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31" y="0"/>
                    </a:lnTo>
                    <a:lnTo>
                      <a:pt x="831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52" name="Rectangle 53"/>
              <p:cNvSpPr>
                <a:spLocks noChangeArrowheads="1"/>
              </p:cNvSpPr>
              <p:nvPr userDrawn="1"/>
            </p:nvSpPr>
            <p:spPr bwMode="auto">
              <a:xfrm>
                <a:off x="4715" y="198"/>
                <a:ext cx="145" cy="81"/>
              </a:xfrm>
              <a:prstGeom prst="rect">
                <a:avLst/>
              </a:prstGeom>
              <a:solidFill>
                <a:srgbClr val="54B63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53" name="Freeform 54"/>
              <p:cNvSpPr>
                <a:spLocks noEditPoints="1"/>
              </p:cNvSpPr>
              <p:nvPr userDrawn="1"/>
            </p:nvSpPr>
            <p:spPr bwMode="auto">
              <a:xfrm>
                <a:off x="4713" y="195"/>
                <a:ext cx="150" cy="87"/>
              </a:xfrm>
              <a:custGeom>
                <a:avLst/>
                <a:gdLst/>
                <a:ahLst/>
                <a:cxnLst>
                  <a:cxn ang="0">
                    <a:pos x="838" y="500"/>
                  </a:cxn>
                  <a:cxn ang="0">
                    <a:pos x="824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4" y="486"/>
                  </a:cxn>
                  <a:cxn ang="0">
                    <a:pos x="838" y="500"/>
                  </a:cxn>
                  <a:cxn ang="0">
                    <a:pos x="838" y="500"/>
                  </a:cxn>
                  <a:cxn ang="0">
                    <a:pos x="838" y="521"/>
                  </a:cxn>
                  <a:cxn ang="0">
                    <a:pos x="824" y="521"/>
                  </a:cxn>
                  <a:cxn ang="0">
                    <a:pos x="838" y="500"/>
                  </a:cxn>
                  <a:cxn ang="0">
                    <a:pos x="824" y="0"/>
                  </a:cxn>
                  <a:cxn ang="0">
                    <a:pos x="838" y="21"/>
                  </a:cxn>
                  <a:cxn ang="0">
                    <a:pos x="838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4" y="0"/>
                  </a:cxn>
                  <a:cxn ang="0">
                    <a:pos x="824" y="0"/>
                  </a:cxn>
                  <a:cxn ang="0">
                    <a:pos x="838" y="0"/>
                  </a:cxn>
                  <a:cxn ang="0">
                    <a:pos x="838" y="21"/>
                  </a:cxn>
                  <a:cxn ang="0">
                    <a:pos x="824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4" y="0"/>
                  </a:cxn>
                  <a:cxn ang="0">
                    <a:pos x="824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8" h="521">
                    <a:moveTo>
                      <a:pt x="838" y="500"/>
                    </a:moveTo>
                    <a:lnTo>
                      <a:pt x="824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4" y="486"/>
                    </a:lnTo>
                    <a:lnTo>
                      <a:pt x="838" y="500"/>
                    </a:lnTo>
                    <a:close/>
                    <a:moveTo>
                      <a:pt x="838" y="500"/>
                    </a:moveTo>
                    <a:lnTo>
                      <a:pt x="838" y="521"/>
                    </a:lnTo>
                    <a:lnTo>
                      <a:pt x="824" y="521"/>
                    </a:lnTo>
                    <a:lnTo>
                      <a:pt x="838" y="500"/>
                    </a:lnTo>
                    <a:close/>
                    <a:moveTo>
                      <a:pt x="824" y="0"/>
                    </a:moveTo>
                    <a:lnTo>
                      <a:pt x="838" y="21"/>
                    </a:lnTo>
                    <a:lnTo>
                      <a:pt x="838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4" y="0"/>
                    </a:lnTo>
                    <a:close/>
                    <a:moveTo>
                      <a:pt x="824" y="0"/>
                    </a:moveTo>
                    <a:lnTo>
                      <a:pt x="838" y="0"/>
                    </a:lnTo>
                    <a:lnTo>
                      <a:pt x="838" y="21"/>
                    </a:lnTo>
                    <a:lnTo>
                      <a:pt x="824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4" y="0"/>
                    </a:lnTo>
                    <a:lnTo>
                      <a:pt x="824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</p:grpSp>
      </p:grpSp>
      <p:pic>
        <p:nvPicPr>
          <p:cNvPr id="54" name="Picture 1" descr="S:\Medien\Grafiken\Logos\BASt\bast_transpare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2546" y="68628"/>
            <a:ext cx="864095" cy="3886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792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,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1"/>
          <p:cNvSpPr>
            <a:spLocks noGrp="1"/>
          </p:cNvSpPr>
          <p:nvPr>
            <p:ph type="title"/>
          </p:nvPr>
        </p:nvSpPr>
        <p:spPr>
          <a:xfrm>
            <a:off x="353913" y="620688"/>
            <a:ext cx="9530027" cy="838200"/>
          </a:xfrm>
          <a:prstGeom prst="rect">
            <a:avLst/>
          </a:prstGeom>
        </p:spPr>
        <p:txBody>
          <a:bodyPr lIns="0"/>
          <a:lstStyle>
            <a:lvl1pPr marL="0" indent="0">
              <a:lnSpc>
                <a:spcPct val="120000"/>
              </a:lnSpc>
              <a:defRPr sz="2667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335361" y="1854202"/>
            <a:ext cx="11247967" cy="4312684"/>
          </a:xfrm>
          <a:prstGeom prst="rect">
            <a:avLst/>
          </a:prstGeom>
        </p:spPr>
        <p:txBody>
          <a:bodyPr lIns="0"/>
          <a:lstStyle>
            <a:lvl1pPr marL="482588" indent="-482588">
              <a:lnSpc>
                <a:spcPct val="120000"/>
              </a:lnSpc>
              <a:buClr>
                <a:srgbClr val="55B631"/>
              </a:buClr>
              <a:buSzPct val="120000"/>
              <a:buFont typeface="Wingdings" pitchFamily="2" charset="2"/>
              <a:buChar char=""/>
              <a:defRPr sz="2400"/>
            </a:lvl1pPr>
            <a:lvl2pPr>
              <a:lnSpc>
                <a:spcPct val="120000"/>
              </a:lnSpc>
              <a:buClr>
                <a:srgbClr val="55B631"/>
              </a:buClr>
              <a:buSzPct val="120000"/>
              <a:buFont typeface="Verdana" pitchFamily="34" charset="0"/>
              <a:buChar char="•"/>
              <a:defRPr sz="2133"/>
            </a:lvl2pPr>
            <a:lvl3pPr>
              <a:lnSpc>
                <a:spcPct val="120000"/>
              </a:lnSpc>
              <a:buClr>
                <a:srgbClr val="55B631"/>
              </a:buClr>
              <a:buFont typeface="Verdana" pitchFamily="34" charset="0"/>
              <a:buChar char="–"/>
              <a:defRPr sz="1867"/>
            </a:lvl3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35361" y="6502115"/>
            <a:ext cx="2010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200" dirty="0">
                <a:solidFill>
                  <a:schemeClr val="bg2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64590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1"/>
          <p:cNvSpPr>
            <a:spLocks noGrp="1"/>
          </p:cNvSpPr>
          <p:nvPr>
            <p:ph type="title"/>
          </p:nvPr>
        </p:nvSpPr>
        <p:spPr>
          <a:xfrm>
            <a:off x="353913" y="620688"/>
            <a:ext cx="9530027" cy="838200"/>
          </a:xfrm>
          <a:prstGeom prst="rect">
            <a:avLst/>
          </a:prstGeom>
        </p:spPr>
        <p:txBody>
          <a:bodyPr lIns="0"/>
          <a:lstStyle>
            <a:lvl1pPr>
              <a:lnSpc>
                <a:spcPct val="120000"/>
              </a:lnSpc>
              <a:defRPr sz="2667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774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50A5C-9444-44F2-978B-9D2F7DA7C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84DFC1C-8CDB-4983-A174-C80BE36D1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BCB5D3-4E52-4760-9158-2C4661AF4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063E-E86C-4220-BD0A-039625EFA3CB}" type="datetimeFigureOut">
              <a:rPr lang="de-DE" smtClean="0"/>
              <a:t>30.09.2020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57C80-E511-46CE-8308-01806DF25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376EC2-F5B8-49FF-80B5-178172B7A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F0-EF22-4F25-8C81-7FEB0119288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15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5"/>
          <p:cNvSpPr txBox="1">
            <a:spLocks noChangeArrowheads="1"/>
          </p:cNvSpPr>
          <p:nvPr/>
        </p:nvSpPr>
        <p:spPr bwMode="auto">
          <a:xfrm>
            <a:off x="203200" y="6384709"/>
            <a:ext cx="3397251" cy="473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mtClean="0"/>
            </a:lvl1pPr>
          </a:lstStyle>
          <a:p>
            <a:pPr>
              <a:defRPr/>
            </a:pPr>
            <a:endParaRPr sz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0" name="Rectangle 6"/>
          <p:cNvSpPr txBox="1">
            <a:spLocks noChangeArrowheads="1"/>
          </p:cNvSpPr>
          <p:nvPr/>
        </p:nvSpPr>
        <p:spPr bwMode="auto">
          <a:xfrm>
            <a:off x="9264352" y="6481765"/>
            <a:ext cx="2699048" cy="26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defRPr>
            </a:lvl1pPr>
          </a:lstStyle>
          <a:p>
            <a:pPr marL="0" marR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fld id="{D54BE9BA-BB05-491B-A2BB-816375A953A7}" type="slidenum">
              <a:rPr lang="de-DE" sz="12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marL="0" marR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de-DE" sz="12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2" name="Group 55"/>
          <p:cNvGrpSpPr>
            <a:grpSpLocks/>
          </p:cNvGrpSpPr>
          <p:nvPr/>
        </p:nvGrpSpPr>
        <p:grpSpPr bwMode="auto">
          <a:xfrm>
            <a:off x="0" y="301629"/>
            <a:ext cx="12192000" cy="6103937"/>
            <a:chOff x="0" y="190"/>
            <a:chExt cx="5760" cy="3845"/>
          </a:xfrm>
        </p:grpSpPr>
        <p:sp>
          <p:nvSpPr>
            <p:cNvPr id="23" name="Line 8"/>
            <p:cNvSpPr>
              <a:spLocks noChangeShapeType="1"/>
            </p:cNvSpPr>
            <p:nvPr userDrawn="1"/>
          </p:nvSpPr>
          <p:spPr bwMode="auto">
            <a:xfrm>
              <a:off x="0" y="340"/>
              <a:ext cx="57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sz="2400"/>
            </a:p>
          </p:txBody>
        </p:sp>
        <p:sp>
          <p:nvSpPr>
            <p:cNvPr id="24" name="Line 9"/>
            <p:cNvSpPr>
              <a:spLocks noChangeShapeType="1"/>
            </p:cNvSpPr>
            <p:nvPr userDrawn="1"/>
          </p:nvSpPr>
          <p:spPr bwMode="auto">
            <a:xfrm>
              <a:off x="0" y="4035"/>
              <a:ext cx="57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de-DE" sz="2400"/>
            </a:p>
          </p:txBody>
        </p:sp>
        <p:grpSp>
          <p:nvGrpSpPr>
            <p:cNvPr id="25" name="Group 41"/>
            <p:cNvGrpSpPr>
              <a:grpSpLocks/>
            </p:cNvGrpSpPr>
            <p:nvPr userDrawn="1"/>
          </p:nvGrpSpPr>
          <p:grpSpPr bwMode="auto">
            <a:xfrm>
              <a:off x="3910" y="190"/>
              <a:ext cx="959" cy="97"/>
              <a:chOff x="3910" y="190"/>
              <a:chExt cx="959" cy="97"/>
            </a:xfrm>
          </p:grpSpPr>
          <p:sp>
            <p:nvSpPr>
              <p:cNvPr id="26" name="AutoShape 42"/>
              <p:cNvSpPr>
                <a:spLocks noChangeAspect="1" noChangeArrowheads="1" noTextEdit="1"/>
              </p:cNvSpPr>
              <p:nvPr userDrawn="1"/>
            </p:nvSpPr>
            <p:spPr bwMode="auto">
              <a:xfrm>
                <a:off x="3910" y="190"/>
                <a:ext cx="959" cy="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27" name="Rectangle 43"/>
              <p:cNvSpPr>
                <a:spLocks noChangeArrowheads="1"/>
              </p:cNvSpPr>
              <p:nvPr userDrawn="1"/>
            </p:nvSpPr>
            <p:spPr bwMode="auto">
              <a:xfrm>
                <a:off x="3919" y="198"/>
                <a:ext cx="145" cy="81"/>
              </a:xfrm>
              <a:prstGeom prst="rect">
                <a:avLst/>
              </a:prstGeom>
              <a:solidFill>
                <a:srgbClr val="E7791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1" name="Freeform 44"/>
              <p:cNvSpPr>
                <a:spLocks noEditPoints="1"/>
              </p:cNvSpPr>
              <p:nvPr userDrawn="1"/>
            </p:nvSpPr>
            <p:spPr bwMode="auto">
              <a:xfrm>
                <a:off x="3916" y="195"/>
                <a:ext cx="150" cy="87"/>
              </a:xfrm>
              <a:custGeom>
                <a:avLst/>
                <a:gdLst/>
                <a:ahLst/>
                <a:cxnLst>
                  <a:cxn ang="0">
                    <a:pos x="838" y="500"/>
                  </a:cxn>
                  <a:cxn ang="0">
                    <a:pos x="824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4" y="486"/>
                  </a:cxn>
                  <a:cxn ang="0">
                    <a:pos x="838" y="500"/>
                  </a:cxn>
                  <a:cxn ang="0">
                    <a:pos x="838" y="500"/>
                  </a:cxn>
                  <a:cxn ang="0">
                    <a:pos x="838" y="521"/>
                  </a:cxn>
                  <a:cxn ang="0">
                    <a:pos x="824" y="521"/>
                  </a:cxn>
                  <a:cxn ang="0">
                    <a:pos x="838" y="500"/>
                  </a:cxn>
                  <a:cxn ang="0">
                    <a:pos x="824" y="0"/>
                  </a:cxn>
                  <a:cxn ang="0">
                    <a:pos x="838" y="21"/>
                  </a:cxn>
                  <a:cxn ang="0">
                    <a:pos x="838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4" y="0"/>
                  </a:cxn>
                  <a:cxn ang="0">
                    <a:pos x="824" y="0"/>
                  </a:cxn>
                  <a:cxn ang="0">
                    <a:pos x="838" y="0"/>
                  </a:cxn>
                  <a:cxn ang="0">
                    <a:pos x="838" y="21"/>
                  </a:cxn>
                  <a:cxn ang="0">
                    <a:pos x="824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4" y="0"/>
                  </a:cxn>
                  <a:cxn ang="0">
                    <a:pos x="824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8" h="521">
                    <a:moveTo>
                      <a:pt x="838" y="500"/>
                    </a:moveTo>
                    <a:lnTo>
                      <a:pt x="824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4" y="486"/>
                    </a:lnTo>
                    <a:lnTo>
                      <a:pt x="838" y="500"/>
                    </a:lnTo>
                    <a:close/>
                    <a:moveTo>
                      <a:pt x="838" y="500"/>
                    </a:moveTo>
                    <a:lnTo>
                      <a:pt x="838" y="521"/>
                    </a:lnTo>
                    <a:lnTo>
                      <a:pt x="824" y="521"/>
                    </a:lnTo>
                    <a:lnTo>
                      <a:pt x="838" y="500"/>
                    </a:lnTo>
                    <a:close/>
                    <a:moveTo>
                      <a:pt x="824" y="0"/>
                    </a:moveTo>
                    <a:lnTo>
                      <a:pt x="838" y="21"/>
                    </a:lnTo>
                    <a:lnTo>
                      <a:pt x="838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4" y="0"/>
                    </a:lnTo>
                    <a:close/>
                    <a:moveTo>
                      <a:pt x="824" y="0"/>
                    </a:moveTo>
                    <a:lnTo>
                      <a:pt x="838" y="0"/>
                    </a:lnTo>
                    <a:lnTo>
                      <a:pt x="838" y="21"/>
                    </a:lnTo>
                    <a:lnTo>
                      <a:pt x="824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4" y="0"/>
                    </a:lnTo>
                    <a:lnTo>
                      <a:pt x="824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2" name="Rectangle 45"/>
              <p:cNvSpPr>
                <a:spLocks noChangeArrowheads="1"/>
              </p:cNvSpPr>
              <p:nvPr userDrawn="1"/>
            </p:nvSpPr>
            <p:spPr bwMode="auto">
              <a:xfrm>
                <a:off x="4078" y="198"/>
                <a:ext cx="146" cy="81"/>
              </a:xfrm>
              <a:prstGeom prst="rect">
                <a:avLst/>
              </a:prstGeom>
              <a:solidFill>
                <a:srgbClr val="CC864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3" name="Freeform 46"/>
              <p:cNvSpPr>
                <a:spLocks noEditPoints="1"/>
              </p:cNvSpPr>
              <p:nvPr userDrawn="1"/>
            </p:nvSpPr>
            <p:spPr bwMode="auto">
              <a:xfrm>
                <a:off x="4076" y="195"/>
                <a:ext cx="150" cy="87"/>
              </a:xfrm>
              <a:custGeom>
                <a:avLst/>
                <a:gdLst/>
                <a:ahLst/>
                <a:cxnLst>
                  <a:cxn ang="0">
                    <a:pos x="838" y="500"/>
                  </a:cxn>
                  <a:cxn ang="0">
                    <a:pos x="824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4" y="486"/>
                  </a:cxn>
                  <a:cxn ang="0">
                    <a:pos x="838" y="500"/>
                  </a:cxn>
                  <a:cxn ang="0">
                    <a:pos x="838" y="500"/>
                  </a:cxn>
                  <a:cxn ang="0">
                    <a:pos x="838" y="521"/>
                  </a:cxn>
                  <a:cxn ang="0">
                    <a:pos x="824" y="521"/>
                  </a:cxn>
                  <a:cxn ang="0">
                    <a:pos x="838" y="500"/>
                  </a:cxn>
                  <a:cxn ang="0">
                    <a:pos x="824" y="0"/>
                  </a:cxn>
                  <a:cxn ang="0">
                    <a:pos x="838" y="21"/>
                  </a:cxn>
                  <a:cxn ang="0">
                    <a:pos x="838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4" y="0"/>
                  </a:cxn>
                  <a:cxn ang="0">
                    <a:pos x="824" y="0"/>
                  </a:cxn>
                  <a:cxn ang="0">
                    <a:pos x="838" y="0"/>
                  </a:cxn>
                  <a:cxn ang="0">
                    <a:pos x="838" y="21"/>
                  </a:cxn>
                  <a:cxn ang="0">
                    <a:pos x="824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4" y="0"/>
                  </a:cxn>
                  <a:cxn ang="0">
                    <a:pos x="824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8" h="521">
                    <a:moveTo>
                      <a:pt x="838" y="500"/>
                    </a:moveTo>
                    <a:lnTo>
                      <a:pt x="824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4" y="486"/>
                    </a:lnTo>
                    <a:lnTo>
                      <a:pt x="838" y="500"/>
                    </a:lnTo>
                    <a:close/>
                    <a:moveTo>
                      <a:pt x="838" y="500"/>
                    </a:moveTo>
                    <a:lnTo>
                      <a:pt x="838" y="521"/>
                    </a:lnTo>
                    <a:lnTo>
                      <a:pt x="824" y="521"/>
                    </a:lnTo>
                    <a:lnTo>
                      <a:pt x="838" y="500"/>
                    </a:lnTo>
                    <a:close/>
                    <a:moveTo>
                      <a:pt x="824" y="0"/>
                    </a:moveTo>
                    <a:lnTo>
                      <a:pt x="838" y="21"/>
                    </a:lnTo>
                    <a:lnTo>
                      <a:pt x="838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4" y="0"/>
                    </a:lnTo>
                    <a:close/>
                    <a:moveTo>
                      <a:pt x="824" y="0"/>
                    </a:moveTo>
                    <a:lnTo>
                      <a:pt x="838" y="0"/>
                    </a:lnTo>
                    <a:lnTo>
                      <a:pt x="838" y="21"/>
                    </a:lnTo>
                    <a:lnTo>
                      <a:pt x="824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4" y="0"/>
                    </a:lnTo>
                    <a:lnTo>
                      <a:pt x="824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4" name="Rectangle 47"/>
              <p:cNvSpPr>
                <a:spLocks noChangeArrowheads="1"/>
              </p:cNvSpPr>
              <p:nvPr userDrawn="1"/>
            </p:nvSpPr>
            <p:spPr bwMode="auto">
              <a:xfrm>
                <a:off x="4237" y="198"/>
                <a:ext cx="145" cy="81"/>
              </a:xfrm>
              <a:prstGeom prst="rect">
                <a:avLst/>
              </a:prstGeom>
              <a:solidFill>
                <a:srgbClr val="EE251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5" name="Freeform 48"/>
              <p:cNvSpPr>
                <a:spLocks noEditPoints="1"/>
              </p:cNvSpPr>
              <p:nvPr userDrawn="1"/>
            </p:nvSpPr>
            <p:spPr bwMode="auto">
              <a:xfrm>
                <a:off x="4235" y="195"/>
                <a:ext cx="150" cy="87"/>
              </a:xfrm>
              <a:custGeom>
                <a:avLst/>
                <a:gdLst/>
                <a:ahLst/>
                <a:cxnLst>
                  <a:cxn ang="0">
                    <a:pos x="837" y="500"/>
                  </a:cxn>
                  <a:cxn ang="0">
                    <a:pos x="823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3" y="486"/>
                  </a:cxn>
                  <a:cxn ang="0">
                    <a:pos x="837" y="500"/>
                  </a:cxn>
                  <a:cxn ang="0">
                    <a:pos x="837" y="500"/>
                  </a:cxn>
                  <a:cxn ang="0">
                    <a:pos x="837" y="521"/>
                  </a:cxn>
                  <a:cxn ang="0">
                    <a:pos x="823" y="521"/>
                  </a:cxn>
                  <a:cxn ang="0">
                    <a:pos x="837" y="500"/>
                  </a:cxn>
                  <a:cxn ang="0">
                    <a:pos x="823" y="0"/>
                  </a:cxn>
                  <a:cxn ang="0">
                    <a:pos x="837" y="21"/>
                  </a:cxn>
                  <a:cxn ang="0">
                    <a:pos x="837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3" y="0"/>
                  </a:cxn>
                  <a:cxn ang="0">
                    <a:pos x="823" y="0"/>
                  </a:cxn>
                  <a:cxn ang="0">
                    <a:pos x="837" y="0"/>
                  </a:cxn>
                  <a:cxn ang="0">
                    <a:pos x="837" y="21"/>
                  </a:cxn>
                  <a:cxn ang="0">
                    <a:pos x="823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3" y="0"/>
                  </a:cxn>
                  <a:cxn ang="0">
                    <a:pos x="823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7" y="21"/>
                  </a:cxn>
                  <a:cxn ang="0">
                    <a:pos x="27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7" h="521">
                    <a:moveTo>
                      <a:pt x="837" y="500"/>
                    </a:moveTo>
                    <a:lnTo>
                      <a:pt x="823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3" y="486"/>
                    </a:lnTo>
                    <a:lnTo>
                      <a:pt x="837" y="500"/>
                    </a:lnTo>
                    <a:close/>
                    <a:moveTo>
                      <a:pt x="837" y="500"/>
                    </a:moveTo>
                    <a:lnTo>
                      <a:pt x="837" y="521"/>
                    </a:lnTo>
                    <a:lnTo>
                      <a:pt x="823" y="521"/>
                    </a:lnTo>
                    <a:lnTo>
                      <a:pt x="837" y="500"/>
                    </a:lnTo>
                    <a:close/>
                    <a:moveTo>
                      <a:pt x="823" y="0"/>
                    </a:moveTo>
                    <a:lnTo>
                      <a:pt x="837" y="21"/>
                    </a:lnTo>
                    <a:lnTo>
                      <a:pt x="837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3" y="0"/>
                    </a:lnTo>
                    <a:close/>
                    <a:moveTo>
                      <a:pt x="823" y="0"/>
                    </a:moveTo>
                    <a:lnTo>
                      <a:pt x="837" y="0"/>
                    </a:lnTo>
                    <a:lnTo>
                      <a:pt x="837" y="21"/>
                    </a:lnTo>
                    <a:lnTo>
                      <a:pt x="823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3" y="0"/>
                    </a:lnTo>
                    <a:lnTo>
                      <a:pt x="823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7" y="21"/>
                    </a:lnTo>
                    <a:lnTo>
                      <a:pt x="27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6" name="Rectangle 49"/>
              <p:cNvSpPr>
                <a:spLocks noChangeArrowheads="1"/>
              </p:cNvSpPr>
              <p:nvPr userDrawn="1"/>
            </p:nvSpPr>
            <p:spPr bwMode="auto">
              <a:xfrm>
                <a:off x="4397" y="198"/>
                <a:ext cx="145" cy="81"/>
              </a:xfrm>
              <a:prstGeom prst="rect">
                <a:avLst/>
              </a:prstGeom>
              <a:solidFill>
                <a:srgbClr val="667AB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7" name="Freeform 50"/>
              <p:cNvSpPr>
                <a:spLocks noEditPoints="1"/>
              </p:cNvSpPr>
              <p:nvPr userDrawn="1"/>
            </p:nvSpPr>
            <p:spPr bwMode="auto">
              <a:xfrm>
                <a:off x="4394" y="195"/>
                <a:ext cx="150" cy="87"/>
              </a:xfrm>
              <a:custGeom>
                <a:avLst/>
                <a:gdLst/>
                <a:ahLst/>
                <a:cxnLst>
                  <a:cxn ang="0">
                    <a:pos x="837" y="500"/>
                  </a:cxn>
                  <a:cxn ang="0">
                    <a:pos x="823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3" y="486"/>
                  </a:cxn>
                  <a:cxn ang="0">
                    <a:pos x="837" y="500"/>
                  </a:cxn>
                  <a:cxn ang="0">
                    <a:pos x="837" y="500"/>
                  </a:cxn>
                  <a:cxn ang="0">
                    <a:pos x="837" y="521"/>
                  </a:cxn>
                  <a:cxn ang="0">
                    <a:pos x="823" y="521"/>
                  </a:cxn>
                  <a:cxn ang="0">
                    <a:pos x="837" y="500"/>
                  </a:cxn>
                  <a:cxn ang="0">
                    <a:pos x="823" y="0"/>
                  </a:cxn>
                  <a:cxn ang="0">
                    <a:pos x="837" y="21"/>
                  </a:cxn>
                  <a:cxn ang="0">
                    <a:pos x="837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3" y="0"/>
                  </a:cxn>
                  <a:cxn ang="0">
                    <a:pos x="823" y="0"/>
                  </a:cxn>
                  <a:cxn ang="0">
                    <a:pos x="837" y="0"/>
                  </a:cxn>
                  <a:cxn ang="0">
                    <a:pos x="837" y="21"/>
                  </a:cxn>
                  <a:cxn ang="0">
                    <a:pos x="823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3" y="0"/>
                  </a:cxn>
                  <a:cxn ang="0">
                    <a:pos x="823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7" y="21"/>
                  </a:cxn>
                  <a:cxn ang="0">
                    <a:pos x="27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7" h="521">
                    <a:moveTo>
                      <a:pt x="837" y="500"/>
                    </a:moveTo>
                    <a:lnTo>
                      <a:pt x="823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3" y="486"/>
                    </a:lnTo>
                    <a:lnTo>
                      <a:pt x="837" y="500"/>
                    </a:lnTo>
                    <a:close/>
                    <a:moveTo>
                      <a:pt x="837" y="500"/>
                    </a:moveTo>
                    <a:lnTo>
                      <a:pt x="837" y="521"/>
                    </a:lnTo>
                    <a:lnTo>
                      <a:pt x="823" y="521"/>
                    </a:lnTo>
                    <a:lnTo>
                      <a:pt x="837" y="500"/>
                    </a:lnTo>
                    <a:close/>
                    <a:moveTo>
                      <a:pt x="823" y="0"/>
                    </a:moveTo>
                    <a:lnTo>
                      <a:pt x="837" y="21"/>
                    </a:lnTo>
                    <a:lnTo>
                      <a:pt x="837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3" y="0"/>
                    </a:lnTo>
                    <a:close/>
                    <a:moveTo>
                      <a:pt x="823" y="0"/>
                    </a:moveTo>
                    <a:lnTo>
                      <a:pt x="837" y="0"/>
                    </a:lnTo>
                    <a:lnTo>
                      <a:pt x="837" y="21"/>
                    </a:lnTo>
                    <a:lnTo>
                      <a:pt x="823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3" y="0"/>
                    </a:lnTo>
                    <a:lnTo>
                      <a:pt x="823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7" y="21"/>
                    </a:lnTo>
                    <a:lnTo>
                      <a:pt x="27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8" name="Rectangle 51"/>
              <p:cNvSpPr>
                <a:spLocks noChangeArrowheads="1"/>
              </p:cNvSpPr>
              <p:nvPr userDrawn="1"/>
            </p:nvSpPr>
            <p:spPr bwMode="auto">
              <a:xfrm>
                <a:off x="4555" y="198"/>
                <a:ext cx="147" cy="81"/>
              </a:xfrm>
              <a:prstGeom prst="rect">
                <a:avLst/>
              </a:prstGeom>
              <a:solidFill>
                <a:srgbClr val="FFF5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39" name="Freeform 52"/>
              <p:cNvSpPr>
                <a:spLocks noEditPoints="1"/>
              </p:cNvSpPr>
              <p:nvPr userDrawn="1"/>
            </p:nvSpPr>
            <p:spPr bwMode="auto">
              <a:xfrm>
                <a:off x="4553" y="195"/>
                <a:ext cx="151" cy="87"/>
              </a:xfrm>
              <a:custGeom>
                <a:avLst/>
                <a:gdLst/>
                <a:ahLst/>
                <a:cxnLst>
                  <a:cxn ang="0">
                    <a:pos x="844" y="500"/>
                  </a:cxn>
                  <a:cxn ang="0">
                    <a:pos x="831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31" y="486"/>
                  </a:cxn>
                  <a:cxn ang="0">
                    <a:pos x="844" y="500"/>
                  </a:cxn>
                  <a:cxn ang="0">
                    <a:pos x="844" y="500"/>
                  </a:cxn>
                  <a:cxn ang="0">
                    <a:pos x="844" y="521"/>
                  </a:cxn>
                  <a:cxn ang="0">
                    <a:pos x="831" y="521"/>
                  </a:cxn>
                  <a:cxn ang="0">
                    <a:pos x="844" y="500"/>
                  </a:cxn>
                  <a:cxn ang="0">
                    <a:pos x="831" y="0"/>
                  </a:cxn>
                  <a:cxn ang="0">
                    <a:pos x="844" y="21"/>
                  </a:cxn>
                  <a:cxn ang="0">
                    <a:pos x="844" y="500"/>
                  </a:cxn>
                  <a:cxn ang="0">
                    <a:pos x="817" y="500"/>
                  </a:cxn>
                  <a:cxn ang="0">
                    <a:pos x="817" y="21"/>
                  </a:cxn>
                  <a:cxn ang="0">
                    <a:pos x="831" y="0"/>
                  </a:cxn>
                  <a:cxn ang="0">
                    <a:pos x="831" y="0"/>
                  </a:cxn>
                  <a:cxn ang="0">
                    <a:pos x="844" y="0"/>
                  </a:cxn>
                  <a:cxn ang="0">
                    <a:pos x="844" y="21"/>
                  </a:cxn>
                  <a:cxn ang="0">
                    <a:pos x="831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31" y="0"/>
                  </a:cxn>
                  <a:cxn ang="0">
                    <a:pos x="831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44" h="521">
                    <a:moveTo>
                      <a:pt x="844" y="500"/>
                    </a:moveTo>
                    <a:lnTo>
                      <a:pt x="831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31" y="486"/>
                    </a:lnTo>
                    <a:lnTo>
                      <a:pt x="844" y="500"/>
                    </a:lnTo>
                    <a:close/>
                    <a:moveTo>
                      <a:pt x="844" y="500"/>
                    </a:moveTo>
                    <a:lnTo>
                      <a:pt x="844" y="521"/>
                    </a:lnTo>
                    <a:lnTo>
                      <a:pt x="831" y="521"/>
                    </a:lnTo>
                    <a:lnTo>
                      <a:pt x="844" y="500"/>
                    </a:lnTo>
                    <a:close/>
                    <a:moveTo>
                      <a:pt x="831" y="0"/>
                    </a:moveTo>
                    <a:lnTo>
                      <a:pt x="844" y="21"/>
                    </a:lnTo>
                    <a:lnTo>
                      <a:pt x="844" y="500"/>
                    </a:lnTo>
                    <a:lnTo>
                      <a:pt x="817" y="500"/>
                    </a:lnTo>
                    <a:lnTo>
                      <a:pt x="817" y="21"/>
                    </a:lnTo>
                    <a:lnTo>
                      <a:pt x="831" y="0"/>
                    </a:lnTo>
                    <a:close/>
                    <a:moveTo>
                      <a:pt x="831" y="0"/>
                    </a:moveTo>
                    <a:lnTo>
                      <a:pt x="844" y="0"/>
                    </a:lnTo>
                    <a:lnTo>
                      <a:pt x="844" y="21"/>
                    </a:lnTo>
                    <a:lnTo>
                      <a:pt x="831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31" y="0"/>
                    </a:lnTo>
                    <a:lnTo>
                      <a:pt x="831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0" name="Rectangle 53"/>
              <p:cNvSpPr>
                <a:spLocks noChangeArrowheads="1"/>
              </p:cNvSpPr>
              <p:nvPr userDrawn="1"/>
            </p:nvSpPr>
            <p:spPr bwMode="auto">
              <a:xfrm>
                <a:off x="4715" y="198"/>
                <a:ext cx="145" cy="81"/>
              </a:xfrm>
              <a:prstGeom prst="rect">
                <a:avLst/>
              </a:prstGeom>
              <a:solidFill>
                <a:srgbClr val="54B63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  <p:sp>
            <p:nvSpPr>
              <p:cNvPr id="41" name="Freeform 54"/>
              <p:cNvSpPr>
                <a:spLocks noEditPoints="1"/>
              </p:cNvSpPr>
              <p:nvPr userDrawn="1"/>
            </p:nvSpPr>
            <p:spPr bwMode="auto">
              <a:xfrm>
                <a:off x="4713" y="195"/>
                <a:ext cx="150" cy="87"/>
              </a:xfrm>
              <a:custGeom>
                <a:avLst/>
                <a:gdLst/>
                <a:ahLst/>
                <a:cxnLst>
                  <a:cxn ang="0">
                    <a:pos x="838" y="500"/>
                  </a:cxn>
                  <a:cxn ang="0">
                    <a:pos x="824" y="521"/>
                  </a:cxn>
                  <a:cxn ang="0">
                    <a:pos x="14" y="521"/>
                  </a:cxn>
                  <a:cxn ang="0">
                    <a:pos x="14" y="486"/>
                  </a:cxn>
                  <a:cxn ang="0">
                    <a:pos x="824" y="486"/>
                  </a:cxn>
                  <a:cxn ang="0">
                    <a:pos x="838" y="500"/>
                  </a:cxn>
                  <a:cxn ang="0">
                    <a:pos x="838" y="500"/>
                  </a:cxn>
                  <a:cxn ang="0">
                    <a:pos x="838" y="521"/>
                  </a:cxn>
                  <a:cxn ang="0">
                    <a:pos x="824" y="521"/>
                  </a:cxn>
                  <a:cxn ang="0">
                    <a:pos x="838" y="500"/>
                  </a:cxn>
                  <a:cxn ang="0">
                    <a:pos x="824" y="0"/>
                  </a:cxn>
                  <a:cxn ang="0">
                    <a:pos x="838" y="21"/>
                  </a:cxn>
                  <a:cxn ang="0">
                    <a:pos x="838" y="500"/>
                  </a:cxn>
                  <a:cxn ang="0">
                    <a:pos x="810" y="500"/>
                  </a:cxn>
                  <a:cxn ang="0">
                    <a:pos x="810" y="21"/>
                  </a:cxn>
                  <a:cxn ang="0">
                    <a:pos x="824" y="0"/>
                  </a:cxn>
                  <a:cxn ang="0">
                    <a:pos x="824" y="0"/>
                  </a:cxn>
                  <a:cxn ang="0">
                    <a:pos x="838" y="0"/>
                  </a:cxn>
                  <a:cxn ang="0">
                    <a:pos x="838" y="21"/>
                  </a:cxn>
                  <a:cxn ang="0">
                    <a:pos x="824" y="0"/>
                  </a:cxn>
                  <a:cxn ang="0">
                    <a:pos x="0" y="21"/>
                  </a:cxn>
                  <a:cxn ang="0">
                    <a:pos x="14" y="0"/>
                  </a:cxn>
                  <a:cxn ang="0">
                    <a:pos x="824" y="0"/>
                  </a:cxn>
                  <a:cxn ang="0">
                    <a:pos x="824" y="35"/>
                  </a:cxn>
                  <a:cxn ang="0">
                    <a:pos x="14" y="35"/>
                  </a:cxn>
                  <a:cxn ang="0">
                    <a:pos x="0" y="21"/>
                  </a:cxn>
                  <a:cxn ang="0">
                    <a:pos x="0" y="21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0" y="21"/>
                  </a:cxn>
                  <a:cxn ang="0">
                    <a:pos x="14" y="521"/>
                  </a:cxn>
                  <a:cxn ang="0">
                    <a:pos x="0" y="500"/>
                  </a:cxn>
                  <a:cxn ang="0">
                    <a:pos x="0" y="21"/>
                  </a:cxn>
                  <a:cxn ang="0">
                    <a:pos x="28" y="21"/>
                  </a:cxn>
                  <a:cxn ang="0">
                    <a:pos x="28" y="500"/>
                  </a:cxn>
                  <a:cxn ang="0">
                    <a:pos x="14" y="521"/>
                  </a:cxn>
                  <a:cxn ang="0">
                    <a:pos x="14" y="521"/>
                  </a:cxn>
                  <a:cxn ang="0">
                    <a:pos x="0" y="521"/>
                  </a:cxn>
                  <a:cxn ang="0">
                    <a:pos x="0" y="500"/>
                  </a:cxn>
                  <a:cxn ang="0">
                    <a:pos x="14" y="521"/>
                  </a:cxn>
                </a:cxnLst>
                <a:rect l="0" t="0" r="r" b="b"/>
                <a:pathLst>
                  <a:path w="838" h="521">
                    <a:moveTo>
                      <a:pt x="838" y="500"/>
                    </a:moveTo>
                    <a:lnTo>
                      <a:pt x="824" y="521"/>
                    </a:lnTo>
                    <a:lnTo>
                      <a:pt x="14" y="521"/>
                    </a:lnTo>
                    <a:lnTo>
                      <a:pt x="14" y="486"/>
                    </a:lnTo>
                    <a:lnTo>
                      <a:pt x="824" y="486"/>
                    </a:lnTo>
                    <a:lnTo>
                      <a:pt x="838" y="500"/>
                    </a:lnTo>
                    <a:close/>
                    <a:moveTo>
                      <a:pt x="838" y="500"/>
                    </a:moveTo>
                    <a:lnTo>
                      <a:pt x="838" y="521"/>
                    </a:lnTo>
                    <a:lnTo>
                      <a:pt x="824" y="521"/>
                    </a:lnTo>
                    <a:lnTo>
                      <a:pt x="838" y="500"/>
                    </a:lnTo>
                    <a:close/>
                    <a:moveTo>
                      <a:pt x="824" y="0"/>
                    </a:moveTo>
                    <a:lnTo>
                      <a:pt x="838" y="21"/>
                    </a:lnTo>
                    <a:lnTo>
                      <a:pt x="838" y="500"/>
                    </a:lnTo>
                    <a:lnTo>
                      <a:pt x="810" y="500"/>
                    </a:lnTo>
                    <a:lnTo>
                      <a:pt x="810" y="21"/>
                    </a:lnTo>
                    <a:lnTo>
                      <a:pt x="824" y="0"/>
                    </a:lnTo>
                    <a:close/>
                    <a:moveTo>
                      <a:pt x="824" y="0"/>
                    </a:moveTo>
                    <a:lnTo>
                      <a:pt x="838" y="0"/>
                    </a:lnTo>
                    <a:lnTo>
                      <a:pt x="838" y="21"/>
                    </a:lnTo>
                    <a:lnTo>
                      <a:pt x="824" y="0"/>
                    </a:lnTo>
                    <a:close/>
                    <a:moveTo>
                      <a:pt x="0" y="21"/>
                    </a:moveTo>
                    <a:lnTo>
                      <a:pt x="14" y="0"/>
                    </a:lnTo>
                    <a:lnTo>
                      <a:pt x="824" y="0"/>
                    </a:lnTo>
                    <a:lnTo>
                      <a:pt x="824" y="35"/>
                    </a:lnTo>
                    <a:lnTo>
                      <a:pt x="14" y="35"/>
                    </a:lnTo>
                    <a:lnTo>
                      <a:pt x="0" y="21"/>
                    </a:lnTo>
                    <a:close/>
                    <a:moveTo>
                      <a:pt x="0" y="21"/>
                    </a:moveTo>
                    <a:lnTo>
                      <a:pt x="0" y="0"/>
                    </a:lnTo>
                    <a:lnTo>
                      <a:pt x="14" y="0"/>
                    </a:lnTo>
                    <a:lnTo>
                      <a:pt x="0" y="21"/>
                    </a:lnTo>
                    <a:close/>
                    <a:moveTo>
                      <a:pt x="14" y="521"/>
                    </a:moveTo>
                    <a:lnTo>
                      <a:pt x="0" y="500"/>
                    </a:lnTo>
                    <a:lnTo>
                      <a:pt x="0" y="21"/>
                    </a:lnTo>
                    <a:lnTo>
                      <a:pt x="28" y="21"/>
                    </a:lnTo>
                    <a:lnTo>
                      <a:pt x="28" y="500"/>
                    </a:lnTo>
                    <a:lnTo>
                      <a:pt x="14" y="521"/>
                    </a:lnTo>
                    <a:close/>
                    <a:moveTo>
                      <a:pt x="14" y="521"/>
                    </a:moveTo>
                    <a:lnTo>
                      <a:pt x="0" y="521"/>
                    </a:lnTo>
                    <a:lnTo>
                      <a:pt x="0" y="500"/>
                    </a:lnTo>
                    <a:lnTo>
                      <a:pt x="14" y="5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 sz="2400"/>
              </a:p>
            </p:txBody>
          </p:sp>
        </p:grpSp>
      </p:grpSp>
      <p:pic>
        <p:nvPicPr>
          <p:cNvPr id="42" name="Picture 1" descr="S:\Medien\Grafiken\Logos\BASt\bast_transparen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992546" y="68628"/>
            <a:ext cx="864095" cy="3886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733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482588" indent="-482588" algn="l" rtl="0" eaLnBrk="1" fontAlgn="base" hangingPunct="1">
        <a:spcBef>
          <a:spcPct val="20000"/>
        </a:spcBef>
        <a:spcAft>
          <a:spcPct val="0"/>
        </a:spcAft>
        <a:buChar char="•"/>
        <a:defRPr sz="2667">
          <a:solidFill>
            <a:schemeClr val="tx1"/>
          </a:solidFill>
          <a:latin typeface="+mn-lt"/>
          <a:ea typeface="+mn-ea"/>
          <a:cs typeface="+mn-cs"/>
        </a:defRPr>
      </a:lvl1pPr>
      <a:lvl2pPr marL="1193770" indent="-472006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2pPr>
      <a:lvl3pPr marL="1913419" indent="-48047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2633068" indent="-480472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»"/>
        <a:defRPr sz="2133">
          <a:solidFill>
            <a:schemeClr val="tx1"/>
          </a:solidFill>
          <a:latin typeface="+mn-lt"/>
        </a:defRPr>
      </a:lvl4pPr>
      <a:lvl5pPr marL="3352716" indent="-480472" algn="l" rtl="0" eaLnBrk="1" fontAlgn="base" hangingPunct="1">
        <a:spcBef>
          <a:spcPct val="20000"/>
        </a:spcBef>
        <a:spcAft>
          <a:spcPct val="0"/>
        </a:spcAft>
        <a:buChar char="o"/>
        <a:defRPr sz="2133">
          <a:solidFill>
            <a:schemeClr val="tx1"/>
          </a:solidFill>
          <a:latin typeface="+mn-lt"/>
        </a:defRPr>
      </a:lvl5pPr>
      <a:lvl6pPr marL="3962301" indent="-480472" algn="l" rtl="0" eaLnBrk="1" fontAlgn="base" hangingPunct="1">
        <a:spcBef>
          <a:spcPct val="20000"/>
        </a:spcBef>
        <a:spcAft>
          <a:spcPct val="0"/>
        </a:spcAft>
        <a:buChar char="o"/>
        <a:defRPr sz="2133">
          <a:solidFill>
            <a:schemeClr val="tx1"/>
          </a:solidFill>
          <a:latin typeface="+mn-lt"/>
        </a:defRPr>
      </a:lvl6pPr>
      <a:lvl7pPr marL="4571886" indent="-480472" algn="l" rtl="0" eaLnBrk="1" fontAlgn="base" hangingPunct="1">
        <a:spcBef>
          <a:spcPct val="20000"/>
        </a:spcBef>
        <a:spcAft>
          <a:spcPct val="0"/>
        </a:spcAft>
        <a:buChar char="o"/>
        <a:defRPr sz="2133">
          <a:solidFill>
            <a:schemeClr val="tx1"/>
          </a:solidFill>
          <a:latin typeface="+mn-lt"/>
        </a:defRPr>
      </a:lvl7pPr>
      <a:lvl8pPr marL="5181470" indent="-480472" algn="l" rtl="0" eaLnBrk="1" fontAlgn="base" hangingPunct="1">
        <a:spcBef>
          <a:spcPct val="20000"/>
        </a:spcBef>
        <a:spcAft>
          <a:spcPct val="0"/>
        </a:spcAft>
        <a:buChar char="o"/>
        <a:defRPr sz="2133">
          <a:solidFill>
            <a:schemeClr val="tx1"/>
          </a:solidFill>
          <a:latin typeface="+mn-lt"/>
        </a:defRPr>
      </a:lvl8pPr>
      <a:lvl9pPr marL="5791055" indent="-480472" algn="l" rtl="0" eaLnBrk="1" fontAlgn="base" hangingPunct="1">
        <a:spcBef>
          <a:spcPct val="20000"/>
        </a:spcBef>
        <a:spcAft>
          <a:spcPct val="0"/>
        </a:spcAft>
        <a:buChar char="o"/>
        <a:defRPr sz="2133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751D5-ACDE-4BD4-B61C-85EAAF92E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Future </a:t>
            </a:r>
            <a:r>
              <a:rPr lang="de-DE" dirty="0" err="1"/>
              <a:t>Ideas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Regulation 151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D959AB-833E-4BE1-B72D-B18ED2D3E8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Patrick Seiniger, BASt</a:t>
            </a: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2690545D-971B-498B-B31C-FB6DF9AF66F7}"/>
              </a:ext>
            </a:extLst>
          </p:cNvPr>
          <p:cNvSpPr/>
          <p:nvPr/>
        </p:nvSpPr>
        <p:spPr>
          <a:xfrm>
            <a:off x="10175776" y="539494"/>
            <a:ext cx="2016224" cy="582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1000" b="0" u="sng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 document</a:t>
            </a:r>
            <a:r>
              <a:rPr lang="en-US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00" b="1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GRSG-119-05</a:t>
            </a:r>
            <a:br>
              <a:rPr lang="en-US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119th</a:t>
            </a:r>
            <a:r>
              <a:rPr lang="en-US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GRSG, 6-9 October 2020,</a:t>
            </a:r>
          </a:p>
          <a:p>
            <a:pPr algn="r">
              <a:lnSpc>
                <a:spcPct val="100000"/>
              </a:lnSpc>
            </a:pPr>
            <a:r>
              <a:rPr lang="en-US" sz="10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 </a:t>
            </a:r>
            <a:r>
              <a:rPr lang="en-US" sz="1000" spc="-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 4b)</a:t>
            </a:r>
            <a:endParaRPr lang="en-US" sz="1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stomShape 4">
            <a:extLst>
              <a:ext uri="{FF2B5EF4-FFF2-40B4-BE49-F238E27FC236}">
                <a16:creationId xmlns:a16="http://schemas.microsoft.com/office/drawing/2014/main" id="{FB38BA1F-2954-4303-A448-A004DB574E57}"/>
              </a:ext>
            </a:extLst>
          </p:cNvPr>
          <p:cNvSpPr/>
          <p:nvPr/>
        </p:nvSpPr>
        <p:spPr>
          <a:xfrm>
            <a:off x="0" y="531162"/>
            <a:ext cx="2205748" cy="7988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Submitted by the expert from Germany</a:t>
            </a:r>
            <a:endParaRPr lang="en-US" sz="1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229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62F236-34E2-4103-BF73-DFA90FA16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alternative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method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789CB7-F265-4A68-A18E-578DCE2DA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1" y="1367406"/>
            <a:ext cx="11247967" cy="4799480"/>
          </a:xfrm>
        </p:spPr>
        <p:txBody>
          <a:bodyPr/>
          <a:lstStyle/>
          <a:p>
            <a:r>
              <a:rPr lang="de-DE" dirty="0"/>
              <a:t>1.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driving</a:t>
            </a:r>
            <a:r>
              <a:rPr lang="de-DE" dirty="0"/>
              <a:t> and </a:t>
            </a:r>
            <a:r>
              <a:rPr lang="de-DE" dirty="0" err="1"/>
              <a:t>dummy</a:t>
            </a:r>
            <a:r>
              <a:rPr lang="de-DE" dirty="0"/>
              <a:t> </a:t>
            </a:r>
            <a:r>
              <a:rPr lang="de-DE" dirty="0" err="1"/>
              <a:t>robots</a:t>
            </a:r>
            <a:r>
              <a:rPr lang="de-DE" dirty="0"/>
              <a:t>, all </a:t>
            </a:r>
            <a:r>
              <a:rPr lang="de-DE" dirty="0" err="1"/>
              <a:t>vehicle</a:t>
            </a:r>
            <a:r>
              <a:rPr lang="de-DE" dirty="0"/>
              <a:t> </a:t>
            </a:r>
            <a:r>
              <a:rPr lang="de-DE" dirty="0" err="1"/>
              <a:t>movements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pre-programmed</a:t>
            </a:r>
            <a:endParaRPr lang="de-DE" dirty="0"/>
          </a:p>
          <a:p>
            <a:r>
              <a:rPr lang="de-DE" dirty="0"/>
              <a:t>2. Every </a:t>
            </a:r>
            <a:r>
              <a:rPr lang="de-DE" dirty="0" err="1"/>
              <a:t>vehicle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known</a:t>
            </a:r>
            <a:r>
              <a:rPr lang="de-DE" dirty="0"/>
              <a:t> at all </a:t>
            </a:r>
            <a:r>
              <a:rPr lang="de-DE" dirty="0" err="1"/>
              <a:t>times</a:t>
            </a:r>
            <a:endParaRPr lang="de-DE" dirty="0"/>
          </a:p>
          <a:p>
            <a:r>
              <a:rPr lang="de-DE" dirty="0"/>
              <a:t>3.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possible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verify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signal</a:t>
            </a:r>
            <a:r>
              <a:rPr lang="de-DE" dirty="0"/>
              <a:t> </a:t>
            </a:r>
            <a:r>
              <a:rPr lang="de-DE" dirty="0" err="1"/>
              <a:t>activation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dummy</a:t>
            </a:r>
            <a:endParaRPr lang="de-DE" dirty="0"/>
          </a:p>
          <a:p>
            <a:r>
              <a:rPr lang="de-DE" dirty="0"/>
              <a:t>4.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possible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verify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signal</a:t>
            </a:r>
            <a:r>
              <a:rPr lang="de-DE" dirty="0"/>
              <a:t> </a:t>
            </a:r>
            <a:r>
              <a:rPr lang="de-DE" dirty="0" err="1"/>
              <a:t>activation</a:t>
            </a:r>
            <a:r>
              <a:rPr lang="de-DE" dirty="0"/>
              <a:t> in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realistic</a:t>
            </a:r>
            <a:r>
              <a:rPr lang="de-DE" dirty="0"/>
              <a:t> </a:t>
            </a:r>
            <a:r>
              <a:rPr lang="de-DE" dirty="0" err="1"/>
              <a:t>scenarios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swerving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outside)</a:t>
            </a:r>
          </a:p>
          <a:p>
            <a:r>
              <a:rPr lang="de-DE" dirty="0"/>
              <a:t>5.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old</a:t>
            </a:r>
            <a:r>
              <a:rPr lang="de-DE" dirty="0"/>
              <a:t>“ pass-fail-</a:t>
            </a:r>
            <a:r>
              <a:rPr lang="de-DE" dirty="0" err="1"/>
              <a:t>criteria</a:t>
            </a:r>
            <a:r>
              <a:rPr lang="de-DE" dirty="0"/>
              <a:t>!</a:t>
            </a:r>
          </a:p>
          <a:p>
            <a:r>
              <a:rPr lang="de-DE" dirty="0"/>
              <a:t>6. NO </a:t>
            </a:r>
            <a:r>
              <a:rPr lang="de-DE" dirty="0" err="1"/>
              <a:t>changes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actual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section</a:t>
            </a:r>
            <a:r>
              <a:rPr lang="de-DE" dirty="0"/>
              <a:t> in R151 </a:t>
            </a:r>
            <a:r>
              <a:rPr lang="de-DE" dirty="0" err="1"/>
              <a:t>required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554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AEE3B-42C0-482B-9FBD-87E7C1D1A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look</a:t>
            </a:r>
            <a:r>
              <a:rPr lang="de-DE" dirty="0"/>
              <a:t> like?</a:t>
            </a:r>
          </a:p>
        </p:txBody>
      </p:sp>
      <p:pic>
        <p:nvPicPr>
          <p:cNvPr id="1026" name="img621264" descr="6c240f87-f06a-4e85-8fb7-ba4fa39049ea">
            <a:extLst>
              <a:ext uri="{FF2B5EF4-FFF2-40B4-BE49-F238E27FC236}">
                <a16:creationId xmlns:a16="http://schemas.microsoft.com/office/drawing/2014/main" id="{34753FF6-AA81-429F-8A74-A345CC515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070" y="1802707"/>
            <a:ext cx="7466858" cy="4584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2903BF9E-2ED8-4F54-8604-1BD7379CF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99920"/>
            <a:ext cx="5355001" cy="4018000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51EDA66D-3758-431C-9E04-86E7AC67F50D}"/>
              </a:ext>
            </a:extLst>
          </p:cNvPr>
          <p:cNvCxnSpPr/>
          <p:nvPr/>
        </p:nvCxnSpPr>
        <p:spPr bwMode="auto">
          <a:xfrm flipV="1">
            <a:off x="2323750" y="2558642"/>
            <a:ext cx="0" cy="26173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312F8C85-6C68-4971-990A-25452A44F91F}"/>
              </a:ext>
            </a:extLst>
          </p:cNvPr>
          <p:cNvCxnSpPr/>
          <p:nvPr/>
        </p:nvCxnSpPr>
        <p:spPr bwMode="auto">
          <a:xfrm flipH="1" flipV="1">
            <a:off x="2323750" y="3045204"/>
            <a:ext cx="3649211" cy="8221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83749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7FE58-4570-4917-B347-0C3548A2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13" y="620688"/>
            <a:ext cx="9530027" cy="838200"/>
          </a:xfrm>
        </p:spPr>
        <p:txBody>
          <a:bodyPr/>
          <a:lstStyle/>
          <a:p>
            <a:r>
              <a:rPr lang="de-DE" dirty="0"/>
              <a:t>Possible BSIS and AEB </a:t>
            </a:r>
            <a:r>
              <a:rPr lang="de-DE" dirty="0" err="1"/>
              <a:t>timings</a:t>
            </a:r>
            <a:r>
              <a:rPr lang="de-DE" dirty="0"/>
              <a:t> in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trajectories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C29A18F-DCE5-4AC6-8016-2C5D8BE022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3" y="1585073"/>
            <a:ext cx="5334000" cy="40005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407DD79-A26C-40BD-8AEA-0BD346D431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3536" y="1585073"/>
            <a:ext cx="5334000" cy="4000500"/>
          </a:xfrm>
          <a:prstGeom prst="rect">
            <a:avLst/>
          </a:prstGeom>
        </p:spPr>
      </p:pic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AE890BEF-A3CC-483C-8B43-CB0ED60B2BA8}"/>
              </a:ext>
            </a:extLst>
          </p:cNvPr>
          <p:cNvCxnSpPr/>
          <p:nvPr/>
        </p:nvCxnSpPr>
        <p:spPr bwMode="auto">
          <a:xfrm flipV="1">
            <a:off x="8212822" y="1458888"/>
            <a:ext cx="0" cy="67950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A1F6BAA6-1D61-4A7F-B9BA-6644168E6D28}"/>
              </a:ext>
            </a:extLst>
          </p:cNvPr>
          <p:cNvSpPr txBox="1"/>
          <p:nvPr/>
        </p:nvSpPr>
        <p:spPr>
          <a:xfrm>
            <a:off x="1246044" y="2355272"/>
            <a:ext cx="2301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Bicycle</a:t>
            </a:r>
            <a:r>
              <a:rPr lang="de-DE" dirty="0"/>
              <a:t> </a:t>
            </a:r>
            <a:r>
              <a:rPr lang="de-DE" dirty="0" err="1"/>
              <a:t>positions</a:t>
            </a:r>
            <a:endParaRPr lang="de-DE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3497BEF-C9E5-4884-AB05-D712AB4E2218}"/>
              </a:ext>
            </a:extLst>
          </p:cNvPr>
          <p:cNvSpPr txBox="1"/>
          <p:nvPr/>
        </p:nvSpPr>
        <p:spPr>
          <a:xfrm>
            <a:off x="3365010" y="1458431"/>
            <a:ext cx="21056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Truck </a:t>
            </a:r>
            <a:r>
              <a:rPr lang="de-DE" dirty="0" err="1"/>
              <a:t>positions</a:t>
            </a:r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72EC9BB-5CFF-48B3-99D0-3433A22BF608}"/>
              </a:ext>
            </a:extLst>
          </p:cNvPr>
          <p:cNvSpPr txBox="1"/>
          <p:nvPr/>
        </p:nvSpPr>
        <p:spPr>
          <a:xfrm>
            <a:off x="7369707" y="5357815"/>
            <a:ext cx="39542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Bicycle</a:t>
            </a:r>
            <a:r>
              <a:rPr lang="de-DE" dirty="0"/>
              <a:t> </a:t>
            </a:r>
            <a:r>
              <a:rPr lang="de-DE" dirty="0" err="1"/>
              <a:t>positions</a:t>
            </a:r>
            <a:br>
              <a:rPr lang="de-DE" dirty="0"/>
            </a:br>
            <a:r>
              <a:rPr lang="de-DE" dirty="0"/>
              <a:t>relative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truck</a:t>
            </a:r>
            <a:r>
              <a:rPr lang="de-DE" dirty="0"/>
              <a:t> at LPI &amp; AEB</a:t>
            </a:r>
          </a:p>
        </p:txBody>
      </p:sp>
    </p:spTree>
    <p:extLst>
      <p:ext uri="{BB962C8B-B14F-4D97-AF65-F5344CB8AC3E}">
        <p14:creationId xmlns:p14="http://schemas.microsoft.com/office/powerpoint/2010/main" val="1011665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5C202-2A13-4D9A-B501-2AD6DB416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Conclusions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C54CF3-C410-4FE0-AC7D-807326EEF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1" y="1366982"/>
            <a:ext cx="11247967" cy="4799904"/>
          </a:xfrm>
        </p:spPr>
        <p:txBody>
          <a:bodyPr/>
          <a:lstStyle/>
          <a:p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sufficiently-advanced</a:t>
            </a:r>
            <a:r>
              <a:rPr lang="de-DE" dirty="0"/>
              <a:t> </a:t>
            </a:r>
            <a:r>
              <a:rPr lang="de-DE" dirty="0" err="1"/>
              <a:t>technology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possible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test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  <a:p>
            <a:r>
              <a:rPr lang="de-DE" dirty="0"/>
              <a:t>This will </a:t>
            </a: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manufacturer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flexiblity</a:t>
            </a:r>
            <a:r>
              <a:rPr lang="de-DE" dirty="0"/>
              <a:t> and </a:t>
            </a:r>
            <a:r>
              <a:rPr lang="de-DE" dirty="0" err="1"/>
              <a:t>responsibility</a:t>
            </a:r>
            <a:endParaRPr lang="de-DE" dirty="0"/>
          </a:p>
          <a:p>
            <a:r>
              <a:rPr lang="de-DE" dirty="0"/>
              <a:t>This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possible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introducing</a:t>
            </a:r>
            <a:r>
              <a:rPr lang="de-DE" dirty="0"/>
              <a:t> an alternative </a:t>
            </a:r>
            <a:r>
              <a:rPr lang="de-DE" dirty="0" err="1"/>
              <a:t>testing</a:t>
            </a:r>
            <a:r>
              <a:rPr lang="de-DE" dirty="0"/>
              <a:t> </a:t>
            </a:r>
            <a:r>
              <a:rPr lang="de-DE" dirty="0" err="1"/>
              <a:t>annex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R151 (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in </a:t>
            </a:r>
            <a:r>
              <a:rPr lang="de-DE" dirty="0" err="1"/>
              <a:t>specs</a:t>
            </a:r>
            <a:r>
              <a:rPr lang="de-DE" dirty="0"/>
              <a:t> in </a:t>
            </a:r>
            <a:r>
              <a:rPr lang="de-DE" dirty="0" err="1"/>
              <a:t>core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!)</a:t>
            </a:r>
          </a:p>
          <a:p>
            <a:r>
              <a:rPr lang="de-DE" dirty="0"/>
              <a:t>Auto-</a:t>
            </a:r>
            <a:r>
              <a:rPr lang="de-DE" dirty="0" err="1"/>
              <a:t>brake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possibly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alternative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warning</a:t>
            </a:r>
            <a:r>
              <a:rPr lang="de-DE" dirty="0"/>
              <a:t> </a:t>
            </a:r>
            <a:r>
              <a:rPr lang="de-DE" dirty="0" err="1"/>
              <a:t>strategy</a:t>
            </a:r>
            <a:r>
              <a:rPr lang="de-DE" dirty="0"/>
              <a:t> (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AEB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 </a:t>
            </a:r>
            <a:r>
              <a:rPr lang="de-DE" dirty="0" err="1"/>
              <a:t>intensively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7416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07FCA-91E5-43F6-8345-43A917C4A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218AF0-F781-415A-AD0A-F34DBFE51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1" y="1375794"/>
            <a:ext cx="11247967" cy="2197916"/>
          </a:xfrm>
        </p:spPr>
        <p:txBody>
          <a:bodyPr/>
          <a:lstStyle/>
          <a:p>
            <a:r>
              <a:rPr lang="de-DE" dirty="0"/>
              <a:t>Regulation 151-00 </a:t>
            </a:r>
            <a:r>
              <a:rPr lang="de-DE" dirty="0" err="1"/>
              <a:t>guarantees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drivers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heavy </a:t>
            </a:r>
            <a:r>
              <a:rPr lang="de-DE" dirty="0" err="1"/>
              <a:t>vehicles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notified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endangered</a:t>
            </a:r>
            <a:r>
              <a:rPr lang="de-DE" dirty="0"/>
              <a:t> </a:t>
            </a:r>
            <a:r>
              <a:rPr lang="de-DE" dirty="0" err="1"/>
              <a:t>bicyclists</a:t>
            </a:r>
            <a:r>
              <a:rPr lang="de-DE" dirty="0"/>
              <a:t> in due time.</a:t>
            </a:r>
          </a:p>
          <a:p>
            <a:endParaRPr lang="de-DE" dirty="0"/>
          </a:p>
          <a:p>
            <a:r>
              <a:rPr lang="de-DE" dirty="0"/>
              <a:t>Main </a:t>
            </a:r>
            <a:r>
              <a:rPr lang="de-DE" dirty="0" err="1"/>
              <a:t>critisicm</a:t>
            </a:r>
            <a:r>
              <a:rPr lang="de-DE" dirty="0"/>
              <a:t>: </a:t>
            </a:r>
            <a:r>
              <a:rPr lang="de-DE" b="1" dirty="0"/>
              <a:t>Information </a:t>
            </a:r>
            <a:r>
              <a:rPr lang="de-DE" b="1" dirty="0" err="1"/>
              <a:t>signal</a:t>
            </a:r>
            <a:r>
              <a:rPr lang="de-DE" b="1" dirty="0"/>
              <a:t> </a:t>
            </a:r>
            <a:r>
              <a:rPr lang="de-DE" b="1" dirty="0" err="1"/>
              <a:t>is</a:t>
            </a:r>
            <a:r>
              <a:rPr lang="de-DE" b="1" dirty="0"/>
              <a:t> </a:t>
            </a:r>
            <a:r>
              <a:rPr lang="de-DE" b="1" dirty="0" err="1"/>
              <a:t>given</a:t>
            </a:r>
            <a:r>
              <a:rPr lang="de-DE" b="1" dirty="0"/>
              <a:t> </a:t>
            </a:r>
            <a:r>
              <a:rPr lang="de-DE" b="1" dirty="0" err="1"/>
              <a:t>too</a:t>
            </a:r>
            <a:r>
              <a:rPr lang="de-DE" b="1" dirty="0"/>
              <a:t> </a:t>
            </a:r>
            <a:r>
              <a:rPr lang="de-DE" b="1" dirty="0" err="1"/>
              <a:t>early</a:t>
            </a:r>
            <a:endParaRPr lang="de-DE" b="1" dirty="0"/>
          </a:p>
          <a:p>
            <a:endParaRPr lang="de-DE" dirty="0"/>
          </a:p>
          <a:p>
            <a:r>
              <a:rPr lang="de-DE" dirty="0"/>
              <a:t>Focus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: </a:t>
            </a:r>
            <a:r>
              <a:rPr lang="de-DE" dirty="0" err="1"/>
              <a:t>reasons</a:t>
            </a:r>
            <a:r>
              <a:rPr lang="de-DE" dirty="0"/>
              <a:t> and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improvements</a:t>
            </a:r>
            <a:endParaRPr lang="de-DE" dirty="0"/>
          </a:p>
          <a:p>
            <a:endParaRPr lang="de-DE" dirty="0"/>
          </a:p>
          <a:p>
            <a:r>
              <a:rPr lang="de-DE" dirty="0" err="1"/>
              <a:t>Presented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first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GRSG </a:t>
            </a:r>
            <a:r>
              <a:rPr lang="de-DE" dirty="0" err="1"/>
              <a:t>members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585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18D22-A3DF-4CDC-879B-8E6D1D4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Possible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signal</a:t>
            </a:r>
            <a:r>
              <a:rPr lang="de-DE" dirty="0"/>
              <a:t> </a:t>
            </a:r>
            <a:r>
              <a:rPr lang="de-DE" dirty="0" err="1"/>
              <a:t>timings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343221-2140-447C-9B8C-8DBF65A67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1" y="1538734"/>
            <a:ext cx="11247967" cy="843739"/>
          </a:xfrm>
        </p:spPr>
        <p:txBody>
          <a:bodyPr/>
          <a:lstStyle/>
          <a:p>
            <a:r>
              <a:rPr lang="de-DE" b="1" dirty="0"/>
              <a:t>1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potential </a:t>
            </a:r>
            <a:r>
              <a:rPr lang="de-DE" dirty="0" err="1"/>
              <a:t>swerving</a:t>
            </a:r>
            <a:r>
              <a:rPr lang="de-DE" dirty="0"/>
              <a:t> (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implemented</a:t>
            </a:r>
            <a:r>
              <a:rPr lang="de-DE" dirty="0"/>
              <a:t> in </a:t>
            </a:r>
            <a:r>
              <a:rPr lang="de-DE" dirty="0" err="1"/>
              <a:t>current</a:t>
            </a:r>
            <a:r>
              <a:rPr lang="de-DE" dirty="0"/>
              <a:t> R151)</a:t>
            </a:r>
          </a:p>
          <a:p>
            <a:r>
              <a:rPr lang="de-DE" b="1" dirty="0"/>
              <a:t>2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comfortable</a:t>
            </a:r>
            <a:r>
              <a:rPr lang="de-DE" dirty="0"/>
              <a:t> </a:t>
            </a:r>
            <a:r>
              <a:rPr lang="de-DE" dirty="0" err="1"/>
              <a:t>stopping</a:t>
            </a:r>
            <a:r>
              <a:rPr lang="de-DE" dirty="0"/>
              <a:t> (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proposed</a:t>
            </a:r>
            <a:r>
              <a:rPr lang="de-DE" dirty="0"/>
              <a:t> in initial </a:t>
            </a:r>
            <a:r>
              <a:rPr lang="de-DE" dirty="0" err="1"/>
              <a:t>document</a:t>
            </a:r>
            <a:r>
              <a:rPr lang="de-DE" dirty="0"/>
              <a:t>)</a:t>
            </a:r>
          </a:p>
          <a:p>
            <a:r>
              <a:rPr lang="de-DE" b="1" dirty="0"/>
              <a:t>3</a:t>
            </a:r>
            <a:r>
              <a:rPr lang="de-DE" dirty="0"/>
              <a:t> possible auto-</a:t>
            </a:r>
            <a:r>
              <a:rPr lang="de-DE" dirty="0" err="1"/>
              <a:t>brake</a:t>
            </a:r>
            <a:r>
              <a:rPr lang="de-DE" dirty="0"/>
              <a:t> </a:t>
            </a:r>
            <a:r>
              <a:rPr lang="de-DE" dirty="0" err="1"/>
              <a:t>activation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E8B09A2-C497-4FE9-AFAC-3097B83D49F6}"/>
              </a:ext>
            </a:extLst>
          </p:cNvPr>
          <p:cNvSpPr/>
          <p:nvPr/>
        </p:nvSpPr>
        <p:spPr bwMode="auto">
          <a:xfrm rot="21205202">
            <a:off x="3969527" y="4915442"/>
            <a:ext cx="1484851" cy="41106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F1A6661-531C-4174-913D-B79DEBD0F2B9}"/>
              </a:ext>
            </a:extLst>
          </p:cNvPr>
          <p:cNvSpPr/>
          <p:nvPr/>
        </p:nvSpPr>
        <p:spPr bwMode="auto">
          <a:xfrm rot="19642587">
            <a:off x="5175232" y="4704838"/>
            <a:ext cx="729842" cy="38589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2E4E29E-AA64-4382-A761-D970C6EF7DF6}"/>
              </a:ext>
            </a:extLst>
          </p:cNvPr>
          <p:cNvSpPr/>
          <p:nvPr/>
        </p:nvSpPr>
        <p:spPr bwMode="auto">
          <a:xfrm>
            <a:off x="1524908" y="4955022"/>
            <a:ext cx="1484851" cy="41106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093CCF3-A828-45FD-8E4F-8ED8117AFCA3}"/>
              </a:ext>
            </a:extLst>
          </p:cNvPr>
          <p:cNvSpPr/>
          <p:nvPr/>
        </p:nvSpPr>
        <p:spPr bwMode="auto">
          <a:xfrm>
            <a:off x="2742121" y="4978534"/>
            <a:ext cx="729842" cy="38589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340944BC-A575-4803-8D64-7BA493F0A7E6}"/>
              </a:ext>
            </a:extLst>
          </p:cNvPr>
          <p:cNvGrpSpPr/>
          <p:nvPr/>
        </p:nvGrpSpPr>
        <p:grpSpPr>
          <a:xfrm rot="2771280">
            <a:off x="7138920" y="4301856"/>
            <a:ext cx="1980982" cy="411060"/>
            <a:chOff x="7098438" y="4307998"/>
            <a:chExt cx="1980982" cy="411060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6901454B-3007-466B-99AC-1BCBE536E809}"/>
                </a:ext>
              </a:extLst>
            </p:cNvPr>
            <p:cNvSpPr/>
            <p:nvPr/>
          </p:nvSpPr>
          <p:spPr bwMode="auto">
            <a:xfrm rot="20252119">
              <a:off x="7098438" y="4307998"/>
              <a:ext cx="1484851" cy="41106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511CEFA-BE19-4428-A59A-656FFE601F9E}"/>
                </a:ext>
              </a:extLst>
            </p:cNvPr>
            <p:cNvSpPr/>
            <p:nvPr/>
          </p:nvSpPr>
          <p:spPr bwMode="auto">
            <a:xfrm rot="2680618">
              <a:off x="8349578" y="4320583"/>
              <a:ext cx="729842" cy="385893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11" name="Rechteck 10">
            <a:extLst>
              <a:ext uri="{FF2B5EF4-FFF2-40B4-BE49-F238E27FC236}">
                <a16:creationId xmlns:a16="http://schemas.microsoft.com/office/drawing/2014/main" id="{7E3BAD28-B7C5-4341-B490-CA87FA101478}"/>
              </a:ext>
            </a:extLst>
          </p:cNvPr>
          <p:cNvSpPr/>
          <p:nvPr/>
        </p:nvSpPr>
        <p:spPr bwMode="auto">
          <a:xfrm rot="20252119">
            <a:off x="6118197" y="3841803"/>
            <a:ext cx="1484851" cy="41106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3E0B4CA-E90A-477F-B88E-612C0FF8F81C}"/>
              </a:ext>
            </a:extLst>
          </p:cNvPr>
          <p:cNvSpPr/>
          <p:nvPr/>
        </p:nvSpPr>
        <p:spPr bwMode="auto">
          <a:xfrm rot="2680618">
            <a:off x="7369337" y="3854388"/>
            <a:ext cx="729842" cy="38589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13" name="Grafik 12" descr="Radfahren">
            <a:extLst>
              <a:ext uri="{FF2B5EF4-FFF2-40B4-BE49-F238E27FC236}">
                <a16:creationId xmlns:a16="http://schemas.microsoft.com/office/drawing/2014/main" id="{669AC7FA-C009-44D8-B42B-A48EE09EDA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200" y="5594781"/>
            <a:ext cx="561426" cy="561426"/>
          </a:xfrm>
          <a:prstGeom prst="rect">
            <a:avLst/>
          </a:prstGeom>
        </p:spPr>
      </p:pic>
      <p:pic>
        <p:nvPicPr>
          <p:cNvPr id="14" name="Grafik 13" descr="Radfahren">
            <a:extLst>
              <a:ext uri="{FF2B5EF4-FFF2-40B4-BE49-F238E27FC236}">
                <a16:creationId xmlns:a16="http://schemas.microsoft.com/office/drawing/2014/main" id="{7ACFC315-3A7C-42BF-9DE3-7C87CE6E9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8727" y="5550204"/>
            <a:ext cx="561426" cy="561426"/>
          </a:xfrm>
          <a:prstGeom prst="rect">
            <a:avLst/>
          </a:prstGeom>
        </p:spPr>
      </p:pic>
      <p:pic>
        <p:nvPicPr>
          <p:cNvPr id="15" name="Grafik 14" descr="Radfahren">
            <a:extLst>
              <a:ext uri="{FF2B5EF4-FFF2-40B4-BE49-F238E27FC236}">
                <a16:creationId xmlns:a16="http://schemas.microsoft.com/office/drawing/2014/main" id="{330A62DA-D63F-43BE-AA57-C0FE3C61D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81775" y="5514667"/>
            <a:ext cx="561426" cy="561426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4525F3CD-C2D3-4BD8-B1F3-EE8536A09A26}"/>
              </a:ext>
            </a:extLst>
          </p:cNvPr>
          <p:cNvSpPr/>
          <p:nvPr/>
        </p:nvSpPr>
        <p:spPr bwMode="auto">
          <a:xfrm>
            <a:off x="1330864" y="4021615"/>
            <a:ext cx="561426" cy="562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1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D7432DB7-D727-41F0-B1C1-AFBFD3A08F27}"/>
              </a:ext>
            </a:extLst>
          </p:cNvPr>
          <p:cNvSpPr/>
          <p:nvPr/>
        </p:nvSpPr>
        <p:spPr bwMode="auto">
          <a:xfrm>
            <a:off x="4495454" y="4006103"/>
            <a:ext cx="561426" cy="562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2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0895E21A-0B7B-4970-8243-5709961F5B46}"/>
              </a:ext>
            </a:extLst>
          </p:cNvPr>
          <p:cNvSpPr/>
          <p:nvPr/>
        </p:nvSpPr>
        <p:spPr bwMode="auto">
          <a:xfrm>
            <a:off x="9042861" y="3999929"/>
            <a:ext cx="561426" cy="56263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3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D2D8CB7-5677-4292-8BD5-4A279E46F808}"/>
              </a:ext>
            </a:extLst>
          </p:cNvPr>
          <p:cNvSpPr txBox="1"/>
          <p:nvPr/>
        </p:nvSpPr>
        <p:spPr>
          <a:xfrm>
            <a:off x="5485931" y="5365359"/>
            <a:ext cx="24660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Sufficient</a:t>
            </a:r>
            <a:br>
              <a:rPr lang="de-DE" dirty="0"/>
            </a:b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initiate</a:t>
            </a:r>
            <a:r>
              <a:rPr lang="de-DE" dirty="0"/>
              <a:t> </a:t>
            </a:r>
            <a:r>
              <a:rPr lang="de-DE" dirty="0" err="1"/>
              <a:t>braking</a:t>
            </a:r>
            <a:endParaRPr lang="de-DE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36D49AD-600A-4010-9B64-78D133269DE7}"/>
              </a:ext>
            </a:extLst>
          </p:cNvPr>
          <p:cNvSpPr txBox="1"/>
          <p:nvPr/>
        </p:nvSpPr>
        <p:spPr>
          <a:xfrm>
            <a:off x="9099225" y="5305334"/>
            <a:ext cx="2175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Sufficient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Auto-Brake!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91873243-A86C-414D-8610-9A6CF212D792}"/>
              </a:ext>
            </a:extLst>
          </p:cNvPr>
          <p:cNvCxnSpPr>
            <a:cxnSpLocks/>
          </p:cNvCxnSpPr>
          <p:nvPr/>
        </p:nvCxnSpPr>
        <p:spPr bwMode="auto">
          <a:xfrm>
            <a:off x="246384" y="5476974"/>
            <a:ext cx="2998823" cy="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B12EA478-9D14-418F-BBEB-C24ABE5B44CB}"/>
              </a:ext>
            </a:extLst>
          </p:cNvPr>
          <p:cNvCxnSpPr>
            <a:cxnSpLocks/>
          </p:cNvCxnSpPr>
          <p:nvPr/>
        </p:nvCxnSpPr>
        <p:spPr bwMode="auto">
          <a:xfrm>
            <a:off x="4908628" y="5441448"/>
            <a:ext cx="946888" cy="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939D9C23-255A-4202-99B6-13B2C84D28ED}"/>
              </a:ext>
            </a:extLst>
          </p:cNvPr>
          <p:cNvCxnSpPr>
            <a:cxnSpLocks/>
          </p:cNvCxnSpPr>
          <p:nvPr/>
        </p:nvCxnSpPr>
        <p:spPr bwMode="auto">
          <a:xfrm>
            <a:off x="8537799" y="5305334"/>
            <a:ext cx="0" cy="418666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4FE354AB-F809-4F32-8B44-31355EE8B72B}"/>
              </a:ext>
            </a:extLst>
          </p:cNvPr>
          <p:cNvSpPr txBox="1"/>
          <p:nvPr/>
        </p:nvSpPr>
        <p:spPr>
          <a:xfrm>
            <a:off x="73200" y="3548460"/>
            <a:ext cx="24224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Figure qualitative</a:t>
            </a:r>
          </a:p>
        </p:txBody>
      </p:sp>
    </p:spTree>
    <p:extLst>
      <p:ext uri="{BB962C8B-B14F-4D97-AF65-F5344CB8AC3E}">
        <p14:creationId xmlns:p14="http://schemas.microsoft.com/office/powerpoint/2010/main" val="129338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D47856-D2E2-43F5-84E9-A9C58303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13" y="0"/>
            <a:ext cx="9530027" cy="838200"/>
          </a:xfrm>
        </p:spPr>
        <p:txBody>
          <a:bodyPr/>
          <a:lstStyle/>
          <a:p>
            <a:r>
              <a:rPr lang="de-DE" dirty="0"/>
              <a:t>R151 </a:t>
            </a:r>
            <a:r>
              <a:rPr lang="de-DE" dirty="0" err="1"/>
              <a:t>requirements</a:t>
            </a:r>
            <a:r>
              <a:rPr lang="de-DE" dirty="0"/>
              <a:t> …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6CB5A7-DD69-4F99-BD8F-184055C64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2" y="620785"/>
            <a:ext cx="7122452" cy="5546101"/>
          </a:xfrm>
        </p:spPr>
        <p:txBody>
          <a:bodyPr/>
          <a:lstStyle/>
          <a:p>
            <a:r>
              <a:rPr lang="en-GB" sz="2000" dirty="0"/>
              <a:t>The BSIS shall inform the driver about nearby </a:t>
            </a:r>
            <a:r>
              <a:rPr lang="en-GB" sz="2000" i="1" dirty="0">
                <a:solidFill>
                  <a:srgbClr val="0070C0"/>
                </a:solidFill>
              </a:rPr>
              <a:t>bicycles that might be endangered during a potential turn, by means of an optical signal, so that the vehicle can be stopped before crossing the bicycle trajectory</a:t>
            </a:r>
            <a:r>
              <a:rPr lang="en-GB" sz="2000" dirty="0"/>
              <a:t>.</a:t>
            </a:r>
            <a:endParaRPr lang="de-DE" sz="2000" dirty="0"/>
          </a:p>
          <a:p>
            <a:r>
              <a:rPr lang="en-GB" sz="2000" dirty="0"/>
              <a:t>It shall also inform the driver about approaching bicycles while the vehicle is stationary </a:t>
            </a:r>
            <a:r>
              <a:rPr lang="en-GB" sz="2000" i="1" dirty="0">
                <a:solidFill>
                  <a:srgbClr val="0070C0"/>
                </a:solidFill>
              </a:rPr>
              <a:t>before the bicycle reaches the vehicle front, taking into account a reaction time of 1.4 seconds.</a:t>
            </a:r>
            <a:r>
              <a:rPr lang="en-GB" sz="2000" dirty="0"/>
              <a:t> This shall be tested according to paragraph 6.6.</a:t>
            </a:r>
            <a:endParaRPr lang="de-DE" sz="2000" dirty="0"/>
          </a:p>
          <a:p>
            <a:r>
              <a:rPr lang="en-GB" sz="2000" dirty="0"/>
              <a:t>The BSIS shall warn the driver, by means of an optical signal, acoustical signal, haptic signal or any combination of these signals, when the risk of a collision increases.</a:t>
            </a:r>
            <a:endParaRPr lang="de-DE" sz="2000" dirty="0"/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AC32429-2BDD-480B-8567-A0974E876BD6}"/>
              </a:ext>
            </a:extLst>
          </p:cNvPr>
          <p:cNvSpPr txBox="1"/>
          <p:nvPr/>
        </p:nvSpPr>
        <p:spPr>
          <a:xfrm>
            <a:off x="8178480" y="1136457"/>
            <a:ext cx="29883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Needs additional </a:t>
            </a:r>
            <a:br>
              <a:rPr lang="de-DE" b="1" dirty="0"/>
            </a:br>
            <a:r>
              <a:rPr lang="de-DE" b="1" dirty="0" err="1"/>
              <a:t>definitions</a:t>
            </a:r>
            <a:r>
              <a:rPr lang="de-DE" b="1" dirty="0"/>
              <a:t> </a:t>
            </a:r>
            <a:r>
              <a:rPr lang="de-DE" b="1" dirty="0" err="1"/>
              <a:t>or</a:t>
            </a:r>
            <a:r>
              <a:rPr lang="de-DE" b="1" dirty="0"/>
              <a:t> at</a:t>
            </a:r>
            <a:br>
              <a:rPr lang="de-DE" b="1" dirty="0"/>
            </a:br>
            <a:r>
              <a:rPr lang="de-DE" b="1" dirty="0"/>
              <a:t>least </a:t>
            </a:r>
            <a:r>
              <a:rPr lang="de-DE" b="1" dirty="0" err="1"/>
              <a:t>interpretation</a:t>
            </a:r>
            <a:endParaRPr lang="de-DE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5D582C0-209E-4EF4-B85D-7134A665D256}"/>
              </a:ext>
            </a:extLst>
          </p:cNvPr>
          <p:cNvSpPr txBox="1"/>
          <p:nvPr/>
        </p:nvSpPr>
        <p:spPr>
          <a:xfrm>
            <a:off x="8245806" y="3075057"/>
            <a:ext cx="28536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Clear </a:t>
            </a:r>
            <a:r>
              <a:rPr lang="de-DE" b="1" dirty="0" err="1"/>
              <a:t>performance</a:t>
            </a:r>
            <a:br>
              <a:rPr lang="de-DE" b="1" dirty="0"/>
            </a:br>
            <a:r>
              <a:rPr lang="de-DE" b="1" dirty="0" err="1"/>
              <a:t>requirement</a:t>
            </a:r>
            <a:endParaRPr lang="de-DE" b="1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BF7BF09-D95A-40FE-9956-242C1DFB9E25}"/>
              </a:ext>
            </a:extLst>
          </p:cNvPr>
          <p:cNvSpPr txBox="1"/>
          <p:nvPr/>
        </p:nvSpPr>
        <p:spPr>
          <a:xfrm>
            <a:off x="8083906" y="4789086"/>
            <a:ext cx="3177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Needs </a:t>
            </a:r>
            <a:r>
              <a:rPr lang="de-DE" b="1" dirty="0" err="1"/>
              <a:t>interpretation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3140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8DA8A-1F0D-4849-90B6-080CDCC2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09" y="0"/>
            <a:ext cx="9530027" cy="838200"/>
          </a:xfrm>
        </p:spPr>
        <p:txBody>
          <a:bodyPr/>
          <a:lstStyle/>
          <a:p>
            <a:r>
              <a:rPr lang="de-DE" dirty="0"/>
              <a:t>… &amp; pass-fail </a:t>
            </a:r>
            <a:r>
              <a:rPr lang="de-DE" dirty="0" err="1"/>
              <a:t>criteria</a:t>
            </a:r>
            <a:endParaRPr lang="de-DE" dirty="0"/>
          </a:p>
        </p:txBody>
      </p:sp>
      <p:graphicFrame>
        <p:nvGraphicFramePr>
          <p:cNvPr id="4" name="Inhaltsplatzhalter 5">
            <a:extLst>
              <a:ext uri="{FF2B5EF4-FFF2-40B4-BE49-F238E27FC236}">
                <a16:creationId xmlns:a16="http://schemas.microsoft.com/office/drawing/2014/main" id="{98556839-274E-4158-B0C1-B51537D631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46501"/>
              </p:ext>
            </p:extLst>
          </p:nvPr>
        </p:nvGraphicFramePr>
        <p:xfrm>
          <a:off x="215017" y="606092"/>
          <a:ext cx="11761966" cy="4049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3076">
                  <a:extLst>
                    <a:ext uri="{9D8B030D-6E8A-4147-A177-3AD203B41FA5}">
                      <a16:colId xmlns:a16="http://schemas.microsoft.com/office/drawing/2014/main" val="3565844732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1387347715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2405073081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2335487954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3946617412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348264642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3568965021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2562230216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3930620937"/>
                    </a:ext>
                  </a:extLst>
                </a:gridCol>
                <a:gridCol w="717480">
                  <a:extLst>
                    <a:ext uri="{9D8B030D-6E8A-4147-A177-3AD203B41FA5}">
                      <a16:colId xmlns:a16="http://schemas.microsoft.com/office/drawing/2014/main" val="1456460091"/>
                    </a:ext>
                  </a:extLst>
                </a:gridCol>
                <a:gridCol w="710423">
                  <a:extLst>
                    <a:ext uri="{9D8B030D-6E8A-4147-A177-3AD203B41FA5}">
                      <a16:colId xmlns:a16="http://schemas.microsoft.com/office/drawing/2014/main" val="2622717875"/>
                    </a:ext>
                  </a:extLst>
                </a:gridCol>
                <a:gridCol w="1943076">
                  <a:extLst>
                    <a:ext uri="{9D8B030D-6E8A-4147-A177-3AD203B41FA5}">
                      <a16:colId xmlns:a16="http://schemas.microsoft.com/office/drawing/2014/main" val="2177023198"/>
                    </a:ext>
                  </a:extLst>
                </a:gridCol>
                <a:gridCol w="708071">
                  <a:extLst>
                    <a:ext uri="{9D8B030D-6E8A-4147-A177-3AD203B41FA5}">
                      <a16:colId xmlns:a16="http://schemas.microsoft.com/office/drawing/2014/main" val="1599177211"/>
                    </a:ext>
                  </a:extLst>
                </a:gridCol>
              </a:tblGrid>
              <a:tr h="721221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Test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Case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v</a:t>
                      </a:r>
                      <a:r>
                        <a:rPr lang="en-GB" sz="1200" baseline="-25000" dirty="0" err="1">
                          <a:effectLst/>
                        </a:rPr>
                        <a:t>bicyclee</a:t>
                      </a:r>
                      <a:r>
                        <a:rPr lang="en-GB" sz="1200" dirty="0">
                          <a:effectLst/>
                        </a:rPr>
                        <a:t> [km/h]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v</a:t>
                      </a:r>
                      <a:r>
                        <a:rPr lang="en-GB" sz="1200" baseline="-25000">
                          <a:effectLst/>
                        </a:rPr>
                        <a:t>Vehicle</a:t>
                      </a:r>
                      <a:r>
                        <a:rPr lang="en-GB" sz="1200">
                          <a:effectLst/>
                        </a:rPr>
                        <a:t> [km/h]</a:t>
                      </a:r>
                      <a:endParaRPr lang="de-DE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</a:t>
                      </a:r>
                      <a:r>
                        <a:rPr lang="en-GB" sz="1200" baseline="-25000" dirty="0" err="1">
                          <a:effectLst/>
                        </a:rPr>
                        <a:t>lateral</a:t>
                      </a: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</a:t>
                      </a:r>
                      <a:r>
                        <a:rPr lang="en-GB" sz="1200" baseline="-25000" dirty="0">
                          <a:effectLst/>
                        </a:rPr>
                        <a:t>a</a:t>
                      </a: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</a:t>
                      </a:r>
                      <a:r>
                        <a:rPr lang="en-GB" sz="1200" baseline="-25000" dirty="0" err="1">
                          <a:effectLst/>
                        </a:rPr>
                        <a:t>b</a:t>
                      </a: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</a:t>
                      </a:r>
                      <a:r>
                        <a:rPr lang="en-GB" sz="1200" baseline="-25000" dirty="0">
                          <a:effectLst/>
                        </a:rPr>
                        <a:t>c</a:t>
                      </a: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</a:t>
                      </a:r>
                      <a:r>
                        <a:rPr lang="en-GB" sz="1200" baseline="-25000" dirty="0">
                          <a:effectLst/>
                        </a:rPr>
                        <a:t>d</a:t>
                      </a: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</a:t>
                      </a:r>
                      <a:r>
                        <a:rPr lang="en-GB" sz="1200" baseline="-25000" dirty="0" err="1">
                          <a:effectLst/>
                        </a:rPr>
                        <a:t>bicycle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l</a:t>
                      </a:r>
                      <a:r>
                        <a:rPr lang="en-GB" sz="1200" baseline="-25000" dirty="0" err="1">
                          <a:effectLst/>
                        </a:rPr>
                        <a:t>corridor</a:t>
                      </a:r>
                      <a:br>
                        <a:rPr lang="en-GB" sz="1200" baseline="-250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</a:t>
                      </a:r>
                      <a:r>
                        <a:rPr lang="en-GB" sz="1200" baseline="-25000" dirty="0" err="1">
                          <a:effectLst/>
                        </a:rPr>
                        <a:t>corridor</a:t>
                      </a:r>
                      <a:r>
                        <a:rPr lang="en-GB" sz="1200" dirty="0">
                          <a:effectLst/>
                        </a:rPr>
                        <a:t>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For information only (not influencing test parameters)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863289"/>
                  </a:ext>
                </a:extLst>
              </a:tr>
              <a:tr h="41886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Impact Position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Turn Radius [m]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625150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1.25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44.4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15.8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highlight>
                            <a:srgbClr val="FFFF00"/>
                          </a:highlight>
                        </a:rPr>
                        <a:t>15</a:t>
                      </a:r>
                      <a:endParaRPr lang="de-DE" sz="18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26.1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65</a:t>
                      </a:r>
                      <a:endParaRPr lang="de-DE" sz="1800">
                        <a:effectLst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80</a:t>
                      </a:r>
                      <a:endParaRPr lang="de-DE" sz="1800" dirty="0">
                        <a:effectLst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vehicle width 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+ 1 m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82025279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22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highlight>
                            <a:srgbClr val="FFFF00"/>
                          </a:highlight>
                        </a:rPr>
                        <a:t>15</a:t>
                      </a:r>
                      <a:endParaRPr lang="de-DE" sz="18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32.3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7913892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38.3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highlight>
                            <a:srgbClr val="FFFF00"/>
                          </a:highlight>
                        </a:rPr>
                        <a:t>38.3</a:t>
                      </a:r>
                      <a:endParaRPr lang="de-DE" sz="18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7679774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4.25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22.2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43.5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highlight>
                            <a:srgbClr val="FFFF00"/>
                          </a:highlight>
                        </a:rPr>
                        <a:t>15</a:t>
                      </a:r>
                      <a:endParaRPr lang="de-DE" sz="18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43.2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01910106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19.8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highlight>
                            <a:srgbClr val="FFFF00"/>
                          </a:highlight>
                        </a:rPr>
                        <a:t>19.8</a:t>
                      </a:r>
                      <a:endParaRPr lang="de-DE" sz="18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87657886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44.4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14.7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highlight>
                            <a:srgbClr val="FFFF00"/>
                          </a:highlight>
                        </a:rPr>
                        <a:t>15</a:t>
                      </a:r>
                      <a:endParaRPr lang="de-DE" sz="1800" b="1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26.1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6956521"/>
                  </a:ext>
                </a:extLst>
              </a:tr>
              <a:tr h="4101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17.7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29.1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de-DE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</a:t>
                      </a:r>
                      <a:endParaRPr lang="de-DE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4647959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28BFA08-7462-4820-8BA3-4103838CF26C}"/>
              </a:ext>
            </a:extLst>
          </p:cNvPr>
          <p:cNvSpPr txBox="1"/>
          <p:nvPr/>
        </p:nvSpPr>
        <p:spPr>
          <a:xfrm>
            <a:off x="263910" y="5105457"/>
            <a:ext cx="70230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i="1" dirty="0">
                <a:solidFill>
                  <a:srgbClr val="FF0000"/>
                </a:solidFill>
              </a:rPr>
              <a:t>Add. </a:t>
            </a:r>
            <a:r>
              <a:rPr lang="de-DE" b="1" i="1" dirty="0" err="1">
                <a:solidFill>
                  <a:srgbClr val="FF0000"/>
                </a:solidFill>
              </a:rPr>
              <a:t>Assumption</a:t>
            </a:r>
            <a:r>
              <a:rPr lang="de-DE" b="1" i="1" dirty="0">
                <a:solidFill>
                  <a:srgbClr val="FF0000"/>
                </a:solidFill>
              </a:rPr>
              <a:t>: Signal </a:t>
            </a:r>
            <a:r>
              <a:rPr lang="de-DE" b="1" i="1" dirty="0" err="1">
                <a:solidFill>
                  <a:srgbClr val="FF0000"/>
                </a:solidFill>
              </a:rPr>
              <a:t>activated</a:t>
            </a:r>
            <a:r>
              <a:rPr lang="de-DE" b="1" i="1" dirty="0">
                <a:solidFill>
                  <a:srgbClr val="FF0000"/>
                </a:solidFill>
              </a:rPr>
              <a:t> </a:t>
            </a:r>
            <a:br>
              <a:rPr lang="de-DE" b="1" i="1" dirty="0">
                <a:solidFill>
                  <a:srgbClr val="FF0000"/>
                </a:solidFill>
              </a:rPr>
            </a:br>
            <a:r>
              <a:rPr lang="de-DE" b="1" i="1" dirty="0" err="1">
                <a:solidFill>
                  <a:srgbClr val="FF0000"/>
                </a:solidFill>
              </a:rPr>
              <a:t>before</a:t>
            </a:r>
            <a:r>
              <a:rPr lang="de-DE" b="1" i="1" dirty="0">
                <a:solidFill>
                  <a:srgbClr val="FF0000"/>
                </a:solidFill>
              </a:rPr>
              <a:t> outside </a:t>
            </a:r>
            <a:r>
              <a:rPr lang="de-DE" b="1" i="1" dirty="0" err="1">
                <a:solidFill>
                  <a:srgbClr val="FF0000"/>
                </a:solidFill>
              </a:rPr>
              <a:t>swerve</a:t>
            </a:r>
            <a:r>
              <a:rPr lang="de-DE" b="1" i="1" dirty="0">
                <a:solidFill>
                  <a:srgbClr val="FF0000"/>
                </a:solidFill>
              </a:rPr>
              <a:t> (</a:t>
            </a:r>
            <a:r>
              <a:rPr lang="de-DE" b="1" i="1" dirty="0" err="1">
                <a:solidFill>
                  <a:srgbClr val="FF0000"/>
                </a:solidFill>
              </a:rPr>
              <a:t>since</a:t>
            </a:r>
            <a:r>
              <a:rPr lang="de-DE" b="1" i="1" dirty="0">
                <a:solidFill>
                  <a:srgbClr val="FF0000"/>
                </a:solidFill>
              </a:rPr>
              <a:t> </a:t>
            </a:r>
            <a:r>
              <a:rPr lang="de-DE" b="1" i="1" dirty="0" err="1">
                <a:solidFill>
                  <a:srgbClr val="FF0000"/>
                </a:solidFill>
              </a:rPr>
              <a:t>that‘s</a:t>
            </a:r>
            <a:r>
              <a:rPr lang="de-DE" b="1" i="1" dirty="0">
                <a:solidFill>
                  <a:srgbClr val="FF0000"/>
                </a:solidFill>
              </a:rPr>
              <a:t> not </a:t>
            </a:r>
            <a:r>
              <a:rPr lang="de-DE" b="1" i="1" dirty="0" err="1">
                <a:solidFill>
                  <a:srgbClr val="FF0000"/>
                </a:solidFill>
              </a:rPr>
              <a:t>tested</a:t>
            </a:r>
            <a:r>
              <a:rPr lang="de-DE" b="1" i="1" dirty="0">
                <a:solidFill>
                  <a:srgbClr val="FF0000"/>
                </a:solidFill>
              </a:rPr>
              <a:t>, </a:t>
            </a:r>
            <a:br>
              <a:rPr lang="de-DE" b="1" i="1" dirty="0">
                <a:solidFill>
                  <a:srgbClr val="FF0000"/>
                </a:solidFill>
              </a:rPr>
            </a:br>
            <a:r>
              <a:rPr lang="de-DE" b="1" i="1" dirty="0" err="1">
                <a:solidFill>
                  <a:srgbClr val="FF0000"/>
                </a:solidFill>
              </a:rPr>
              <a:t>as</a:t>
            </a:r>
            <a:r>
              <a:rPr lang="de-DE" b="1" i="1" dirty="0">
                <a:solidFill>
                  <a:srgbClr val="FF0000"/>
                </a:solidFill>
              </a:rPr>
              <a:t> </a:t>
            </a:r>
            <a:r>
              <a:rPr lang="de-DE" b="1" i="1" dirty="0" err="1">
                <a:solidFill>
                  <a:srgbClr val="FF0000"/>
                </a:solidFill>
              </a:rPr>
              <a:t>requested</a:t>
            </a:r>
            <a:r>
              <a:rPr lang="de-DE" b="1" i="1" dirty="0">
                <a:solidFill>
                  <a:srgbClr val="FF0000"/>
                </a:solidFill>
              </a:rPr>
              <a:t> </a:t>
            </a:r>
            <a:r>
              <a:rPr lang="de-DE" b="1" i="1" dirty="0" err="1">
                <a:solidFill>
                  <a:srgbClr val="FF0000"/>
                </a:solidFill>
              </a:rPr>
              <a:t>by</a:t>
            </a:r>
            <a:r>
              <a:rPr lang="de-DE" b="1" i="1" dirty="0">
                <a:solidFill>
                  <a:srgbClr val="FF0000"/>
                </a:solidFill>
              </a:rPr>
              <a:t> Industry)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C4553D4-703A-4B2D-803A-9D618FECE0E9}"/>
              </a:ext>
            </a:extLst>
          </p:cNvPr>
          <p:cNvSpPr/>
          <p:nvPr/>
        </p:nvSpPr>
        <p:spPr bwMode="auto">
          <a:xfrm>
            <a:off x="9335059" y="5027391"/>
            <a:ext cx="1484851" cy="41106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5E88A981-1A3A-4DB2-B1F5-D6E6AA5D86D5}"/>
              </a:ext>
            </a:extLst>
          </p:cNvPr>
          <p:cNvSpPr/>
          <p:nvPr/>
        </p:nvSpPr>
        <p:spPr bwMode="auto">
          <a:xfrm>
            <a:off x="10552272" y="5050903"/>
            <a:ext cx="729842" cy="38589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pic>
        <p:nvPicPr>
          <p:cNvPr id="8" name="Grafik 7" descr="Radfahren">
            <a:extLst>
              <a:ext uri="{FF2B5EF4-FFF2-40B4-BE49-F238E27FC236}">
                <a16:creationId xmlns:a16="http://schemas.microsoft.com/office/drawing/2014/main" id="{3F86AF0D-52EF-421C-A2E9-1A21D38E9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3351" y="5667150"/>
            <a:ext cx="561426" cy="561426"/>
          </a:xfrm>
          <a:prstGeom prst="rect">
            <a:avLst/>
          </a:prstGeom>
        </p:spPr>
      </p:pic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782B0C60-5999-46EE-8BEE-509DF759F8E0}"/>
              </a:ext>
            </a:extLst>
          </p:cNvPr>
          <p:cNvCxnSpPr>
            <a:cxnSpLocks/>
          </p:cNvCxnSpPr>
          <p:nvPr/>
        </p:nvCxnSpPr>
        <p:spPr bwMode="auto">
          <a:xfrm>
            <a:off x="8056535" y="5549343"/>
            <a:ext cx="2998823" cy="0"/>
          </a:xfrm>
          <a:prstGeom prst="straightConnector1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93197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941846-5E26-4029-A080-2C0274722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76" y="0"/>
            <a:ext cx="9530027" cy="838200"/>
          </a:xfrm>
        </p:spPr>
        <p:txBody>
          <a:bodyPr/>
          <a:lstStyle/>
          <a:p>
            <a:r>
              <a:rPr lang="de-DE" dirty="0"/>
              <a:t>Original pass-fail </a:t>
            </a:r>
            <a:r>
              <a:rPr lang="de-DE" dirty="0" err="1"/>
              <a:t>criteria</a:t>
            </a:r>
            <a:r>
              <a:rPr lang="de-DE" dirty="0"/>
              <a:t>, 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turning</a:t>
            </a:r>
            <a:endParaRPr lang="de-DE" dirty="0"/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4764A8C0-BF64-42C8-BCD0-89C6F9FD0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766452"/>
              </p:ext>
            </p:extLst>
          </p:nvPr>
        </p:nvGraphicFramePr>
        <p:xfrm>
          <a:off x="2963633" y="630152"/>
          <a:ext cx="9151291" cy="5670722"/>
        </p:xfrm>
        <a:graphic>
          <a:graphicData uri="http://schemas.openxmlformats.org/drawingml/2006/table">
            <a:tbl>
              <a:tblPr/>
              <a:tblGrid>
                <a:gridCol w="447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5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6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8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50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931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71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642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24128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23700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667858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New</a:t>
                      </a:r>
                      <a:b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Test</a:t>
                      </a:r>
                      <a:b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Case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turn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vehicle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[km/h]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Bicycle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[km/h]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lateral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[m]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[m]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bicycle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[m]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corridor</a:t>
                      </a:r>
                      <a:b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[m]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corridor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[m]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Times New Roman"/>
                          <a:ea typeface="Times New Roman"/>
                          <a:cs typeface="Times New Roman"/>
                        </a:rPr>
                        <a:t>d</a:t>
                      </a:r>
                      <a:r>
                        <a:rPr lang="en-GB" sz="1400" baseline="-25000">
                          <a:latin typeface="Times New Roman"/>
                          <a:ea typeface="Times New Roman"/>
                          <a:cs typeface="Times New Roman"/>
                        </a:rPr>
                        <a:t>corridor,outer</a:t>
                      </a: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 [m]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Include cone to account for </a:t>
                      </a:r>
                      <a:b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initial swerving?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4.3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&lt; 55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&gt; 70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vehicle width </a:t>
                      </a:r>
                      <a:b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+ 1m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4.4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10.7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Yes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1.5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4.3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4.4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4.5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2.4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3.4</a:t>
                      </a:r>
                      <a:endParaRPr lang="de-DE" sz="1400" b="1" dirty="0">
                        <a:highlight>
                          <a:srgbClr val="FFFF00"/>
                        </a:highligh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357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Times New Roman"/>
                          <a:ea typeface="Times New Roman"/>
                          <a:cs typeface="Times New Roman"/>
                        </a:rPr>
                        <a:t>No</a:t>
                      </a:r>
                      <a:endParaRPr lang="de-DE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E80C25EC-00C3-46BF-8581-E822CD433932}"/>
              </a:ext>
            </a:extLst>
          </p:cNvPr>
          <p:cNvGrpSpPr/>
          <p:nvPr/>
        </p:nvGrpSpPr>
        <p:grpSpPr>
          <a:xfrm>
            <a:off x="412595" y="2523700"/>
            <a:ext cx="1935547" cy="1406792"/>
            <a:chOff x="6679171" y="5023620"/>
            <a:chExt cx="1935547" cy="1406792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16D99309-1AD1-4017-91C3-7FE2A8B41442}"/>
                </a:ext>
              </a:extLst>
            </p:cNvPr>
            <p:cNvSpPr/>
            <p:nvPr/>
          </p:nvSpPr>
          <p:spPr bwMode="auto">
            <a:xfrm rot="21205202">
              <a:off x="6679171" y="5234224"/>
              <a:ext cx="1484851" cy="41106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4E3A7450-2B95-499D-8172-294A7D37AF55}"/>
                </a:ext>
              </a:extLst>
            </p:cNvPr>
            <p:cNvSpPr/>
            <p:nvPr/>
          </p:nvSpPr>
          <p:spPr bwMode="auto">
            <a:xfrm rot="19642587">
              <a:off x="7884876" y="5023620"/>
              <a:ext cx="729842" cy="385893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pic>
          <p:nvPicPr>
            <p:cNvPr id="7" name="Grafik 6" descr="Radfahren">
              <a:extLst>
                <a:ext uri="{FF2B5EF4-FFF2-40B4-BE49-F238E27FC236}">
                  <a16:creationId xmlns:a16="http://schemas.microsoft.com/office/drawing/2014/main" id="{B2C578BA-4E6D-4A13-A3A3-673B22AA1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688371" y="5868986"/>
              <a:ext cx="561426" cy="561426"/>
            </a:xfrm>
            <a:prstGeom prst="rect">
              <a:avLst/>
            </a:prstGeom>
          </p:spPr>
        </p:pic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5BFB54FB-7D23-430E-B72B-2F48C72582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618272" y="5760230"/>
              <a:ext cx="946888" cy="0"/>
            </a:xfrm>
            <a:prstGeom prst="straightConnector1">
              <a:avLst/>
            </a:pr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85905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08F430-2CB8-4662-BEF2-7E310F83F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Idea</a:t>
            </a:r>
            <a:r>
              <a:rPr lang="de-DE" dirty="0"/>
              <a:t>: </a:t>
            </a: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Verify</a:t>
            </a:r>
            <a:r>
              <a:rPr lang="de-DE" dirty="0"/>
              <a:t> The System </a:t>
            </a:r>
            <a:r>
              <a:rPr lang="de-DE" dirty="0" err="1"/>
              <a:t>With</a:t>
            </a:r>
            <a:r>
              <a:rPr lang="de-DE" dirty="0"/>
              <a:t> Robot </a:t>
            </a:r>
            <a:r>
              <a:rPr lang="de-DE" dirty="0" err="1"/>
              <a:t>Testing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30E8BE-FAD5-4F5F-932A-21BAC7FAF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1" y="1854202"/>
            <a:ext cx="11247967" cy="1833042"/>
          </a:xfrm>
        </p:spPr>
        <p:txBody>
          <a:bodyPr/>
          <a:lstStyle/>
          <a:p>
            <a:r>
              <a:rPr lang="en-GB" dirty="0"/>
              <a:t>The BSIS shall inform the driver about nearby </a:t>
            </a:r>
            <a:r>
              <a:rPr lang="en-GB" i="1" dirty="0">
                <a:solidFill>
                  <a:srgbClr val="0070C0"/>
                </a:solidFill>
              </a:rPr>
              <a:t>bicycles that might be endangered during a potential turn, by means of an optical signal, so that the vehicle can be stopped before crossing the bicycle trajectory</a:t>
            </a:r>
            <a:r>
              <a:rPr lang="en-GB" dirty="0"/>
              <a:t>.</a:t>
            </a:r>
            <a:endParaRPr lang="de-DE" dirty="0"/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AF9671-AF4D-420B-A35D-2F93251C6792}"/>
              </a:ext>
            </a:extLst>
          </p:cNvPr>
          <p:cNvSpPr txBox="1"/>
          <p:nvPr/>
        </p:nvSpPr>
        <p:spPr>
          <a:xfrm rot="5400000">
            <a:off x="-435093" y="4295402"/>
            <a:ext cx="1761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Signal </a:t>
            </a:r>
            <a:r>
              <a:rPr lang="de-DE" dirty="0" err="1"/>
              <a:t>given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B325471-093C-4369-AF84-9AC88AB6A98B}"/>
              </a:ext>
            </a:extLst>
          </p:cNvPr>
          <p:cNvSpPr txBox="1"/>
          <p:nvPr/>
        </p:nvSpPr>
        <p:spPr>
          <a:xfrm rot="5400000">
            <a:off x="2213429" y="4605283"/>
            <a:ext cx="2402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Brake </a:t>
            </a:r>
            <a:r>
              <a:rPr lang="de-DE" dirty="0" err="1"/>
              <a:t>applicatoin</a:t>
            </a:r>
            <a:endParaRPr lang="de-DE" dirty="0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39D200DE-D3F0-4460-9ED1-CEF1A28E2CAA}"/>
              </a:ext>
            </a:extLst>
          </p:cNvPr>
          <p:cNvSpPr/>
          <p:nvPr/>
        </p:nvSpPr>
        <p:spPr bwMode="auto">
          <a:xfrm>
            <a:off x="742423" y="4082558"/>
            <a:ext cx="2381949" cy="79480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Reaction</a:t>
            </a:r>
            <a:r>
              <a:rPr kumimoji="0" 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time</a:t>
            </a:r>
          </a:p>
        </p:txBody>
      </p:sp>
      <p:sp>
        <p:nvSpPr>
          <p:cNvPr id="8" name="Pfeil: nach rechts 7">
            <a:extLst>
              <a:ext uri="{FF2B5EF4-FFF2-40B4-BE49-F238E27FC236}">
                <a16:creationId xmlns:a16="http://schemas.microsoft.com/office/drawing/2014/main" id="{B6CB5C79-5B91-4BE6-A74F-469F388F7CAE}"/>
              </a:ext>
            </a:extLst>
          </p:cNvPr>
          <p:cNvSpPr/>
          <p:nvPr/>
        </p:nvSpPr>
        <p:spPr bwMode="auto">
          <a:xfrm>
            <a:off x="3705135" y="4082558"/>
            <a:ext cx="2381949" cy="79480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Braking</a:t>
            </a:r>
            <a:endParaRPr kumimoji="0" 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D30593F-EEA9-4486-BF0C-8C0917F105FE}"/>
              </a:ext>
            </a:extLst>
          </p:cNvPr>
          <p:cNvSpPr txBox="1"/>
          <p:nvPr/>
        </p:nvSpPr>
        <p:spPr>
          <a:xfrm rot="5400000">
            <a:off x="5591701" y="4196164"/>
            <a:ext cx="21999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/>
              <a:t>Vehicle </a:t>
            </a:r>
            <a:r>
              <a:rPr lang="de-DE" dirty="0" err="1"/>
              <a:t>stopped</a:t>
            </a:r>
            <a:br>
              <a:rPr lang="de-DE" dirty="0"/>
            </a:b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crossing</a:t>
            </a:r>
            <a:br>
              <a:rPr lang="de-DE" dirty="0"/>
            </a:br>
            <a:r>
              <a:rPr lang="de-DE" dirty="0" err="1"/>
              <a:t>trajectory</a:t>
            </a: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AA6CBA9-1503-43D8-B83C-1DA167945C31}"/>
              </a:ext>
            </a:extLst>
          </p:cNvPr>
          <p:cNvSpPr txBox="1"/>
          <p:nvPr/>
        </p:nvSpPr>
        <p:spPr>
          <a:xfrm>
            <a:off x="1535692" y="4976038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1.4s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2CA5C2D-6E36-44BB-BCDE-B0F2F4A391C2}"/>
              </a:ext>
            </a:extLst>
          </p:cNvPr>
          <p:cNvSpPr txBox="1"/>
          <p:nvPr/>
        </p:nvSpPr>
        <p:spPr>
          <a:xfrm>
            <a:off x="4151305" y="4927542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5 m/s²</a:t>
            </a:r>
          </a:p>
        </p:txBody>
      </p:sp>
      <p:sp>
        <p:nvSpPr>
          <p:cNvPr id="12" name="Geschweifte Klammer rechts 11">
            <a:extLst>
              <a:ext uri="{FF2B5EF4-FFF2-40B4-BE49-F238E27FC236}">
                <a16:creationId xmlns:a16="http://schemas.microsoft.com/office/drawing/2014/main" id="{9FBE33D6-9E2F-4831-A32C-37BCE6C58709}"/>
              </a:ext>
            </a:extLst>
          </p:cNvPr>
          <p:cNvSpPr/>
          <p:nvPr/>
        </p:nvSpPr>
        <p:spPr bwMode="auto">
          <a:xfrm rot="5400000">
            <a:off x="3660138" y="2404312"/>
            <a:ext cx="306143" cy="7135335"/>
          </a:xfrm>
          <a:prstGeom prst="rightBrace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BA98A4D-A0F3-4C1E-89D3-671036290C9F}"/>
              </a:ext>
            </a:extLst>
          </p:cNvPr>
          <p:cNvSpPr txBox="1"/>
          <p:nvPr/>
        </p:nvSpPr>
        <p:spPr>
          <a:xfrm>
            <a:off x="2240663" y="6047609"/>
            <a:ext cx="3145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Total </a:t>
            </a:r>
            <a:r>
              <a:rPr lang="de-DE" dirty="0" err="1"/>
              <a:t>stopping</a:t>
            </a:r>
            <a:r>
              <a:rPr lang="de-DE" dirty="0"/>
              <a:t> </a:t>
            </a:r>
            <a:r>
              <a:rPr lang="de-DE" dirty="0" err="1"/>
              <a:t>distance</a:t>
            </a:r>
            <a:endParaRPr lang="de-DE" dirty="0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B30A5F1-0546-4D58-BAC0-5554DFB40D47}"/>
              </a:ext>
            </a:extLst>
          </p:cNvPr>
          <p:cNvGrpSpPr/>
          <p:nvPr/>
        </p:nvGrpSpPr>
        <p:grpSpPr>
          <a:xfrm rot="2771280">
            <a:off x="10186651" y="4551503"/>
            <a:ext cx="1980982" cy="411060"/>
            <a:chOff x="7098438" y="4307998"/>
            <a:chExt cx="1980982" cy="411060"/>
          </a:xfrm>
        </p:grpSpPr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5ECEFE5E-F0EA-480F-A1E7-41B970CFD292}"/>
                </a:ext>
              </a:extLst>
            </p:cNvPr>
            <p:cNvSpPr/>
            <p:nvPr/>
          </p:nvSpPr>
          <p:spPr bwMode="auto">
            <a:xfrm rot="20252119">
              <a:off x="7098438" y="4307998"/>
              <a:ext cx="1484851" cy="411060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B3ADC539-131E-48B0-9F22-35C17049F0CC}"/>
                </a:ext>
              </a:extLst>
            </p:cNvPr>
            <p:cNvSpPr/>
            <p:nvPr/>
          </p:nvSpPr>
          <p:spPr bwMode="auto">
            <a:xfrm rot="2680618">
              <a:off x="8349578" y="4320583"/>
              <a:ext cx="729842" cy="385893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pic>
        <p:nvPicPr>
          <p:cNvPr id="36" name="Grafik 35" descr="Radfahren">
            <a:extLst>
              <a:ext uri="{FF2B5EF4-FFF2-40B4-BE49-F238E27FC236}">
                <a16:creationId xmlns:a16="http://schemas.microsoft.com/office/drawing/2014/main" id="{9652F56E-85E9-4AC5-8116-1126A238A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29506" y="5764314"/>
            <a:ext cx="561426" cy="561426"/>
          </a:xfrm>
          <a:prstGeom prst="rect">
            <a:avLst/>
          </a:prstGeom>
        </p:spPr>
      </p:pic>
      <p:sp>
        <p:nvSpPr>
          <p:cNvPr id="37" name="Freihandform: Form 36">
            <a:extLst>
              <a:ext uri="{FF2B5EF4-FFF2-40B4-BE49-F238E27FC236}">
                <a16:creationId xmlns:a16="http://schemas.microsoft.com/office/drawing/2014/main" id="{7CABAF4C-7428-48B5-B7FA-EBCBC977273E}"/>
              </a:ext>
            </a:extLst>
          </p:cNvPr>
          <p:cNvSpPr/>
          <p:nvPr/>
        </p:nvSpPr>
        <p:spPr bwMode="auto">
          <a:xfrm>
            <a:off x="8170878" y="4519058"/>
            <a:ext cx="3502558" cy="1328069"/>
          </a:xfrm>
          <a:custGeom>
            <a:avLst/>
            <a:gdLst>
              <a:gd name="connsiteX0" fmla="*/ 0 w 3502558"/>
              <a:gd name="connsiteY0" fmla="*/ 816340 h 1328069"/>
              <a:gd name="connsiteX1" fmla="*/ 922789 w 3502558"/>
              <a:gd name="connsiteY1" fmla="*/ 816340 h 1328069"/>
              <a:gd name="connsiteX2" fmla="*/ 1442906 w 3502558"/>
              <a:gd name="connsiteY2" fmla="*/ 807951 h 1328069"/>
              <a:gd name="connsiteX3" fmla="*/ 1677798 w 3502558"/>
              <a:gd name="connsiteY3" fmla="*/ 698895 h 1328069"/>
              <a:gd name="connsiteX4" fmla="*/ 2214693 w 3502558"/>
              <a:gd name="connsiteY4" fmla="*/ 254278 h 1328069"/>
              <a:gd name="connsiteX5" fmla="*/ 2667699 w 3502558"/>
              <a:gd name="connsiteY5" fmla="*/ 10997 h 1328069"/>
              <a:gd name="connsiteX6" fmla="*/ 2961313 w 3502558"/>
              <a:gd name="connsiteY6" fmla="*/ 52942 h 1328069"/>
              <a:gd name="connsiteX7" fmla="*/ 3271706 w 3502558"/>
              <a:gd name="connsiteY7" fmla="*/ 153610 h 1328069"/>
              <a:gd name="connsiteX8" fmla="*/ 3439486 w 3502558"/>
              <a:gd name="connsiteY8" fmla="*/ 338168 h 1328069"/>
              <a:gd name="connsiteX9" fmla="*/ 3498209 w 3502558"/>
              <a:gd name="connsiteY9" fmla="*/ 606616 h 1328069"/>
              <a:gd name="connsiteX10" fmla="*/ 3498209 w 3502558"/>
              <a:gd name="connsiteY10" fmla="*/ 1051232 h 1328069"/>
              <a:gd name="connsiteX11" fmla="*/ 3498209 w 3502558"/>
              <a:gd name="connsiteY11" fmla="*/ 1328069 h 1328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02558" h="1328069">
                <a:moveTo>
                  <a:pt x="0" y="816340"/>
                </a:moveTo>
                <a:lnTo>
                  <a:pt x="922789" y="816340"/>
                </a:lnTo>
                <a:cubicBezTo>
                  <a:pt x="1163273" y="814942"/>
                  <a:pt x="1317071" y="827525"/>
                  <a:pt x="1442906" y="807951"/>
                </a:cubicBezTo>
                <a:cubicBezTo>
                  <a:pt x="1568741" y="788377"/>
                  <a:pt x="1549167" y="791174"/>
                  <a:pt x="1677798" y="698895"/>
                </a:cubicBezTo>
                <a:cubicBezTo>
                  <a:pt x="1806429" y="606616"/>
                  <a:pt x="2049710" y="368928"/>
                  <a:pt x="2214693" y="254278"/>
                </a:cubicBezTo>
                <a:cubicBezTo>
                  <a:pt x="2379676" y="139628"/>
                  <a:pt x="2543262" y="44553"/>
                  <a:pt x="2667699" y="10997"/>
                </a:cubicBezTo>
                <a:cubicBezTo>
                  <a:pt x="2792136" y="-22559"/>
                  <a:pt x="2860645" y="29173"/>
                  <a:pt x="2961313" y="52942"/>
                </a:cubicBezTo>
                <a:cubicBezTo>
                  <a:pt x="3061981" y="76711"/>
                  <a:pt x="3192011" y="106072"/>
                  <a:pt x="3271706" y="153610"/>
                </a:cubicBezTo>
                <a:cubicBezTo>
                  <a:pt x="3351401" y="201148"/>
                  <a:pt x="3401735" y="262667"/>
                  <a:pt x="3439486" y="338168"/>
                </a:cubicBezTo>
                <a:cubicBezTo>
                  <a:pt x="3477237" y="413669"/>
                  <a:pt x="3488422" y="487772"/>
                  <a:pt x="3498209" y="606616"/>
                </a:cubicBezTo>
                <a:cubicBezTo>
                  <a:pt x="3507996" y="725460"/>
                  <a:pt x="3498209" y="1051232"/>
                  <a:pt x="3498209" y="1051232"/>
                </a:cubicBezTo>
                <a:lnTo>
                  <a:pt x="3498209" y="132806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4AF33118-DE79-4A49-B722-C44256E4EABF}"/>
              </a:ext>
            </a:extLst>
          </p:cNvPr>
          <p:cNvCxnSpPr/>
          <p:nvPr/>
        </p:nvCxnSpPr>
        <p:spPr bwMode="auto">
          <a:xfrm>
            <a:off x="8825289" y="6129301"/>
            <a:ext cx="2558642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6549CF82-37DE-45B4-BC30-F1092A834947}"/>
              </a:ext>
            </a:extLst>
          </p:cNvPr>
          <p:cNvSpPr/>
          <p:nvPr/>
        </p:nvSpPr>
        <p:spPr bwMode="auto">
          <a:xfrm>
            <a:off x="10613763" y="4568653"/>
            <a:ext cx="1020039" cy="1270172"/>
          </a:xfrm>
          <a:custGeom>
            <a:avLst/>
            <a:gdLst>
              <a:gd name="connsiteX0" fmla="*/ 0 w 1020039"/>
              <a:gd name="connsiteY0" fmla="*/ 95713 h 1270172"/>
              <a:gd name="connsiteX1" fmla="*/ 167780 w 1020039"/>
              <a:gd name="connsiteY1" fmla="*/ 3434 h 1270172"/>
              <a:gd name="connsiteX2" fmla="*/ 419450 w 1020039"/>
              <a:gd name="connsiteY2" fmla="*/ 28601 h 1270172"/>
              <a:gd name="connsiteX3" fmla="*/ 629175 w 1020039"/>
              <a:gd name="connsiteY3" fmla="*/ 112491 h 1270172"/>
              <a:gd name="connsiteX4" fmla="*/ 847288 w 1020039"/>
              <a:gd name="connsiteY4" fmla="*/ 187992 h 1270172"/>
              <a:gd name="connsiteX5" fmla="*/ 947956 w 1020039"/>
              <a:gd name="connsiteY5" fmla="*/ 330605 h 1270172"/>
              <a:gd name="connsiteX6" fmla="*/ 1015068 w 1020039"/>
              <a:gd name="connsiteY6" fmla="*/ 565496 h 1270172"/>
              <a:gd name="connsiteX7" fmla="*/ 1015068 w 1020039"/>
              <a:gd name="connsiteY7" fmla="*/ 733276 h 1270172"/>
              <a:gd name="connsiteX8" fmla="*/ 1015068 w 1020039"/>
              <a:gd name="connsiteY8" fmla="*/ 934612 h 1270172"/>
              <a:gd name="connsiteX9" fmla="*/ 1006679 w 1020039"/>
              <a:gd name="connsiteY9" fmla="*/ 1152726 h 1270172"/>
              <a:gd name="connsiteX10" fmla="*/ 1006679 w 1020039"/>
              <a:gd name="connsiteY10" fmla="*/ 1270172 h 1270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20039" h="1270172">
                <a:moveTo>
                  <a:pt x="0" y="95713"/>
                </a:moveTo>
                <a:cubicBezTo>
                  <a:pt x="48936" y="55166"/>
                  <a:pt x="97872" y="14619"/>
                  <a:pt x="167780" y="3434"/>
                </a:cubicBezTo>
                <a:cubicBezTo>
                  <a:pt x="237688" y="-7751"/>
                  <a:pt x="342551" y="10425"/>
                  <a:pt x="419450" y="28601"/>
                </a:cubicBezTo>
                <a:cubicBezTo>
                  <a:pt x="496349" y="46777"/>
                  <a:pt x="557869" y="85926"/>
                  <a:pt x="629175" y="112491"/>
                </a:cubicBezTo>
                <a:cubicBezTo>
                  <a:pt x="700481" y="139056"/>
                  <a:pt x="794158" y="151640"/>
                  <a:pt x="847288" y="187992"/>
                </a:cubicBezTo>
                <a:cubicBezTo>
                  <a:pt x="900418" y="224344"/>
                  <a:pt x="919993" y="267688"/>
                  <a:pt x="947956" y="330605"/>
                </a:cubicBezTo>
                <a:cubicBezTo>
                  <a:pt x="975919" y="393522"/>
                  <a:pt x="1003883" y="498384"/>
                  <a:pt x="1015068" y="565496"/>
                </a:cubicBezTo>
                <a:cubicBezTo>
                  <a:pt x="1026253" y="632608"/>
                  <a:pt x="1015068" y="733276"/>
                  <a:pt x="1015068" y="733276"/>
                </a:cubicBezTo>
                <a:cubicBezTo>
                  <a:pt x="1015068" y="794795"/>
                  <a:pt x="1016466" y="864704"/>
                  <a:pt x="1015068" y="934612"/>
                </a:cubicBezTo>
                <a:cubicBezTo>
                  <a:pt x="1013670" y="1004520"/>
                  <a:pt x="1008077" y="1096799"/>
                  <a:pt x="1006679" y="1152726"/>
                </a:cubicBezTo>
                <a:cubicBezTo>
                  <a:pt x="1005281" y="1208653"/>
                  <a:pt x="1005980" y="1239412"/>
                  <a:pt x="1006679" y="1270172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1" name="Stern: 5 Zacken 40">
            <a:extLst>
              <a:ext uri="{FF2B5EF4-FFF2-40B4-BE49-F238E27FC236}">
                <a16:creationId xmlns:a16="http://schemas.microsoft.com/office/drawing/2014/main" id="{8FE88F6A-7AF1-451E-A8FB-57D97B7E1E8C}"/>
              </a:ext>
            </a:extLst>
          </p:cNvPr>
          <p:cNvSpPr/>
          <p:nvPr/>
        </p:nvSpPr>
        <p:spPr bwMode="auto">
          <a:xfrm>
            <a:off x="10347561" y="4405094"/>
            <a:ext cx="446375" cy="396572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3" name="Verbinder: gewinkelt 42">
            <a:extLst>
              <a:ext uri="{FF2B5EF4-FFF2-40B4-BE49-F238E27FC236}">
                <a16:creationId xmlns:a16="http://schemas.microsoft.com/office/drawing/2014/main" id="{7C1B53D2-7ACD-45CC-8A3D-CED63A7562D1}"/>
              </a:ext>
            </a:extLst>
          </p:cNvPr>
          <p:cNvCxnSpPr>
            <a:cxnSpLocks/>
            <a:stCxn id="13" idx="3"/>
          </p:cNvCxnSpPr>
          <p:nvPr/>
        </p:nvCxnSpPr>
        <p:spPr bwMode="auto">
          <a:xfrm flipV="1">
            <a:off x="5385755" y="4639112"/>
            <a:ext cx="5159206" cy="1608552"/>
          </a:xfrm>
          <a:prstGeom prst="bent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F9CD56AD-8907-425F-B762-71E7AE0A7FEC}"/>
              </a:ext>
            </a:extLst>
          </p:cNvPr>
          <p:cNvCxnSpPr/>
          <p:nvPr/>
        </p:nvCxnSpPr>
        <p:spPr bwMode="auto">
          <a:xfrm>
            <a:off x="3322040" y="3171039"/>
            <a:ext cx="2340529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2F7E0D4A-B430-4945-B038-FDCA6CF4C1FF}"/>
              </a:ext>
            </a:extLst>
          </p:cNvPr>
          <p:cNvCxnSpPr>
            <a:cxnSpLocks/>
          </p:cNvCxnSpPr>
          <p:nvPr/>
        </p:nvCxnSpPr>
        <p:spPr bwMode="auto">
          <a:xfrm>
            <a:off x="5756246" y="3180827"/>
            <a:ext cx="4127694" cy="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13790A21-5172-49D8-B621-87134D611606}"/>
              </a:ext>
            </a:extLst>
          </p:cNvPr>
          <p:cNvCxnSpPr/>
          <p:nvPr/>
        </p:nvCxnSpPr>
        <p:spPr bwMode="auto">
          <a:xfrm flipH="1">
            <a:off x="4387442" y="3171039"/>
            <a:ext cx="251670" cy="57884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73F8F03A-D3A8-44E8-BF79-EB7B5F6B3A6C}"/>
              </a:ext>
            </a:extLst>
          </p:cNvPr>
          <p:cNvCxnSpPr>
            <a:cxnSpLocks/>
          </p:cNvCxnSpPr>
          <p:nvPr/>
        </p:nvCxnSpPr>
        <p:spPr bwMode="auto">
          <a:xfrm>
            <a:off x="7820093" y="3208432"/>
            <a:ext cx="1130960" cy="119666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3186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99EC7C6-416D-49B2-A9C7-F31E51D1E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458" y="904535"/>
            <a:ext cx="6445542" cy="4834157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1997C8C-5A23-41A4-9366-5083E693D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Vehicle Speed and Information Signal Timing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30C70BB-08EE-4BE6-BA92-D3353B3B8D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45" y="1187304"/>
            <a:ext cx="5977855" cy="448339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B401C015-8915-46EE-A783-514DD18ACDD0}"/>
              </a:ext>
            </a:extLst>
          </p:cNvPr>
          <p:cNvCxnSpPr>
            <a:cxnSpLocks/>
          </p:cNvCxnSpPr>
          <p:nvPr/>
        </p:nvCxnSpPr>
        <p:spPr bwMode="auto">
          <a:xfrm>
            <a:off x="677759" y="2492095"/>
            <a:ext cx="5125674" cy="0"/>
          </a:xfrm>
          <a:prstGeom prst="lin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F6C1B994-DCF9-4031-99D1-D6B660B558C0}"/>
              </a:ext>
            </a:extLst>
          </p:cNvPr>
          <p:cNvGrpSpPr/>
          <p:nvPr/>
        </p:nvGrpSpPr>
        <p:grpSpPr>
          <a:xfrm>
            <a:off x="3874310" y="1608885"/>
            <a:ext cx="1793846" cy="1766419"/>
            <a:chOff x="3951560" y="2212328"/>
            <a:chExt cx="1793846" cy="1766419"/>
          </a:xfrm>
        </p:grpSpPr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E86DD021-7428-473A-A810-F2553BB9E549}"/>
                </a:ext>
              </a:extLst>
            </p:cNvPr>
            <p:cNvSpPr/>
            <p:nvPr/>
          </p:nvSpPr>
          <p:spPr bwMode="auto">
            <a:xfrm>
              <a:off x="4395478" y="2649514"/>
              <a:ext cx="906011" cy="873027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A06BA129-3F44-4586-818E-A0F40CEA3522}"/>
                </a:ext>
              </a:extLst>
            </p:cNvPr>
            <p:cNvSpPr/>
            <p:nvPr/>
          </p:nvSpPr>
          <p:spPr bwMode="auto">
            <a:xfrm>
              <a:off x="3951560" y="2212328"/>
              <a:ext cx="1793846" cy="1766419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13" name="Textfeld 12">
            <a:extLst>
              <a:ext uri="{FF2B5EF4-FFF2-40B4-BE49-F238E27FC236}">
                <a16:creationId xmlns:a16="http://schemas.microsoft.com/office/drawing/2014/main" id="{A3D699DE-F432-47E7-BD1F-D2C03ACC5104}"/>
              </a:ext>
            </a:extLst>
          </p:cNvPr>
          <p:cNvSpPr txBox="1"/>
          <p:nvPr/>
        </p:nvSpPr>
        <p:spPr>
          <a:xfrm>
            <a:off x="4114145" y="3318982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20 km/h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95BA2D9-E7F5-4A03-835F-903B8A6135AA}"/>
              </a:ext>
            </a:extLst>
          </p:cNvPr>
          <p:cNvSpPr txBox="1"/>
          <p:nvPr/>
        </p:nvSpPr>
        <p:spPr>
          <a:xfrm>
            <a:off x="4129873" y="2814047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10 km/h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842D6BC-2A57-412F-A8CE-8DABF3978AC1}"/>
              </a:ext>
            </a:extLst>
          </p:cNvPr>
          <p:cNvSpPr txBox="1"/>
          <p:nvPr/>
        </p:nvSpPr>
        <p:spPr>
          <a:xfrm>
            <a:off x="1520795" y="3858073"/>
            <a:ext cx="38090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Radius </a:t>
            </a:r>
            <a:r>
              <a:rPr lang="de-DE" dirty="0" err="1">
                <a:solidFill>
                  <a:srgbClr val="FF0000"/>
                </a:solidFill>
              </a:rPr>
              <a:t>corresponds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to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>
                <a:solidFill>
                  <a:srgbClr val="FF0000"/>
                </a:solidFill>
              </a:rPr>
              <a:t>total </a:t>
            </a:r>
            <a:r>
              <a:rPr lang="de-DE" dirty="0" err="1">
                <a:solidFill>
                  <a:srgbClr val="FF0000"/>
                </a:solidFill>
              </a:rPr>
              <a:t>stopping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distance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from</a:t>
            </a:r>
            <a:br>
              <a:rPr lang="de-DE" dirty="0">
                <a:solidFill>
                  <a:srgbClr val="FF0000"/>
                </a:solidFill>
              </a:rPr>
            </a:br>
            <a:r>
              <a:rPr lang="de-DE" dirty="0" err="1">
                <a:solidFill>
                  <a:srgbClr val="FF0000"/>
                </a:solidFill>
              </a:rPr>
              <a:t>left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diagram</a:t>
            </a:r>
            <a:r>
              <a:rPr lang="de-DE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208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E9359-D3F3-4D5E-AF15-C657B4D58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0" y="0"/>
            <a:ext cx="9530027" cy="838200"/>
          </a:xfrm>
        </p:spPr>
        <p:txBody>
          <a:bodyPr/>
          <a:lstStyle/>
          <a:p>
            <a:r>
              <a:rPr lang="de-DE" dirty="0" err="1"/>
              <a:t>Paradigm</a:t>
            </a:r>
            <a:r>
              <a:rPr lang="de-DE" dirty="0"/>
              <a:t> Change: </a:t>
            </a:r>
            <a:r>
              <a:rPr lang="de-DE" dirty="0" err="1"/>
              <a:t>Require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910735-A476-4FB0-8C64-797932B6D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1" y="591127"/>
            <a:ext cx="11247967" cy="5575759"/>
          </a:xfrm>
        </p:spPr>
        <p:txBody>
          <a:bodyPr/>
          <a:lstStyle/>
          <a:p>
            <a:pPr marL="0" indent="0">
              <a:buNone/>
            </a:pPr>
            <a:r>
              <a:rPr lang="de-DE" b="1" dirty="0" err="1"/>
              <a:t>Verification</a:t>
            </a:r>
            <a:r>
              <a:rPr lang="de-DE" b="1" dirty="0"/>
              <a:t> Approach</a:t>
            </a:r>
          </a:p>
          <a:p>
            <a:r>
              <a:rPr lang="de-DE" dirty="0" err="1"/>
              <a:t>Current</a:t>
            </a:r>
            <a:r>
              <a:rPr lang="de-DE" dirty="0"/>
              <a:t> R151 &amp; </a:t>
            </a:r>
            <a:r>
              <a:rPr lang="de-DE" dirty="0" err="1"/>
              <a:t>almost</a:t>
            </a:r>
            <a:r>
              <a:rPr lang="de-DE" dirty="0"/>
              <a:t> all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regulations</a:t>
            </a:r>
            <a:r>
              <a:rPr lang="de-DE" dirty="0"/>
              <a:t> </a:t>
            </a:r>
            <a:r>
              <a:rPr lang="de-DE" dirty="0" err="1"/>
              <a:t>define</a:t>
            </a:r>
            <a:r>
              <a:rPr lang="de-DE" dirty="0"/>
              <a:t> </a:t>
            </a:r>
            <a:r>
              <a:rPr lang="de-DE" dirty="0" err="1"/>
              <a:t>specs</a:t>
            </a:r>
            <a:r>
              <a:rPr lang="de-DE" dirty="0"/>
              <a:t> (e.g. </a:t>
            </a:r>
            <a:r>
              <a:rPr lang="de-DE" dirty="0" err="1"/>
              <a:t>inform</a:t>
            </a:r>
            <a:r>
              <a:rPr lang="de-DE" dirty="0"/>
              <a:t> at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distance</a:t>
            </a:r>
            <a:r>
              <a:rPr lang="de-DE" dirty="0"/>
              <a:t>)</a:t>
            </a:r>
          </a:p>
          <a:p>
            <a:r>
              <a:rPr lang="de-DE" dirty="0" err="1"/>
              <a:t>Specifications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verified</a:t>
            </a:r>
            <a:r>
              <a:rPr lang="de-DE" dirty="0"/>
              <a:t> in a </a:t>
            </a:r>
            <a:r>
              <a:rPr lang="de-DE" dirty="0" err="1"/>
              <a:t>test</a:t>
            </a:r>
            <a:endParaRPr lang="de-DE" dirty="0"/>
          </a:p>
          <a:p>
            <a:r>
              <a:rPr lang="de-DE" dirty="0"/>
              <a:t>This </a:t>
            </a:r>
            <a:r>
              <a:rPr lang="de-DE" dirty="0" err="1"/>
              <a:t>limits</a:t>
            </a:r>
            <a:r>
              <a:rPr lang="de-DE" dirty="0"/>
              <a:t> </a:t>
            </a:r>
            <a:r>
              <a:rPr lang="de-DE" dirty="0" err="1"/>
              <a:t>manufacturer</a:t>
            </a:r>
            <a:r>
              <a:rPr lang="de-DE" dirty="0"/>
              <a:t> </a:t>
            </a:r>
            <a:r>
              <a:rPr lang="de-DE" dirty="0" err="1"/>
              <a:t>flexibility</a:t>
            </a:r>
            <a:r>
              <a:rPr lang="de-DE" dirty="0"/>
              <a:t> and </a:t>
            </a:r>
            <a:r>
              <a:rPr lang="de-DE" dirty="0" err="1"/>
              <a:t>requires</a:t>
            </a:r>
            <a:r>
              <a:rPr lang="de-DE" dirty="0"/>
              <a:t> </a:t>
            </a:r>
            <a:r>
              <a:rPr lang="de-DE" dirty="0" err="1"/>
              <a:t>assumptions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design</a:t>
            </a:r>
          </a:p>
          <a:p>
            <a:pPr marL="0" indent="0">
              <a:buNone/>
            </a:pPr>
            <a:r>
              <a:rPr lang="de-DE" b="1" dirty="0"/>
              <a:t>Validation Approach</a:t>
            </a:r>
          </a:p>
          <a:p>
            <a:r>
              <a:rPr lang="de-DE" dirty="0" err="1"/>
              <a:t>Define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(e.g. </a:t>
            </a:r>
            <a:r>
              <a:rPr lang="de-DE" dirty="0" err="1"/>
              <a:t>inform</a:t>
            </a:r>
            <a:r>
              <a:rPr lang="de-DE" dirty="0"/>
              <a:t> in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stop</a:t>
            </a:r>
            <a:r>
              <a:rPr lang="de-DE" dirty="0"/>
              <a:t>,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driver</a:t>
            </a:r>
            <a:r>
              <a:rPr lang="de-DE" dirty="0"/>
              <a:t> </a:t>
            </a:r>
            <a:r>
              <a:rPr lang="de-DE" dirty="0" err="1"/>
              <a:t>reaction</a:t>
            </a:r>
            <a:r>
              <a:rPr lang="de-DE" dirty="0"/>
              <a:t> time, </a:t>
            </a:r>
            <a:r>
              <a:rPr lang="de-DE" dirty="0" err="1"/>
              <a:t>possibly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vehicle</a:t>
            </a:r>
            <a:r>
              <a:rPr lang="de-DE" dirty="0"/>
              <a:t> </a:t>
            </a:r>
            <a:r>
              <a:rPr lang="de-DE" dirty="0" err="1"/>
              <a:t>deceleration</a:t>
            </a:r>
            <a:r>
              <a:rPr lang="de-DE" dirty="0"/>
              <a:t>)</a:t>
            </a:r>
          </a:p>
          <a:p>
            <a:r>
              <a:rPr lang="de-DE" dirty="0" err="1"/>
              <a:t>Validate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a posteriori (after </a:t>
            </a:r>
            <a:r>
              <a:rPr lang="de-DE" dirty="0" err="1"/>
              <a:t>impact</a:t>
            </a:r>
            <a:r>
              <a:rPr lang="de-DE" dirty="0"/>
              <a:t>)</a:t>
            </a:r>
          </a:p>
          <a:p>
            <a:r>
              <a:rPr lang="de-DE" dirty="0"/>
              <a:t>This </a:t>
            </a:r>
            <a:r>
              <a:rPr lang="de-DE" dirty="0" err="1"/>
              <a:t>gives</a:t>
            </a:r>
            <a:r>
              <a:rPr lang="de-DE" dirty="0"/>
              <a:t> maximum </a:t>
            </a:r>
            <a:r>
              <a:rPr lang="de-DE" dirty="0" err="1"/>
              <a:t>flexibility</a:t>
            </a:r>
            <a:r>
              <a:rPr lang="de-DE" dirty="0"/>
              <a:t> but also </a:t>
            </a:r>
            <a:r>
              <a:rPr lang="de-DE" dirty="0" err="1"/>
              <a:t>responsibility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manufacturer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5413562"/>
      </p:ext>
    </p:extLst>
  </p:cSld>
  <p:clrMapOvr>
    <a:masterClrMapping/>
  </p:clrMapOvr>
</p:sld>
</file>

<file path=ppt/theme/theme1.xml><?xml version="1.0" encoding="utf-8"?>
<a:theme xmlns:a="http://schemas.openxmlformats.org/drawingml/2006/main" name="bastmuster07">
  <a:themeElements>
    <a:clrScheme name="bastmuster07 1">
      <a:dk1>
        <a:srgbClr val="000000"/>
      </a:dk1>
      <a:lt1>
        <a:srgbClr val="F4FAF4"/>
      </a:lt1>
      <a:dk2>
        <a:srgbClr val="000000"/>
      </a:dk2>
      <a:lt2>
        <a:srgbClr val="808080"/>
      </a:lt2>
      <a:accent1>
        <a:srgbClr val="54B631"/>
      </a:accent1>
      <a:accent2>
        <a:srgbClr val="CC8648"/>
      </a:accent2>
      <a:accent3>
        <a:srgbClr val="F8FCF8"/>
      </a:accent3>
      <a:accent4>
        <a:srgbClr val="000000"/>
      </a:accent4>
      <a:accent5>
        <a:srgbClr val="B3D7AD"/>
      </a:accent5>
      <a:accent6>
        <a:srgbClr val="B97940"/>
      </a:accent6>
      <a:hlink>
        <a:srgbClr val="667AB3"/>
      </a:hlink>
      <a:folHlink>
        <a:srgbClr val="FFF500"/>
      </a:folHlink>
    </a:clrScheme>
    <a:fontScheme name="bastmuster07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astmuster07 1">
        <a:dk1>
          <a:srgbClr val="000000"/>
        </a:dk1>
        <a:lt1>
          <a:srgbClr val="F4FAF4"/>
        </a:lt1>
        <a:dk2>
          <a:srgbClr val="000000"/>
        </a:dk2>
        <a:lt2>
          <a:srgbClr val="808080"/>
        </a:lt2>
        <a:accent1>
          <a:srgbClr val="54B631"/>
        </a:accent1>
        <a:accent2>
          <a:srgbClr val="CC8648"/>
        </a:accent2>
        <a:accent3>
          <a:srgbClr val="F8FCF8"/>
        </a:accent3>
        <a:accent4>
          <a:srgbClr val="000000"/>
        </a:accent4>
        <a:accent5>
          <a:srgbClr val="B3D7AD"/>
        </a:accent5>
        <a:accent6>
          <a:srgbClr val="B97940"/>
        </a:accent6>
        <a:hlink>
          <a:srgbClr val="667AB3"/>
        </a:hlink>
        <a:folHlink>
          <a:srgbClr val="FFF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54B631"/>
        </a:accent1>
        <a:accent2>
          <a:srgbClr val="CC8648"/>
        </a:accent2>
        <a:accent3>
          <a:srgbClr val="FFFFFF"/>
        </a:accent3>
        <a:accent4>
          <a:srgbClr val="000000"/>
        </a:accent4>
        <a:accent5>
          <a:srgbClr val="B3D7AD"/>
        </a:accent5>
        <a:accent6>
          <a:srgbClr val="B97940"/>
        </a:accent6>
        <a:hlink>
          <a:srgbClr val="667AB3"/>
        </a:hlink>
        <a:folHlink>
          <a:srgbClr val="FFF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3">
        <a:dk1>
          <a:srgbClr val="000000"/>
        </a:dk1>
        <a:lt1>
          <a:srgbClr val="F4FAF4"/>
        </a:lt1>
        <a:dk2>
          <a:srgbClr val="6E6E6E"/>
        </a:dk2>
        <a:lt2>
          <a:srgbClr val="AAAAAA"/>
        </a:lt2>
        <a:accent1>
          <a:srgbClr val="8CD26E"/>
        </a:accent1>
        <a:accent2>
          <a:srgbClr val="DCB48C"/>
        </a:accent2>
        <a:accent3>
          <a:srgbClr val="F8FCF8"/>
        </a:accent3>
        <a:accent4>
          <a:srgbClr val="000000"/>
        </a:accent4>
        <a:accent5>
          <a:srgbClr val="C5E5BA"/>
        </a:accent5>
        <a:accent6>
          <a:srgbClr val="C7A37E"/>
        </a:accent6>
        <a:hlink>
          <a:srgbClr val="A0AAC8"/>
        </a:hlink>
        <a:folHlink>
          <a:srgbClr val="FAF05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4">
        <a:dk1>
          <a:srgbClr val="000000"/>
        </a:dk1>
        <a:lt1>
          <a:srgbClr val="F4FAF4"/>
        </a:lt1>
        <a:dk2>
          <a:srgbClr val="000000"/>
        </a:dk2>
        <a:lt2>
          <a:srgbClr val="808080"/>
        </a:lt2>
        <a:accent1>
          <a:srgbClr val="32641E"/>
        </a:accent1>
        <a:accent2>
          <a:srgbClr val="8C5A28"/>
        </a:accent2>
        <a:accent3>
          <a:srgbClr val="F8FCF8"/>
        </a:accent3>
        <a:accent4>
          <a:srgbClr val="000000"/>
        </a:accent4>
        <a:accent5>
          <a:srgbClr val="ADB8AB"/>
        </a:accent5>
        <a:accent6>
          <a:srgbClr val="7E5123"/>
        </a:accent6>
        <a:hlink>
          <a:srgbClr val="3C5078"/>
        </a:hlink>
        <a:folHlink>
          <a:srgbClr val="C8B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5">
        <a:dk1>
          <a:srgbClr val="000000"/>
        </a:dk1>
        <a:lt1>
          <a:srgbClr val="96C896"/>
        </a:lt1>
        <a:dk2>
          <a:srgbClr val="000000"/>
        </a:dk2>
        <a:lt2>
          <a:srgbClr val="808080"/>
        </a:lt2>
        <a:accent1>
          <a:srgbClr val="32641E"/>
        </a:accent1>
        <a:accent2>
          <a:srgbClr val="8C5A28"/>
        </a:accent2>
        <a:accent3>
          <a:srgbClr val="C9E0C9"/>
        </a:accent3>
        <a:accent4>
          <a:srgbClr val="000000"/>
        </a:accent4>
        <a:accent5>
          <a:srgbClr val="ADB8AB"/>
        </a:accent5>
        <a:accent6>
          <a:srgbClr val="7E5123"/>
        </a:accent6>
        <a:hlink>
          <a:srgbClr val="3C5078"/>
        </a:hlink>
        <a:folHlink>
          <a:srgbClr val="C8B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6">
        <a:dk1>
          <a:srgbClr val="000000"/>
        </a:dk1>
        <a:lt1>
          <a:srgbClr val="3399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DCA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tmuster07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Vorlage_16zu9</Template>
  <TotalTime>7</TotalTime>
  <Words>942</Words>
  <Application>Microsoft Office PowerPoint</Application>
  <PresentationFormat>Widescreen</PresentationFormat>
  <Paragraphs>243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Verdana</vt:lpstr>
      <vt:lpstr>Wingdings</vt:lpstr>
      <vt:lpstr>bastmuster07</vt:lpstr>
      <vt:lpstr>Future Ideas for Regulation 151</vt:lpstr>
      <vt:lpstr>Motivation</vt:lpstr>
      <vt:lpstr>Possible information signal timings</vt:lpstr>
      <vt:lpstr>R151 requirements …</vt:lpstr>
      <vt:lpstr>… &amp; pass-fail criteria</vt:lpstr>
      <vt:lpstr>Original pass-fail criteria, including turning</vt:lpstr>
      <vt:lpstr>Idea: What If We Could Verify The System With Robot Testing?</vt:lpstr>
      <vt:lpstr>Vehicle Speed and Information Signal Timing</vt:lpstr>
      <vt:lpstr>Paradigm Change: Require requirements</vt:lpstr>
      <vt:lpstr>Proposal for alternative test method</vt:lpstr>
      <vt:lpstr>How does it look like?</vt:lpstr>
      <vt:lpstr>Possible BSIS and AEB timings in example trajectories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Automatische Bremsung für Abbiegeasistenz</dc:title>
  <dc:creator>Seiniger, Patrick</dc:creator>
  <cp:lastModifiedBy>Nikola SAHOVIC</cp:lastModifiedBy>
  <cp:revision>52</cp:revision>
  <dcterms:created xsi:type="dcterms:W3CDTF">2020-05-28T13:39:42Z</dcterms:created>
  <dcterms:modified xsi:type="dcterms:W3CDTF">2020-09-30T14:35:21Z</dcterms:modified>
</cp:coreProperties>
</file>