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87" r:id="rId2"/>
    <p:sldId id="288" r:id="rId3"/>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9" autoAdjust="0"/>
    <p:restoredTop sz="94581" autoAdjust="0"/>
  </p:normalViewPr>
  <p:slideViewPr>
    <p:cSldViewPr>
      <p:cViewPr varScale="1">
        <p:scale>
          <a:sx n="108" d="100"/>
          <a:sy n="108" d="100"/>
        </p:scale>
        <p:origin x="1452"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15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EE143CF-C05C-4899-A90B-0EF0DB90A256}" type="datetimeFigureOut">
              <a:rPr lang="en-US" smtClean="0"/>
              <a:pPr/>
              <a:t>08-Jun-20</a:t>
            </a:fld>
            <a:endParaRPr lang="en-US"/>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40" tIns="45720" rIns="91440" bIns="45720" rtlCol="0" anchor="b"/>
          <a:lstStyle>
            <a:lvl1pPr algn="r">
              <a:defRPr sz="1200"/>
            </a:lvl1pPr>
          </a:lstStyle>
          <a:p>
            <a:fld id="{2215768F-C471-4493-AADC-36862818B83F}" type="slidenum">
              <a:rPr lang="en-US" smtClean="0"/>
              <a:pPr/>
              <a:t>‹#›</a:t>
            </a:fld>
            <a:endParaRPr lang="en-US"/>
          </a:p>
        </p:txBody>
      </p:sp>
    </p:spTree>
    <p:extLst>
      <p:ext uri="{BB962C8B-B14F-4D97-AF65-F5344CB8AC3E}">
        <p14:creationId xmlns:p14="http://schemas.microsoft.com/office/powerpoint/2010/main" val="254165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0F1FE176-7828-4E25-A303-EFB7A6EB15F0}" type="datetimeFigureOut">
              <a:rPr lang="en-GB" smtClean="0"/>
              <a:pPr/>
              <a:t>08/06/2020</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1C8FC0D7-00BE-487F-A0DC-9FF156A82E82}" type="slidenum">
              <a:rPr lang="en-GB" smtClean="0"/>
              <a:pPr/>
              <a:t>‹#›</a:t>
            </a:fld>
            <a:endParaRPr lang="en-GB"/>
          </a:p>
        </p:txBody>
      </p:sp>
    </p:spTree>
    <p:extLst>
      <p:ext uri="{BB962C8B-B14F-4D97-AF65-F5344CB8AC3E}">
        <p14:creationId xmlns:p14="http://schemas.microsoft.com/office/powerpoint/2010/main" val="195764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484784"/>
            <a:ext cx="9906000" cy="5373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21"/>
          <p:cNvSpPr>
            <a:spLocks noGrp="1"/>
          </p:cNvSpPr>
          <p:nvPr>
            <p:ph type="title"/>
          </p:nvPr>
        </p:nvSpPr>
        <p:spPr>
          <a:xfrm>
            <a:off x="3577" y="2276872"/>
            <a:ext cx="9906000" cy="1143000"/>
          </a:xfrm>
          <a:prstGeom prst="rect">
            <a:avLst/>
          </a:prstGeom>
        </p:spPr>
        <p:txBody>
          <a:bodyPr vert="horz" lIns="91440" tIns="45720" rIns="91440" bIns="45720" rtlCol="0" anchor="ctr">
            <a:normAutofit/>
          </a:bodyPr>
          <a:lstStyle>
            <a:lvl1pPr>
              <a:defRPr>
                <a:solidFill>
                  <a:schemeClr val="accent1">
                    <a:lumMod val="75000"/>
                  </a:schemeClr>
                </a:solidFill>
              </a:defRPr>
            </a:lvl1pPr>
          </a:lstStyle>
          <a:p>
            <a:r>
              <a:rPr lang="en-GB" sz="4000" b="1" dirty="0">
                <a:solidFill>
                  <a:srgbClr val="006600"/>
                </a:solidFill>
                <a:latin typeface="Verdana" pitchFamily="34" charset="0"/>
                <a:ea typeface="Verdana" pitchFamily="34" charset="0"/>
                <a:cs typeface="Verdana" pitchFamily="34" charset="0"/>
              </a:rPr>
              <a:t>Main title</a:t>
            </a:r>
          </a:p>
        </p:txBody>
      </p:sp>
      <p:sp>
        <p:nvSpPr>
          <p:cNvPr id="3" name="Text Placeholder 22"/>
          <p:cNvSpPr>
            <a:spLocks noGrp="1"/>
          </p:cNvSpPr>
          <p:nvPr>
            <p:ph idx="1" hasCustomPrompt="1"/>
          </p:nvPr>
        </p:nvSpPr>
        <p:spPr>
          <a:xfrm>
            <a:off x="0" y="3573017"/>
            <a:ext cx="9906000" cy="2664296"/>
          </a:xfrm>
          <a:prstGeom prst="rect">
            <a:avLst/>
          </a:prstGeom>
        </p:spPr>
        <p:txBody>
          <a:bodyPr vert="horz" lIns="91440" tIns="45720" rIns="91440" bIns="45720" rtlCol="0">
            <a:normAutofit/>
          </a:bodyPr>
          <a:lstStyle>
            <a:lvl1pPr>
              <a:defRPr sz="2400"/>
            </a:lvl1pPr>
          </a:lstStyle>
          <a:p>
            <a:pPr algn="ctr">
              <a:lnSpc>
                <a:spcPct val="80000"/>
              </a:lnSpc>
            </a:pPr>
            <a:r>
              <a:rPr lang="es-AR" sz="2400" b="1" dirty="0" err="1">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Subtitle</a:t>
            </a:r>
            <a:endParaRPr lang="es-AR" sz="2400" b="1"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b="1" dirty="0" err="1">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Author</a:t>
            </a:r>
            <a:endParaRPr lang="es-AR" b="1"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1800" dirty="0" err="1">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Her</a:t>
            </a:r>
            <a:r>
              <a:rPr lang="fr-CH" sz="1800"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t>
            </a:r>
            <a:r>
              <a:rPr lang="fr-CH" sz="1800" dirty="0" err="1">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his</a:t>
            </a:r>
            <a:r>
              <a:rPr lang="fr-CH" sz="1800"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fr-CH" sz="1800" dirty="0" err="1">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title</a:t>
            </a:r>
            <a:endParaRPr lang="en-US" sz="1800"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sz="2400" b="1" dirty="0" err="1">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Location</a:t>
            </a:r>
            <a:endParaRPr lang="es-AR"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Date</a:t>
            </a:r>
            <a:endParaRPr lang="en-GB"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5105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a:xfrm>
            <a:off x="3152800" y="332656"/>
            <a:ext cx="6753200" cy="1143000"/>
          </a:xfrm>
        </p:spPr>
        <p:txBody>
          <a:bodyPr/>
          <a:lstStyle>
            <a:lvl1pPr algn="l">
              <a:defRPr>
                <a:solidFill>
                  <a:schemeClr val="bg1"/>
                </a:solidFill>
              </a:defRPr>
            </a:lvl1pPr>
          </a:lstStyle>
          <a:p>
            <a:pPr algn="l" eaLnBrk="1" hangingPunct="1"/>
            <a:r>
              <a:rPr lang="en-GB" sz="4000" b="1" dirty="0">
                <a:solidFill>
                  <a:schemeClr val="bg1"/>
                </a:solidFill>
                <a:latin typeface="Verdana" pitchFamily="34" charset="0"/>
                <a:ea typeface="Verdana" pitchFamily="34" charset="0"/>
                <a:cs typeface="Verdana" pitchFamily="34" charset="0"/>
              </a:rPr>
              <a:t>Main title here</a:t>
            </a:r>
          </a:p>
        </p:txBody>
      </p:sp>
      <p:sp>
        <p:nvSpPr>
          <p:cNvPr id="3" name="Content Placeholder 2"/>
          <p:cNvSpPr>
            <a:spLocks noGrp="1"/>
          </p:cNvSpPr>
          <p:nvPr>
            <p:ph sz="quarter" idx="10"/>
          </p:nvPr>
        </p:nvSpPr>
        <p:spPr>
          <a:xfrm>
            <a:off x="849313"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3"/>
          <p:cNvSpPr txBox="1">
            <a:spLocks noChangeArrowheads="1"/>
          </p:cNvSpPr>
          <p:nvPr userDrawn="1"/>
        </p:nvSpPr>
        <p:spPr>
          <a:xfrm>
            <a:off x="3152800"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4000" b="1" dirty="0">
                <a:latin typeface="Verdana" pitchFamily="34" charset="0"/>
                <a:ea typeface="Verdana" pitchFamily="34" charset="0"/>
                <a:cs typeface="Verdana" pitchFamily="34" charset="0"/>
              </a:rPr>
              <a:t>Main title here</a:t>
            </a:r>
          </a:p>
        </p:txBody>
      </p:sp>
      <p:sp>
        <p:nvSpPr>
          <p:cNvPr id="8" name="Content Placeholder 2"/>
          <p:cNvSpPr>
            <a:spLocks noGrp="1"/>
          </p:cNvSpPr>
          <p:nvPr>
            <p:ph sz="quarter" idx="10"/>
          </p:nvPr>
        </p:nvSpPr>
        <p:spPr>
          <a:xfrm>
            <a:off x="849313"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113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3"/>
          <p:cNvSpPr txBox="1">
            <a:spLocks noChangeArrowheads="1"/>
          </p:cNvSpPr>
          <p:nvPr userDrawn="1"/>
        </p:nvSpPr>
        <p:spPr>
          <a:xfrm>
            <a:off x="3152800"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4000" b="1" dirty="0">
                <a:latin typeface="Verdana" pitchFamily="34" charset="0"/>
                <a:ea typeface="Verdana" pitchFamily="34" charset="0"/>
                <a:cs typeface="Verdana" pitchFamily="34" charset="0"/>
              </a:rPr>
              <a:t>Main title here</a:t>
            </a:r>
          </a:p>
        </p:txBody>
      </p:sp>
      <p:sp>
        <p:nvSpPr>
          <p:cNvPr id="9" name="Content Placeholder 2"/>
          <p:cNvSpPr>
            <a:spLocks noGrp="1"/>
          </p:cNvSpPr>
          <p:nvPr>
            <p:ph sz="quarter" idx="10"/>
          </p:nvPr>
        </p:nvSpPr>
        <p:spPr>
          <a:xfrm>
            <a:off x="849313"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8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2348880"/>
            <a:ext cx="4375150" cy="3777284"/>
          </a:xfrm>
        </p:spPr>
        <p:txBody>
          <a:bodyPr/>
          <a:lstStyle>
            <a:lvl1pPr>
              <a:defRPr lang="en-US" sz="2000" b="1" kern="1200" baseline="0" dirty="0" smtClean="0">
                <a:solidFill>
                  <a:srgbClr val="006600"/>
                </a:solidFill>
                <a:latin typeface="Verdana" pitchFamily="34" charset="0"/>
                <a:ea typeface="Verdana" pitchFamily="34" charset="0"/>
                <a:cs typeface="Verdana" pitchFamily="34" charset="0"/>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35550" y="2348880"/>
            <a:ext cx="4375150" cy="3777284"/>
          </a:xfrm>
        </p:spPr>
        <p:txBody>
          <a:bodyPr/>
          <a:lstStyle>
            <a:lvl1pPr>
              <a:defRPr lang="en-US" sz="2000" b="1" kern="1200" baseline="0" dirty="0" smtClean="0">
                <a:solidFill>
                  <a:srgbClr val="006600"/>
                </a:solidFill>
                <a:latin typeface="Verdana" pitchFamily="34" charset="0"/>
                <a:ea typeface="Verdana" pitchFamily="34" charset="0"/>
                <a:cs typeface="Verdana" pitchFamily="34" charset="0"/>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3"/>
          <p:cNvSpPr>
            <a:spLocks noGrp="1" noChangeArrowheads="1"/>
          </p:cNvSpPr>
          <p:nvPr>
            <p:ph type="title"/>
          </p:nvPr>
        </p:nvSpPr>
        <p:spPr>
          <a:xfrm>
            <a:off x="3152800" y="332656"/>
            <a:ext cx="6753200" cy="1143000"/>
          </a:xfrm>
        </p:spPr>
        <p:txBody>
          <a:bodyPr/>
          <a:lstStyle>
            <a:lvl1pPr algn="l">
              <a:defRPr>
                <a:solidFill>
                  <a:schemeClr val="bg1"/>
                </a:solidFill>
              </a:defRPr>
            </a:lvl1pPr>
          </a:lstStyle>
          <a:p>
            <a:pPr algn="l" eaLnBrk="1" hangingPunct="1"/>
            <a:r>
              <a:rPr lang="en-GB" sz="4000" b="1" dirty="0">
                <a:solidFill>
                  <a:schemeClr val="bg1"/>
                </a:solidFill>
                <a:latin typeface="Verdana" pitchFamily="34" charset="0"/>
                <a:ea typeface="Verdana" pitchFamily="34" charset="0"/>
                <a:cs typeface="Verdana" pitchFamily="34" charset="0"/>
              </a:rPr>
              <a:t>Main title here</a:t>
            </a:r>
          </a:p>
        </p:txBody>
      </p:sp>
    </p:spTree>
    <p:extLst>
      <p:ext uri="{BB962C8B-B14F-4D97-AF65-F5344CB8AC3E}">
        <p14:creationId xmlns:p14="http://schemas.microsoft.com/office/powerpoint/2010/main" val="348846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3"/>
          <p:cNvSpPr>
            <a:spLocks noGrp="1" noChangeArrowheads="1"/>
          </p:cNvSpPr>
          <p:nvPr>
            <p:ph type="title"/>
          </p:nvPr>
        </p:nvSpPr>
        <p:spPr>
          <a:xfrm>
            <a:off x="3152800" y="332656"/>
            <a:ext cx="6753200" cy="1143000"/>
          </a:xfrm>
        </p:spPr>
        <p:txBody>
          <a:bodyPr/>
          <a:lstStyle>
            <a:lvl1pPr algn="l">
              <a:defRPr>
                <a:solidFill>
                  <a:schemeClr val="bg1"/>
                </a:solidFill>
              </a:defRPr>
            </a:lvl1pPr>
          </a:lstStyle>
          <a:p>
            <a:pPr algn="l" eaLnBrk="1" hangingPunct="1"/>
            <a:r>
              <a:rPr lang="en-GB" sz="4000" b="1" dirty="0">
                <a:solidFill>
                  <a:schemeClr val="bg1"/>
                </a:solidFill>
                <a:latin typeface="Verdana" pitchFamily="34" charset="0"/>
                <a:ea typeface="Verdana" pitchFamily="34" charset="0"/>
                <a:cs typeface="Verdana" pitchFamily="34" charset="0"/>
              </a:rPr>
              <a:t>Main title here</a:t>
            </a:r>
          </a:p>
        </p:txBody>
      </p:sp>
    </p:spTree>
    <p:extLst>
      <p:ext uri="{BB962C8B-B14F-4D97-AF65-F5344CB8AC3E}">
        <p14:creationId xmlns:p14="http://schemas.microsoft.com/office/powerpoint/2010/main" val="203565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8504" y="1772816"/>
            <a:ext cx="3259006" cy="1162050"/>
          </a:xfrm>
        </p:spPr>
        <p:txBody>
          <a:bodyPr anchor="b"/>
          <a:lstStyle>
            <a:lvl1pPr algn="l">
              <a:defRPr sz="2000" b="1">
                <a:solidFill>
                  <a:srgbClr val="006600"/>
                </a:solidFill>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3872971" y="2132856"/>
            <a:ext cx="5537729" cy="3993308"/>
          </a:xfrm>
        </p:spPr>
        <p:txBody>
          <a:bodyPr/>
          <a:lstStyle>
            <a:lvl1pPr>
              <a:defRPr sz="3200">
                <a:solidFill>
                  <a:schemeClr val="accent6">
                    <a:lumMod val="50000"/>
                  </a:schemeClr>
                </a:solidFill>
                <a:latin typeface="Verdana" pitchFamily="34" charset="0"/>
                <a:ea typeface="Verdana" pitchFamily="34" charset="0"/>
                <a:cs typeface="Verdana" pitchFamily="34" charset="0"/>
              </a:defRPr>
            </a:lvl1pPr>
            <a:lvl2pPr>
              <a:defRPr sz="2800">
                <a:solidFill>
                  <a:schemeClr val="accent6">
                    <a:lumMod val="50000"/>
                  </a:schemeClr>
                </a:solidFill>
                <a:latin typeface="Verdana" pitchFamily="34" charset="0"/>
                <a:ea typeface="Verdana" pitchFamily="34" charset="0"/>
                <a:cs typeface="Verdana" pitchFamily="34" charset="0"/>
              </a:defRPr>
            </a:lvl2pPr>
            <a:lvl3pPr>
              <a:defRPr sz="2400">
                <a:solidFill>
                  <a:schemeClr val="accent6">
                    <a:lumMod val="50000"/>
                  </a:schemeClr>
                </a:solidFill>
                <a:latin typeface="Verdana" pitchFamily="34" charset="0"/>
                <a:ea typeface="Verdana" pitchFamily="34" charset="0"/>
                <a:cs typeface="Verdana" pitchFamily="34" charset="0"/>
              </a:defRPr>
            </a:lvl3pPr>
            <a:lvl4pPr>
              <a:defRPr sz="2000">
                <a:solidFill>
                  <a:schemeClr val="accent6">
                    <a:lumMod val="50000"/>
                  </a:schemeClr>
                </a:solidFill>
                <a:latin typeface="Verdana" pitchFamily="34" charset="0"/>
                <a:ea typeface="Verdana" pitchFamily="34" charset="0"/>
                <a:cs typeface="Verdana" pitchFamily="34" charset="0"/>
              </a:defRPr>
            </a:lvl4pPr>
            <a:lvl5pPr>
              <a:defRPr sz="2000">
                <a:solidFill>
                  <a:schemeClr val="accent6">
                    <a:lumMod val="50000"/>
                  </a:schemeClr>
                </a:solidFill>
                <a:latin typeface="Verdana" pitchFamily="34" charset="0"/>
                <a:ea typeface="Verdana" pitchFamily="34" charset="0"/>
                <a:cs typeface="Verdana"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95300" y="3212976"/>
            <a:ext cx="3259006" cy="2913188"/>
          </a:xfrm>
        </p:spPr>
        <p:txBody>
          <a:bodyPr/>
          <a:lstStyle>
            <a:lvl1pPr marL="0" indent="0">
              <a:buNone/>
              <a:defRPr sz="1400">
                <a:solidFill>
                  <a:schemeClr val="accent6">
                    <a:lumMod val="50000"/>
                  </a:schemeClr>
                </a:solidFill>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Rectangle 3"/>
          <p:cNvSpPr txBox="1">
            <a:spLocks noChangeArrowheads="1"/>
          </p:cNvSpPr>
          <p:nvPr userDrawn="1"/>
        </p:nvSpPr>
        <p:spPr>
          <a:xfrm>
            <a:off x="3152800"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4000" b="1">
                <a:latin typeface="Verdana" pitchFamily="34" charset="0"/>
                <a:ea typeface="Verdana" pitchFamily="34" charset="0"/>
                <a:cs typeface="Verdana" pitchFamily="34" charset="0"/>
              </a:rPr>
              <a:t>Main title here</a:t>
            </a:r>
            <a:endParaRPr lang="en-GB" sz="4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702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577" y="2276872"/>
            <a:ext cx="9906000" cy="1143000"/>
          </a:xfrm>
          <a:prstGeom prst="rect">
            <a:avLst/>
          </a:prstGeom>
        </p:spPr>
        <p:txBody>
          <a:bodyPr vert="horz" lIns="91440" tIns="45720" rIns="91440" bIns="45720" rtlCol="0" anchor="ctr">
            <a:normAutofit/>
          </a:bodyPr>
          <a:lstStyle/>
          <a:p>
            <a:r>
              <a:rPr lang="en-GB" sz="4000" b="1" dirty="0">
                <a:solidFill>
                  <a:srgbClr val="006600"/>
                </a:solidFill>
                <a:latin typeface="Verdana" pitchFamily="34" charset="0"/>
                <a:ea typeface="Verdana" pitchFamily="34" charset="0"/>
                <a:cs typeface="Verdana" pitchFamily="34" charset="0"/>
              </a:rPr>
              <a:t>Main title</a:t>
            </a:r>
          </a:p>
        </p:txBody>
      </p:sp>
      <p:sp>
        <p:nvSpPr>
          <p:cNvPr id="23" name="Text Placeholder 22"/>
          <p:cNvSpPr>
            <a:spLocks noGrp="1"/>
          </p:cNvSpPr>
          <p:nvPr>
            <p:ph type="body" idx="1"/>
          </p:nvPr>
        </p:nvSpPr>
        <p:spPr>
          <a:xfrm>
            <a:off x="0" y="3573016"/>
            <a:ext cx="9906000" cy="4525963"/>
          </a:xfrm>
          <a:prstGeom prst="rect">
            <a:avLst/>
          </a:prstGeom>
        </p:spPr>
        <p:txBody>
          <a:bodyPr vert="horz" lIns="91440" tIns="45720" rIns="91440" bIns="45720" rtlCol="0">
            <a:normAutofit/>
          </a:bodyPr>
          <a:lstStyle/>
          <a:p>
            <a:pPr algn="ctr">
              <a:lnSpc>
                <a:spcPct val="80000"/>
              </a:lnSpc>
            </a:pPr>
            <a:r>
              <a:rPr lang="es-AR" sz="2400" b="1" dirty="0" err="1">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Subtitle</a:t>
            </a:r>
            <a:endParaRPr lang="es-AR" sz="2400" b="1"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b="1" dirty="0" err="1">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Author</a:t>
            </a:r>
            <a:endParaRPr lang="es-AR" b="1"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1800" dirty="0" err="1">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Her</a:t>
            </a:r>
            <a:r>
              <a:rPr lang="fr-CH" sz="1800"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t>
            </a:r>
            <a:r>
              <a:rPr lang="fr-CH" sz="1800" dirty="0" err="1">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his</a:t>
            </a:r>
            <a:r>
              <a:rPr lang="fr-CH" sz="1800"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fr-CH" sz="1800" dirty="0" err="1">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title</a:t>
            </a:r>
            <a:endParaRPr lang="en-US" sz="1800"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sz="2400" b="1" dirty="0" err="1">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Location</a:t>
            </a:r>
            <a:endParaRPr lang="es-AR"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Date</a:t>
            </a:r>
            <a:endParaRPr lang="en-GB"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
        <p:nvSpPr>
          <p:cNvPr id="4" name="Rectangle 3"/>
          <p:cNvSpPr/>
          <p:nvPr/>
        </p:nvSpPr>
        <p:spPr>
          <a:xfrm>
            <a:off x="0" y="1484784"/>
            <a:ext cx="9906000" cy="5373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468728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7" r:id="rId7"/>
  </p:sldLayoutIdLst>
  <p:txStyles>
    <p:titleStyle>
      <a:lvl1pPr algn="ctr" defTabSz="914400" rtl="0" eaLnBrk="1" latinLnBrk="0" hangingPunct="1">
        <a:spcBef>
          <a:spcPct val="0"/>
        </a:spcBef>
        <a:buNone/>
        <a:defRPr sz="4400" kern="1200" baseline="0">
          <a:solidFill>
            <a:schemeClr val="tx2">
              <a:lumMod val="60000"/>
              <a:lumOff val="40000"/>
            </a:schemeClr>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608" y="418577"/>
            <a:ext cx="8280920" cy="1210146"/>
          </a:xfrm>
        </p:spPr>
        <p:txBody>
          <a:bodyPr>
            <a:noAutofit/>
          </a:bodyPr>
          <a:lstStyle/>
          <a:p>
            <a:pPr algn="l"/>
            <a:r>
              <a:rPr lang="en-GB" sz="2400" dirty="0">
                <a:solidFill>
                  <a:schemeClr val="bg1"/>
                </a:solidFill>
              </a:rPr>
              <a:t>Working Party on Pollution and Energy (GRPE)</a:t>
            </a:r>
            <a:br>
              <a:rPr lang="en-GB" sz="2400" dirty="0">
                <a:solidFill>
                  <a:schemeClr val="bg1"/>
                </a:solidFill>
              </a:rPr>
            </a:br>
            <a:r>
              <a:rPr lang="en-GB" sz="1800" dirty="0">
                <a:solidFill>
                  <a:schemeClr val="bg1"/>
                </a:solidFill>
              </a:rPr>
              <a:t>Highlights of the March 2020 sessions of WP.29 and ITC session Feb 2020</a:t>
            </a:r>
            <a:endParaRPr lang="en-GB" sz="1800" b="1" dirty="0">
              <a:solidFill>
                <a:schemeClr val="bg1"/>
              </a:solidFill>
            </a:endParaRPr>
          </a:p>
        </p:txBody>
      </p:sp>
      <p:sp>
        <p:nvSpPr>
          <p:cNvPr id="4" name="Textfeld 12"/>
          <p:cNvSpPr txBox="1">
            <a:spLocks noChangeArrowheads="1"/>
          </p:cNvSpPr>
          <p:nvPr/>
        </p:nvSpPr>
        <p:spPr bwMode="auto">
          <a:xfrm>
            <a:off x="6543675" y="62508"/>
            <a:ext cx="336232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sz="1200" dirty="0">
                <a:solidFill>
                  <a:schemeClr val="bg1"/>
                </a:solidFill>
                <a:latin typeface="Times New Roman" pitchFamily="18" charset="0"/>
                <a:cs typeface="Times New Roman" pitchFamily="18" charset="0"/>
              </a:rPr>
              <a:t>Informal document </a:t>
            </a:r>
            <a:r>
              <a:rPr lang="en-US" sz="1200" b="1" dirty="0">
                <a:solidFill>
                  <a:schemeClr val="bg1"/>
                </a:solidFill>
                <a:latin typeface="Times New Roman" pitchFamily="18" charset="0"/>
                <a:cs typeface="Times New Roman" pitchFamily="18" charset="0"/>
              </a:rPr>
              <a:t>GRPE-81-07-Rev.1</a:t>
            </a:r>
            <a:endParaRPr lang="de-DE" sz="1200" dirty="0">
              <a:solidFill>
                <a:schemeClr val="bg1"/>
              </a:solidFill>
              <a:latin typeface="Times New Roman" pitchFamily="18" charset="0"/>
              <a:cs typeface="Times New Roman" pitchFamily="18" charset="0"/>
            </a:endParaRPr>
          </a:p>
          <a:p>
            <a:pPr algn="r"/>
            <a:r>
              <a:rPr lang="en-US" sz="1200" dirty="0">
                <a:solidFill>
                  <a:schemeClr val="bg1"/>
                </a:solidFill>
                <a:latin typeface="Times New Roman" pitchFamily="18" charset="0"/>
                <a:cs typeface="Times New Roman" pitchFamily="18" charset="0"/>
              </a:rPr>
              <a:t>81st GRPE, 9-11 June 2020</a:t>
            </a:r>
          </a:p>
          <a:p>
            <a:pPr algn="r" eaLnBrk="1" hangingPunct="1"/>
            <a:r>
              <a:rPr lang="en-US" sz="1200" dirty="0">
                <a:solidFill>
                  <a:schemeClr val="bg1"/>
                </a:solidFill>
                <a:latin typeface="Times New Roman" pitchFamily="18" charset="0"/>
                <a:cs typeface="Times New Roman" pitchFamily="18" charset="0"/>
              </a:rPr>
              <a:t>Agenda item 2</a:t>
            </a:r>
            <a:endParaRPr lang="de-DE" sz="1200" dirty="0">
              <a:solidFill>
                <a:schemeClr val="bg1"/>
              </a:solidFill>
              <a:latin typeface="Times New Roman" pitchFamily="18" charset="0"/>
              <a:cs typeface="Times New Roman" pitchFamily="18" charset="0"/>
            </a:endParaRPr>
          </a:p>
        </p:txBody>
      </p:sp>
      <p:sp>
        <p:nvSpPr>
          <p:cNvPr id="5" name="Textfeld 39"/>
          <p:cNvSpPr txBox="1">
            <a:spLocks noChangeArrowheads="1"/>
          </p:cNvSpPr>
          <p:nvPr/>
        </p:nvSpPr>
        <p:spPr bwMode="auto">
          <a:xfrm>
            <a:off x="1424608" y="29822"/>
            <a:ext cx="281940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sz="1200" dirty="0">
                <a:solidFill>
                  <a:schemeClr val="bg1"/>
                </a:solidFill>
                <a:latin typeface="Times New Roman" pitchFamily="18" charset="0"/>
                <a:cs typeface="Times New Roman" pitchFamily="18" charset="0"/>
              </a:rPr>
              <a:t>Note by the secretariat </a:t>
            </a:r>
            <a:endParaRPr lang="de-DE" sz="1200" dirty="0">
              <a:solidFill>
                <a:schemeClr val="bg1"/>
              </a:solidFill>
              <a:latin typeface="Times New Roman" pitchFamily="18" charset="0"/>
              <a:cs typeface="Times New Roman" pitchFamily="18" charset="0"/>
            </a:endParaRPr>
          </a:p>
        </p:txBody>
      </p:sp>
      <p:sp>
        <p:nvSpPr>
          <p:cNvPr id="7" name="Content Placeholder 2"/>
          <p:cNvSpPr>
            <a:spLocks noGrp="1"/>
          </p:cNvSpPr>
          <p:nvPr>
            <p:ph idx="1"/>
          </p:nvPr>
        </p:nvSpPr>
        <p:spPr>
          <a:xfrm>
            <a:off x="56456" y="1628723"/>
            <a:ext cx="9849544" cy="5229277"/>
          </a:xfrm>
        </p:spPr>
        <p:txBody>
          <a:bodyPr>
            <a:noAutofit/>
          </a:bodyPr>
          <a:lstStyle/>
          <a:p>
            <a:pPr marL="342900" indent="-342900">
              <a:spcBef>
                <a:spcPts val="0"/>
              </a:spcBef>
              <a:buFont typeface="+mj-lt"/>
              <a:buAutoNum type="arabicPeriod"/>
            </a:pPr>
            <a:r>
              <a:rPr lang="fr-FR" sz="2150" dirty="0"/>
              <a:t>WP.29 </a:t>
            </a:r>
            <a:r>
              <a:rPr lang="fr-FR" sz="2150" dirty="0" err="1"/>
              <a:t>was</a:t>
            </a:r>
            <a:r>
              <a:rPr lang="fr-FR" sz="2150" dirty="0"/>
              <a:t> </a:t>
            </a:r>
            <a:r>
              <a:rPr lang="fr-FR" sz="2150" dirty="0" err="1"/>
              <a:t>held</a:t>
            </a:r>
            <a:r>
              <a:rPr lang="fr-FR" sz="2150" dirty="0"/>
              <a:t> as a </a:t>
            </a:r>
            <a:r>
              <a:rPr lang="fr-FR" sz="2150" dirty="0" err="1"/>
              <a:t>hybrid</a:t>
            </a:r>
            <a:r>
              <a:rPr lang="fr-FR" sz="2150" dirty="0"/>
              <a:t> meeting (</a:t>
            </a:r>
            <a:r>
              <a:rPr lang="fr-FR" sz="2150" dirty="0" err="1"/>
              <a:t>with</a:t>
            </a:r>
            <a:r>
              <a:rPr lang="fr-FR" sz="2150" dirty="0"/>
              <a:t> part of the audience </a:t>
            </a:r>
            <a:r>
              <a:rPr lang="fr-FR" sz="2150" dirty="0" err="1"/>
              <a:t>attending</a:t>
            </a:r>
            <a:r>
              <a:rPr lang="fr-FR" sz="2150" dirty="0"/>
              <a:t> </a:t>
            </a:r>
            <a:r>
              <a:rPr lang="fr-FR" sz="2150" dirty="0" err="1"/>
              <a:t>remotely</a:t>
            </a:r>
            <a:r>
              <a:rPr lang="fr-FR" sz="2150" dirty="0"/>
              <a:t>).</a:t>
            </a:r>
          </a:p>
          <a:p>
            <a:pPr marL="342900" indent="-342900">
              <a:spcBef>
                <a:spcPts val="0"/>
              </a:spcBef>
              <a:buFont typeface="+mj-lt"/>
              <a:buAutoNum type="arabicPeriod"/>
            </a:pPr>
            <a:endParaRPr lang="fr-CH" sz="2150" dirty="0"/>
          </a:p>
          <a:p>
            <a:pPr marL="342900" indent="-342900">
              <a:spcBef>
                <a:spcPts val="0"/>
              </a:spcBef>
              <a:buFont typeface="+mj-lt"/>
              <a:buAutoNum type="arabicPeriod"/>
            </a:pPr>
            <a:r>
              <a:rPr lang="en-US" sz="2150" dirty="0"/>
              <a:t>AC.3 (for vote of the 98 Agreement) did not reach the quorum and could not convene and vote on UN GTR amendments (none were coming from GRPE). AC.1 and AC.4 adopted all proposals submitted by GRs (except Suppl. 2 to UN Reg. 144). </a:t>
            </a:r>
          </a:p>
          <a:p>
            <a:pPr marL="342900" indent="-342900">
              <a:spcBef>
                <a:spcPts val="0"/>
              </a:spcBef>
              <a:buFont typeface="+mj-lt"/>
              <a:buAutoNum type="arabicPeriod"/>
            </a:pPr>
            <a:endParaRPr lang="en-US" sz="2150" dirty="0"/>
          </a:p>
          <a:p>
            <a:pPr marL="342900" indent="-342900">
              <a:spcBef>
                <a:spcPts val="0"/>
              </a:spcBef>
              <a:buFont typeface="+mj-lt"/>
              <a:buAutoNum type="arabicPeriod"/>
            </a:pPr>
            <a:r>
              <a:rPr lang="en-US" sz="2150" dirty="0"/>
              <a:t>AC.2 provided a new simplified template for GR priorities (GRPE-81-06).</a:t>
            </a:r>
          </a:p>
          <a:p>
            <a:pPr marL="342900" indent="-342900">
              <a:spcBef>
                <a:spcPts val="0"/>
              </a:spcBef>
              <a:buFont typeface="+mj-lt"/>
              <a:buAutoNum type="arabicPeriod"/>
            </a:pPr>
            <a:endParaRPr lang="en-US" sz="2150" dirty="0"/>
          </a:p>
          <a:p>
            <a:pPr marL="342900" indent="-342900">
              <a:spcBef>
                <a:spcPts val="0"/>
              </a:spcBef>
              <a:buFont typeface="+mj-lt"/>
              <a:buAutoNum type="arabicPeriod"/>
            </a:pPr>
            <a:r>
              <a:rPr lang="en-US" sz="2150" dirty="0"/>
              <a:t>UN Road Safety Fund financing a project on “Safer and Cleaner Used Vehicles for Africa” led by UNEP with the support of ECA, ECE, WHO, the ITF as well as CITA.</a:t>
            </a:r>
            <a:br>
              <a:rPr lang="en-US" sz="2150" dirty="0"/>
            </a:br>
            <a:r>
              <a:rPr lang="en-US" sz="2150" dirty="0"/>
              <a:t>This project supported by the outcome of WP.29's work, </a:t>
            </a:r>
            <a:r>
              <a:rPr lang="en-US" sz="2150" dirty="0" err="1"/>
              <a:t>eg.</a:t>
            </a:r>
            <a:r>
              <a:rPr lang="en-US" sz="2150" dirty="0"/>
              <a:t> with activities under the 1997 Agreement. WP.29 ready to support this activity.</a:t>
            </a:r>
          </a:p>
          <a:p>
            <a:pPr marL="342900" indent="-342900">
              <a:spcBef>
                <a:spcPts val="0"/>
              </a:spcBef>
              <a:buFont typeface="+mj-lt"/>
              <a:buAutoNum type="arabicPeriod"/>
            </a:pPr>
            <a:endParaRPr lang="en-US" sz="1100" dirty="0"/>
          </a:p>
          <a:p>
            <a:pPr>
              <a:spcBef>
                <a:spcPts val="0"/>
              </a:spcBef>
            </a:pPr>
            <a:r>
              <a:rPr lang="en-US" sz="2150" dirty="0"/>
              <a:t>For more details see: ECE/TRANS/WP.29/1151</a:t>
            </a:r>
          </a:p>
          <a:p>
            <a:pPr>
              <a:spcBef>
                <a:spcPts val="0"/>
              </a:spcBef>
            </a:pPr>
            <a:endParaRPr lang="en-US" sz="2150" dirty="0"/>
          </a:p>
          <a:p>
            <a:pPr>
              <a:spcBef>
                <a:spcPts val="0"/>
              </a:spcBef>
            </a:pPr>
            <a:endParaRPr lang="en-GB" sz="2150" dirty="0"/>
          </a:p>
        </p:txBody>
      </p:sp>
    </p:spTree>
    <p:extLst>
      <p:ext uri="{BB962C8B-B14F-4D97-AF65-F5344CB8AC3E}">
        <p14:creationId xmlns:p14="http://schemas.microsoft.com/office/powerpoint/2010/main" val="225651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4129BB-1227-49E3-8B99-59E0CE4A35F2}"/>
              </a:ext>
            </a:extLst>
          </p:cNvPr>
          <p:cNvPicPr>
            <a:picLocks noChangeAspect="1"/>
          </p:cNvPicPr>
          <p:nvPr/>
        </p:nvPicPr>
        <p:blipFill>
          <a:blip r:embed="rId2"/>
          <a:stretch>
            <a:fillRect/>
          </a:stretch>
        </p:blipFill>
        <p:spPr>
          <a:xfrm>
            <a:off x="6465505" y="4587466"/>
            <a:ext cx="3362325" cy="1761066"/>
          </a:xfrm>
          <a:prstGeom prst="rect">
            <a:avLst/>
          </a:prstGeom>
        </p:spPr>
      </p:pic>
      <p:sp>
        <p:nvSpPr>
          <p:cNvPr id="2" name="Title 1"/>
          <p:cNvSpPr>
            <a:spLocks noGrp="1"/>
          </p:cNvSpPr>
          <p:nvPr>
            <p:ph type="title"/>
          </p:nvPr>
        </p:nvSpPr>
        <p:spPr>
          <a:xfrm>
            <a:off x="1424608" y="418577"/>
            <a:ext cx="8280920" cy="1210146"/>
          </a:xfrm>
        </p:spPr>
        <p:txBody>
          <a:bodyPr>
            <a:noAutofit/>
          </a:bodyPr>
          <a:lstStyle/>
          <a:p>
            <a:pPr algn="l"/>
            <a:r>
              <a:rPr lang="en-GB" sz="2400" dirty="0">
                <a:solidFill>
                  <a:schemeClr val="bg1"/>
                </a:solidFill>
              </a:rPr>
              <a:t>Working Party on Pollution and Energy (GRPE)</a:t>
            </a:r>
            <a:br>
              <a:rPr lang="en-GB" sz="2400" dirty="0">
                <a:solidFill>
                  <a:schemeClr val="bg1"/>
                </a:solidFill>
              </a:rPr>
            </a:br>
            <a:r>
              <a:rPr lang="en-GB" sz="1800" dirty="0">
                <a:solidFill>
                  <a:schemeClr val="bg1"/>
                </a:solidFill>
              </a:rPr>
              <a:t>Highlights of the March 2020 sessions of WP.29 and ITC session Feb 2020</a:t>
            </a:r>
            <a:endParaRPr lang="en-GB" sz="1800" b="1" dirty="0">
              <a:solidFill>
                <a:schemeClr val="bg1"/>
              </a:solidFill>
            </a:endParaRPr>
          </a:p>
        </p:txBody>
      </p:sp>
      <p:sp>
        <p:nvSpPr>
          <p:cNvPr id="4" name="Textfeld 12"/>
          <p:cNvSpPr txBox="1">
            <a:spLocks noChangeArrowheads="1"/>
          </p:cNvSpPr>
          <p:nvPr/>
        </p:nvSpPr>
        <p:spPr bwMode="auto">
          <a:xfrm>
            <a:off x="6543675" y="62508"/>
            <a:ext cx="336232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sz="1200" dirty="0">
                <a:solidFill>
                  <a:schemeClr val="bg1"/>
                </a:solidFill>
                <a:latin typeface="Times New Roman" pitchFamily="18" charset="0"/>
                <a:cs typeface="Times New Roman" pitchFamily="18" charset="0"/>
              </a:rPr>
              <a:t>Informal document </a:t>
            </a:r>
            <a:r>
              <a:rPr lang="en-US" sz="1200" b="1" dirty="0">
                <a:solidFill>
                  <a:schemeClr val="bg1"/>
                </a:solidFill>
                <a:latin typeface="Times New Roman" pitchFamily="18" charset="0"/>
                <a:cs typeface="Times New Roman" pitchFamily="18" charset="0"/>
              </a:rPr>
              <a:t>GRPE-81-07-Rev.1</a:t>
            </a:r>
            <a:endParaRPr lang="de-DE" sz="1200" dirty="0">
              <a:solidFill>
                <a:schemeClr val="bg1"/>
              </a:solidFill>
              <a:latin typeface="Times New Roman" pitchFamily="18" charset="0"/>
              <a:cs typeface="Times New Roman" pitchFamily="18" charset="0"/>
            </a:endParaRPr>
          </a:p>
          <a:p>
            <a:pPr algn="r"/>
            <a:r>
              <a:rPr lang="en-US" sz="1200" dirty="0">
                <a:solidFill>
                  <a:schemeClr val="bg1"/>
                </a:solidFill>
                <a:latin typeface="Times New Roman" pitchFamily="18" charset="0"/>
                <a:cs typeface="Times New Roman" pitchFamily="18" charset="0"/>
              </a:rPr>
              <a:t>81st GRPE, 9-11 June 2020</a:t>
            </a:r>
          </a:p>
          <a:p>
            <a:pPr algn="r" eaLnBrk="1" hangingPunct="1"/>
            <a:r>
              <a:rPr lang="en-US" sz="1200" dirty="0">
                <a:solidFill>
                  <a:schemeClr val="bg1"/>
                </a:solidFill>
                <a:latin typeface="Times New Roman" pitchFamily="18" charset="0"/>
                <a:cs typeface="Times New Roman" pitchFamily="18" charset="0"/>
              </a:rPr>
              <a:t>Agenda item 2</a:t>
            </a:r>
            <a:endParaRPr lang="de-DE" sz="1200" dirty="0">
              <a:solidFill>
                <a:schemeClr val="bg1"/>
              </a:solidFill>
              <a:latin typeface="Times New Roman" pitchFamily="18" charset="0"/>
              <a:cs typeface="Times New Roman" pitchFamily="18" charset="0"/>
            </a:endParaRPr>
          </a:p>
        </p:txBody>
      </p:sp>
      <p:sp>
        <p:nvSpPr>
          <p:cNvPr id="5" name="Textfeld 39"/>
          <p:cNvSpPr txBox="1">
            <a:spLocks noChangeArrowheads="1"/>
          </p:cNvSpPr>
          <p:nvPr/>
        </p:nvSpPr>
        <p:spPr bwMode="auto">
          <a:xfrm>
            <a:off x="1424608" y="29822"/>
            <a:ext cx="281940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sz="1200" dirty="0">
                <a:solidFill>
                  <a:schemeClr val="bg1"/>
                </a:solidFill>
                <a:latin typeface="Times New Roman" pitchFamily="18" charset="0"/>
                <a:cs typeface="Times New Roman" pitchFamily="18" charset="0"/>
              </a:rPr>
              <a:t>Note by the secretariat </a:t>
            </a:r>
            <a:endParaRPr lang="de-DE" sz="1200" dirty="0">
              <a:solidFill>
                <a:schemeClr val="bg1"/>
              </a:solidFill>
              <a:latin typeface="Times New Roman" pitchFamily="18" charset="0"/>
              <a:cs typeface="Times New Roman" pitchFamily="18" charset="0"/>
            </a:endParaRPr>
          </a:p>
        </p:txBody>
      </p:sp>
      <p:sp>
        <p:nvSpPr>
          <p:cNvPr id="7" name="Content Placeholder 2"/>
          <p:cNvSpPr>
            <a:spLocks noGrp="1"/>
          </p:cNvSpPr>
          <p:nvPr>
            <p:ph idx="1"/>
          </p:nvPr>
        </p:nvSpPr>
        <p:spPr>
          <a:xfrm>
            <a:off x="56456" y="1628723"/>
            <a:ext cx="5688632" cy="5229277"/>
          </a:xfrm>
        </p:spPr>
        <p:txBody>
          <a:bodyPr>
            <a:noAutofit/>
          </a:bodyPr>
          <a:lstStyle/>
          <a:p>
            <a:pPr>
              <a:spcBef>
                <a:spcPts val="0"/>
              </a:spcBef>
            </a:pPr>
            <a:r>
              <a:rPr lang="en-US" sz="2150" dirty="0"/>
              <a:t>Highlights ITC session of February 2020:</a:t>
            </a:r>
          </a:p>
          <a:p>
            <a:pPr marL="457200" indent="-457200">
              <a:spcBef>
                <a:spcPts val="0"/>
              </a:spcBef>
              <a:buFont typeface="+mj-lt"/>
              <a:buAutoNum type="arabicPeriod"/>
            </a:pPr>
            <a:r>
              <a:rPr lang="en-US" sz="2150" dirty="0"/>
              <a:t>In decision No. 52, ITC reiterated its support for hosting of DETA at ECE, and for the request for financing of DETA under the United Nations regular budget. </a:t>
            </a:r>
          </a:p>
          <a:p>
            <a:pPr marL="457200" indent="-457200">
              <a:spcBef>
                <a:spcPts val="0"/>
              </a:spcBef>
              <a:buFont typeface="+mj-lt"/>
              <a:buAutoNum type="arabicPeriod"/>
            </a:pPr>
            <a:endParaRPr lang="en-US" sz="2150" dirty="0"/>
          </a:p>
          <a:p>
            <a:pPr marL="457200" indent="-457200">
              <a:spcBef>
                <a:spcPts val="0"/>
              </a:spcBef>
              <a:buFont typeface="+mj-lt"/>
              <a:buAutoNum type="arabicPeriod"/>
            </a:pPr>
            <a:r>
              <a:rPr lang="en-US" sz="2150" dirty="0"/>
              <a:t>GRPE Chair presentations in a side event on safer and cleaner used vehicles and during High-level Policy Segment on “Environmental</a:t>
            </a:r>
            <a:br>
              <a:rPr lang="en-US" sz="2150" dirty="0"/>
            </a:br>
            <a:r>
              <a:rPr lang="en-US" sz="2150" dirty="0"/>
              <a:t>challenges to sustainable inland transport“</a:t>
            </a:r>
          </a:p>
          <a:p>
            <a:pPr marL="457200" indent="-457200">
              <a:spcBef>
                <a:spcPts val="0"/>
              </a:spcBef>
              <a:buFont typeface="+mj-lt"/>
              <a:buAutoNum type="arabicPeriod"/>
            </a:pPr>
            <a:endParaRPr lang="en-US" sz="2150" dirty="0"/>
          </a:p>
          <a:p>
            <a:pPr marL="457200" indent="-457200">
              <a:spcBef>
                <a:spcPts val="0"/>
              </a:spcBef>
              <a:buFont typeface="+mj-lt"/>
              <a:buAutoNum type="arabicPeriod"/>
            </a:pPr>
            <a:r>
              <a:rPr lang="en-US" sz="2150" dirty="0"/>
              <a:t>“Demonstration of cutting-edge emissions testing technologies both in laboratory and real-world conditions by DEKRA”</a:t>
            </a:r>
          </a:p>
          <a:p>
            <a:pPr>
              <a:spcBef>
                <a:spcPts val="0"/>
              </a:spcBef>
            </a:pPr>
            <a:endParaRPr lang="en-GB" sz="2150" dirty="0"/>
          </a:p>
        </p:txBody>
      </p:sp>
      <p:pic>
        <p:nvPicPr>
          <p:cNvPr id="6" name="Picture 5" descr="A picture containing building, table, computer&#10;&#10;Description automatically generated">
            <a:extLst>
              <a:ext uri="{FF2B5EF4-FFF2-40B4-BE49-F238E27FC236}">
                <a16:creationId xmlns:a16="http://schemas.microsoft.com/office/drawing/2014/main" id="{7CEA39D3-7662-4D6E-92D6-FB89FDAC6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080" y="1391053"/>
            <a:ext cx="4232920" cy="3174690"/>
          </a:xfrm>
          <a:prstGeom prst="rect">
            <a:avLst/>
          </a:prstGeom>
        </p:spPr>
      </p:pic>
      <p:pic>
        <p:nvPicPr>
          <p:cNvPr id="3" name="Picture 2">
            <a:extLst>
              <a:ext uri="{FF2B5EF4-FFF2-40B4-BE49-F238E27FC236}">
                <a16:creationId xmlns:a16="http://schemas.microsoft.com/office/drawing/2014/main" id="{98A7478C-82E2-4357-95E1-CF11C212EF3B}"/>
              </a:ext>
            </a:extLst>
          </p:cNvPr>
          <p:cNvPicPr>
            <a:picLocks noChangeAspect="1"/>
          </p:cNvPicPr>
          <p:nvPr/>
        </p:nvPicPr>
        <p:blipFill>
          <a:blip r:embed="rId4"/>
          <a:stretch>
            <a:fillRect/>
          </a:stretch>
        </p:blipFill>
        <p:spPr>
          <a:xfrm>
            <a:off x="5457056" y="5467999"/>
            <a:ext cx="1890293" cy="1368278"/>
          </a:xfrm>
          <a:prstGeom prst="rect">
            <a:avLst/>
          </a:prstGeom>
        </p:spPr>
      </p:pic>
    </p:spTree>
    <p:extLst>
      <p:ext uri="{BB962C8B-B14F-4D97-AF65-F5344CB8AC3E}">
        <p14:creationId xmlns:p14="http://schemas.microsoft.com/office/powerpoint/2010/main" val="72945027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4C"/>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3380</TotalTime>
  <Words>240</Words>
  <Application>Microsoft Office PowerPoint</Application>
  <PresentationFormat>A4 Paper (210x297 mm)</PresentationFormat>
  <Paragraphs>25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Times New Roman</vt:lpstr>
      <vt:lpstr>Verdana</vt:lpstr>
      <vt:lpstr>Office Theme</vt:lpstr>
      <vt:lpstr>Working Party on Pollution and Energy (GRPE) Highlights of the March 2020 sessions of WP.29 and ITC session Feb 2020</vt:lpstr>
      <vt:lpstr>Working Party on Pollution and Energy (GRPE) Highlights of the March 2020 sessions of WP.29 and ITC session Feb 2020</vt:lpstr>
    </vt:vector>
  </TitlesOfParts>
  <Company>ECE-ISU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Yves Clopt</dc:creator>
  <cp:lastModifiedBy>Francois Cuenot</cp:lastModifiedBy>
  <cp:revision>210</cp:revision>
  <cp:lastPrinted>2019-05-20T06:59:44Z</cp:lastPrinted>
  <dcterms:created xsi:type="dcterms:W3CDTF">2014-05-01T14:51:01Z</dcterms:created>
  <dcterms:modified xsi:type="dcterms:W3CDTF">2020-06-08T16:28:39Z</dcterms:modified>
</cp:coreProperties>
</file>