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301" r:id="rId4"/>
    <p:sldId id="302" r:id="rId5"/>
    <p:sldId id="303" r:id="rId6"/>
    <p:sldId id="442" r:id="rId7"/>
    <p:sldId id="428" r:id="rId8"/>
    <p:sldId id="430" r:id="rId9"/>
    <p:sldId id="431" r:id="rId10"/>
    <p:sldId id="432" r:id="rId11"/>
    <p:sldId id="443" r:id="rId12"/>
    <p:sldId id="433" r:id="rId13"/>
    <p:sldId id="326" r:id="rId14"/>
    <p:sldId id="408" r:id="rId15"/>
    <p:sldId id="329" r:id="rId16"/>
    <p:sldId id="459" r:id="rId17"/>
    <p:sldId id="445" r:id="rId18"/>
    <p:sldId id="460" r:id="rId19"/>
    <p:sldId id="461" r:id="rId20"/>
    <p:sldId id="450" r:id="rId21"/>
    <p:sldId id="451" r:id="rId22"/>
    <p:sldId id="462" r:id="rId23"/>
    <p:sldId id="463" r:id="rId24"/>
    <p:sldId id="405" r:id="rId25"/>
    <p:sldId id="464" r:id="rId26"/>
    <p:sldId id="266"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3">
          <p15:clr>
            <a:srgbClr val="A4A3A4"/>
          </p15:clr>
        </p15:guide>
        <p15:guide id="2" pos="37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76"/>
    <p:restoredTop sz="93166" autoAdjust="0"/>
  </p:normalViewPr>
  <p:slideViewPr>
    <p:cSldViewPr snapToGrid="0" snapToObjects="1">
      <p:cViewPr varScale="1">
        <p:scale>
          <a:sx n="72" d="100"/>
          <a:sy n="72" d="100"/>
        </p:scale>
        <p:origin x="930" y="66"/>
      </p:cViewPr>
      <p:guideLst>
        <p:guide orient="horz" pos="3773"/>
        <p:guide pos="37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hdete\Documents\DATA\testdata\VSP_092019\VSP04092019\vsp04092019ALLnotes_results%20FCAE_VS_CPC_2%20(Repair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86739111878842"/>
          <c:y val="9.5747491717776925E-2"/>
          <c:w val="0.7166529061092517"/>
          <c:h val="0.67804543576879517"/>
        </c:manualLayout>
      </c:layout>
      <c:scatterChart>
        <c:scatterStyle val="lineMarker"/>
        <c:varyColors val="0"/>
        <c:ser>
          <c:idx val="1"/>
          <c:order val="0"/>
          <c:tx>
            <c:strRef>
              <c:f>Sheet1!$BR$44</c:f>
              <c:strCache>
                <c:ptCount val="1"/>
                <c:pt idx="0">
                  <c:v>PNC23</c:v>
                </c:pt>
              </c:strCache>
            </c:strRef>
          </c:tx>
          <c:spPr>
            <a:ln w="25400" cap="rnd">
              <a:noFill/>
              <a:round/>
            </a:ln>
            <a:effectLst/>
          </c:spPr>
          <c:marker>
            <c:symbol val="triangle"/>
            <c:size val="11"/>
            <c:spPr>
              <a:solidFill>
                <a:schemeClr val="bg1">
                  <a:lumMod val="65000"/>
                </a:schemeClr>
              </a:solidFill>
              <a:ln w="15875">
                <a:solidFill>
                  <a:schemeClr val="accent1"/>
                </a:solidFill>
              </a:ln>
              <a:effectLst/>
            </c:spPr>
          </c:marker>
          <c:xVal>
            <c:numRef>
              <c:f>Sheet1!$BQ$45:$BQ$51</c:f>
              <c:numCache>
                <c:formatCode>General</c:formatCode>
                <c:ptCount val="7"/>
                <c:pt idx="0">
                  <c:v>10</c:v>
                </c:pt>
                <c:pt idx="1">
                  <c:v>15</c:v>
                </c:pt>
                <c:pt idx="2">
                  <c:v>23</c:v>
                </c:pt>
                <c:pt idx="3">
                  <c:v>30</c:v>
                </c:pt>
                <c:pt idx="4">
                  <c:v>41</c:v>
                </c:pt>
                <c:pt idx="5">
                  <c:v>70</c:v>
                </c:pt>
                <c:pt idx="6">
                  <c:v>100</c:v>
                </c:pt>
              </c:numCache>
            </c:numRef>
          </c:xVal>
          <c:yVal>
            <c:numRef>
              <c:f>Sheet1!$BR$45:$BR$51</c:f>
              <c:numCache>
                <c:formatCode>General</c:formatCode>
                <c:ptCount val="7"/>
                <c:pt idx="0">
                  <c:v>1.70602598134379E-4</c:v>
                </c:pt>
                <c:pt idx="1">
                  <c:v>1.6565704110848154E-2</c:v>
                </c:pt>
                <c:pt idx="2">
                  <c:v>0.45243694390334066</c:v>
                </c:pt>
                <c:pt idx="3">
                  <c:v>0.6954487242180426</c:v>
                </c:pt>
                <c:pt idx="4">
                  <c:v>0.86137151444487747</c:v>
                </c:pt>
                <c:pt idx="5">
                  <c:v>0.9643043218790126</c:v>
                </c:pt>
                <c:pt idx="6">
                  <c:v>1</c:v>
                </c:pt>
              </c:numCache>
            </c:numRef>
          </c:yVal>
          <c:smooth val="0"/>
          <c:extLst>
            <c:ext xmlns:c16="http://schemas.microsoft.com/office/drawing/2014/chart" uri="{C3380CC4-5D6E-409C-BE32-E72D297353CC}">
              <c16:uniqueId val="{00000000-539C-421E-B3E5-36FC341D48BB}"/>
            </c:ext>
          </c:extLst>
        </c:ser>
        <c:ser>
          <c:idx val="4"/>
          <c:order val="1"/>
          <c:tx>
            <c:strRef>
              <c:f>Sheet1!$BS$44</c:f>
              <c:strCache>
                <c:ptCount val="1"/>
                <c:pt idx="0">
                  <c:v>PNC10</c:v>
                </c:pt>
              </c:strCache>
            </c:strRef>
          </c:tx>
          <c:spPr>
            <a:ln w="25400" cap="rnd">
              <a:noFill/>
              <a:round/>
            </a:ln>
            <a:effectLst/>
          </c:spPr>
          <c:marker>
            <c:symbol val="diamond"/>
            <c:size val="12"/>
            <c:spPr>
              <a:solidFill>
                <a:schemeClr val="tx1"/>
              </a:solidFill>
              <a:ln w="9525">
                <a:solidFill>
                  <a:srgbClr val="FF0000"/>
                </a:solidFill>
              </a:ln>
              <a:effectLst/>
            </c:spPr>
          </c:marker>
          <c:xVal>
            <c:numRef>
              <c:f>Sheet1!$BQ$45:$BQ$51</c:f>
              <c:numCache>
                <c:formatCode>General</c:formatCode>
                <c:ptCount val="7"/>
                <c:pt idx="0">
                  <c:v>10</c:v>
                </c:pt>
                <c:pt idx="1">
                  <c:v>15</c:v>
                </c:pt>
                <c:pt idx="2">
                  <c:v>23</c:v>
                </c:pt>
                <c:pt idx="3">
                  <c:v>30</c:v>
                </c:pt>
                <c:pt idx="4">
                  <c:v>41</c:v>
                </c:pt>
                <c:pt idx="5">
                  <c:v>70</c:v>
                </c:pt>
                <c:pt idx="6">
                  <c:v>100</c:v>
                </c:pt>
              </c:numCache>
            </c:numRef>
          </c:xVal>
          <c:yVal>
            <c:numRef>
              <c:f>Sheet1!$BS$45:$BS$51</c:f>
              <c:numCache>
                <c:formatCode>General</c:formatCode>
                <c:ptCount val="7"/>
                <c:pt idx="0">
                  <c:v>0.80369784064179106</c:v>
                </c:pt>
                <c:pt idx="1">
                  <c:v>0.90586274567014458</c:v>
                </c:pt>
                <c:pt idx="2">
                  <c:v>0.94599311341254</c:v>
                </c:pt>
                <c:pt idx="3">
                  <c:v>0.96415375465846309</c:v>
                </c:pt>
                <c:pt idx="4">
                  <c:v>0.98916458828906895</c:v>
                </c:pt>
                <c:pt idx="5">
                  <c:v>0.99273257459179709</c:v>
                </c:pt>
                <c:pt idx="6">
                  <c:v>1</c:v>
                </c:pt>
              </c:numCache>
            </c:numRef>
          </c:yVal>
          <c:smooth val="0"/>
          <c:extLst>
            <c:ext xmlns:c16="http://schemas.microsoft.com/office/drawing/2014/chart" uri="{C3380CC4-5D6E-409C-BE32-E72D297353CC}">
              <c16:uniqueId val="{00000001-539C-421E-B3E5-36FC341D48BB}"/>
            </c:ext>
          </c:extLst>
        </c:ser>
        <c:ser>
          <c:idx val="6"/>
          <c:order val="2"/>
          <c:tx>
            <c:strRef>
              <c:f>Sheet1!$BR$53</c:f>
              <c:strCache>
                <c:ptCount val="1"/>
                <c:pt idx="0">
                  <c:v>10 nm</c:v>
                </c:pt>
              </c:strCache>
            </c:strRef>
          </c:tx>
          <c:spPr>
            <a:ln w="15875" cap="rnd">
              <a:solidFill>
                <a:schemeClr val="tx1"/>
              </a:solidFill>
              <a:prstDash val="dashDot"/>
              <a:round/>
            </a:ln>
            <a:effectLst/>
          </c:spPr>
          <c:marker>
            <c:symbol val="none"/>
          </c:marker>
          <c:dPt>
            <c:idx val="1"/>
            <c:marker>
              <c:symbol val="none"/>
            </c:marker>
            <c:bubble3D val="0"/>
            <c:spPr>
              <a:ln w="15875" cap="rnd">
                <a:solidFill>
                  <a:schemeClr val="tx1"/>
                </a:solidFill>
                <a:prstDash val="dash"/>
                <a:round/>
              </a:ln>
              <a:effectLst/>
            </c:spPr>
            <c:extLst>
              <c:ext xmlns:c16="http://schemas.microsoft.com/office/drawing/2014/chart" uri="{C3380CC4-5D6E-409C-BE32-E72D297353CC}">
                <c16:uniqueId val="{00000003-539C-421E-B3E5-36FC341D48BB}"/>
              </c:ext>
            </c:extLst>
          </c:dPt>
          <c:xVal>
            <c:numRef>
              <c:f>Sheet1!$BQ$54:$BQ$55</c:f>
              <c:numCache>
                <c:formatCode>General</c:formatCode>
                <c:ptCount val="2"/>
                <c:pt idx="0">
                  <c:v>10</c:v>
                </c:pt>
                <c:pt idx="1">
                  <c:v>10</c:v>
                </c:pt>
              </c:numCache>
            </c:numRef>
          </c:xVal>
          <c:yVal>
            <c:numRef>
              <c:f>Sheet1!$BR$54:$BR$55</c:f>
              <c:numCache>
                <c:formatCode>General</c:formatCode>
                <c:ptCount val="2"/>
                <c:pt idx="0">
                  <c:v>0</c:v>
                </c:pt>
                <c:pt idx="1">
                  <c:v>1.1000000000000001</c:v>
                </c:pt>
              </c:numCache>
            </c:numRef>
          </c:yVal>
          <c:smooth val="0"/>
          <c:extLst>
            <c:ext xmlns:c16="http://schemas.microsoft.com/office/drawing/2014/chart" uri="{C3380CC4-5D6E-409C-BE32-E72D297353CC}">
              <c16:uniqueId val="{00000004-539C-421E-B3E5-36FC341D48BB}"/>
            </c:ext>
          </c:extLst>
        </c:ser>
        <c:ser>
          <c:idx val="3"/>
          <c:order val="3"/>
          <c:tx>
            <c:strRef>
              <c:f>Sheet1!$BT$53</c:f>
              <c:strCache>
                <c:ptCount val="1"/>
                <c:pt idx="0">
                  <c:v>15 nm</c:v>
                </c:pt>
              </c:strCache>
            </c:strRef>
          </c:tx>
          <c:spPr>
            <a:ln w="12700" cap="rnd">
              <a:solidFill>
                <a:schemeClr val="tx1"/>
              </a:solidFill>
              <a:prstDash val="dash"/>
              <a:round/>
            </a:ln>
            <a:effectLst/>
          </c:spPr>
          <c:marker>
            <c:symbol val="none"/>
          </c:marker>
          <c:dPt>
            <c:idx val="1"/>
            <c:marker>
              <c:symbol val="none"/>
            </c:marker>
            <c:bubble3D val="0"/>
            <c:spPr>
              <a:ln w="15875" cap="rnd">
                <a:solidFill>
                  <a:schemeClr val="tx1"/>
                </a:solidFill>
                <a:prstDash val="sysDot"/>
                <a:round/>
              </a:ln>
              <a:effectLst/>
            </c:spPr>
            <c:extLst>
              <c:ext xmlns:c16="http://schemas.microsoft.com/office/drawing/2014/chart" uri="{C3380CC4-5D6E-409C-BE32-E72D297353CC}">
                <c16:uniqueId val="{00000006-539C-421E-B3E5-36FC341D48BB}"/>
              </c:ext>
            </c:extLst>
          </c:dPt>
          <c:xVal>
            <c:numRef>
              <c:f>Sheet1!$BS$54:$BS$55</c:f>
              <c:numCache>
                <c:formatCode>General</c:formatCode>
                <c:ptCount val="2"/>
                <c:pt idx="0">
                  <c:v>15</c:v>
                </c:pt>
                <c:pt idx="1">
                  <c:v>15</c:v>
                </c:pt>
              </c:numCache>
            </c:numRef>
          </c:xVal>
          <c:yVal>
            <c:numRef>
              <c:f>Sheet1!$BT$54:$BT$55</c:f>
              <c:numCache>
                <c:formatCode>General</c:formatCode>
                <c:ptCount val="2"/>
                <c:pt idx="0">
                  <c:v>0</c:v>
                </c:pt>
                <c:pt idx="1">
                  <c:v>1.1000000000000001</c:v>
                </c:pt>
              </c:numCache>
            </c:numRef>
          </c:yVal>
          <c:smooth val="0"/>
          <c:extLst>
            <c:ext xmlns:c16="http://schemas.microsoft.com/office/drawing/2014/chart" uri="{C3380CC4-5D6E-409C-BE32-E72D297353CC}">
              <c16:uniqueId val="{00000007-539C-421E-B3E5-36FC341D48BB}"/>
            </c:ext>
          </c:extLst>
        </c:ser>
        <c:ser>
          <c:idx val="7"/>
          <c:order val="4"/>
          <c:tx>
            <c:strRef>
              <c:f>Sheet1!$BR$57</c:f>
              <c:strCache>
                <c:ptCount val="1"/>
                <c:pt idx="0">
                  <c:v>23 nm</c:v>
                </c:pt>
              </c:strCache>
            </c:strRef>
          </c:tx>
          <c:spPr>
            <a:ln w="15875" cap="rnd">
              <a:solidFill>
                <a:schemeClr val="bg1">
                  <a:lumMod val="75000"/>
                </a:schemeClr>
              </a:solidFill>
              <a:prstDash val="solid"/>
              <a:round/>
            </a:ln>
            <a:effectLst/>
          </c:spPr>
          <c:marker>
            <c:symbol val="none"/>
          </c:marker>
          <c:xVal>
            <c:numRef>
              <c:f>Sheet1!$BQ$58:$BQ$59</c:f>
              <c:numCache>
                <c:formatCode>General</c:formatCode>
                <c:ptCount val="2"/>
                <c:pt idx="0">
                  <c:v>23</c:v>
                </c:pt>
                <c:pt idx="1">
                  <c:v>23</c:v>
                </c:pt>
              </c:numCache>
            </c:numRef>
          </c:xVal>
          <c:yVal>
            <c:numRef>
              <c:f>Sheet1!$BR$58:$BR$59</c:f>
              <c:numCache>
                <c:formatCode>General</c:formatCode>
                <c:ptCount val="2"/>
                <c:pt idx="0">
                  <c:v>0</c:v>
                </c:pt>
                <c:pt idx="1">
                  <c:v>1.1000000000000001</c:v>
                </c:pt>
              </c:numCache>
            </c:numRef>
          </c:yVal>
          <c:smooth val="0"/>
          <c:extLst>
            <c:ext xmlns:c16="http://schemas.microsoft.com/office/drawing/2014/chart" uri="{C3380CC4-5D6E-409C-BE32-E72D297353CC}">
              <c16:uniqueId val="{00000008-539C-421E-B3E5-36FC341D48BB}"/>
            </c:ext>
          </c:extLst>
        </c:ser>
        <c:ser>
          <c:idx val="0"/>
          <c:order val="5"/>
          <c:tx>
            <c:v>PNC10fit</c:v>
          </c:tx>
          <c:spPr>
            <a:ln w="15875" cap="rnd">
              <a:solidFill>
                <a:srgbClr val="FF0000"/>
              </a:solidFill>
              <a:prstDash val="sysDash"/>
              <a:round/>
            </a:ln>
            <a:effectLst/>
          </c:spPr>
          <c:marker>
            <c:symbol val="none"/>
          </c:marker>
          <c:xVal>
            <c:numRef>
              <c:f>Sheet1!$A$159:$A$299</c:f>
              <c:numCache>
                <c:formatCode>General</c:formatCode>
                <c:ptCount val="141"/>
                <c:pt idx="0">
                  <c:v>2</c:v>
                </c:pt>
                <c:pt idx="1">
                  <c:v>2.4</c:v>
                </c:pt>
                <c:pt idx="2">
                  <c:v>2.8</c:v>
                </c:pt>
                <c:pt idx="3">
                  <c:v>3.2</c:v>
                </c:pt>
                <c:pt idx="4">
                  <c:v>3.6</c:v>
                </c:pt>
                <c:pt idx="5">
                  <c:v>4</c:v>
                </c:pt>
                <c:pt idx="6">
                  <c:v>4.4000000000000004</c:v>
                </c:pt>
                <c:pt idx="7">
                  <c:v>4.8</c:v>
                </c:pt>
                <c:pt idx="8">
                  <c:v>5.2</c:v>
                </c:pt>
                <c:pt idx="9">
                  <c:v>5.6</c:v>
                </c:pt>
                <c:pt idx="10">
                  <c:v>6</c:v>
                </c:pt>
                <c:pt idx="11">
                  <c:v>6.4</c:v>
                </c:pt>
                <c:pt idx="12">
                  <c:v>6.8</c:v>
                </c:pt>
                <c:pt idx="13">
                  <c:v>7.2</c:v>
                </c:pt>
                <c:pt idx="14">
                  <c:v>7.6</c:v>
                </c:pt>
                <c:pt idx="15">
                  <c:v>8</c:v>
                </c:pt>
                <c:pt idx="16">
                  <c:v>8.4</c:v>
                </c:pt>
                <c:pt idx="17">
                  <c:v>8.8000000000000007</c:v>
                </c:pt>
                <c:pt idx="18">
                  <c:v>9.1999999999999993</c:v>
                </c:pt>
                <c:pt idx="19">
                  <c:v>9.6</c:v>
                </c:pt>
                <c:pt idx="20">
                  <c:v>10</c:v>
                </c:pt>
                <c:pt idx="21">
                  <c:v>10.4</c:v>
                </c:pt>
                <c:pt idx="22">
                  <c:v>10.8</c:v>
                </c:pt>
                <c:pt idx="23">
                  <c:v>11.2</c:v>
                </c:pt>
                <c:pt idx="24">
                  <c:v>11.6</c:v>
                </c:pt>
                <c:pt idx="25">
                  <c:v>12</c:v>
                </c:pt>
                <c:pt idx="26">
                  <c:v>12.4</c:v>
                </c:pt>
                <c:pt idx="27">
                  <c:v>12.8</c:v>
                </c:pt>
                <c:pt idx="28">
                  <c:v>13.2</c:v>
                </c:pt>
                <c:pt idx="29">
                  <c:v>13.6</c:v>
                </c:pt>
                <c:pt idx="30">
                  <c:v>14</c:v>
                </c:pt>
                <c:pt idx="31">
                  <c:v>14.4</c:v>
                </c:pt>
                <c:pt idx="32">
                  <c:v>14.8</c:v>
                </c:pt>
                <c:pt idx="33">
                  <c:v>15.2</c:v>
                </c:pt>
                <c:pt idx="34">
                  <c:v>15.6</c:v>
                </c:pt>
                <c:pt idx="35">
                  <c:v>16</c:v>
                </c:pt>
                <c:pt idx="36">
                  <c:v>16.399999999999999</c:v>
                </c:pt>
                <c:pt idx="37">
                  <c:v>16.8</c:v>
                </c:pt>
                <c:pt idx="38">
                  <c:v>17.2</c:v>
                </c:pt>
                <c:pt idx="39">
                  <c:v>17.600000000000001</c:v>
                </c:pt>
                <c:pt idx="40">
                  <c:v>18</c:v>
                </c:pt>
                <c:pt idx="41">
                  <c:v>18.399999999999999</c:v>
                </c:pt>
                <c:pt idx="42">
                  <c:v>18.8</c:v>
                </c:pt>
                <c:pt idx="43">
                  <c:v>19.2</c:v>
                </c:pt>
                <c:pt idx="44">
                  <c:v>19.600000000000001</c:v>
                </c:pt>
                <c:pt idx="45">
                  <c:v>20</c:v>
                </c:pt>
                <c:pt idx="46">
                  <c:v>20.399999999999999</c:v>
                </c:pt>
                <c:pt idx="47">
                  <c:v>20.8</c:v>
                </c:pt>
                <c:pt idx="48">
                  <c:v>21.2</c:v>
                </c:pt>
                <c:pt idx="49">
                  <c:v>21.6</c:v>
                </c:pt>
                <c:pt idx="50">
                  <c:v>22</c:v>
                </c:pt>
                <c:pt idx="51">
                  <c:v>22.4</c:v>
                </c:pt>
                <c:pt idx="52">
                  <c:v>22.8</c:v>
                </c:pt>
                <c:pt idx="53">
                  <c:v>23.2</c:v>
                </c:pt>
                <c:pt idx="54">
                  <c:v>23.6</c:v>
                </c:pt>
                <c:pt idx="55">
                  <c:v>24</c:v>
                </c:pt>
                <c:pt idx="56">
                  <c:v>24.4</c:v>
                </c:pt>
                <c:pt idx="57">
                  <c:v>24.8</c:v>
                </c:pt>
                <c:pt idx="58">
                  <c:v>25.2</c:v>
                </c:pt>
                <c:pt idx="59">
                  <c:v>25.6</c:v>
                </c:pt>
                <c:pt idx="60">
                  <c:v>26</c:v>
                </c:pt>
                <c:pt idx="61">
                  <c:v>26.4</c:v>
                </c:pt>
                <c:pt idx="62">
                  <c:v>26.8</c:v>
                </c:pt>
                <c:pt idx="63">
                  <c:v>27.2</c:v>
                </c:pt>
                <c:pt idx="64">
                  <c:v>27.6</c:v>
                </c:pt>
                <c:pt idx="65">
                  <c:v>28</c:v>
                </c:pt>
                <c:pt idx="66">
                  <c:v>28.4</c:v>
                </c:pt>
                <c:pt idx="67">
                  <c:v>28.8</c:v>
                </c:pt>
                <c:pt idx="68">
                  <c:v>29.2</c:v>
                </c:pt>
                <c:pt idx="69">
                  <c:v>29.6</c:v>
                </c:pt>
                <c:pt idx="70">
                  <c:v>30</c:v>
                </c:pt>
                <c:pt idx="71">
                  <c:v>31</c:v>
                </c:pt>
                <c:pt idx="72">
                  <c:v>32</c:v>
                </c:pt>
                <c:pt idx="73">
                  <c:v>33</c:v>
                </c:pt>
                <c:pt idx="74">
                  <c:v>34</c:v>
                </c:pt>
                <c:pt idx="75">
                  <c:v>35</c:v>
                </c:pt>
                <c:pt idx="76">
                  <c:v>36</c:v>
                </c:pt>
                <c:pt idx="77">
                  <c:v>37</c:v>
                </c:pt>
                <c:pt idx="78">
                  <c:v>38</c:v>
                </c:pt>
                <c:pt idx="79">
                  <c:v>39</c:v>
                </c:pt>
                <c:pt idx="80">
                  <c:v>40</c:v>
                </c:pt>
                <c:pt idx="81">
                  <c:v>41</c:v>
                </c:pt>
                <c:pt idx="82">
                  <c:v>42</c:v>
                </c:pt>
                <c:pt idx="83">
                  <c:v>43</c:v>
                </c:pt>
                <c:pt idx="84">
                  <c:v>44</c:v>
                </c:pt>
                <c:pt idx="85">
                  <c:v>45</c:v>
                </c:pt>
                <c:pt idx="86">
                  <c:v>46</c:v>
                </c:pt>
                <c:pt idx="87">
                  <c:v>47</c:v>
                </c:pt>
                <c:pt idx="88">
                  <c:v>48</c:v>
                </c:pt>
                <c:pt idx="89">
                  <c:v>49</c:v>
                </c:pt>
                <c:pt idx="90">
                  <c:v>50</c:v>
                </c:pt>
                <c:pt idx="91">
                  <c:v>51</c:v>
                </c:pt>
                <c:pt idx="92">
                  <c:v>52</c:v>
                </c:pt>
                <c:pt idx="93">
                  <c:v>53</c:v>
                </c:pt>
                <c:pt idx="94">
                  <c:v>54</c:v>
                </c:pt>
                <c:pt idx="95">
                  <c:v>55</c:v>
                </c:pt>
                <c:pt idx="96">
                  <c:v>56</c:v>
                </c:pt>
                <c:pt idx="97">
                  <c:v>57</c:v>
                </c:pt>
                <c:pt idx="98">
                  <c:v>58</c:v>
                </c:pt>
                <c:pt idx="99">
                  <c:v>59</c:v>
                </c:pt>
                <c:pt idx="100">
                  <c:v>60</c:v>
                </c:pt>
                <c:pt idx="101">
                  <c:v>61</c:v>
                </c:pt>
                <c:pt idx="102">
                  <c:v>62</c:v>
                </c:pt>
                <c:pt idx="103">
                  <c:v>63</c:v>
                </c:pt>
                <c:pt idx="104">
                  <c:v>64</c:v>
                </c:pt>
                <c:pt idx="105">
                  <c:v>65</c:v>
                </c:pt>
                <c:pt idx="106">
                  <c:v>66</c:v>
                </c:pt>
                <c:pt idx="107">
                  <c:v>67</c:v>
                </c:pt>
                <c:pt idx="108">
                  <c:v>68</c:v>
                </c:pt>
                <c:pt idx="109">
                  <c:v>69</c:v>
                </c:pt>
                <c:pt idx="110">
                  <c:v>70</c:v>
                </c:pt>
                <c:pt idx="111">
                  <c:v>71</c:v>
                </c:pt>
                <c:pt idx="112">
                  <c:v>72</c:v>
                </c:pt>
                <c:pt idx="113">
                  <c:v>73</c:v>
                </c:pt>
                <c:pt idx="114">
                  <c:v>74</c:v>
                </c:pt>
                <c:pt idx="115">
                  <c:v>75</c:v>
                </c:pt>
                <c:pt idx="116">
                  <c:v>76</c:v>
                </c:pt>
                <c:pt idx="117">
                  <c:v>77</c:v>
                </c:pt>
                <c:pt idx="118">
                  <c:v>78</c:v>
                </c:pt>
                <c:pt idx="119">
                  <c:v>79</c:v>
                </c:pt>
                <c:pt idx="120">
                  <c:v>80</c:v>
                </c:pt>
                <c:pt idx="121">
                  <c:v>81</c:v>
                </c:pt>
                <c:pt idx="122">
                  <c:v>82</c:v>
                </c:pt>
                <c:pt idx="123">
                  <c:v>83</c:v>
                </c:pt>
                <c:pt idx="124">
                  <c:v>84</c:v>
                </c:pt>
                <c:pt idx="125">
                  <c:v>85</c:v>
                </c:pt>
                <c:pt idx="126">
                  <c:v>86</c:v>
                </c:pt>
                <c:pt idx="127">
                  <c:v>87</c:v>
                </c:pt>
                <c:pt idx="128">
                  <c:v>88</c:v>
                </c:pt>
                <c:pt idx="129">
                  <c:v>89</c:v>
                </c:pt>
                <c:pt idx="130">
                  <c:v>90</c:v>
                </c:pt>
                <c:pt idx="131">
                  <c:v>91</c:v>
                </c:pt>
                <c:pt idx="132">
                  <c:v>92</c:v>
                </c:pt>
                <c:pt idx="133">
                  <c:v>93</c:v>
                </c:pt>
                <c:pt idx="134">
                  <c:v>94</c:v>
                </c:pt>
                <c:pt idx="135">
                  <c:v>95</c:v>
                </c:pt>
                <c:pt idx="136">
                  <c:v>96</c:v>
                </c:pt>
                <c:pt idx="137">
                  <c:v>97</c:v>
                </c:pt>
                <c:pt idx="138">
                  <c:v>98</c:v>
                </c:pt>
                <c:pt idx="139">
                  <c:v>99</c:v>
                </c:pt>
                <c:pt idx="140">
                  <c:v>100</c:v>
                </c:pt>
              </c:numCache>
            </c:numRef>
          </c:xVal>
          <c:yVal>
            <c:numRef>
              <c:f>Sheet1!$B$159:$B$299</c:f>
              <c:numCache>
                <c:formatCode>General</c:formatCode>
                <c:ptCount val="141"/>
                <c:pt idx="0">
                  <c:v>0</c:v>
                </c:pt>
                <c:pt idx="1">
                  <c:v>6.7200703335967504E-2</c:v>
                </c:pt>
                <c:pt idx="2">
                  <c:v>0.12988547214308632</c:v>
                </c:pt>
                <c:pt idx="3">
                  <c:v>0.18835778039791429</c:v>
                </c:pt>
                <c:pt idx="4">
                  <c:v>0.24290070841234013</c:v>
                </c:pt>
                <c:pt idx="5">
                  <c:v>0.29377831330219362</c:v>
                </c:pt>
                <c:pt idx="6">
                  <c:v>0.3412369073593996</c:v>
                </c:pt>
                <c:pt idx="7">
                  <c:v>0.38550625051662502</c:v>
                </c:pt>
                <c:pt idx="8">
                  <c:v>0.42680066267746364</c:v>
                </c:pt>
                <c:pt idx="9">
                  <c:v>0.46532006129724857</c:v>
                </c:pt>
                <c:pt idx="10">
                  <c:v>0.50125092923770542</c:v>
                </c:pt>
                <c:pt idx="11">
                  <c:v>0.5347672175810918</c:v>
                </c:pt>
                <c:pt idx="12">
                  <c:v>0.5660311877745916</c:v>
                </c:pt>
                <c:pt idx="13">
                  <c:v>0.5951941971820135</c:v>
                </c:pt>
                <c:pt idx="14">
                  <c:v>0.62239743184586316</c:v>
                </c:pt>
                <c:pt idx="15">
                  <c:v>0.64777259000728882</c:v>
                </c:pt>
                <c:pt idx="16">
                  <c:v>0.67144251969300517</c:v>
                </c:pt>
                <c:pt idx="17">
                  <c:v>0.69352181345592845</c:v>
                </c:pt>
                <c:pt idx="18">
                  <c:v>0.7141173631488219</c:v>
                </c:pt>
                <c:pt idx="19">
                  <c:v>0.73332887741676211</c:v>
                </c:pt>
                <c:pt idx="20">
                  <c:v>0.75124936441374768</c:v>
                </c:pt>
                <c:pt idx="21">
                  <c:v>0.76796558208041277</c:v>
                </c:pt>
                <c:pt idx="22">
                  <c:v>0.78355845816276093</c:v>
                </c:pt>
                <c:pt idx="23">
                  <c:v>0.79810348200534453</c:v>
                </c:pt>
                <c:pt idx="24">
                  <c:v>0.81167107001566818</c:v>
                </c:pt>
                <c:pt idx="25">
                  <c:v>0.82432690656912555</c:v>
                </c:pt>
                <c:pt idx="26">
                  <c:v>0.83613226200488544</c:v>
                </c:pt>
                <c:pt idx="27">
                  <c:v>0.84714428925223118</c:v>
                </c:pt>
                <c:pt idx="28">
                  <c:v>0.85741630052340045</c:v>
                </c:pt>
                <c:pt idx="29">
                  <c:v>0.86699802541247217</c:v>
                </c:pt>
                <c:pt idx="30">
                  <c:v>0.87593585164982646</c:v>
                </c:pt>
                <c:pt idx="31">
                  <c:v>0.88427304967773601</c:v>
                </c:pt>
                <c:pt idx="32">
                  <c:v>0.89204998213431874</c:v>
                </c:pt>
                <c:pt idx="33">
                  <c:v>0.89930429926002275</c:v>
                </c:pt>
                <c:pt idx="34">
                  <c:v>0.90607112117265731</c:v>
                </c:pt>
                <c:pt idx="35">
                  <c:v>0.91238320789341365</c:v>
                </c:pt>
                <c:pt idx="36">
                  <c:v>0.91827111794701743</c:v>
                </c:pt>
                <c:pt idx="37">
                  <c:v>0.92376335630384021</c:v>
                </c:pt>
                <c:pt idx="38">
                  <c:v>0.92888651238019571</c:v>
                </c:pt>
                <c:pt idx="39">
                  <c:v>0.93366538876492022</c:v>
                </c:pt>
                <c:pt idx="40">
                  <c:v>0.93812312129543551</c:v>
                </c:pt>
                <c:pt idx="41">
                  <c:v>0.94228129106461656</c:v>
                </c:pt>
                <c:pt idx="42">
                  <c:v>0.94616002890071838</c:v>
                </c:pt>
                <c:pt idx="43">
                  <c:v>0.94977811282617819</c:v>
                </c:pt>
                <c:pt idx="44">
                  <c:v>0.95315305896711866</c:v>
                </c:pt>
                <c:pt idx="45">
                  <c:v>0.95630120635366689</c:v>
                </c:pt>
                <c:pt idx="46">
                  <c:v>0.95923779602163373</c:v>
                </c:pt>
                <c:pt idx="47">
                  <c:v>0.96197704479850421</c:v>
                </c:pt>
                <c:pt idx="48">
                  <c:v>0.96453221413095669</c:v>
                </c:pt>
                <c:pt idx="49">
                  <c:v>0.96691567428712588</c:v>
                </c:pt>
                <c:pt idx="50">
                  <c:v>0.96913896424442725</c:v>
                </c:pt>
                <c:pt idx="51">
                  <c:v>0.97121284755287818</c:v>
                </c:pt>
                <c:pt idx="52">
                  <c:v>0.97314736444436445</c:v>
                </c:pt>
                <c:pt idx="53">
                  <c:v>0.97495188044012759</c:v>
                </c:pt>
                <c:pt idx="54">
                  <c:v>0.97663513169179439</c:v>
                </c:pt>
                <c:pt idx="55">
                  <c:v>0.97820526727545809</c:v>
                </c:pt>
                <c:pt idx="56">
                  <c:v>0.97966988864356674</c:v>
                </c:pt>
                <c:pt idx="57">
                  <c:v>0.98103608642561757</c:v>
                </c:pt>
                <c:pt idx="58">
                  <c:v>0.98231047475581856</c:v>
                </c:pt>
                <c:pt idx="59">
                  <c:v>0.98349922329390693</c:v>
                </c:pt>
                <c:pt idx="60">
                  <c:v>0.98460808709414616</c:v>
                </c:pt>
                <c:pt idx="61">
                  <c:v>0.98564243446710542</c:v>
                </c:pt>
                <c:pt idx="62">
                  <c:v>0.98660727296910822</c:v>
                </c:pt>
                <c:pt idx="63">
                  <c:v>0.98750727364517077</c:v>
                </c:pt>
                <c:pt idx="64">
                  <c:v>0.98834679364279909</c:v>
                </c:pt>
                <c:pt idx="65">
                  <c:v>0.98912989730612211</c:v>
                </c:pt>
                <c:pt idx="66">
                  <c:v>0.98986037585248499</c:v>
                </c:pt>
                <c:pt idx="67">
                  <c:v>0.99054176572676034</c:v>
                </c:pt>
                <c:pt idx="68">
                  <c:v>0.99117736572223836</c:v>
                </c:pt>
                <c:pt idx="69">
                  <c:v>0.99177025295097998</c:v>
                </c:pt>
                <c:pt idx="70">
                  <c:v>0.99232329774095118</c:v>
                </c:pt>
                <c:pt idx="71">
                  <c:v>0.99354872995185939</c:v>
                </c:pt>
                <c:pt idx="72">
                  <c:v>0.99457854638233767</c:v>
                </c:pt>
                <c:pt idx="73">
                  <c:v>0.99544397318525912</c:v>
                </c:pt>
                <c:pt idx="74">
                  <c:v>0.99617125188178057</c:v>
                </c:pt>
                <c:pt idx="75">
                  <c:v>0.99678243505825326</c:v>
                </c:pt>
                <c:pt idx="76">
                  <c:v>0.99729605504601004</c:v>
                </c:pt>
                <c:pt idx="77">
                  <c:v>0.99772768585977989</c:v>
                </c:pt>
                <c:pt idx="78">
                  <c:v>0.99809041543385524</c:v>
                </c:pt>
                <c:pt idx="79">
                  <c:v>0.99839524247518652</c:v>
                </c:pt>
                <c:pt idx="80">
                  <c:v>0.99865140996680513</c:v>
                </c:pt>
                <c:pt idx="81">
                  <c:v>0.99886668543408519</c:v>
                </c:pt>
                <c:pt idx="82">
                  <c:v>0.99904759647209329</c:v>
                </c:pt>
                <c:pt idx="83">
                  <c:v>0.99919962867570045</c:v>
                </c:pt>
                <c:pt idx="84">
                  <c:v>0.99932739197410481</c:v>
                </c:pt>
                <c:pt idx="85">
                  <c:v>0.99943476041336865</c:v>
                </c:pt>
                <c:pt idx="86">
                  <c:v>0.99952498962546577</c:v>
                </c:pt>
                <c:pt idx="87">
                  <c:v>0.99960081554574076</c:v>
                </c:pt>
                <c:pt idx="88">
                  <c:v>0.99966453737209748</c:v>
                </c:pt>
                <c:pt idx="89">
                  <c:v>0.99971808728140954</c:v>
                </c:pt>
                <c:pt idx="90">
                  <c:v>0.99976308901709865</c:v>
                </c:pt>
                <c:pt idx="91">
                  <c:v>0.99980090712437553</c:v>
                </c:pt>
                <c:pt idx="92">
                  <c:v>0.99983268832605809</c:v>
                </c:pt>
                <c:pt idx="93">
                  <c:v>0.9998593962935669</c:v>
                </c:pt>
                <c:pt idx="94">
                  <c:v>0.9998818408674246</c:v>
                </c:pt>
                <c:pt idx="95">
                  <c:v>0.9999007026132869</c:v>
                </c:pt>
                <c:pt idx="96">
                  <c:v>0.99991655345809383</c:v>
                </c:pt>
                <c:pt idx="97">
                  <c:v>0.99992987403207079</c:v>
                </c:pt>
                <c:pt idx="98">
                  <c:v>0.9999410682424259</c:v>
                </c:pt>
                <c:pt idx="99">
                  <c:v>0.99995047552064775</c:v>
                </c:pt>
                <c:pt idx="100">
                  <c:v>0.99995838111476598</c:v>
                </c:pt>
                <c:pt idx="101">
                  <c:v>0.999965024738659</c:v>
                </c:pt>
                <c:pt idx="102">
                  <c:v>0.99997060784067149</c:v>
                </c:pt>
                <c:pt idx="103">
                  <c:v>0.9999752997119431</c:v>
                </c:pt>
                <c:pt idx="104">
                  <c:v>0.99997924261966331</c:v>
                </c:pt>
                <c:pt idx="105">
                  <c:v>0.99998255612090647</c:v>
                </c:pt>
                <c:pt idx="106">
                  <c:v>0.99998534068784728</c:v>
                </c:pt>
                <c:pt idx="107">
                  <c:v>0.99998768075428401</c:v>
                </c:pt>
                <c:pt idx="108">
                  <c:v>0.99998964727584561</c:v>
                </c:pt>
                <c:pt idx="109">
                  <c:v>0.99999129988151159</c:v>
                </c:pt>
                <c:pt idx="110">
                  <c:v>0.99999268868168578</c:v>
                </c:pt>
                <c:pt idx="111">
                  <c:v>0.99999385578764666</c:v>
                </c:pt>
                <c:pt idx="112">
                  <c:v>0.99999483658844812</c:v>
                </c:pt>
                <c:pt idx="113">
                  <c:v>0.99999566082398839</c:v>
                </c:pt>
                <c:pt idx="114">
                  <c:v>0.99999635348678473</c:v>
                </c:pt>
                <c:pt idx="115">
                  <c:v>0.99999693557979819</c:v>
                </c:pt>
                <c:pt idx="116">
                  <c:v>0.99999742475328657</c:v>
                </c:pt>
                <c:pt idx="117">
                  <c:v>0.99999783583999635</c:v>
                </c:pt>
                <c:pt idx="118">
                  <c:v>0.99999818130492235</c:v>
                </c:pt>
                <c:pt idx="119">
                  <c:v>0.99999847162327193</c:v>
                </c:pt>
                <c:pt idx="120">
                  <c:v>0.99999871559809472</c:v>
                </c:pt>
                <c:pt idx="121">
                  <c:v>0.99999892062720919</c:v>
                </c:pt>
                <c:pt idx="122">
                  <c:v>0.99999909292751998</c:v>
                </c:pt>
                <c:pt idx="123">
                  <c:v>0.99999923772352706</c:v>
                </c:pt>
                <c:pt idx="124">
                  <c:v>0.99999935940574325</c:v>
                </c:pt>
                <c:pt idx="125">
                  <c:v>0.99999946166382359</c:v>
                </c:pt>
                <c:pt idx="126">
                  <c:v>0.99999954759844345</c:v>
                </c:pt>
                <c:pt idx="127">
                  <c:v>0.99999961981531749</c:v>
                </c:pt>
                <c:pt idx="128">
                  <c:v>0.99999968050420973</c:v>
                </c:pt>
                <c:pt idx="129">
                  <c:v>0.99999973150533228</c:v>
                </c:pt>
                <c:pt idx="130">
                  <c:v>0.99999977436514409</c:v>
                </c:pt>
                <c:pt idx="131">
                  <c:v>0.99999981038324293</c:v>
                </c:pt>
                <c:pt idx="132">
                  <c:v>0.9999998406517715</c:v>
                </c:pt>
                <c:pt idx="133">
                  <c:v>0.99999986608853397</c:v>
                </c:pt>
                <c:pt idx="134">
                  <c:v>0.99999988746482527</c:v>
                </c:pt>
                <c:pt idx="135">
                  <c:v>0.99999990542881856</c:v>
                </c:pt>
                <c:pt idx="136">
                  <c:v>0.99999992052521913</c:v>
                </c:pt>
                <c:pt idx="137">
                  <c:v>0.99999993321178071</c:v>
                </c:pt>
                <c:pt idx="138">
                  <c:v>0.99999994387318614</c:v>
                </c:pt>
                <c:pt idx="139">
                  <c:v>0.99999995283271115</c:v>
                </c:pt>
                <c:pt idx="140">
                  <c:v>0.99999996036202687</c:v>
                </c:pt>
              </c:numCache>
            </c:numRef>
          </c:yVal>
          <c:smooth val="0"/>
          <c:extLst>
            <c:ext xmlns:c16="http://schemas.microsoft.com/office/drawing/2014/chart" uri="{C3380CC4-5D6E-409C-BE32-E72D297353CC}">
              <c16:uniqueId val="{00000009-539C-421E-B3E5-36FC341D48BB}"/>
            </c:ext>
          </c:extLst>
        </c:ser>
        <c:ser>
          <c:idx val="2"/>
          <c:order val="6"/>
          <c:tx>
            <c:v>PNC23 fit</c:v>
          </c:tx>
          <c:spPr>
            <a:ln w="19050" cap="rnd">
              <a:solidFill>
                <a:schemeClr val="tx1"/>
              </a:solidFill>
              <a:prstDash val="sysDash"/>
              <a:round/>
            </a:ln>
            <a:effectLst/>
          </c:spPr>
          <c:marker>
            <c:symbol val="none"/>
          </c:marker>
          <c:xVal>
            <c:numRef>
              <c:f>Sheet1!$A$159:$A$299</c:f>
              <c:numCache>
                <c:formatCode>General</c:formatCode>
                <c:ptCount val="141"/>
                <c:pt idx="0">
                  <c:v>2</c:v>
                </c:pt>
                <c:pt idx="1">
                  <c:v>2.4</c:v>
                </c:pt>
                <c:pt idx="2">
                  <c:v>2.8</c:v>
                </c:pt>
                <c:pt idx="3">
                  <c:v>3.2</c:v>
                </c:pt>
                <c:pt idx="4">
                  <c:v>3.6</c:v>
                </c:pt>
                <c:pt idx="5">
                  <c:v>4</c:v>
                </c:pt>
                <c:pt idx="6">
                  <c:v>4.4000000000000004</c:v>
                </c:pt>
                <c:pt idx="7">
                  <c:v>4.8</c:v>
                </c:pt>
                <c:pt idx="8">
                  <c:v>5.2</c:v>
                </c:pt>
                <c:pt idx="9">
                  <c:v>5.6</c:v>
                </c:pt>
                <c:pt idx="10">
                  <c:v>6</c:v>
                </c:pt>
                <c:pt idx="11">
                  <c:v>6.4</c:v>
                </c:pt>
                <c:pt idx="12">
                  <c:v>6.8</c:v>
                </c:pt>
                <c:pt idx="13">
                  <c:v>7.2</c:v>
                </c:pt>
                <c:pt idx="14">
                  <c:v>7.6</c:v>
                </c:pt>
                <c:pt idx="15">
                  <c:v>8</c:v>
                </c:pt>
                <c:pt idx="16">
                  <c:v>8.4</c:v>
                </c:pt>
                <c:pt idx="17">
                  <c:v>8.8000000000000007</c:v>
                </c:pt>
                <c:pt idx="18">
                  <c:v>9.1999999999999993</c:v>
                </c:pt>
                <c:pt idx="19">
                  <c:v>9.6</c:v>
                </c:pt>
                <c:pt idx="20">
                  <c:v>10</c:v>
                </c:pt>
                <c:pt idx="21">
                  <c:v>10.4</c:v>
                </c:pt>
                <c:pt idx="22">
                  <c:v>10.8</c:v>
                </c:pt>
                <c:pt idx="23">
                  <c:v>11.2</c:v>
                </c:pt>
                <c:pt idx="24">
                  <c:v>11.6</c:v>
                </c:pt>
                <c:pt idx="25">
                  <c:v>12</c:v>
                </c:pt>
                <c:pt idx="26">
                  <c:v>12.4</c:v>
                </c:pt>
                <c:pt idx="27">
                  <c:v>12.8</c:v>
                </c:pt>
                <c:pt idx="28">
                  <c:v>13.2</c:v>
                </c:pt>
                <c:pt idx="29">
                  <c:v>13.6</c:v>
                </c:pt>
                <c:pt idx="30">
                  <c:v>14</c:v>
                </c:pt>
                <c:pt idx="31">
                  <c:v>14.4</c:v>
                </c:pt>
                <c:pt idx="32">
                  <c:v>14.8</c:v>
                </c:pt>
                <c:pt idx="33">
                  <c:v>15.2</c:v>
                </c:pt>
                <c:pt idx="34">
                  <c:v>15.6</c:v>
                </c:pt>
                <c:pt idx="35">
                  <c:v>16</c:v>
                </c:pt>
                <c:pt idx="36">
                  <c:v>16.399999999999999</c:v>
                </c:pt>
                <c:pt idx="37">
                  <c:v>16.8</c:v>
                </c:pt>
                <c:pt idx="38">
                  <c:v>17.2</c:v>
                </c:pt>
                <c:pt idx="39">
                  <c:v>17.600000000000001</c:v>
                </c:pt>
                <c:pt idx="40">
                  <c:v>18</c:v>
                </c:pt>
                <c:pt idx="41">
                  <c:v>18.399999999999999</c:v>
                </c:pt>
                <c:pt idx="42">
                  <c:v>18.8</c:v>
                </c:pt>
                <c:pt idx="43">
                  <c:v>19.2</c:v>
                </c:pt>
                <c:pt idx="44">
                  <c:v>19.600000000000001</c:v>
                </c:pt>
                <c:pt idx="45">
                  <c:v>20</c:v>
                </c:pt>
                <c:pt idx="46">
                  <c:v>20.399999999999999</c:v>
                </c:pt>
                <c:pt idx="47">
                  <c:v>20.8</c:v>
                </c:pt>
                <c:pt idx="48">
                  <c:v>21.2</c:v>
                </c:pt>
                <c:pt idx="49">
                  <c:v>21.6</c:v>
                </c:pt>
                <c:pt idx="50">
                  <c:v>22</c:v>
                </c:pt>
                <c:pt idx="51">
                  <c:v>22.4</c:v>
                </c:pt>
                <c:pt idx="52">
                  <c:v>22.8</c:v>
                </c:pt>
                <c:pt idx="53">
                  <c:v>23.2</c:v>
                </c:pt>
                <c:pt idx="54">
                  <c:v>23.6</c:v>
                </c:pt>
                <c:pt idx="55">
                  <c:v>24</c:v>
                </c:pt>
                <c:pt idx="56">
                  <c:v>24.4</c:v>
                </c:pt>
                <c:pt idx="57">
                  <c:v>24.8</c:v>
                </c:pt>
                <c:pt idx="58">
                  <c:v>25.2</c:v>
                </c:pt>
                <c:pt idx="59">
                  <c:v>25.6</c:v>
                </c:pt>
                <c:pt idx="60">
                  <c:v>26</c:v>
                </c:pt>
                <c:pt idx="61">
                  <c:v>26.4</c:v>
                </c:pt>
                <c:pt idx="62">
                  <c:v>26.8</c:v>
                </c:pt>
                <c:pt idx="63">
                  <c:v>27.2</c:v>
                </c:pt>
                <c:pt idx="64">
                  <c:v>27.6</c:v>
                </c:pt>
                <c:pt idx="65">
                  <c:v>28</c:v>
                </c:pt>
                <c:pt idx="66">
                  <c:v>28.4</c:v>
                </c:pt>
                <c:pt idx="67">
                  <c:v>28.8</c:v>
                </c:pt>
                <c:pt idx="68">
                  <c:v>29.2</c:v>
                </c:pt>
                <c:pt idx="69">
                  <c:v>29.6</c:v>
                </c:pt>
                <c:pt idx="70">
                  <c:v>30</c:v>
                </c:pt>
                <c:pt idx="71">
                  <c:v>31</c:v>
                </c:pt>
                <c:pt idx="72">
                  <c:v>32</c:v>
                </c:pt>
                <c:pt idx="73">
                  <c:v>33</c:v>
                </c:pt>
                <c:pt idx="74">
                  <c:v>34</c:v>
                </c:pt>
                <c:pt idx="75">
                  <c:v>35</c:v>
                </c:pt>
                <c:pt idx="76">
                  <c:v>36</c:v>
                </c:pt>
                <c:pt idx="77">
                  <c:v>37</c:v>
                </c:pt>
                <c:pt idx="78">
                  <c:v>38</c:v>
                </c:pt>
                <c:pt idx="79">
                  <c:v>39</c:v>
                </c:pt>
                <c:pt idx="80">
                  <c:v>40</c:v>
                </c:pt>
                <c:pt idx="81">
                  <c:v>41</c:v>
                </c:pt>
                <c:pt idx="82">
                  <c:v>42</c:v>
                </c:pt>
                <c:pt idx="83">
                  <c:v>43</c:v>
                </c:pt>
                <c:pt idx="84">
                  <c:v>44</c:v>
                </c:pt>
                <c:pt idx="85">
                  <c:v>45</c:v>
                </c:pt>
                <c:pt idx="86">
                  <c:v>46</c:v>
                </c:pt>
                <c:pt idx="87">
                  <c:v>47</c:v>
                </c:pt>
                <c:pt idx="88">
                  <c:v>48</c:v>
                </c:pt>
                <c:pt idx="89">
                  <c:v>49</c:v>
                </c:pt>
                <c:pt idx="90">
                  <c:v>50</c:v>
                </c:pt>
                <c:pt idx="91">
                  <c:v>51</c:v>
                </c:pt>
                <c:pt idx="92">
                  <c:v>52</c:v>
                </c:pt>
                <c:pt idx="93">
                  <c:v>53</c:v>
                </c:pt>
                <c:pt idx="94">
                  <c:v>54</c:v>
                </c:pt>
                <c:pt idx="95">
                  <c:v>55</c:v>
                </c:pt>
                <c:pt idx="96">
                  <c:v>56</c:v>
                </c:pt>
                <c:pt idx="97">
                  <c:v>57</c:v>
                </c:pt>
                <c:pt idx="98">
                  <c:v>58</c:v>
                </c:pt>
                <c:pt idx="99">
                  <c:v>59</c:v>
                </c:pt>
                <c:pt idx="100">
                  <c:v>60</c:v>
                </c:pt>
                <c:pt idx="101">
                  <c:v>61</c:v>
                </c:pt>
                <c:pt idx="102">
                  <c:v>62</c:v>
                </c:pt>
                <c:pt idx="103">
                  <c:v>63</c:v>
                </c:pt>
                <c:pt idx="104">
                  <c:v>64</c:v>
                </c:pt>
                <c:pt idx="105">
                  <c:v>65</c:v>
                </c:pt>
                <c:pt idx="106">
                  <c:v>66</c:v>
                </c:pt>
                <c:pt idx="107">
                  <c:v>67</c:v>
                </c:pt>
                <c:pt idx="108">
                  <c:v>68</c:v>
                </c:pt>
                <c:pt idx="109">
                  <c:v>69</c:v>
                </c:pt>
                <c:pt idx="110">
                  <c:v>70</c:v>
                </c:pt>
                <c:pt idx="111">
                  <c:v>71</c:v>
                </c:pt>
                <c:pt idx="112">
                  <c:v>72</c:v>
                </c:pt>
                <c:pt idx="113">
                  <c:v>73</c:v>
                </c:pt>
                <c:pt idx="114">
                  <c:v>74</c:v>
                </c:pt>
                <c:pt idx="115">
                  <c:v>75</c:v>
                </c:pt>
                <c:pt idx="116">
                  <c:v>76</c:v>
                </c:pt>
                <c:pt idx="117">
                  <c:v>77</c:v>
                </c:pt>
                <c:pt idx="118">
                  <c:v>78</c:v>
                </c:pt>
                <c:pt idx="119">
                  <c:v>79</c:v>
                </c:pt>
                <c:pt idx="120">
                  <c:v>80</c:v>
                </c:pt>
                <c:pt idx="121">
                  <c:v>81</c:v>
                </c:pt>
                <c:pt idx="122">
                  <c:v>82</c:v>
                </c:pt>
                <c:pt idx="123">
                  <c:v>83</c:v>
                </c:pt>
                <c:pt idx="124">
                  <c:v>84</c:v>
                </c:pt>
                <c:pt idx="125">
                  <c:v>85</c:v>
                </c:pt>
                <c:pt idx="126">
                  <c:v>86</c:v>
                </c:pt>
                <c:pt idx="127">
                  <c:v>87</c:v>
                </c:pt>
                <c:pt idx="128">
                  <c:v>88</c:v>
                </c:pt>
                <c:pt idx="129">
                  <c:v>89</c:v>
                </c:pt>
                <c:pt idx="130">
                  <c:v>90</c:v>
                </c:pt>
                <c:pt idx="131">
                  <c:v>91</c:v>
                </c:pt>
                <c:pt idx="132">
                  <c:v>92</c:v>
                </c:pt>
                <c:pt idx="133">
                  <c:v>93</c:v>
                </c:pt>
                <c:pt idx="134">
                  <c:v>94</c:v>
                </c:pt>
                <c:pt idx="135">
                  <c:v>95</c:v>
                </c:pt>
                <c:pt idx="136">
                  <c:v>96</c:v>
                </c:pt>
                <c:pt idx="137">
                  <c:v>97</c:v>
                </c:pt>
                <c:pt idx="138">
                  <c:v>98</c:v>
                </c:pt>
                <c:pt idx="139">
                  <c:v>99</c:v>
                </c:pt>
                <c:pt idx="140">
                  <c:v>100</c:v>
                </c:pt>
              </c:numCache>
            </c:numRef>
          </c:xVal>
          <c:yVal>
            <c:numRef>
              <c:f>Sheet1!$C$159:$C$299</c:f>
              <c:numCache>
                <c:formatCode>General</c:formatCode>
                <c:ptCount val="141"/>
                <c:pt idx="0">
                  <c:v>0</c:v>
                </c:pt>
                <c:pt idx="20">
                  <c:v>0</c:v>
                </c:pt>
                <c:pt idx="21">
                  <c:v>0</c:v>
                </c:pt>
                <c:pt idx="22">
                  <c:v>0</c:v>
                </c:pt>
                <c:pt idx="23">
                  <c:v>0</c:v>
                </c:pt>
                <c:pt idx="24">
                  <c:v>0</c:v>
                </c:pt>
                <c:pt idx="25">
                  <c:v>0</c:v>
                </c:pt>
                <c:pt idx="26">
                  <c:v>0</c:v>
                </c:pt>
                <c:pt idx="27">
                  <c:v>0</c:v>
                </c:pt>
                <c:pt idx="28">
                  <c:v>0</c:v>
                </c:pt>
                <c:pt idx="29">
                  <c:v>0</c:v>
                </c:pt>
                <c:pt idx="30">
                  <c:v>0</c:v>
                </c:pt>
                <c:pt idx="31">
                  <c:v>2.4690087971667385E-2</c:v>
                </c:pt>
                <c:pt idx="32">
                  <c:v>4.8770575499285984E-2</c:v>
                </c:pt>
                <c:pt idx="33">
                  <c:v>7.2256513671447031E-2</c:v>
                </c:pt>
                <c:pt idx="34">
                  <c:v>9.5162581964040371E-2</c:v>
                </c:pt>
                <c:pt idx="35">
                  <c:v>0.11750309741540454</c:v>
                </c:pt>
                <c:pt idx="36">
                  <c:v>0.13929202357494208</c:v>
                </c:pt>
                <c:pt idx="37">
                  <c:v>0.16054297923079264</c:v>
                </c:pt>
                <c:pt idx="38">
                  <c:v>0.18126924692201807</c:v>
                </c:pt>
                <c:pt idx="39">
                  <c:v>0.20148378124062305</c:v>
                </c:pt>
                <c:pt idx="40">
                  <c:v>0.22119921692859512</c:v>
                </c:pt>
                <c:pt idx="41">
                  <c:v>0.24042787677503141</c:v>
                </c:pt>
                <c:pt idx="42">
                  <c:v>0.25918177931828212</c:v>
                </c:pt>
                <c:pt idx="43">
                  <c:v>0.27747264635792779</c:v>
                </c:pt>
                <c:pt idx="44">
                  <c:v>0.29531191028128667</c:v>
                </c:pt>
                <c:pt idx="45">
                  <c:v>0.31271072120902776</c:v>
                </c:pt>
                <c:pt idx="46">
                  <c:v>0.32967995396436067</c:v>
                </c:pt>
                <c:pt idx="47">
                  <c:v>0.34623021487015271</c:v>
                </c:pt>
                <c:pt idx="48">
                  <c:v>0.36237184837822667</c:v>
                </c:pt>
                <c:pt idx="49">
                  <c:v>0.37811494353497999</c:v>
                </c:pt>
                <c:pt idx="50">
                  <c:v>0.39346934028736658</c:v>
                </c:pt>
                <c:pt idx="51">
                  <c:v>0.40844463563318489</c:v>
                </c:pt>
                <c:pt idx="52">
                  <c:v>0.42305018961951335</c:v>
                </c:pt>
                <c:pt idx="53">
                  <c:v>0.43729513119304431</c:v>
                </c:pt>
                <c:pt idx="54">
                  <c:v>0.45118836390597361</c:v>
                </c:pt>
                <c:pt idx="55">
                  <c:v>0.46473857148100972</c:v>
                </c:pt>
                <c:pt idx="56">
                  <c:v>0.47795422323898396</c:v>
                </c:pt>
                <c:pt idx="57">
                  <c:v>0.49084357939245082</c:v>
                </c:pt>
                <c:pt idx="58">
                  <c:v>0.50341469620859047</c:v>
                </c:pt>
                <c:pt idx="59">
                  <c:v>0.51567543104463764</c:v>
                </c:pt>
                <c:pt idx="60">
                  <c:v>0.52763344725898531</c:v>
                </c:pt>
                <c:pt idx="61">
                  <c:v>0.53929621900103419</c:v>
                </c:pt>
                <c:pt idx="62">
                  <c:v>0.55067103588277844</c:v>
                </c:pt>
                <c:pt idx="63">
                  <c:v>0.56176500753505076</c:v>
                </c:pt>
                <c:pt idx="64">
                  <c:v>0.5725850680512734</c:v>
                </c:pt>
                <c:pt idx="65">
                  <c:v>0.58313798032149156</c:v>
                </c:pt>
                <c:pt idx="66">
                  <c:v>0.59343034025940078</c:v>
                </c:pt>
                <c:pt idx="67">
                  <c:v>0.6034685809250071</c:v>
                </c:pt>
                <c:pt idx="68">
                  <c:v>0.61325897654549877</c:v>
                </c:pt>
                <c:pt idx="69">
                  <c:v>0.62280764643684305</c:v>
                </c:pt>
                <c:pt idx="70">
                  <c:v>0.63212055882855767</c:v>
                </c:pt>
                <c:pt idx="71">
                  <c:v>0.65440924742302542</c:v>
                </c:pt>
                <c:pt idx="72">
                  <c:v>0.67534753264165026</c:v>
                </c:pt>
                <c:pt idx="73">
                  <c:v>0.69501723128894066</c:v>
                </c:pt>
                <c:pt idx="74">
                  <c:v>0.71349520313980985</c:v>
                </c:pt>
                <c:pt idx="75">
                  <c:v>0.73085365127081614</c:v>
                </c:pt>
                <c:pt idx="76">
                  <c:v>0.74716040419525354</c:v>
                </c:pt>
                <c:pt idx="77">
                  <c:v>0.76247918090454192</c:v>
                </c:pt>
                <c:pt idx="78">
                  <c:v>0.77686983985157021</c:v>
                </c:pt>
                <c:pt idx="79">
                  <c:v>0.79038861284890216</c:v>
                </c:pt>
                <c:pt idx="80">
                  <c:v>0.80308832479580594</c:v>
                </c:pt>
                <c:pt idx="81">
                  <c:v>0.81501860009269578</c:v>
                </c:pt>
                <c:pt idx="82">
                  <c:v>0.82622605654955483</c:v>
                </c:pt>
                <c:pt idx="83">
                  <c:v>0.83675448754604154</c:v>
                </c:pt>
                <c:pt idx="84">
                  <c:v>0.84664503315507156</c:v>
                </c:pt>
                <c:pt idx="85">
                  <c:v>0.85593634089854675</c:v>
                </c:pt>
                <c:pt idx="86">
                  <c:v>0.8646647167633873</c:v>
                </c:pt>
                <c:pt idx="87">
                  <c:v>0.87286426706796438</c:v>
                </c:pt>
                <c:pt idx="88">
                  <c:v>0.88056703173328033</c:v>
                </c:pt>
                <c:pt idx="89">
                  <c:v>0.88780310947965624</c:v>
                </c:pt>
                <c:pt idx="90">
                  <c:v>0.89460077543813565</c:v>
                </c:pt>
                <c:pt idx="91">
                  <c:v>0.90098659163617367</c:v>
                </c:pt>
                <c:pt idx="92">
                  <c:v>0.90698551078933654</c:v>
                </c:pt>
                <c:pt idx="93">
                  <c:v>0.91262097380457963</c:v>
                </c:pt>
                <c:pt idx="94">
                  <c:v>0.91791500137610116</c:v>
                </c:pt>
                <c:pt idx="95">
                  <c:v>0.92288828003168333</c:v>
                </c:pt>
                <c:pt idx="96">
                  <c:v>0.92756024296574857</c:v>
                </c:pt>
                <c:pt idx="97">
                  <c:v>0.93194914597498979</c:v>
                </c:pt>
                <c:pt idx="98">
                  <c:v>0.93607213879329243</c:v>
                </c:pt>
                <c:pt idx="99">
                  <c:v>0.939945332104692</c:v>
                </c:pt>
                <c:pt idx="100">
                  <c:v>0.94358386049622267</c:v>
                </c:pt>
                <c:pt idx="101">
                  <c:v>0.94700194159664419</c:v>
                </c:pt>
                <c:pt idx="102">
                  <c:v>0.95021293163213605</c:v>
                </c:pt>
                <c:pt idx="103">
                  <c:v>0.95322937761604098</c:v>
                </c:pt>
                <c:pt idx="104">
                  <c:v>0.95606306637659255</c:v>
                </c:pt>
                <c:pt idx="105">
                  <c:v>0.95872507061420242</c:v>
                </c:pt>
                <c:pt idx="106">
                  <c:v>0.96122579216827797</c:v>
                </c:pt>
                <c:pt idx="107">
                  <c:v>0.96357500266263574</c:v>
                </c:pt>
                <c:pt idx="108">
                  <c:v>0.96578188168833401</c:v>
                </c:pt>
                <c:pt idx="109">
                  <c:v>0.96785505267312388</c:v>
                </c:pt>
                <c:pt idx="110">
                  <c:v>0.96980261657768152</c:v>
                </c:pt>
                <c:pt idx="111">
                  <c:v>0.97163218355028691</c:v>
                </c:pt>
                <c:pt idx="112">
                  <c:v>0.97335090266364455</c:v>
                </c:pt>
                <c:pt idx="113">
                  <c:v>0.97496548985003983</c:v>
                </c:pt>
                <c:pt idx="114">
                  <c:v>0.97648225414399092</c:v>
                </c:pt>
                <c:pt idx="115">
                  <c:v>0.9779071223349376</c:v>
                </c:pt>
                <c:pt idx="116">
                  <c:v>0.97924566212630026</c:v>
                </c:pt>
                <c:pt idx="117">
                  <c:v>0.98050310389140205</c:v>
                </c:pt>
                <c:pt idx="118">
                  <c:v>0.98168436111126578</c:v>
                </c:pt>
                <c:pt idx="119">
                  <c:v>0.98279404957414862</c:v>
                </c:pt>
                <c:pt idx="120">
                  <c:v>0.98383650541183409</c:v>
                </c:pt>
                <c:pt idx="121">
                  <c:v>0.9848158020431621</c:v>
                </c:pt>
                <c:pt idx="122">
                  <c:v>0.98573576609100078</c:v>
                </c:pt>
                <c:pt idx="123">
                  <c:v>0.98659999233485918</c:v>
                </c:pt>
                <c:pt idx="124">
                  <c:v>0.98741185775756601</c:v>
                </c:pt>
                <c:pt idx="125">
                  <c:v>0.98817453474090333</c:v>
                </c:pt>
                <c:pt idx="126">
                  <c:v>0.98889100346175773</c:v>
                </c:pt>
                <c:pt idx="127">
                  <c:v>0.98956406353722548</c:v>
                </c:pt>
                <c:pt idx="128">
                  <c:v>0.99019634496417819</c:v>
                </c:pt>
                <c:pt idx="129">
                  <c:v>0.99079031839603182</c:v>
                </c:pt>
                <c:pt idx="130">
                  <c:v>0.99134830479687941</c:v>
                </c:pt>
                <c:pt idx="131">
                  <c:v>0.99187248451070775</c:v>
                </c:pt>
                <c:pt idx="132">
                  <c:v>0.99236490578114001</c:v>
                </c:pt>
                <c:pt idx="133">
                  <c:v>0.99282749275499127</c:v>
                </c:pt>
                <c:pt idx="134">
                  <c:v>0.99326205300091452</c:v>
                </c:pt>
                <c:pt idx="135">
                  <c:v>0.99367028457251427</c:v>
                </c:pt>
                <c:pt idx="136">
                  <c:v>0.99405378264352795</c:v>
                </c:pt>
                <c:pt idx="137">
                  <c:v>0.9944140457410019</c:v>
                </c:pt>
                <c:pt idx="138">
                  <c:v>0.99475248160081864</c:v>
                </c:pt>
                <c:pt idx="139">
                  <c:v>0.99507041266845497</c:v>
                </c:pt>
                <c:pt idx="140">
                  <c:v>0.99536908126646673</c:v>
                </c:pt>
              </c:numCache>
            </c:numRef>
          </c:yVal>
          <c:smooth val="0"/>
          <c:extLst>
            <c:ext xmlns:c16="http://schemas.microsoft.com/office/drawing/2014/chart" uri="{C3380CC4-5D6E-409C-BE32-E72D297353CC}">
              <c16:uniqueId val="{0000000A-539C-421E-B3E5-36FC341D48BB}"/>
            </c:ext>
          </c:extLst>
        </c:ser>
        <c:dLbls>
          <c:showLegendKey val="0"/>
          <c:showVal val="0"/>
          <c:showCatName val="0"/>
          <c:showSerName val="0"/>
          <c:showPercent val="0"/>
          <c:showBubbleSize val="0"/>
        </c:dLbls>
        <c:axId val="104275264"/>
        <c:axId val="109674496"/>
        <c:extLst/>
      </c:scatterChart>
      <c:valAx>
        <c:axId val="104275264"/>
        <c:scaling>
          <c:orientation val="minMax"/>
          <c:max val="100"/>
        </c:scaling>
        <c:delete val="0"/>
        <c:axPos val="b"/>
        <c:majorGridlines>
          <c:spPr>
            <a:ln w="15875" cap="flat" cmpd="sng" algn="ctr">
              <a:solidFill>
                <a:schemeClr val="bg1">
                  <a:lumMod val="85000"/>
                </a:schemeClr>
              </a:solidFill>
              <a:prstDash val="sysDash"/>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E"/>
                  <a:t>dp (nm)</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9674496"/>
        <c:crosses val="autoZero"/>
        <c:crossBetween val="midCat"/>
        <c:majorUnit val="10"/>
      </c:valAx>
      <c:valAx>
        <c:axId val="109674496"/>
        <c:scaling>
          <c:orientation val="minMax"/>
          <c:max val="1.1000000000000001"/>
          <c:min val="0"/>
        </c:scaling>
        <c:delete val="0"/>
        <c:axPos val="l"/>
        <c:majorGridlines>
          <c:spPr>
            <a:ln w="15875" cap="flat" cmpd="sng" algn="ctr">
              <a:solidFill>
                <a:schemeClr val="bg1">
                  <a:lumMod val="85000"/>
                </a:schemeClr>
              </a:solidFill>
              <a:prstDash val="dash"/>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IE" dirty="0"/>
                  <a:t> eff.</a:t>
                </a:r>
              </a:p>
            </c:rich>
          </c:tx>
          <c:layout>
            <c:manualLayout>
              <c:xMode val="edge"/>
              <c:yMode val="edge"/>
              <c:x val="1.9472144267979868E-2"/>
              <c:y val="0.2377472002028850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4275264"/>
        <c:crosses val="autoZero"/>
        <c:crossBetween val="midCat"/>
      </c:valAx>
      <c:spPr>
        <a:noFill/>
        <a:ln>
          <a:solidFill>
            <a:schemeClr val="bg2">
              <a:lumMod val="75000"/>
            </a:schemeClr>
          </a:solidFill>
        </a:ln>
        <a:effectLst/>
      </c:spPr>
    </c:plotArea>
    <c:legend>
      <c:legendPos val="t"/>
      <c:legendEntry>
        <c:idx val="5"/>
        <c:delete val="1"/>
      </c:legendEntry>
      <c:legendEntry>
        <c:idx val="6"/>
        <c:delete val="1"/>
      </c:legendEntry>
      <c:layout>
        <c:manualLayout>
          <c:xMode val="edge"/>
          <c:yMode val="edge"/>
          <c:x val="0.60543128902117704"/>
          <c:y val="0.28237194708621016"/>
          <c:w val="0.30189372782600027"/>
          <c:h val="0.47735165730278412"/>
        </c:manualLayout>
      </c:layout>
      <c:overlay val="0"/>
      <c:spPr>
        <a:solidFill>
          <a:schemeClr val="bg1"/>
        </a:solidFill>
        <a:ln>
          <a:solidFill>
            <a:schemeClr val="tx1"/>
          </a:solidFill>
          <a:prstDash val="dash"/>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9DE467-252D-C340-B6D3-74553E62F086}" type="datetimeFigureOut">
              <a:rPr lang="nl-NL" smtClean="0"/>
              <a:t>16-1-2020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D94EF4-DA67-D04B-9845-EB080743160F}" type="slidenum">
              <a:rPr lang="nl-NL" smtClean="0"/>
              <a:t>‹#›</a:t>
            </a:fld>
            <a:endParaRPr lang="nl-NL"/>
          </a:p>
        </p:txBody>
      </p:sp>
    </p:spTree>
    <p:extLst>
      <p:ext uri="{BB962C8B-B14F-4D97-AF65-F5344CB8AC3E}">
        <p14:creationId xmlns:p14="http://schemas.microsoft.com/office/powerpoint/2010/main" val="12159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Standaard" charset="0"/>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Standaard" charset="0"/>
              </a:defRPr>
            </a:lvl1pPr>
          </a:lstStyle>
          <a:p>
            <a:fld id="{F0136DB9-5D27-1549-BD29-2B9C3D92BA6B}" type="datetimeFigureOut">
              <a:rPr lang="nl-NL" smtClean="0"/>
              <a:pPr/>
              <a:t>16-1-2020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Standaard"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Standaard" charset="0"/>
              </a:defRPr>
            </a:lvl1pPr>
          </a:lstStyle>
          <a:p>
            <a:fld id="{B724C359-F21C-5144-9CEB-BDBE24445460}" type="slidenum">
              <a:rPr lang="nl-NL" smtClean="0"/>
              <a:pPr/>
              <a:t>‹#›</a:t>
            </a:fld>
            <a:endParaRPr lang="nl-NL" dirty="0"/>
          </a:p>
        </p:txBody>
      </p:sp>
    </p:spTree>
    <p:extLst>
      <p:ext uri="{BB962C8B-B14F-4D97-AF65-F5344CB8AC3E}">
        <p14:creationId xmlns:p14="http://schemas.microsoft.com/office/powerpoint/2010/main" val="189806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Standaard" charset="0"/>
        <a:ea typeface="+mn-ea"/>
        <a:cs typeface="+mn-cs"/>
      </a:defRPr>
    </a:lvl1pPr>
    <a:lvl2pPr marL="457200" algn="l" defTabSz="914400" rtl="0" eaLnBrk="1" latinLnBrk="0" hangingPunct="1">
      <a:defRPr sz="1200" b="0" i="0" kern="1200">
        <a:solidFill>
          <a:schemeClr val="tx1"/>
        </a:solidFill>
        <a:latin typeface="Verdana Standaard" charset="0"/>
        <a:ea typeface="+mn-ea"/>
        <a:cs typeface="+mn-cs"/>
      </a:defRPr>
    </a:lvl2pPr>
    <a:lvl3pPr marL="914400" algn="l" defTabSz="914400" rtl="0" eaLnBrk="1" latinLnBrk="0" hangingPunct="1">
      <a:defRPr sz="1200" b="0" i="0" kern="1200">
        <a:solidFill>
          <a:schemeClr val="tx1"/>
        </a:solidFill>
        <a:latin typeface="Verdana Standaard" charset="0"/>
        <a:ea typeface="+mn-ea"/>
        <a:cs typeface="+mn-cs"/>
      </a:defRPr>
    </a:lvl3pPr>
    <a:lvl4pPr marL="1371600" algn="l" defTabSz="914400" rtl="0" eaLnBrk="1" latinLnBrk="0" hangingPunct="1">
      <a:defRPr sz="1200" b="0" i="0" kern="1200">
        <a:solidFill>
          <a:schemeClr val="tx1"/>
        </a:solidFill>
        <a:latin typeface="Verdana Standaard" charset="0"/>
        <a:ea typeface="+mn-ea"/>
        <a:cs typeface="+mn-cs"/>
      </a:defRPr>
    </a:lvl4pPr>
    <a:lvl5pPr marL="1828800" algn="l" defTabSz="914400" rtl="0" eaLnBrk="1" latinLnBrk="0" hangingPunct="1">
      <a:defRPr sz="1200" b="0" i="0" kern="1200">
        <a:solidFill>
          <a:schemeClr val="tx1"/>
        </a:solidFill>
        <a:latin typeface="Verdana Standaard"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a:t>
            </a:fld>
            <a:endParaRPr lang="nl-NL" dirty="0"/>
          </a:p>
        </p:txBody>
      </p:sp>
    </p:spTree>
    <p:extLst>
      <p:ext uri="{BB962C8B-B14F-4D97-AF65-F5344CB8AC3E}">
        <p14:creationId xmlns:p14="http://schemas.microsoft.com/office/powerpoint/2010/main" val="189747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16</a:t>
            </a:fld>
            <a:endParaRPr lang="nl-NL" dirty="0"/>
          </a:p>
        </p:txBody>
      </p:sp>
    </p:spTree>
    <p:extLst>
      <p:ext uri="{BB962C8B-B14F-4D97-AF65-F5344CB8AC3E}">
        <p14:creationId xmlns:p14="http://schemas.microsoft.com/office/powerpoint/2010/main" val="61351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17</a:t>
            </a:fld>
            <a:endParaRPr lang="nl-NL" dirty="0"/>
          </a:p>
        </p:txBody>
      </p:sp>
    </p:spTree>
    <p:extLst>
      <p:ext uri="{BB962C8B-B14F-4D97-AF65-F5344CB8AC3E}">
        <p14:creationId xmlns:p14="http://schemas.microsoft.com/office/powerpoint/2010/main" val="108345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18</a:t>
            </a:fld>
            <a:endParaRPr lang="nl-NL" dirty="0"/>
          </a:p>
        </p:txBody>
      </p:sp>
    </p:spTree>
    <p:extLst>
      <p:ext uri="{BB962C8B-B14F-4D97-AF65-F5344CB8AC3E}">
        <p14:creationId xmlns:p14="http://schemas.microsoft.com/office/powerpoint/2010/main" val="118579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19</a:t>
            </a:fld>
            <a:endParaRPr lang="nl-NL" dirty="0"/>
          </a:p>
        </p:txBody>
      </p:sp>
    </p:spTree>
    <p:extLst>
      <p:ext uri="{BB962C8B-B14F-4D97-AF65-F5344CB8AC3E}">
        <p14:creationId xmlns:p14="http://schemas.microsoft.com/office/powerpoint/2010/main" val="323400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20</a:t>
            </a:fld>
            <a:endParaRPr lang="nl-NL" dirty="0"/>
          </a:p>
        </p:txBody>
      </p:sp>
    </p:spTree>
    <p:extLst>
      <p:ext uri="{BB962C8B-B14F-4D97-AF65-F5344CB8AC3E}">
        <p14:creationId xmlns:p14="http://schemas.microsoft.com/office/powerpoint/2010/main" val="262136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21</a:t>
            </a:fld>
            <a:endParaRPr lang="nl-NL" dirty="0"/>
          </a:p>
        </p:txBody>
      </p:sp>
    </p:spTree>
    <p:extLst>
      <p:ext uri="{BB962C8B-B14F-4D97-AF65-F5344CB8AC3E}">
        <p14:creationId xmlns:p14="http://schemas.microsoft.com/office/powerpoint/2010/main" val="283461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22</a:t>
            </a:fld>
            <a:endParaRPr lang="nl-NL" dirty="0"/>
          </a:p>
        </p:txBody>
      </p:sp>
    </p:spTree>
    <p:extLst>
      <p:ext uri="{BB962C8B-B14F-4D97-AF65-F5344CB8AC3E}">
        <p14:creationId xmlns:p14="http://schemas.microsoft.com/office/powerpoint/2010/main" val="33657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23</a:t>
            </a:fld>
            <a:endParaRPr lang="nl-NL" dirty="0"/>
          </a:p>
        </p:txBody>
      </p:sp>
    </p:spTree>
    <p:extLst>
      <p:ext uri="{BB962C8B-B14F-4D97-AF65-F5344CB8AC3E}">
        <p14:creationId xmlns:p14="http://schemas.microsoft.com/office/powerpoint/2010/main" val="3906099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RC introduction">
    <p:spTree>
      <p:nvGrpSpPr>
        <p:cNvPr id="1" name=""/>
        <p:cNvGrpSpPr/>
        <p:nvPr/>
      </p:nvGrpSpPr>
      <p:grpSpPr>
        <a:xfrm>
          <a:off x="0" y="0"/>
          <a:ext cx="0" cy="0"/>
          <a:chOff x="0" y="0"/>
          <a:chExt cx="0" cy="0"/>
        </a:xfrm>
      </p:grpSpPr>
      <p:pic>
        <p:nvPicPr>
          <p:cNvPr id="8" name="Picture 4" descr="JRC-city-presenta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1" cy="5994400"/>
          </a:xfrm>
          <a:prstGeom prst="rect">
            <a:avLst/>
          </a:prstGeom>
        </p:spPr>
      </p:pic>
      <p:sp>
        <p:nvSpPr>
          <p:cNvPr id="14" name="Rechthoek 13"/>
          <p:cNvSpPr/>
          <p:nvPr userDrawn="1"/>
        </p:nvSpPr>
        <p:spPr>
          <a:xfrm>
            <a:off x="8901" y="922706"/>
            <a:ext cx="12183100" cy="1200329"/>
          </a:xfrm>
          <a:prstGeom prst="rect">
            <a:avLst/>
          </a:prstGeom>
        </p:spPr>
        <p:txBody>
          <a:bodyPr wrap="square">
            <a:spAutoFit/>
          </a:bodyPr>
          <a:lstStyle/>
          <a:p>
            <a:pPr algn="ctr"/>
            <a:r>
              <a:rPr lang="nl-NL" sz="3600" b="1" dirty="0">
                <a:solidFill>
                  <a:srgbClr val="093B37"/>
                </a:solidFill>
                <a:latin typeface="Verdana"/>
                <a:ea typeface="Arial" charset="0"/>
                <a:cs typeface="Verdana"/>
              </a:rPr>
              <a:t>The European </a:t>
            </a:r>
            <a:r>
              <a:rPr lang="nl-NL" sz="3600" b="1" dirty="0" err="1">
                <a:solidFill>
                  <a:srgbClr val="093B37"/>
                </a:solidFill>
                <a:latin typeface="Verdana"/>
                <a:ea typeface="Arial" charset="0"/>
                <a:cs typeface="Verdana"/>
              </a:rPr>
              <a:t>Commission’s</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science</a:t>
            </a:r>
            <a:r>
              <a:rPr lang="nl-NL" sz="3600" b="1" dirty="0">
                <a:solidFill>
                  <a:srgbClr val="093B37"/>
                </a:solidFill>
                <a:latin typeface="Verdana"/>
                <a:ea typeface="Arial" charset="0"/>
                <a:cs typeface="Verdana"/>
              </a:rPr>
              <a:t> </a:t>
            </a:r>
          </a:p>
          <a:p>
            <a:pPr algn="ctr"/>
            <a:r>
              <a:rPr lang="nl-NL" sz="3600" b="1" dirty="0" err="1">
                <a:solidFill>
                  <a:srgbClr val="093B37"/>
                </a:solidFill>
                <a:latin typeface="Verdana"/>
                <a:ea typeface="Arial" charset="0"/>
                <a:cs typeface="Verdana"/>
              </a:rPr>
              <a:t>and</a:t>
            </a:r>
            <a:r>
              <a:rPr lang="nl-NL" sz="3600" b="1" dirty="0">
                <a:solidFill>
                  <a:srgbClr val="093B37"/>
                </a:solidFill>
                <a:latin typeface="Verdana"/>
                <a:ea typeface="Arial" charset="0"/>
                <a:cs typeface="Verdana"/>
              </a:rPr>
              <a:t> </a:t>
            </a:r>
            <a:r>
              <a:rPr lang="nl-NL" sz="3600" b="1" dirty="0" err="1">
                <a:solidFill>
                  <a:srgbClr val="093B37"/>
                </a:solidFill>
                <a:latin typeface="Verdana"/>
                <a:ea typeface="Arial" charset="0"/>
                <a:cs typeface="Verdana"/>
              </a:rPr>
              <a:t>knowledge</a:t>
            </a:r>
            <a:r>
              <a:rPr lang="nl-NL" sz="3600" b="1" dirty="0">
                <a:solidFill>
                  <a:srgbClr val="093B37"/>
                </a:solidFill>
                <a:latin typeface="Verdana"/>
                <a:ea typeface="Arial" charset="0"/>
                <a:cs typeface="Verdana"/>
              </a:rPr>
              <a:t> service</a:t>
            </a:r>
          </a:p>
        </p:txBody>
      </p:sp>
      <p:sp>
        <p:nvSpPr>
          <p:cNvPr id="15" name="Rechthoek 14"/>
          <p:cNvSpPr/>
          <p:nvPr userDrawn="1"/>
        </p:nvSpPr>
        <p:spPr>
          <a:xfrm>
            <a:off x="3756500" y="2581248"/>
            <a:ext cx="4687902" cy="584776"/>
          </a:xfrm>
          <a:prstGeom prst="rect">
            <a:avLst/>
          </a:prstGeom>
        </p:spPr>
        <p:txBody>
          <a:bodyPr wrap="none">
            <a:spAutoFit/>
          </a:bodyPr>
          <a:lstStyle/>
          <a:p>
            <a:r>
              <a:rPr lang="nl-NL" sz="3200" b="0" dirty="0">
                <a:solidFill>
                  <a:srgbClr val="093B37"/>
                </a:solidFill>
                <a:latin typeface="Verdana"/>
                <a:ea typeface="Arial" charset="0"/>
                <a:cs typeface="Verdana"/>
              </a:rPr>
              <a:t>Joint Research Centre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25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p:tgtEl>
                                          <p:spTgt spid="15"/>
                                        </p:tgtEl>
                                        <p:attrNameLst>
                                          <p:attrName>ppt_y</p:attrName>
                                        </p:attrNameLst>
                                      </p:cBhvr>
                                      <p:tavLst>
                                        <p:tav tm="0">
                                          <p:val>
                                            <p:strVal val="#ppt_y+#ppt_h*1.125000"/>
                                          </p:val>
                                        </p:tav>
                                        <p:tav tm="100000">
                                          <p:val>
                                            <p:strVal val="#ppt_y"/>
                                          </p:val>
                                        </p:tav>
                                      </p:tavLst>
                                    </p:anim>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esting fact slide">
    <p:spTree>
      <p:nvGrpSpPr>
        <p:cNvPr id="1" name=""/>
        <p:cNvGrpSpPr/>
        <p:nvPr/>
      </p:nvGrpSpPr>
      <p:grpSpPr>
        <a:xfrm>
          <a:off x="0" y="0"/>
          <a:ext cx="0" cy="0"/>
          <a:chOff x="0" y="0"/>
          <a:chExt cx="0" cy="0"/>
        </a:xfrm>
      </p:grpSpPr>
      <p:sp>
        <p:nvSpPr>
          <p:cNvPr id="6" name="Rechthoek 2"/>
          <p:cNvSpPr/>
          <p:nvPr userDrawn="1"/>
        </p:nvSpPr>
        <p:spPr>
          <a:xfrm>
            <a:off x="17" y="0"/>
            <a:ext cx="12191983"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1" dirty="0">
              <a:solidFill>
                <a:srgbClr val="093B37"/>
              </a:solidFill>
            </a:endParaRPr>
          </a:p>
        </p:txBody>
      </p:sp>
      <p:sp>
        <p:nvSpPr>
          <p:cNvPr id="3" name="Tijdelijke aanduiding voor tekst 2"/>
          <p:cNvSpPr>
            <a:spLocks noGrp="1"/>
          </p:cNvSpPr>
          <p:nvPr>
            <p:ph type="body" sz="quarter" idx="10" hasCustomPrompt="1"/>
          </p:nvPr>
        </p:nvSpPr>
        <p:spPr>
          <a:xfrm>
            <a:off x="0" y="1993900"/>
            <a:ext cx="12192000" cy="1146175"/>
          </a:xfrm>
          <a:prstGeom prst="rect">
            <a:avLst/>
          </a:prstGeom>
        </p:spPr>
        <p:txBody>
          <a:bodyPr/>
          <a:lstStyle>
            <a:lvl1pPr marL="0" indent="0" algn="ctr">
              <a:buNone/>
              <a:defRPr sz="9600" b="1">
                <a:solidFill>
                  <a:schemeClr val="bg1"/>
                </a:solidFill>
                <a:latin typeface="Verdana"/>
                <a:cs typeface="Verdana"/>
              </a:defRPr>
            </a:lvl1pPr>
          </a:lstStyle>
          <a:p>
            <a:pPr lvl="0"/>
            <a:r>
              <a:rPr lang="nl-NL" dirty="0"/>
              <a:t>TEXT</a:t>
            </a:r>
          </a:p>
        </p:txBody>
      </p:sp>
      <p:sp>
        <p:nvSpPr>
          <p:cNvPr id="7" name="Tijdelijke aanduiding voor tekst 6"/>
          <p:cNvSpPr>
            <a:spLocks noGrp="1"/>
          </p:cNvSpPr>
          <p:nvPr>
            <p:ph type="body" sz="quarter" idx="11" hasCustomPrompt="1"/>
          </p:nvPr>
        </p:nvSpPr>
        <p:spPr>
          <a:xfrm>
            <a:off x="0" y="3140075"/>
            <a:ext cx="12192000" cy="990600"/>
          </a:xfrm>
          <a:prstGeom prst="rect">
            <a:avLst/>
          </a:prstGeom>
        </p:spPr>
        <p:txBody>
          <a:bodyPr/>
          <a:lstStyle>
            <a:lvl1pPr marL="0" indent="0" algn="ctr">
              <a:buNone/>
              <a:defRPr sz="3600" b="1">
                <a:solidFill>
                  <a:srgbClr val="093B37"/>
                </a:solidFill>
                <a:latin typeface="Verdana"/>
                <a:cs typeface="Verdana"/>
              </a:defRPr>
            </a:lvl1pPr>
          </a:lstStyle>
          <a:p>
            <a:pPr lvl="0"/>
            <a:r>
              <a:rPr lang="nl-NL" dirty="0" err="1"/>
              <a:t>Heading</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esting numbers slide">
    <p:spTree>
      <p:nvGrpSpPr>
        <p:cNvPr id="1" name=""/>
        <p:cNvGrpSpPr/>
        <p:nvPr/>
      </p:nvGrpSpPr>
      <p:grpSpPr>
        <a:xfrm>
          <a:off x="0" y="0"/>
          <a:ext cx="0" cy="0"/>
          <a:chOff x="0" y="0"/>
          <a:chExt cx="0" cy="0"/>
        </a:xfrm>
      </p:grpSpPr>
      <p:sp>
        <p:nvSpPr>
          <p:cNvPr id="17" name="Rechthoek 16"/>
          <p:cNvSpPr/>
          <p:nvPr userDrawn="1"/>
        </p:nvSpPr>
        <p:spPr>
          <a:xfrm>
            <a:off x="0"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11" name="Tijdelijke aanduiding voor tekst 10"/>
          <p:cNvSpPr>
            <a:spLocks noGrp="1"/>
          </p:cNvSpPr>
          <p:nvPr>
            <p:ph type="body" sz="quarter" idx="11" hasCustomPrompt="1"/>
          </p:nvPr>
        </p:nvSpPr>
        <p:spPr>
          <a:xfrm>
            <a:off x="647700" y="974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13" name="Tijdelijke aanduiding voor tekst 12"/>
          <p:cNvSpPr>
            <a:spLocks noGrp="1"/>
          </p:cNvSpPr>
          <p:nvPr>
            <p:ph type="body" sz="quarter" idx="12" hasCustomPrompt="1"/>
          </p:nvPr>
        </p:nvSpPr>
        <p:spPr>
          <a:xfrm>
            <a:off x="647700" y="15246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5" name="Tijdelijke aanduiding voor tekst 10"/>
          <p:cNvSpPr>
            <a:spLocks noGrp="1"/>
          </p:cNvSpPr>
          <p:nvPr>
            <p:ph type="body" sz="quarter" idx="13" hasCustomPrompt="1"/>
          </p:nvPr>
        </p:nvSpPr>
        <p:spPr>
          <a:xfrm>
            <a:off x="647700" y="2027859"/>
            <a:ext cx="7747000" cy="1373187"/>
          </a:xfrm>
          <a:prstGeom prst="rect">
            <a:avLst/>
          </a:prstGeom>
        </p:spPr>
        <p:txBody>
          <a:bodyPr/>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6" name="Tijdelijke aanduiding voor tekst 12"/>
          <p:cNvSpPr>
            <a:spLocks noGrp="1"/>
          </p:cNvSpPr>
          <p:nvPr>
            <p:ph type="body" sz="quarter" idx="14" hasCustomPrompt="1"/>
          </p:nvPr>
        </p:nvSpPr>
        <p:spPr>
          <a:xfrm>
            <a:off x="647700" y="3455022"/>
            <a:ext cx="7747000" cy="488950"/>
          </a:xfrm>
          <a:prstGeom prst="rect">
            <a:avLst/>
          </a:prstGeom>
        </p:spPr>
        <p:txBody>
          <a:bodyPr/>
          <a:lstStyle>
            <a:lvl1pPr marL="0" indent="0">
              <a:buFontTx/>
              <a:buNone/>
              <a:defRPr sz="1800">
                <a:solidFill>
                  <a:schemeClr val="bg1"/>
                </a:solidFill>
                <a:latin typeface="Verdana"/>
                <a:cs typeface="Verdan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
        <p:nvSpPr>
          <p:cNvPr id="27" name="Tijdelijke aanduiding voor tekst 10"/>
          <p:cNvSpPr>
            <a:spLocks noGrp="1"/>
          </p:cNvSpPr>
          <p:nvPr>
            <p:ph type="body" sz="quarter" idx="15" hasCustomPrompt="1"/>
          </p:nvPr>
        </p:nvSpPr>
        <p:spPr>
          <a:xfrm>
            <a:off x="647700" y="3975820"/>
            <a:ext cx="7747000" cy="1134865"/>
          </a:xfrm>
          <a:prstGeom prst="rect">
            <a:avLst/>
          </a:prstGeom>
        </p:spPr>
        <p:txBody>
          <a:bodyPr anchor="t"/>
          <a:lstStyle>
            <a:lvl1pPr marL="0" indent="0">
              <a:lnSpc>
                <a:spcPct val="100000"/>
              </a:lnSpc>
              <a:buFontTx/>
              <a:buNone/>
              <a:defRPr sz="9600" b="1" baseline="0">
                <a:solidFill>
                  <a:schemeClr val="bg1"/>
                </a:solidFill>
                <a:latin typeface="Verdana"/>
                <a:cs typeface="Verdana"/>
              </a:defRPr>
            </a:lvl1pPr>
            <a:lvl2pPr marL="457200" indent="0">
              <a:lnSpc>
                <a:spcPct val="100000"/>
              </a:lnSpc>
              <a:buFontTx/>
              <a:buNone/>
              <a:defRPr>
                <a:solidFill>
                  <a:schemeClr val="bg1"/>
                </a:solidFill>
              </a:defRPr>
            </a:lvl2pPr>
            <a:lvl3pPr marL="914400" indent="0">
              <a:buFontTx/>
              <a:buNone/>
              <a:defRPr/>
            </a:lvl3pPr>
            <a:lvl4pPr marL="1371600" indent="0">
              <a:buFontTx/>
              <a:buNone/>
              <a:defRPr/>
            </a:lvl4pPr>
            <a:lvl5pPr marL="1828800" indent="0">
              <a:buFontTx/>
              <a:buNone/>
              <a:defRPr/>
            </a:lvl5pPr>
          </a:lstStyle>
          <a:p>
            <a:pPr lvl="0"/>
            <a:r>
              <a:rPr lang="nl-NL" dirty="0"/>
              <a:t>00%</a:t>
            </a:r>
          </a:p>
        </p:txBody>
      </p:sp>
      <p:sp>
        <p:nvSpPr>
          <p:cNvPr id="28" name="Tijdelijke aanduiding voor tekst 12"/>
          <p:cNvSpPr>
            <a:spLocks noGrp="1"/>
          </p:cNvSpPr>
          <p:nvPr>
            <p:ph type="body" sz="quarter" idx="16" hasCustomPrompt="1"/>
          </p:nvPr>
        </p:nvSpPr>
        <p:spPr>
          <a:xfrm>
            <a:off x="647700" y="5326252"/>
            <a:ext cx="7747000" cy="404091"/>
          </a:xfrm>
          <a:prstGeom prst="rect">
            <a:avLst/>
          </a:prstGeom>
        </p:spPr>
        <p:txBody>
          <a:bodyPr/>
          <a:lstStyle>
            <a:lvl1pPr marL="0" indent="0">
              <a:buFontTx/>
              <a:buNone/>
              <a:defRPr sz="1800">
                <a:solidFill>
                  <a:schemeClr val="bg1"/>
                </a:solidFill>
                <a:latin typeface="Verdana "/>
                <a:cs typeface="Verdana "/>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err="1"/>
              <a:t>Text</a:t>
            </a:r>
            <a:r>
              <a:rPr lang="mr-IN" dirty="0"/>
              <a:t>…</a:t>
            </a:r>
            <a:endParaRPr lang="nl-NL" dirty="0"/>
          </a:p>
        </p:txBody>
      </p:sp>
    </p:spTree>
    <p:extLst>
      <p:ext uri="{BB962C8B-B14F-4D97-AF65-F5344CB8AC3E}">
        <p14:creationId xmlns:p14="http://schemas.microsoft.com/office/powerpoint/2010/main" val="160268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and questions slide">
    <p:spTree>
      <p:nvGrpSpPr>
        <p:cNvPr id="1" name=""/>
        <p:cNvGrpSpPr/>
        <p:nvPr/>
      </p:nvGrpSpPr>
      <p:grpSpPr>
        <a:xfrm>
          <a:off x="0" y="0"/>
          <a:ext cx="0" cy="0"/>
          <a:chOff x="0" y="0"/>
          <a:chExt cx="0" cy="0"/>
        </a:xfrm>
      </p:grpSpPr>
      <p:sp>
        <p:nvSpPr>
          <p:cNvPr id="5" name="Rechthoek 2"/>
          <p:cNvSpPr/>
          <p:nvPr userDrawn="1"/>
        </p:nvSpPr>
        <p:spPr>
          <a:xfrm>
            <a:off x="1" y="0"/>
            <a:ext cx="12192000" cy="3114675"/>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093B37"/>
              </a:solidFill>
              <a:latin typeface="Verdana Standaard" charset="0"/>
            </a:endParaRPr>
          </a:p>
        </p:txBody>
      </p:sp>
      <p:pic>
        <p:nvPicPr>
          <p:cNvPr id="8" name="Shape 296" descr="photo-1434030216411-0b793f4b4173.jpg"/>
          <p:cNvPicPr preferRelativeResize="0"/>
          <p:nvPr userDrawn="1"/>
        </p:nvPicPr>
        <p:blipFill>
          <a:blip r:embed="rId2">
            <a:alphaModFix/>
          </a:blip>
          <a:stretch>
            <a:fillRect/>
          </a:stretch>
        </p:blipFill>
        <p:spPr>
          <a:xfrm>
            <a:off x="700017" y="2406354"/>
            <a:ext cx="1393799" cy="1393799"/>
          </a:xfrm>
          <a:prstGeom prst="ellipse">
            <a:avLst/>
          </a:prstGeom>
          <a:noFill/>
          <a:ln>
            <a:noFill/>
          </a:ln>
        </p:spPr>
      </p:pic>
      <p:sp>
        <p:nvSpPr>
          <p:cNvPr id="3" name="Tijdelijke aanduiding voor tekst 2"/>
          <p:cNvSpPr>
            <a:spLocks noGrp="1"/>
          </p:cNvSpPr>
          <p:nvPr>
            <p:ph type="body" sz="quarter" idx="10" hasCustomPrompt="1"/>
          </p:nvPr>
        </p:nvSpPr>
        <p:spPr>
          <a:xfrm>
            <a:off x="2419349" y="1987138"/>
            <a:ext cx="9029700" cy="1378362"/>
          </a:xfrm>
          <a:prstGeom prst="rect">
            <a:avLst/>
          </a:prstGeom>
        </p:spPr>
        <p:txBody>
          <a:bodyPr/>
          <a:lstStyle>
            <a:lvl1pPr marL="0" indent="0">
              <a:buNone/>
              <a:defRPr sz="9600" b="1">
                <a:solidFill>
                  <a:schemeClr val="bg1"/>
                </a:solidFill>
              </a:defRPr>
            </a:lvl1pPr>
          </a:lstStyle>
          <a:p>
            <a:pPr lvl="0"/>
            <a:r>
              <a:rPr lang="nl-NL" dirty="0" err="1"/>
              <a:t>Thanks</a:t>
            </a:r>
            <a:endParaRPr lang="nl-NL" dirty="0"/>
          </a:p>
        </p:txBody>
      </p:sp>
    </p:spTree>
    <p:extLst>
      <p:ext uri="{BB962C8B-B14F-4D97-AF65-F5344CB8AC3E}">
        <p14:creationId xmlns:p14="http://schemas.microsoft.com/office/powerpoint/2010/main" val="36875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2" y="0"/>
            <a:ext cx="12192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rgbClr val="053081"/>
              </a:solidFill>
              <a:latin typeface="Verdana Standaard" charset="0"/>
            </a:endParaRPr>
          </a:p>
        </p:txBody>
      </p:sp>
      <p:sp>
        <p:nvSpPr>
          <p:cNvPr id="21" name="Titel 20"/>
          <p:cNvSpPr>
            <a:spLocks noGrp="1"/>
          </p:cNvSpPr>
          <p:nvPr>
            <p:ph type="title" hasCustomPrompt="1"/>
          </p:nvPr>
        </p:nvSpPr>
        <p:spPr>
          <a:xfrm>
            <a:off x="0" y="1694215"/>
            <a:ext cx="12192000" cy="1518885"/>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400" b="1">
                <a:solidFill>
                  <a:schemeClr val="bg1"/>
                </a:solidFill>
              </a:defRPr>
            </a:lvl1pPr>
          </a:lstStyle>
          <a:p>
            <a:pPr algn="ctr"/>
            <a:r>
              <a:rPr lang="nl-NL" sz="3600" b="1" dirty="0">
                <a:solidFill>
                  <a:schemeClr val="bg1"/>
                </a:solidFill>
                <a:latin typeface="Verdana"/>
                <a:ea typeface="Arial" charset="0"/>
                <a:cs typeface="Verdana"/>
              </a:rPr>
              <a:t>A modern JRC </a:t>
            </a:r>
            <a:br>
              <a:rPr lang="nl-NL" sz="3600" b="1" dirty="0">
                <a:solidFill>
                  <a:schemeClr val="bg1"/>
                </a:solidFill>
                <a:latin typeface="Verdana"/>
                <a:ea typeface="Arial" charset="0"/>
                <a:cs typeface="Verdana"/>
              </a:rPr>
            </a:br>
            <a:r>
              <a:rPr lang="nl-NL" sz="3600" b="1" dirty="0">
                <a:solidFill>
                  <a:schemeClr val="bg1"/>
                </a:solidFill>
                <a:latin typeface="Verdana"/>
                <a:ea typeface="Arial" charset="0"/>
                <a:cs typeface="Verdana"/>
              </a:rPr>
              <a:t>in a modern </a:t>
            </a:r>
            <a:r>
              <a:rPr lang="nl-NL" sz="3600" b="1" dirty="0" err="1">
                <a:solidFill>
                  <a:schemeClr val="bg1"/>
                </a:solidFill>
                <a:latin typeface="Verdana"/>
                <a:ea typeface="Arial" charset="0"/>
                <a:cs typeface="Verdana"/>
              </a:rPr>
              <a:t>Commission</a:t>
            </a:r>
            <a:endParaRPr lang="nl-NL" dirty="0"/>
          </a:p>
        </p:txBody>
      </p:sp>
      <p:sp>
        <p:nvSpPr>
          <p:cNvPr id="39" name="Tijdelijke aanduiding voor tekst 38"/>
          <p:cNvSpPr>
            <a:spLocks noGrp="1"/>
          </p:cNvSpPr>
          <p:nvPr>
            <p:ph type="body" sz="quarter" idx="10" hasCustomPrompt="1"/>
          </p:nvPr>
        </p:nvSpPr>
        <p:spPr>
          <a:xfrm>
            <a:off x="0" y="4266571"/>
            <a:ext cx="12192000" cy="356859"/>
          </a:xfrm>
          <a:prstGeom prst="rect">
            <a:avLst/>
          </a:prstGeom>
        </p:spPr>
        <p:txBody>
          <a:bodyPr wrap="none">
            <a:noAutofit/>
          </a:bodyPr>
          <a:lstStyle>
            <a:lvl1pPr marL="0" indent="0" algn="ctr">
              <a:buNone/>
              <a:defRPr lang="nl-NL" sz="1800" b="1" dirty="0" smtClean="0">
                <a:solidFill>
                  <a:schemeClr val="bg1"/>
                </a:solidFill>
                <a:latin typeface="Verdana"/>
                <a:cs typeface="Verdana"/>
              </a:defRPr>
            </a:lvl1pPr>
            <a:lvl2pPr marL="457200" indent="0" algn="ctr">
              <a:buNone/>
              <a:defRPr sz="1100">
                <a:solidFill>
                  <a:schemeClr val="bg1"/>
                </a:solidFill>
              </a:defRPr>
            </a:lvl2pPr>
            <a:lvl3pPr marL="914400" indent="0" algn="ctr">
              <a:buNone/>
              <a:defRPr lang="nl-NL" dirty="0" smtClean="0"/>
            </a:lvl3pPr>
            <a:lvl4pPr marL="1371600" indent="0" algn="ctr">
              <a:buNone/>
              <a:defRPr lang="nl-NL" dirty="0" smtClean="0"/>
            </a:lvl4pPr>
            <a:lvl5pPr marL="1828800" indent="0" algn="ctr">
              <a:buNone/>
              <a:defRPr lang="nl-NL" dirty="0"/>
            </a:lvl5pPr>
          </a:lstStyle>
          <a:p>
            <a:pPr lvl="0"/>
            <a:r>
              <a:rPr lang="nl-NL" dirty="0"/>
              <a:t>Name</a:t>
            </a:r>
          </a:p>
        </p:txBody>
      </p:sp>
      <p:sp>
        <p:nvSpPr>
          <p:cNvPr id="42" name="Tijdelijke aanduiding voor tekst 41"/>
          <p:cNvSpPr>
            <a:spLocks noGrp="1"/>
          </p:cNvSpPr>
          <p:nvPr>
            <p:ph type="body" sz="quarter" idx="11" hasCustomPrompt="1"/>
          </p:nvPr>
        </p:nvSpPr>
        <p:spPr>
          <a:xfrm>
            <a:off x="0" y="4708289"/>
            <a:ext cx="12192000" cy="451323"/>
          </a:xfrm>
          <a:prstGeom prst="rect">
            <a:avLst/>
          </a:prstGeom>
        </p:spPr>
        <p:txBody>
          <a:bodyPr/>
          <a:lstStyle>
            <a:lvl1pPr marL="0" indent="0" algn="ctr">
              <a:buNone/>
              <a:defRPr lang="nl-NL" sz="1600" b="0" i="0" kern="1200" baseline="0" dirty="0" smtClean="0">
                <a:solidFill>
                  <a:schemeClr val="bg1"/>
                </a:solidFill>
                <a:latin typeface="Verdana"/>
                <a:ea typeface="+mn-ea"/>
                <a:cs typeface="Verdana"/>
              </a:defRPr>
            </a:lvl1pPr>
          </a:lstStyle>
          <a:p>
            <a:pPr lvl="0"/>
            <a:r>
              <a:rPr lang="nl-NL" dirty="0" err="1"/>
              <a:t>Title</a:t>
            </a:r>
            <a:r>
              <a:rPr lang="nl-NL" dirty="0"/>
              <a:t>, </a:t>
            </a:r>
            <a:r>
              <a:rPr lang="nl-NL" dirty="0" err="1"/>
              <a:t>Location</a:t>
            </a:r>
            <a:r>
              <a:rPr lang="nl-NL" dirty="0"/>
              <a:t>, Date</a:t>
            </a:r>
          </a:p>
        </p:txBody>
      </p: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337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heading with objec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a:p>
        </p:txBody>
      </p:sp>
      <p:sp>
        <p:nvSpPr>
          <p:cNvPr id="7" name="Rechthoek 6"/>
          <p:cNvSpPr/>
          <p:nvPr userDrawn="1"/>
        </p:nvSpPr>
        <p:spPr>
          <a:xfrm>
            <a:off x="-3" y="0"/>
            <a:ext cx="12192003"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2514600"/>
            <a:ext cx="12192000" cy="3475038"/>
          </a:xfrm>
          <a:prstGeom prst="rect">
            <a:avLst/>
          </a:prstGeom>
        </p:spPr>
        <p:txBody>
          <a:bodyPr anchor="ctr"/>
          <a:lstStyle>
            <a:lvl1pPr marL="0" indent="0" algn="ctr">
              <a:buNone/>
              <a:defRPr sz="1800" i="0"/>
            </a:lvl1pPr>
          </a:lstStyle>
          <a:p>
            <a:r>
              <a:rPr lang="nl-NL" dirty="0"/>
              <a:t>Image</a:t>
            </a:r>
          </a:p>
        </p:txBody>
      </p:sp>
      <p:sp>
        <p:nvSpPr>
          <p:cNvPr id="23" name="Tijdelijke aanduiding voor tekst 22"/>
          <p:cNvSpPr>
            <a:spLocks noGrp="1"/>
          </p:cNvSpPr>
          <p:nvPr>
            <p:ph type="body" sz="quarter" idx="16" hasCustomPrompt="1"/>
          </p:nvPr>
        </p:nvSpPr>
        <p:spPr>
          <a:xfrm>
            <a:off x="939800" y="1562100"/>
            <a:ext cx="11252200" cy="952500"/>
          </a:xfrm>
          <a:prstGeom prst="rect">
            <a:avLst/>
          </a:prstGeom>
        </p:spPr>
        <p:txBody>
          <a:bodyPr anchor="ctr"/>
          <a:lstStyle>
            <a:lvl1pPr marL="0" indent="0">
              <a:buNone/>
              <a:defRPr sz="2400">
                <a:solidFill>
                  <a:srgbClr val="093B37"/>
                </a:solidFill>
                <a:latin typeface="Verdana"/>
                <a:cs typeface="Verdana"/>
              </a:defRPr>
            </a:lvl1pPr>
            <a:lvl3pPr marL="914400" indent="0" algn="l">
              <a:buNone/>
              <a:defRPr sz="2400">
                <a:solidFill>
                  <a:srgbClr val="093B37"/>
                </a:solidFill>
              </a:defRPr>
            </a:lvl3pPr>
          </a:lstStyle>
          <a:p>
            <a:pPr lvl="0"/>
            <a:r>
              <a:rPr lang="nl-NL" dirty="0"/>
              <a:t>Heading2</a:t>
            </a:r>
          </a:p>
        </p:txBody>
      </p:sp>
      <p:sp>
        <p:nvSpPr>
          <p:cNvPr id="2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12192000"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99989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dirty="0"/>
              <a:t>Image</a:t>
            </a:r>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6297612"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solidFill>
                <a:schemeClr val="accent1">
                  <a:lumMod val="50000"/>
                </a:schemeClr>
              </a:solidFill>
              <a:latin typeface="Verdana Standaard" charset="0"/>
            </a:endParaRPr>
          </a:p>
        </p:txBody>
      </p:sp>
      <p:sp>
        <p:nvSpPr>
          <p:cNvPr id="9" name="Rechthoek 8"/>
          <p:cNvSpPr/>
          <p:nvPr userDrawn="1"/>
        </p:nvSpPr>
        <p:spPr>
          <a:xfrm>
            <a:off x="0" y="2115454"/>
            <a:ext cx="6297612"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Verdana Standaard" charset="0"/>
            </a:endParaRPr>
          </a:p>
        </p:txBody>
      </p:sp>
      <p:sp>
        <p:nvSpPr>
          <p:cNvPr id="16" name="Tijdelijke aanduiding voor afbeelding 15"/>
          <p:cNvSpPr>
            <a:spLocks noGrp="1"/>
          </p:cNvSpPr>
          <p:nvPr>
            <p:ph type="pic" sz="quarter" idx="10" hasCustomPrompt="1"/>
          </p:nvPr>
        </p:nvSpPr>
        <p:spPr>
          <a:xfrm>
            <a:off x="6415397" y="0"/>
            <a:ext cx="5776603" cy="5989638"/>
          </a:xfrm>
          <a:prstGeom prst="rect">
            <a:avLst/>
          </a:prstGeom>
        </p:spPr>
        <p:txBody>
          <a:bodyPr anchor="ctr"/>
          <a:lstStyle>
            <a:lvl1pPr marL="0" indent="0" algn="ctr">
              <a:buNone/>
              <a:defRPr sz="180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729507" y="2433638"/>
            <a:ext cx="5296644" cy="3522662"/>
          </a:xfrm>
          <a:prstGeom prst="rect">
            <a:avLst/>
          </a:prstGeom>
        </p:spPr>
        <p:txBody>
          <a:bodyPr/>
          <a:lstStyle>
            <a:lvl1pPr marL="457200" indent="-457200">
              <a:buFont typeface="Arial" charset="0"/>
              <a:buChar char="•"/>
              <a:defRPr>
                <a:solidFill>
                  <a:srgbClr val="093B37"/>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939800" y="445746"/>
            <a:ext cx="5357809" cy="1579468"/>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heading left slide">
    <p:spTree>
      <p:nvGrpSpPr>
        <p:cNvPr id="1" name=""/>
        <p:cNvGrpSpPr/>
        <p:nvPr/>
      </p:nvGrpSpPr>
      <p:grpSpPr>
        <a:xfrm>
          <a:off x="0" y="0"/>
          <a:ext cx="0" cy="0"/>
          <a:chOff x="0" y="0"/>
          <a:chExt cx="0" cy="0"/>
        </a:xfrm>
      </p:grpSpPr>
      <p:sp>
        <p:nvSpPr>
          <p:cNvPr id="8" name="Rechthoek 2"/>
          <p:cNvSpPr/>
          <p:nvPr userDrawn="1"/>
        </p:nvSpPr>
        <p:spPr>
          <a:xfrm>
            <a:off x="-9524" y="0"/>
            <a:ext cx="4176000" cy="5989638"/>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6" name="Tijdelijke aanduiding voor tekst 20"/>
          <p:cNvSpPr>
            <a:spLocks noGrp="1"/>
          </p:cNvSpPr>
          <p:nvPr>
            <p:ph type="body" sz="quarter" idx="15" hasCustomPrompt="1"/>
          </p:nvPr>
        </p:nvSpPr>
        <p:spPr>
          <a:xfrm>
            <a:off x="939800" y="558799"/>
            <a:ext cx="3226676" cy="1993901"/>
          </a:xfrm>
          <a:prstGeom prst="rect">
            <a:avLst/>
          </a:prstGeom>
        </p:spPr>
        <p:txBody>
          <a:bodyPr anchor="t"/>
          <a:lstStyle>
            <a:lvl1pPr marL="0" indent="0">
              <a:buFont typeface="Arial" charset="0"/>
              <a:buNone/>
              <a:defRPr sz="3600">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
        <p:nvSpPr>
          <p:cNvPr id="7" name="Tijdelijke aanduiding voor afbeelding 15"/>
          <p:cNvSpPr>
            <a:spLocks noGrp="1"/>
          </p:cNvSpPr>
          <p:nvPr>
            <p:ph type="pic" sz="quarter" idx="10" hasCustomPrompt="1"/>
          </p:nvPr>
        </p:nvSpPr>
        <p:spPr>
          <a:xfrm>
            <a:off x="4249736" y="0"/>
            <a:ext cx="7942263" cy="5989638"/>
          </a:xfrm>
          <a:prstGeom prst="rect">
            <a:avLst/>
          </a:prstGeom>
        </p:spPr>
        <p:txBody>
          <a:bodyPr anchor="ctr"/>
          <a:lstStyle>
            <a:lvl1pPr marL="0" indent="0" algn="ctr">
              <a:buNone/>
              <a:defRPr sz="1800">
                <a:latin typeface="Verdana"/>
                <a:cs typeface="Verdana"/>
              </a:defRPr>
            </a:lvl1pPr>
          </a:lstStyle>
          <a:p>
            <a:r>
              <a:rPr lang="nl-NL" dirty="0"/>
              <a:t>Image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title slide">
    <p:spTree>
      <p:nvGrpSpPr>
        <p:cNvPr id="1" name=""/>
        <p:cNvGrpSpPr/>
        <p:nvPr/>
      </p:nvGrpSpPr>
      <p:grpSpPr>
        <a:xfrm>
          <a:off x="0" y="0"/>
          <a:ext cx="0" cy="0"/>
          <a:chOff x="0" y="0"/>
          <a:chExt cx="0" cy="0"/>
        </a:xfrm>
      </p:grpSpPr>
      <p:sp>
        <p:nvSpPr>
          <p:cNvPr id="10" name="Rechthoek 2"/>
          <p:cNvSpPr/>
          <p:nvPr userDrawn="1"/>
        </p:nvSpPr>
        <p:spPr>
          <a:xfrm>
            <a:off x="17" y="0"/>
            <a:ext cx="12191983" cy="3149600"/>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7" rIns="91356" bIns="45677" rtlCol="0" anchor="ctr"/>
          <a:lstStyle/>
          <a:p>
            <a:pPr fontAlgn="base">
              <a:lnSpc>
                <a:spcPct val="95000"/>
              </a:lnSpc>
              <a:spcBef>
                <a:spcPct val="20000"/>
              </a:spcBef>
              <a:spcAft>
                <a:spcPct val="20000"/>
              </a:spcAft>
              <a:buClr>
                <a:srgbClr val="0F3277"/>
              </a:buClr>
              <a:buSzPct val="115000"/>
            </a:pPr>
            <a:endParaRPr lang="en-US" b="0" i="0" dirty="0">
              <a:solidFill>
                <a:srgbClr val="FFFFFF"/>
              </a:solidFill>
              <a:latin typeface="Verdana Standaard" charset="0"/>
            </a:endParaRPr>
          </a:p>
        </p:txBody>
      </p:sp>
      <p:sp>
        <p:nvSpPr>
          <p:cNvPr id="15" name="Tijdelijke aanduiding voor afbeelding 2"/>
          <p:cNvSpPr>
            <a:spLocks noGrp="1"/>
          </p:cNvSpPr>
          <p:nvPr>
            <p:ph type="pic" idx="13" hasCustomPrompt="1"/>
          </p:nvPr>
        </p:nvSpPr>
        <p:spPr>
          <a:xfrm>
            <a:off x="0" y="3149600"/>
            <a:ext cx="12192000" cy="2840038"/>
          </a:xfrm>
          <a:prstGeom prst="rect">
            <a:avLst/>
          </a:prstGeom>
        </p:spPr>
        <p:txBody>
          <a:bodyPr anchor="ctr"/>
          <a:lstStyle>
            <a:lvl1pPr marL="0" indent="0" algn="ctr">
              <a:buNone/>
              <a:defRPr sz="1800">
                <a:latin typeface="Verdana"/>
                <a:cs typeface="Verdan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Image</a:t>
            </a:r>
          </a:p>
        </p:txBody>
      </p:sp>
      <p:sp>
        <p:nvSpPr>
          <p:cNvPr id="6" name="Tijdelijke aanduiding voor tekst 20"/>
          <p:cNvSpPr>
            <a:spLocks noGrp="1"/>
          </p:cNvSpPr>
          <p:nvPr>
            <p:ph type="body" sz="quarter" idx="15" hasCustomPrompt="1"/>
          </p:nvPr>
        </p:nvSpPr>
        <p:spPr>
          <a:xfrm>
            <a:off x="965200" y="1990725"/>
            <a:ext cx="11226800" cy="1438275"/>
          </a:xfrm>
          <a:prstGeom prst="rect">
            <a:avLst/>
          </a:prstGeom>
        </p:spPr>
        <p:txBody>
          <a:bodyPr anchor="ctr"/>
          <a:lstStyle>
            <a:lvl1pPr marL="0" indent="0" algn="l">
              <a:buFont typeface="Arial" charset="0"/>
              <a:buNone/>
              <a:defRPr sz="9600" b="1">
                <a:solidFill>
                  <a:schemeClr val="bg1"/>
                </a:solidFill>
                <a:latin typeface="Verdana"/>
                <a:cs typeface="Verdana"/>
              </a:defRPr>
            </a:lvl1pPr>
            <a:lvl3pPr marL="914400" indent="0" algn="l">
              <a:buNone/>
              <a:defRPr sz="3600">
                <a:solidFill>
                  <a:schemeClr val="bg1"/>
                </a:solidFill>
              </a:defRPr>
            </a:lvl3pPr>
          </a:lstStyle>
          <a:p>
            <a:pPr lvl="0"/>
            <a:r>
              <a:rPr lang="nl-NL" dirty="0" err="1"/>
              <a:t>Heading</a:t>
            </a:r>
            <a:endParaRPr lang="nl-NL" dirty="0"/>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EC-JRC-logo_horizontal_EN_pos_transparent-background.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86451" y="6059233"/>
            <a:ext cx="2463229" cy="72008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7" r:id="rId3"/>
    <p:sldLayoutId id="2147483650" r:id="rId4"/>
    <p:sldLayoutId id="2147483651" r:id="rId5"/>
    <p:sldLayoutId id="2147483652" r:id="rId6"/>
    <p:sldLayoutId id="2147483656" r:id="rId7"/>
    <p:sldLayoutId id="2147483657" r:id="rId8"/>
    <p:sldLayoutId id="2147483653" r:id="rId9"/>
    <p:sldLayoutId id="2147483666" r:id="rId10"/>
    <p:sldLayoutId id="2147483654" r:id="rId11"/>
    <p:sldLayoutId id="2147483655" r:id="rId12"/>
  </p:sldLayoutIdLst>
  <p:txStyles>
    <p:titleStyle>
      <a:lvl1pPr algn="ctr" defTabSz="914400" rtl="0" eaLnBrk="1" latinLnBrk="0" hangingPunct="1">
        <a:lnSpc>
          <a:spcPct val="90000"/>
        </a:lnSpc>
        <a:spcBef>
          <a:spcPct val="0"/>
        </a:spcBef>
        <a:buNone/>
        <a:defRPr sz="3600" b="1" kern="1200">
          <a:solidFill>
            <a:schemeClr val="bg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61.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2">
            <a:extLst>
              <a:ext uri="{FF2B5EF4-FFF2-40B4-BE49-F238E27FC236}">
                <a16:creationId xmlns:a16="http://schemas.microsoft.com/office/drawing/2014/main" id="{0DFFAE0F-2223-45CE-87C4-A61A74E608D6}"/>
              </a:ext>
            </a:extLst>
          </p:cNvPr>
          <p:cNvSpPr txBox="1">
            <a:spLocks noChangeArrowheads="1"/>
          </p:cNvSpPr>
          <p:nvPr/>
        </p:nvSpPr>
        <p:spPr bwMode="auto">
          <a:xfrm>
            <a:off x="9098281" y="142030"/>
            <a:ext cx="294178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kumimoji="0" lang="en-US" sz="1400" b="0" dirty="0">
                <a:latin typeface="Times New Roman" pitchFamily="18" charset="0"/>
                <a:cs typeface="Times New Roman" pitchFamily="18" charset="0"/>
              </a:rPr>
              <a:t>Informal document </a:t>
            </a:r>
            <a:r>
              <a:rPr kumimoji="0" lang="en-US" sz="1400" dirty="0">
                <a:latin typeface="Times New Roman" pitchFamily="18" charset="0"/>
                <a:cs typeface="Times New Roman" pitchFamily="18" charset="0"/>
              </a:rPr>
              <a:t>GRPE-80-</a:t>
            </a:r>
            <a:r>
              <a:rPr kumimoji="0" lang="en-GB" sz="1400" dirty="0">
                <a:latin typeface="Times New Roman" pitchFamily="18" charset="0"/>
                <a:cs typeface="Times New Roman" pitchFamily="18" charset="0"/>
              </a:rPr>
              <a:t>28</a:t>
            </a:r>
            <a:endParaRPr kumimoji="0" lang="de-DE" sz="1400" b="0" dirty="0">
              <a:latin typeface="Times New Roman" pitchFamily="18" charset="0"/>
              <a:cs typeface="Times New Roman" pitchFamily="18" charset="0"/>
            </a:endParaRPr>
          </a:p>
          <a:p>
            <a:pPr lvl="0" algn="r" fontAlgn="auto">
              <a:spcBef>
                <a:spcPts val="0"/>
              </a:spcBef>
              <a:spcAft>
                <a:spcPts val="0"/>
              </a:spcAft>
            </a:pPr>
            <a:r>
              <a:rPr kumimoji="0" lang="en-US" sz="1400" b="0" dirty="0">
                <a:latin typeface="Times New Roman" pitchFamily="18" charset="0"/>
                <a:cs typeface="Times New Roman" pitchFamily="18" charset="0"/>
              </a:rPr>
              <a:t>80th GRPE, 14-17 January 2020</a:t>
            </a:r>
          </a:p>
          <a:p>
            <a:pPr lvl="0" algn="r" fontAlgn="auto">
              <a:spcBef>
                <a:spcPts val="0"/>
              </a:spcBef>
              <a:spcAft>
                <a:spcPts val="0"/>
              </a:spcAft>
            </a:pPr>
            <a:r>
              <a:rPr kumimoji="0" lang="en-US" sz="1400" b="0" dirty="0">
                <a:latin typeface="Times New Roman" pitchFamily="18" charset="0"/>
                <a:cs typeface="Times New Roman" pitchFamily="18" charset="0"/>
              </a:rPr>
              <a:t>Agenda item </a:t>
            </a:r>
            <a:r>
              <a:rPr kumimoji="0" lang="en-US" sz="1400" dirty="0">
                <a:latin typeface="Times New Roman" pitchFamily="18" charset="0"/>
                <a:cs typeface="Times New Roman" pitchFamily="18" charset="0"/>
              </a:rPr>
              <a:t>7</a:t>
            </a:r>
            <a:endParaRPr kumimoji="0" lang="de-DE" sz="1400" b="0" dirty="0">
              <a:latin typeface="Times New Roman" pitchFamily="18" charset="0"/>
              <a:cs typeface="Times New Roman" pitchFamily="18" charset="0"/>
            </a:endParaRPr>
          </a:p>
        </p:txBody>
      </p:sp>
    </p:spTree>
    <p:extLst>
      <p:ext uri="{BB962C8B-B14F-4D97-AF65-F5344CB8AC3E}">
        <p14:creationId xmlns:p14="http://schemas.microsoft.com/office/powerpoint/2010/main" val="80191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VPR: catalyzed or not</a:t>
            </a:r>
            <a:endParaRPr lang="en-IE"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2"/>
              </p:nvPr>
            </p:nvSpPr>
            <p:spPr>
              <a:xfrm>
                <a:off x="939800" y="1498600"/>
                <a:ext cx="10896600" cy="3881438"/>
              </a:xfrm>
            </p:spPr>
            <p:txBody>
              <a:bodyPr/>
              <a:lstStyle/>
              <a:p>
                <a:pPr marL="285750" indent="-285750">
                  <a:buFont typeface="Arial" panose="020B0604020202020204" pitchFamily="34" charset="0"/>
                  <a:buChar char="•"/>
                </a:pPr>
                <a:r>
                  <a:rPr lang="en-US" sz="2000" dirty="0">
                    <a:solidFill>
                      <a:schemeClr val="tx1"/>
                    </a:solidFill>
                  </a:rPr>
                  <a:t>PNC-efficiency and VPR-type selection is based on minimizing artefacts</a:t>
                </a:r>
              </a:p>
              <a:p>
                <a:pPr marL="628650" lvl="1" indent="-285750">
                  <a:buFont typeface="Arial" panose="020B0604020202020204" pitchFamily="34" charset="0"/>
                  <a:buChar char="•"/>
                </a:pPr>
                <a:r>
                  <a:rPr lang="en-US" sz="2000" dirty="0">
                    <a:solidFill>
                      <a:schemeClr val="tx1"/>
                    </a:solidFill>
                  </a:rPr>
                  <a:t>Artefacts are formed after VPR in PN measurement system</a:t>
                </a:r>
              </a:p>
              <a:p>
                <a:pPr marL="285750" indent="-285750">
                  <a:buFont typeface="Arial" panose="020B0604020202020204" pitchFamily="34" charset="0"/>
                  <a:buChar char="•"/>
                </a:pPr>
                <a:r>
                  <a:rPr lang="en-US" sz="2000" dirty="0">
                    <a:solidFill>
                      <a:schemeClr val="tx1"/>
                    </a:solidFill>
                  </a:rPr>
                  <a:t>Artefacts detected with ET not with CS</a:t>
                </a:r>
              </a:p>
              <a:p>
                <a:pPr marL="285750" indent="-285750">
                  <a:buFont typeface="Arial" panose="020B0604020202020204" pitchFamily="34" charset="0"/>
                  <a:buChar char="•"/>
                </a:pPr>
                <a:r>
                  <a:rPr lang="en-US" sz="2000" dirty="0">
                    <a:solidFill>
                      <a:schemeClr val="tx1"/>
                    </a:solidFill>
                  </a:rPr>
                  <a:t>Artefacts are detected mostly </a:t>
                </a:r>
                <a:r>
                  <a:rPr lang="en-US" sz="2000" b="1" dirty="0">
                    <a:solidFill>
                      <a:schemeClr val="tx1"/>
                    </a:solidFill>
                  </a:rPr>
                  <a:t>below 10 nm:  </a:t>
                </a:r>
                <a:r>
                  <a:rPr lang="en-US" sz="2000" dirty="0">
                    <a:solidFill>
                      <a:schemeClr val="tx1"/>
                    </a:solidFill>
                  </a:rPr>
                  <a:t>PNCs of </a:t>
                </a:r>
                <a14:m>
                  <m:oMath xmlns:m="http://schemas.openxmlformats.org/officeDocument/2006/math">
                    <m:r>
                      <a:rPr lang="en-US" sz="2000" i="1">
                        <a:solidFill>
                          <a:schemeClr val="tx1"/>
                        </a:solidFill>
                        <a:latin typeface="Cambria Math" panose="02040503050406030204" pitchFamily="18" charset="0"/>
                        <a:ea typeface="Cambria Math" panose="02040503050406030204" pitchFamily="18" charset="0"/>
                      </a:rPr>
                      <m:t>≤</m:t>
                    </m:r>
                  </m:oMath>
                </a14:m>
                <a:r>
                  <a:rPr lang="en-US" sz="2000" dirty="0">
                    <a:solidFill>
                      <a:schemeClr val="tx1"/>
                    </a:solidFill>
                  </a:rPr>
                  <a:t>4 nm D50%</a:t>
                </a:r>
              </a:p>
              <a:p>
                <a:pPr lvl="2"/>
                <a:r>
                  <a:rPr lang="it-IT" sz="2000" dirty="0">
                    <a:solidFill>
                      <a:schemeClr val="tx1"/>
                    </a:solidFill>
                  </a:rPr>
                  <a:t>Zheng </a:t>
                </a:r>
                <a:r>
                  <a:rPr lang="it-IT" sz="2000" i="1" dirty="0">
                    <a:solidFill>
                      <a:schemeClr val="tx1"/>
                    </a:solidFill>
                  </a:rPr>
                  <a:t>et al.</a:t>
                </a:r>
                <a:r>
                  <a:rPr lang="it-IT" sz="2000" dirty="0">
                    <a:solidFill>
                      <a:schemeClr val="tx1"/>
                    </a:solidFill>
                  </a:rPr>
                  <a:t> 2011, HD+DPF, ET, artefact below 10n</a:t>
                </a:r>
              </a:p>
              <a:p>
                <a:pPr lvl="2"/>
                <a:r>
                  <a:rPr lang="it-IT" sz="2000" dirty="0">
                    <a:solidFill>
                      <a:schemeClr val="tx1"/>
                    </a:solidFill>
                  </a:rPr>
                  <a:t>Johnson </a:t>
                </a:r>
                <a:r>
                  <a:rPr lang="it-IT" sz="2000" i="1" dirty="0">
                    <a:solidFill>
                      <a:schemeClr val="tx1"/>
                    </a:solidFill>
                  </a:rPr>
                  <a:t>et al.</a:t>
                </a:r>
                <a:r>
                  <a:rPr lang="it-IT" sz="2000" dirty="0">
                    <a:solidFill>
                      <a:schemeClr val="tx1"/>
                    </a:solidFill>
                  </a:rPr>
                  <a:t> 2009, HD, ET,  artefact detected with 3 nm CPC </a:t>
                </a:r>
              </a:p>
              <a:p>
                <a:pPr lvl="2"/>
                <a:r>
                  <a:rPr lang="it-IT" sz="2000" dirty="0">
                    <a:solidFill>
                      <a:schemeClr val="tx1"/>
                    </a:solidFill>
                  </a:rPr>
                  <a:t>Giechaskiel</a:t>
                </a:r>
                <a:r>
                  <a:rPr lang="it-IT" sz="2000" i="1" dirty="0">
                    <a:solidFill>
                      <a:schemeClr val="tx1"/>
                    </a:solidFill>
                  </a:rPr>
                  <a:t> et al.</a:t>
                </a:r>
                <a:r>
                  <a:rPr lang="it-IT" sz="2000" dirty="0">
                    <a:solidFill>
                      <a:schemeClr val="tx1"/>
                    </a:solidFill>
                  </a:rPr>
                  <a:t>, 2017, moped 2-stroke,ET, artefact below 10nm</a:t>
                </a: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Artefacts rarely detected with PNC10</a:t>
                </a:r>
              </a:p>
              <a:p>
                <a:pPr marL="742950" lvl="1" indent="-285750">
                  <a:buFont typeface="Arial" panose="020B0604020202020204" pitchFamily="34" charset="0"/>
                  <a:buChar char="•"/>
                </a:pPr>
                <a:r>
                  <a:rPr lang="en-US" sz="2000" dirty="0">
                    <a:solidFill>
                      <a:schemeClr val="tx1"/>
                    </a:solidFill>
                  </a:rPr>
                  <a:t>Regeneration Tailpipe HD exercise and </a:t>
                </a:r>
                <a:r>
                  <a:rPr lang="it-IT" sz="2000" dirty="0">
                    <a:solidFill>
                      <a:schemeClr val="tx1"/>
                    </a:solidFill>
                  </a:rPr>
                  <a:t>Giechaskiel</a:t>
                </a:r>
                <a:r>
                  <a:rPr lang="it-IT" sz="2000" i="1" dirty="0">
                    <a:solidFill>
                      <a:schemeClr val="tx1"/>
                    </a:solidFill>
                  </a:rPr>
                  <a:t> et al.</a:t>
                </a:r>
                <a:r>
                  <a:rPr lang="it-IT" sz="2000" dirty="0">
                    <a:solidFill>
                      <a:schemeClr val="tx1"/>
                    </a:solidFill>
                  </a:rPr>
                  <a:t>, </a:t>
                </a:r>
              </a:p>
              <a:p>
                <a:pPr marL="742950" lvl="1" indent="-285750">
                  <a:buFont typeface="Arial" panose="020B0604020202020204" pitchFamily="34" charset="0"/>
                  <a:buChar char="•"/>
                </a:pPr>
                <a:r>
                  <a:rPr lang="en-US" sz="2000" dirty="0">
                    <a:solidFill>
                      <a:schemeClr val="tx1"/>
                    </a:solidFill>
                  </a:rPr>
                  <a:t>Some PMP-participants requested the usage of ET </a:t>
                </a:r>
              </a:p>
              <a:p>
                <a:pPr marL="285750" indent="-285750">
                  <a:buFont typeface="Arial" panose="020B0604020202020204" pitchFamily="34" charset="0"/>
                  <a:buChar char="•"/>
                </a:pPr>
                <a:r>
                  <a:rPr lang="en-US" sz="2000" b="1" dirty="0">
                    <a:solidFill>
                      <a:schemeClr val="tx1"/>
                    </a:solidFill>
                  </a:rPr>
                  <a:t>Proposed that  </a:t>
                </a:r>
                <a:r>
                  <a:rPr lang="en-US" sz="2000" b="1" u="sng" dirty="0">
                    <a:solidFill>
                      <a:schemeClr val="tx1"/>
                    </a:solidFill>
                  </a:rPr>
                  <a:t>both CS and ET are approved</a:t>
                </a:r>
                <a:endParaRPr lang="en-US" sz="2000" b="1" dirty="0">
                  <a:solidFill>
                    <a:schemeClr val="tx1"/>
                  </a:solidFill>
                </a:endParaRPr>
              </a:p>
              <a:p>
                <a:pPr marL="285750" indent="-285750">
                  <a:buFont typeface="Arial" panose="020B0604020202020204" pitchFamily="34" charset="0"/>
                  <a:buChar char="•"/>
                </a:pPr>
                <a:r>
                  <a:rPr lang="en-US" sz="2000" b="1" dirty="0">
                    <a:solidFill>
                      <a:schemeClr val="tx1"/>
                    </a:solidFill>
                  </a:rPr>
                  <a:t>Addition of stricter volatile removal efficiency requirement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2"/>
              </p:nvPr>
            </p:nvSpPr>
            <p:spPr>
              <a:xfrm>
                <a:off x="939800" y="1498600"/>
                <a:ext cx="10896600" cy="3881438"/>
              </a:xfrm>
              <a:blipFill>
                <a:blip r:embed="rId2"/>
                <a:stretch>
                  <a:fillRect l="-503" t="-1727" b="-16170"/>
                </a:stretch>
              </a:blipFill>
            </p:spPr>
            <p:txBody>
              <a:bodyPr/>
              <a:lstStyle/>
              <a:p>
                <a:r>
                  <a:rPr lang="en-IE">
                    <a:noFill/>
                  </a:rPr>
                  <a:t> </a:t>
                </a:r>
              </a:p>
            </p:txBody>
          </p:sp>
        </mc:Fallback>
      </mc:AlternateContent>
    </p:spTree>
    <p:extLst>
      <p:ext uri="{BB962C8B-B14F-4D97-AF65-F5344CB8AC3E}">
        <p14:creationId xmlns:p14="http://schemas.microsoft.com/office/powerpoint/2010/main" val="297499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Wrap-up</a:t>
            </a:r>
            <a:endParaRPr lang="en-IE" dirty="0"/>
          </a:p>
          <a:p>
            <a:endParaRPr lang="en-IE" dirty="0"/>
          </a:p>
        </p:txBody>
      </p:sp>
      <p:sp>
        <p:nvSpPr>
          <p:cNvPr id="3" name="Text Placeholder 2"/>
          <p:cNvSpPr>
            <a:spLocks noGrp="1"/>
          </p:cNvSpPr>
          <p:nvPr>
            <p:ph type="body" sz="quarter" idx="12"/>
          </p:nvPr>
        </p:nvSpPr>
        <p:spPr/>
        <p:txBody>
          <a:bodyPr/>
          <a:lstStyle/>
          <a:p>
            <a:r>
              <a:rPr lang="en-IE" sz="2200" dirty="0">
                <a:solidFill>
                  <a:schemeClr val="tx1"/>
                </a:solidFill>
              </a:rPr>
              <a:t>Proposal for Sub-23nm</a:t>
            </a:r>
          </a:p>
          <a:p>
            <a:pPr lvl="1"/>
            <a:r>
              <a:rPr lang="en-IE" sz="2200" dirty="0">
                <a:solidFill>
                  <a:schemeClr val="tx1"/>
                </a:solidFill>
              </a:rPr>
              <a:t>PNC 65 % counting efficiency at 10 nm</a:t>
            </a:r>
          </a:p>
          <a:p>
            <a:pPr lvl="2"/>
            <a:r>
              <a:rPr lang="en-IE" sz="2200" dirty="0">
                <a:solidFill>
                  <a:schemeClr val="tx1"/>
                </a:solidFill>
              </a:rPr>
              <a:t>Current systems in the market</a:t>
            </a:r>
          </a:p>
          <a:p>
            <a:pPr lvl="1"/>
            <a:r>
              <a:rPr lang="en-IE" sz="2200" dirty="0">
                <a:solidFill>
                  <a:schemeClr val="tx1"/>
                </a:solidFill>
              </a:rPr>
              <a:t>Losses at 15 nm &lt; 2x losses at 100 nm</a:t>
            </a:r>
          </a:p>
          <a:p>
            <a:pPr lvl="2"/>
            <a:r>
              <a:rPr lang="en-IE" sz="2200" dirty="0">
                <a:solidFill>
                  <a:schemeClr val="tx1"/>
                </a:solidFill>
              </a:rPr>
              <a:t>Current systems comply with the requirement</a:t>
            </a:r>
          </a:p>
          <a:p>
            <a:pPr lvl="1"/>
            <a:r>
              <a:rPr lang="en-IE" sz="2200" dirty="0">
                <a:solidFill>
                  <a:schemeClr val="tx1"/>
                </a:solidFill>
              </a:rPr>
              <a:t>Both </a:t>
            </a:r>
            <a:r>
              <a:rPr lang="en-IE" sz="2200" dirty="0" err="1">
                <a:solidFill>
                  <a:schemeClr val="tx1"/>
                </a:solidFill>
              </a:rPr>
              <a:t>catalyzed</a:t>
            </a:r>
            <a:r>
              <a:rPr lang="en-IE" sz="2200" dirty="0">
                <a:solidFill>
                  <a:schemeClr val="tx1"/>
                </a:solidFill>
              </a:rPr>
              <a:t> and non-</a:t>
            </a:r>
            <a:r>
              <a:rPr lang="en-IE" sz="2200" dirty="0" err="1">
                <a:solidFill>
                  <a:schemeClr val="tx1"/>
                </a:solidFill>
              </a:rPr>
              <a:t>catalyzed</a:t>
            </a:r>
            <a:r>
              <a:rPr lang="en-IE" sz="2200" dirty="0">
                <a:solidFill>
                  <a:schemeClr val="tx1"/>
                </a:solidFill>
              </a:rPr>
              <a:t> evaporation tube approved</a:t>
            </a:r>
          </a:p>
          <a:p>
            <a:pPr lvl="2"/>
            <a:r>
              <a:rPr lang="en-US" sz="2200" dirty="0">
                <a:solidFill>
                  <a:schemeClr val="tx1"/>
                </a:solidFill>
              </a:rPr>
              <a:t>Request in PMP IWG</a:t>
            </a:r>
            <a:endParaRPr lang="en-IE" sz="2200" dirty="0">
              <a:solidFill>
                <a:schemeClr val="tx1"/>
              </a:solidFill>
            </a:endParaRPr>
          </a:p>
          <a:p>
            <a:pPr lvl="2"/>
            <a:r>
              <a:rPr lang="en-IE" sz="2200" dirty="0">
                <a:solidFill>
                  <a:schemeClr val="tx1"/>
                </a:solidFill>
              </a:rPr>
              <a:t>Artefacts rarely detected in above 10 nm</a:t>
            </a:r>
          </a:p>
        </p:txBody>
      </p:sp>
      <p:graphicFrame>
        <p:nvGraphicFramePr>
          <p:cNvPr id="4" name="Table 3"/>
          <p:cNvGraphicFramePr>
            <a:graphicFrameLocks noGrp="1"/>
          </p:cNvGraphicFramePr>
          <p:nvPr>
            <p:extLst>
              <p:ext uri="{D42A27DB-BD31-4B8C-83A1-F6EECF244321}">
                <p14:modId xmlns:p14="http://schemas.microsoft.com/office/powerpoint/2010/main" val="1933596154"/>
              </p:ext>
            </p:extLst>
          </p:nvPr>
        </p:nvGraphicFramePr>
        <p:xfrm>
          <a:off x="8608518" y="1660413"/>
          <a:ext cx="3000319" cy="1308735"/>
        </p:xfrm>
        <a:graphic>
          <a:graphicData uri="http://schemas.openxmlformats.org/drawingml/2006/table">
            <a:tbl>
              <a:tblPr>
                <a:effectLst>
                  <a:outerShdw blurRad="50800" dist="38100" dir="5400000" algn="t" rotWithShape="0">
                    <a:prstClr val="black">
                      <a:alpha val="40000"/>
                    </a:prstClr>
                  </a:outerShdw>
                </a:effectLst>
              </a:tblPr>
              <a:tblGrid>
                <a:gridCol w="1285757">
                  <a:extLst>
                    <a:ext uri="{9D8B030D-6E8A-4147-A177-3AD203B41FA5}">
                      <a16:colId xmlns:a16="http://schemas.microsoft.com/office/drawing/2014/main" val="4198200036"/>
                    </a:ext>
                  </a:extLst>
                </a:gridCol>
                <a:gridCol w="1714562">
                  <a:extLst>
                    <a:ext uri="{9D8B030D-6E8A-4147-A177-3AD203B41FA5}">
                      <a16:colId xmlns:a16="http://schemas.microsoft.com/office/drawing/2014/main" val="2342603278"/>
                    </a:ext>
                  </a:extLst>
                </a:gridCol>
              </a:tblGrid>
              <a:tr h="433396">
                <a:tc>
                  <a:txBody>
                    <a:bodyPr/>
                    <a:lstStyle/>
                    <a:p>
                      <a:pPr algn="ctr" fontAlgn="ctr"/>
                      <a:r>
                        <a:rPr lang="en-GB" sz="2800" b="0" i="0" u="none" strike="noStrike" dirty="0">
                          <a:solidFill>
                            <a:schemeClr val="tx1"/>
                          </a:solidFill>
                          <a:effectLst/>
                          <a:latin typeface="Times New Roman" panose="02020603050405020304" pitchFamily="18" charset="0"/>
                        </a:rPr>
                        <a:t>dp (nm)</a:t>
                      </a:r>
                      <a:endParaRPr lang="en-IE" sz="28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800" b="0" i="0" u="none" strike="noStrike" dirty="0">
                          <a:solidFill>
                            <a:schemeClr val="tx1"/>
                          </a:solidFill>
                          <a:effectLst/>
                          <a:latin typeface="Times New Roman" panose="02020603050405020304" pitchFamily="18" charset="0"/>
                        </a:rPr>
                        <a:t> eff. (%)</a:t>
                      </a:r>
                      <a:endParaRPr lang="en-IE" sz="2800" b="0" i="0" u="none" strike="noStrike" dirty="0">
                        <a:solidFill>
                          <a:schemeClr val="tx1"/>
                        </a:solidFill>
                        <a:effectLst/>
                        <a:latin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9543210"/>
                  </a:ext>
                </a:extLst>
              </a:tr>
              <a:tr h="433396">
                <a:tc>
                  <a:txBody>
                    <a:bodyPr/>
                    <a:lstStyle/>
                    <a:p>
                      <a:pPr algn="ctr" fontAlgn="ctr"/>
                      <a:r>
                        <a:rPr lang="en-GB" sz="2800" b="0" i="0" u="none" strike="noStrike" dirty="0">
                          <a:solidFill>
                            <a:srgbClr val="FF0000"/>
                          </a:solidFill>
                          <a:effectLst/>
                          <a:latin typeface="Times New Roman" panose="02020603050405020304" pitchFamily="18" charset="0"/>
                        </a:rPr>
                        <a:t>10 ±1</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800" b="0" i="0" u="none" strike="noStrike" dirty="0">
                          <a:solidFill>
                            <a:srgbClr val="FF0000"/>
                          </a:solidFill>
                          <a:effectLst/>
                          <a:latin typeface="Times New Roman" panose="02020603050405020304" pitchFamily="18" charset="0"/>
                        </a:rPr>
                        <a:t>65 ±15</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590948"/>
                  </a:ext>
                </a:extLst>
              </a:tr>
              <a:tr h="433396">
                <a:tc>
                  <a:txBody>
                    <a:bodyPr/>
                    <a:lstStyle/>
                    <a:p>
                      <a:pPr algn="ctr" fontAlgn="ctr"/>
                      <a:r>
                        <a:rPr lang="en-GB" sz="2800" b="0" i="0" u="none" strike="noStrike" dirty="0">
                          <a:solidFill>
                            <a:srgbClr val="FF0000"/>
                          </a:solidFill>
                          <a:effectLst/>
                          <a:latin typeface="Times New Roman" panose="02020603050405020304" pitchFamily="18" charset="0"/>
                        </a:rPr>
                        <a:t>15 ±1</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800" b="0" i="0" u="none" strike="noStrike" dirty="0">
                          <a:solidFill>
                            <a:srgbClr val="FF0000"/>
                          </a:solidFill>
                          <a:effectLst/>
                          <a:latin typeface="Times New Roman" panose="02020603050405020304" pitchFamily="18" charset="0"/>
                        </a:rPr>
                        <a:t>&gt; 90</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920885"/>
                  </a:ext>
                </a:extLst>
              </a:tr>
            </a:tbl>
          </a:graphicData>
        </a:graphic>
      </p:graphicFrame>
    </p:spTree>
    <p:extLst>
      <p:ext uri="{BB962C8B-B14F-4D97-AF65-F5344CB8AC3E}">
        <p14:creationId xmlns:p14="http://schemas.microsoft.com/office/powerpoint/2010/main" val="158250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Question from PMP IWG</a:t>
            </a:r>
            <a:endParaRPr lang="en-IE" dirty="0"/>
          </a:p>
        </p:txBody>
      </p:sp>
      <p:sp>
        <p:nvSpPr>
          <p:cNvPr id="3" name="Text Placeholder 2"/>
          <p:cNvSpPr>
            <a:spLocks noGrp="1"/>
          </p:cNvSpPr>
          <p:nvPr>
            <p:ph type="body" sz="quarter" idx="12"/>
          </p:nvPr>
        </p:nvSpPr>
        <p:spPr>
          <a:xfrm>
            <a:off x="939800" y="1765300"/>
            <a:ext cx="6426606" cy="3614738"/>
          </a:xfrm>
        </p:spPr>
        <p:txBody>
          <a:bodyPr/>
          <a:lstStyle/>
          <a:p>
            <a:r>
              <a:rPr lang="en-US" sz="2400" dirty="0">
                <a:solidFill>
                  <a:schemeClr val="tx1"/>
                </a:solidFill>
              </a:rPr>
              <a:t>Could the PN10 emission measurement cover also PN23 emission measurement in regulatory measurements?</a:t>
            </a:r>
          </a:p>
          <a:p>
            <a:pPr lvl="1"/>
            <a:r>
              <a:rPr lang="en-US" sz="2400" dirty="0">
                <a:solidFill>
                  <a:schemeClr val="tx1"/>
                </a:solidFill>
              </a:rPr>
              <a:t>If the vehicle passes the possible future PN10 limits could it be considered to pass also PN23-limit, although PN10 limits may not be valid in the region?</a:t>
            </a:r>
          </a:p>
          <a:p>
            <a:r>
              <a:rPr lang="en-US" sz="2400" dirty="0">
                <a:solidFill>
                  <a:schemeClr val="tx1"/>
                </a:solidFill>
              </a:rPr>
              <a:t>The aim is to avoid double measurements</a:t>
            </a:r>
          </a:p>
        </p:txBody>
      </p:sp>
      <p:pic>
        <p:nvPicPr>
          <p:cNvPr id="5" name="Picture 4"/>
          <p:cNvPicPr>
            <a:picLocks noChangeAspect="1"/>
          </p:cNvPicPr>
          <p:nvPr/>
        </p:nvPicPr>
        <p:blipFill>
          <a:blip r:embed="rId2"/>
          <a:stretch>
            <a:fillRect/>
          </a:stretch>
        </p:blipFill>
        <p:spPr>
          <a:xfrm>
            <a:off x="7563395" y="1765300"/>
            <a:ext cx="4628606" cy="3614738"/>
          </a:xfrm>
          <a:prstGeom prst="rect">
            <a:avLst/>
          </a:prstGeom>
        </p:spPr>
      </p:pic>
      <p:sp>
        <p:nvSpPr>
          <p:cNvPr id="8" name="Rectangle 7"/>
          <p:cNvSpPr/>
          <p:nvPr/>
        </p:nvSpPr>
        <p:spPr>
          <a:xfrm>
            <a:off x="9877697" y="3740897"/>
            <a:ext cx="969538" cy="3357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PNC23</a:t>
            </a:r>
            <a:endParaRPr lang="en-IE" dirty="0">
              <a:solidFill>
                <a:schemeClr val="tx1"/>
              </a:solidFill>
            </a:endParaRPr>
          </a:p>
        </p:txBody>
      </p:sp>
      <p:sp>
        <p:nvSpPr>
          <p:cNvPr id="9" name="Rectangle 8"/>
          <p:cNvSpPr/>
          <p:nvPr/>
        </p:nvSpPr>
        <p:spPr>
          <a:xfrm>
            <a:off x="8546252" y="2382612"/>
            <a:ext cx="969538" cy="3357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PNC10</a:t>
            </a:r>
            <a:endParaRPr lang="en-IE" dirty="0">
              <a:solidFill>
                <a:schemeClr val="tx1"/>
              </a:solidFill>
            </a:endParaRPr>
          </a:p>
        </p:txBody>
      </p:sp>
    </p:spTree>
    <p:extLst>
      <p:ext uri="{BB962C8B-B14F-4D97-AF65-F5344CB8AC3E}">
        <p14:creationId xmlns:p14="http://schemas.microsoft.com/office/powerpoint/2010/main" val="428679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HORIZON 2020 projects</a:t>
            </a:r>
          </a:p>
        </p:txBody>
      </p:sp>
      <p:sp>
        <p:nvSpPr>
          <p:cNvPr id="5" name="Content Placeholder 2"/>
          <p:cNvSpPr>
            <a:spLocks noGrp="1"/>
          </p:cNvSpPr>
          <p:nvPr>
            <p:ph type="body" sz="quarter" idx="12"/>
          </p:nvPr>
        </p:nvSpPr>
        <p:spPr>
          <a:xfrm>
            <a:off x="939800" y="1772615"/>
            <a:ext cx="10896600" cy="3614738"/>
          </a:xfrm>
        </p:spPr>
        <p:txBody>
          <a:bodyPr/>
          <a:lstStyle/>
          <a:p>
            <a:r>
              <a:rPr lang="en-IE" altLang="en-US" sz="2400" dirty="0"/>
              <a:t>The group is monitoring the progress of the three projects funded by EU under the H2020 scheme</a:t>
            </a:r>
          </a:p>
          <a:p>
            <a:pPr lvl="1"/>
            <a:r>
              <a:rPr lang="en-IE" altLang="en-US" sz="2400" dirty="0" err="1"/>
              <a:t>DownToTen</a:t>
            </a:r>
            <a:endParaRPr lang="en-IE" altLang="en-US" sz="2400" dirty="0"/>
          </a:p>
          <a:p>
            <a:pPr lvl="1"/>
            <a:r>
              <a:rPr lang="en-IE" altLang="en-US" sz="2400" dirty="0"/>
              <a:t>PEMS4nano</a:t>
            </a:r>
          </a:p>
          <a:p>
            <a:pPr lvl="1"/>
            <a:r>
              <a:rPr lang="en-IE" altLang="en-US" sz="2400" dirty="0"/>
              <a:t>SUREAL-23</a:t>
            </a:r>
          </a:p>
          <a:p>
            <a:r>
              <a:rPr lang="en-IE" altLang="en-US" sz="2400" dirty="0"/>
              <a:t>Projects are in finalizing stage</a:t>
            </a:r>
          </a:p>
          <a:p>
            <a:pPr lvl="1"/>
            <a:r>
              <a:rPr lang="en-US" altLang="en-US" sz="2400" dirty="0"/>
              <a:t>Reporting in progress</a:t>
            </a:r>
          </a:p>
          <a:p>
            <a:pPr lvl="1"/>
            <a:r>
              <a:rPr lang="en-US" altLang="en-US" sz="2400" dirty="0"/>
              <a:t>Input used later for Sub-23nm development</a:t>
            </a:r>
            <a:endParaRPr lang="en-IE" altLang="en-US" sz="2400" dirty="0"/>
          </a:p>
        </p:txBody>
      </p:sp>
    </p:spTree>
    <p:extLst>
      <p:ext uri="{BB962C8B-B14F-4D97-AF65-F5344CB8AC3E}">
        <p14:creationId xmlns:p14="http://schemas.microsoft.com/office/powerpoint/2010/main" val="413291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Sub-23 nm exhaust particles</a:t>
            </a:r>
          </a:p>
        </p:txBody>
      </p:sp>
      <p:sp>
        <p:nvSpPr>
          <p:cNvPr id="3" name="Text Placeholder 2"/>
          <p:cNvSpPr>
            <a:spLocks noGrp="1"/>
          </p:cNvSpPr>
          <p:nvPr>
            <p:ph type="body" sz="quarter" idx="12"/>
          </p:nvPr>
        </p:nvSpPr>
        <p:spPr/>
        <p:txBody>
          <a:bodyPr/>
          <a:lstStyle/>
          <a:p>
            <a:r>
              <a:rPr lang="en-US" dirty="0"/>
              <a:t>Objective: Address the still open points in the next weeks and freeze the proposal in the next PMP meeting (April/2020)</a:t>
            </a:r>
          </a:p>
          <a:p>
            <a:r>
              <a:rPr lang="en-US" dirty="0"/>
              <a:t>Subsequent administrative steps:</a:t>
            </a:r>
          </a:p>
          <a:p>
            <a:pPr lvl="1"/>
            <a:r>
              <a:rPr lang="en-US" dirty="0"/>
              <a:t>Amendment to GTR 15 or to Reg. 83/49?</a:t>
            </a:r>
          </a:p>
          <a:p>
            <a:pPr lvl="1"/>
            <a:r>
              <a:rPr lang="en-US"/>
              <a:t>Two </a:t>
            </a:r>
            <a:r>
              <a:rPr lang="en-US" dirty="0"/>
              <a:t>different procedures in GTR 15: &gt;23 and &lt;23 nm</a:t>
            </a:r>
          </a:p>
          <a:p>
            <a:r>
              <a:rPr lang="en-US" dirty="0"/>
              <a:t>Following months to collect and process data on emission levels of latest vehicle models</a:t>
            </a:r>
          </a:p>
          <a:p>
            <a:pPr lvl="1"/>
            <a:r>
              <a:rPr lang="en-US" dirty="0"/>
              <a:t>To support the assessment of the PN-limits</a:t>
            </a:r>
          </a:p>
        </p:txBody>
      </p:sp>
    </p:spTree>
    <p:extLst>
      <p:ext uri="{BB962C8B-B14F-4D97-AF65-F5344CB8AC3E}">
        <p14:creationId xmlns:p14="http://schemas.microsoft.com/office/powerpoint/2010/main" val="4033299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lgn="ctr"/>
            <a:r>
              <a:rPr lang="en-US" sz="3600" dirty="0"/>
              <a:t>NON-EXHAUST PARTICLE EMISSIONS</a:t>
            </a:r>
          </a:p>
        </p:txBody>
      </p:sp>
    </p:spTree>
    <p:extLst>
      <p:ext uri="{BB962C8B-B14F-4D97-AF65-F5344CB8AC3E}">
        <p14:creationId xmlns:p14="http://schemas.microsoft.com/office/powerpoint/2010/main" val="1462850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 y="2038802"/>
            <a:ext cx="12191996" cy="3785652"/>
          </a:xfrm>
          <a:prstGeom prst="rect">
            <a:avLst/>
          </a:prstGeom>
        </p:spPr>
        <p:txBody>
          <a:bodyPr wrap="square">
            <a:spAutoFit/>
          </a:bodyPr>
          <a:lstStyle/>
          <a:p>
            <a:pPr marL="361950" indent="-361950" algn="just" defTabSz="365125">
              <a:lnSpc>
                <a:spcPct val="150000"/>
              </a:lnSpc>
              <a:spcAft>
                <a:spcPts val="900"/>
              </a:spcAft>
              <a:buFont typeface="Arial" pitchFamily="34" charset="0"/>
              <a:buChar char="•"/>
            </a:pPr>
            <a:r>
              <a:rPr lang="en-US" altLang="en-US" sz="1600" dirty="0">
                <a:latin typeface="Verdana" pitchFamily="34" charset="0"/>
              </a:rPr>
              <a:t>The </a:t>
            </a:r>
            <a:r>
              <a:rPr lang="" altLang="en-US" sz="1600" dirty="0">
                <a:latin typeface="Verdana" pitchFamily="34" charset="0"/>
              </a:rPr>
              <a:t>development of the </a:t>
            </a:r>
            <a:r>
              <a:rPr lang="en-US" altLang="en-US" sz="1600" dirty="0">
                <a:latin typeface="Verdana" pitchFamily="34" charset="0"/>
              </a:rPr>
              <a:t>novel cycle has been </a:t>
            </a:r>
            <a:r>
              <a:rPr lang="" altLang="en-US" sz="1600" dirty="0">
                <a:latin typeface="Verdana" pitchFamily="34" charset="0"/>
              </a:rPr>
              <a:t>concluded</a:t>
            </a:r>
            <a:r>
              <a:rPr lang="en-US" altLang="en-US" sz="1600" dirty="0">
                <a:latin typeface="Verdana" pitchFamily="34" charset="0"/>
              </a:rPr>
              <a:t> and</a:t>
            </a:r>
            <a:r>
              <a:rPr lang="" altLang="en-US" sz="1600" dirty="0">
                <a:latin typeface="Verdana" pitchFamily="34" charset="0"/>
              </a:rPr>
              <a:t> the cycle has been</a:t>
            </a:r>
            <a:r>
              <a:rPr lang="en-US" altLang="en-US" sz="1600" dirty="0">
                <a:latin typeface="Verdana" pitchFamily="34" charset="0"/>
              </a:rPr>
              <a:t> e</a:t>
            </a:r>
            <a:r>
              <a:rPr lang="" altLang="en-US" sz="1600" dirty="0">
                <a:latin typeface="Verdana" pitchFamily="34" charset="0"/>
              </a:rPr>
              <a:t>valuated through an extensive Round Robin campaign – The most important results and conclusions have been reported to the </a:t>
            </a:r>
            <a:r>
              <a:rPr lang="" altLang="en-US" sz="1600" i="1" dirty="0">
                <a:solidFill>
                  <a:srgbClr val="C00000"/>
                </a:solidFill>
                <a:latin typeface="Verdana" pitchFamily="34" charset="0"/>
              </a:rPr>
              <a:t>50</a:t>
            </a:r>
            <a:r>
              <a:rPr lang="" altLang="en-US" sz="1600" i="1" baseline="30000" dirty="0">
                <a:solidFill>
                  <a:srgbClr val="C00000"/>
                </a:solidFill>
                <a:latin typeface="Verdana" pitchFamily="34" charset="0"/>
              </a:rPr>
              <a:t>th</a:t>
            </a:r>
            <a:r>
              <a:rPr lang="" altLang="en-US" sz="1600" i="1" dirty="0">
                <a:solidFill>
                  <a:srgbClr val="C00000"/>
                </a:solidFill>
                <a:latin typeface="Verdana" pitchFamily="34" charset="0"/>
              </a:rPr>
              <a:t> PMP Meeting</a:t>
            </a:r>
            <a:r>
              <a:rPr lang="" altLang="en-US" sz="1600" dirty="0">
                <a:latin typeface="Verdana" pitchFamily="34" charset="0"/>
              </a:rPr>
              <a:t> and the </a:t>
            </a:r>
            <a:r>
              <a:rPr lang="" altLang="en-US" sz="1600" i="1" dirty="0">
                <a:solidFill>
                  <a:srgbClr val="C00000"/>
                </a:solidFill>
                <a:latin typeface="Verdana" pitchFamily="34" charset="0"/>
              </a:rPr>
              <a:t>79</a:t>
            </a:r>
            <a:r>
              <a:rPr lang="" altLang="en-US" sz="1600" i="1" baseline="30000" dirty="0">
                <a:solidFill>
                  <a:srgbClr val="C00000"/>
                </a:solidFill>
                <a:latin typeface="Verdana" pitchFamily="34" charset="0"/>
              </a:rPr>
              <a:t>th</a:t>
            </a:r>
            <a:r>
              <a:rPr lang="" altLang="en-US" sz="1600" i="1" dirty="0">
                <a:solidFill>
                  <a:srgbClr val="C00000"/>
                </a:solidFill>
                <a:latin typeface="Verdana" pitchFamily="34" charset="0"/>
              </a:rPr>
              <a:t> GRPE Meeting</a:t>
            </a:r>
          </a:p>
          <a:p>
            <a:pPr marL="361950" indent="-361950" algn="just" defTabSz="365125">
              <a:lnSpc>
                <a:spcPct val="150000"/>
              </a:lnSpc>
              <a:spcAft>
                <a:spcPts val="900"/>
              </a:spcAft>
              <a:buFont typeface="Arial" pitchFamily="34" charset="0"/>
              <a:buChar char="•"/>
            </a:pPr>
            <a:r>
              <a:rPr lang="" altLang="en-US" sz="1600" dirty="0">
                <a:latin typeface="Verdana" pitchFamily="34" charset="0"/>
              </a:rPr>
              <a:t>The measurement results of the Round Robin were further analyzed with the aim of providing recommendations regarding the correct application of brake dyno parameters for emissions measurement – Detailed analysis has been provided to the </a:t>
            </a:r>
            <a:r>
              <a:rPr lang="" altLang="en-US" sz="1600" i="1" dirty="0">
                <a:solidFill>
                  <a:srgbClr val="C00000"/>
                </a:solidFill>
                <a:latin typeface="Verdana" pitchFamily="34" charset="0"/>
              </a:rPr>
              <a:t>51</a:t>
            </a:r>
            <a:r>
              <a:rPr lang="" altLang="en-US" sz="1600" i="1" baseline="30000" dirty="0">
                <a:solidFill>
                  <a:srgbClr val="C00000"/>
                </a:solidFill>
                <a:latin typeface="Verdana" pitchFamily="34" charset="0"/>
              </a:rPr>
              <a:t>st</a:t>
            </a:r>
            <a:r>
              <a:rPr lang="" altLang="en-US" sz="1600" i="1" dirty="0">
                <a:solidFill>
                  <a:srgbClr val="C00000"/>
                </a:solidFill>
                <a:latin typeface="Verdana" pitchFamily="34" charset="0"/>
              </a:rPr>
              <a:t> PMP Meeting</a:t>
            </a:r>
          </a:p>
          <a:p>
            <a:pPr marL="361950" indent="-361950" algn="just" defTabSz="365125">
              <a:lnSpc>
                <a:spcPct val="150000"/>
              </a:lnSpc>
              <a:spcAft>
                <a:spcPts val="900"/>
              </a:spcAft>
              <a:buFont typeface="Arial" pitchFamily="34" charset="0"/>
              <a:buChar char="•"/>
            </a:pPr>
            <a:r>
              <a:rPr lang="" altLang="en-US" sz="1600" dirty="0">
                <a:latin typeface="Verdana" pitchFamily="34" charset="0"/>
              </a:rPr>
              <a:t>The most important parameters are </a:t>
            </a:r>
            <a:r>
              <a:rPr lang="" altLang="en-US" sz="1600" i="1" dirty="0">
                <a:latin typeface="Verdana" pitchFamily="34" charset="0"/>
              </a:rPr>
              <a:t>the adjustment of the cooling air flowrate</a:t>
            </a:r>
            <a:r>
              <a:rPr lang="" altLang="en-US" sz="1600" dirty="0">
                <a:latin typeface="Verdana" pitchFamily="34" charset="0"/>
              </a:rPr>
              <a:t>, </a:t>
            </a:r>
            <a:r>
              <a:rPr lang="" altLang="en-US" sz="1600" i="1" dirty="0">
                <a:latin typeface="Verdana" pitchFamily="34" charset="0"/>
              </a:rPr>
              <a:t>the application of soak times</a:t>
            </a:r>
            <a:r>
              <a:rPr lang="" altLang="en-US" sz="1600" dirty="0">
                <a:latin typeface="Verdana" pitchFamily="34" charset="0"/>
              </a:rPr>
              <a:t> between the 10 trips of the WLTP-based cycle, </a:t>
            </a:r>
            <a:r>
              <a:rPr lang="" altLang="en-US" sz="1600" i="1" dirty="0">
                <a:latin typeface="Verdana" pitchFamily="34" charset="0"/>
              </a:rPr>
              <a:t>the proposed </a:t>
            </a:r>
            <a:r>
              <a:rPr lang="en-US" altLang="en-US" sz="1600" i="1" dirty="0">
                <a:latin typeface="Verdana" pitchFamily="34" charset="0"/>
              </a:rPr>
              <a:t>methodology for the temperature measurement</a:t>
            </a:r>
            <a:r>
              <a:rPr lang="en-US" altLang="en-US" sz="1600" dirty="0">
                <a:latin typeface="Verdana" pitchFamily="34" charset="0"/>
              </a:rPr>
              <a:t> and the </a:t>
            </a:r>
            <a:r>
              <a:rPr lang="en-US" altLang="en-US" sz="1600" i="1" dirty="0">
                <a:latin typeface="Verdana" pitchFamily="34" charset="0"/>
              </a:rPr>
              <a:t>definition of the climatic controls</a:t>
            </a:r>
            <a:r>
              <a:rPr lang="en-US" altLang="en-US" sz="1600" dirty="0">
                <a:latin typeface="Verdana" pitchFamily="34" charset="0"/>
              </a:rPr>
              <a:t> </a:t>
            </a:r>
            <a:r>
              <a:rPr lang="en-150" altLang="en-US" sz="1600" dirty="0">
                <a:latin typeface="Verdana" pitchFamily="34" charset="0"/>
              </a:rPr>
              <a:t>–</a:t>
            </a:r>
            <a:r>
              <a:rPr lang="en-US" altLang="en-US" sz="1600" dirty="0">
                <a:latin typeface="Verdana" pitchFamily="34" charset="0"/>
              </a:rPr>
              <a:t> </a:t>
            </a:r>
            <a:r>
              <a:rPr lang="" altLang="en-US" sz="1600" i="1" dirty="0">
                <a:solidFill>
                  <a:srgbClr val="C00000"/>
                </a:solidFill>
                <a:latin typeface="Verdana" pitchFamily="34" charset="0"/>
              </a:rPr>
              <a:t>51</a:t>
            </a:r>
            <a:r>
              <a:rPr lang="" altLang="en-US" sz="1600" i="1" baseline="30000" dirty="0">
                <a:solidFill>
                  <a:srgbClr val="C00000"/>
                </a:solidFill>
                <a:latin typeface="Verdana" pitchFamily="34" charset="0"/>
              </a:rPr>
              <a:t>st</a:t>
            </a:r>
            <a:r>
              <a:rPr lang="" altLang="en-US" sz="1600" i="1" dirty="0">
                <a:solidFill>
                  <a:srgbClr val="C00000"/>
                </a:solidFill>
                <a:latin typeface="Verdana" pitchFamily="34" charset="0"/>
              </a:rPr>
              <a:t> PMP Meeting</a:t>
            </a:r>
            <a:r>
              <a:rPr lang="" altLang="en-US" sz="1600" dirty="0">
                <a:latin typeface="Verdana" pitchFamily="34" charset="0"/>
              </a:rPr>
              <a:t>  </a:t>
            </a:r>
          </a:p>
        </p:txBody>
      </p:sp>
      <p:sp>
        <p:nvSpPr>
          <p:cNvPr id="8" name="Text Placeholder 1"/>
          <p:cNvSpPr>
            <a:spLocks noGrp="1"/>
          </p:cNvSpPr>
          <p:nvPr>
            <p:ph type="body" sz="quarter" idx="11"/>
          </p:nvPr>
        </p:nvSpPr>
        <p:spPr>
          <a:xfrm>
            <a:off x="0" y="273131"/>
            <a:ext cx="12192000" cy="1050147"/>
          </a:xfrm>
        </p:spPr>
        <p:txBody>
          <a:bodyPr/>
          <a:lstStyle/>
          <a:p>
            <a:pPr algn="ctr">
              <a:spcBef>
                <a:spcPts val="0"/>
              </a:spcBef>
            </a:pPr>
            <a:r>
              <a:rPr lang="en-US" altLang="en-US" sz="3200" b="1" cap="all" dirty="0">
                <a:latin typeface="Verdana" pitchFamily="34" charset="0"/>
                <a:ea typeface="Verdana" pitchFamily="34" charset="0"/>
                <a:cs typeface="Verdana" charset="0"/>
              </a:rPr>
              <a:t>BRAKE </a:t>
            </a:r>
            <a:r>
              <a:rPr lang="" altLang="en-US" sz="3200" b="1" cap="all" dirty="0">
                <a:latin typeface="Verdana" pitchFamily="34" charset="0"/>
                <a:ea typeface="Verdana" pitchFamily="34" charset="0"/>
                <a:cs typeface="Verdana" charset="0"/>
              </a:rPr>
              <a:t>PARTICLE</a:t>
            </a:r>
            <a:r>
              <a:rPr lang="en-US" altLang="en-US" sz="3200" b="1" cap="all" dirty="0">
                <a:latin typeface="Verdana" pitchFamily="34" charset="0"/>
                <a:ea typeface="Verdana" pitchFamily="34" charset="0"/>
                <a:cs typeface="Verdana" charset="0"/>
              </a:rPr>
              <a:t> EMISSIONS</a:t>
            </a:r>
            <a:r>
              <a:rPr lang="en-US" sz="3200" b="1" dirty="0">
                <a:solidFill>
                  <a:prstClr val="white"/>
                </a:solidFill>
                <a:latin typeface="Verdana" pitchFamily="34" charset="0"/>
                <a:ea typeface="Verdana" pitchFamily="34" charset="0"/>
              </a:rPr>
              <a:t> </a:t>
            </a:r>
          </a:p>
          <a:p>
            <a:pPr algn="ctr">
              <a:spcBef>
                <a:spcPts val="0"/>
              </a:spcBef>
            </a:pPr>
            <a:r>
              <a:rPr lang="en-US" sz="2600" b="1" dirty="0">
                <a:latin typeface="Verdana" pitchFamily="34" charset="0"/>
                <a:ea typeface="Verdana" pitchFamily="34" charset="0"/>
              </a:rPr>
              <a:t>METHOD FOR MEASURING BRAKE WEAR PARTICLES</a:t>
            </a:r>
          </a:p>
        </p:txBody>
      </p:sp>
      <p:sp>
        <p:nvSpPr>
          <p:cNvPr id="9" name="4 - Ορθογώνιο"/>
          <p:cNvSpPr/>
          <p:nvPr/>
        </p:nvSpPr>
        <p:spPr>
          <a:xfrm>
            <a:off x="4" y="1622437"/>
            <a:ext cx="12191996" cy="338554"/>
          </a:xfrm>
          <a:prstGeom prst="rect">
            <a:avLst/>
          </a:prstGeom>
        </p:spPr>
        <p:txBody>
          <a:bodyPr wrap="square">
            <a:spAutoFit/>
          </a:bodyPr>
          <a:lstStyle/>
          <a:p>
            <a:pPr algn="ctr"/>
            <a:r>
              <a:rPr lang="en-US" sz="1600" b="1" u="sng" dirty="0">
                <a:latin typeface="Verdana" pitchFamily="34" charset="0"/>
                <a:ea typeface="Verdana" pitchFamily="34" charset="0"/>
                <a:cs typeface="Verdana"/>
              </a:rPr>
              <a:t>OVERVIEW OF THE LATEST ACTIVITIES</a:t>
            </a:r>
            <a:endParaRPr lang="en-IE" b="1" u="sng" dirty="0">
              <a:latin typeface="Verdana" pitchFamily="34" charset="0"/>
              <a:ea typeface="Verdana" pitchFamily="34" charset="0"/>
              <a:cs typeface="Verdana"/>
            </a:endParaRPr>
          </a:p>
        </p:txBody>
      </p:sp>
    </p:spTree>
    <p:extLst>
      <p:ext uri="{BB962C8B-B14F-4D97-AF65-F5344CB8AC3E}">
        <p14:creationId xmlns:p14="http://schemas.microsoft.com/office/powerpoint/2010/main" val="25577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000" y="5107315"/>
            <a:ext cx="11916000" cy="763286"/>
          </a:xfrm>
          <a:prstGeom prst="rect">
            <a:avLst/>
          </a:prstGeom>
        </p:spPr>
        <p:txBody>
          <a:bodyPr wrap="square">
            <a:spAutoFit/>
          </a:bodyPr>
          <a:lstStyle/>
          <a:p>
            <a:pPr algn="just" defTabSz="182563">
              <a:lnSpc>
                <a:spcPts val="2800"/>
              </a:lnSpc>
              <a:spcAft>
                <a:spcPts val="1200"/>
              </a:spcAft>
            </a:pPr>
            <a:r>
              <a:rPr lang="en-US" altLang="en-US" sz="1600" dirty="0">
                <a:latin typeface="Verdana" pitchFamily="34" charset="0"/>
              </a:rPr>
              <a:t>The number of publications on brake emission studies adopting the novel cycle is continuously increasing. The cycle is freely available at:</a:t>
            </a:r>
            <a:r>
              <a:rPr lang="en-US" altLang="en-US" sz="1600" dirty="0">
                <a:solidFill>
                  <a:srgbClr val="640000"/>
                </a:solidFill>
                <a:latin typeface="Verdana" pitchFamily="34" charset="0"/>
              </a:rPr>
              <a:t> </a:t>
            </a:r>
            <a:r>
              <a:rPr lang="en-US" altLang="en-US" sz="1600" b="1" u="sng" dirty="0">
                <a:solidFill>
                  <a:srgbClr val="640000"/>
                </a:solidFill>
                <a:latin typeface="Verdana" pitchFamily="34" charset="0"/>
              </a:rPr>
              <a:t>https://data.mendeley.com/datasets/dkp376g3m8/1</a:t>
            </a:r>
            <a:endParaRPr lang="en-US" altLang="en-US" sz="1600" b="1" dirty="0">
              <a:solidFill>
                <a:srgbClr val="640000"/>
              </a:solidFill>
              <a:latin typeface="Verdana" pitchFamily="34" charset="0"/>
            </a:endParaRPr>
          </a:p>
        </p:txBody>
      </p:sp>
      <p:sp>
        <p:nvSpPr>
          <p:cNvPr id="9" name="Rectangle 2"/>
          <p:cNvSpPr txBox="1">
            <a:spLocks noChangeArrowheads="1"/>
          </p:cNvSpPr>
          <p:nvPr/>
        </p:nvSpPr>
        <p:spPr bwMode="auto">
          <a:xfrm>
            <a:off x="228000" y="1559297"/>
            <a:ext cx="11736000" cy="848496"/>
          </a:xfrm>
          <a:prstGeom prst="rect">
            <a:avLst/>
          </a:prstGeom>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Novel cycle release: </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Ford took over the development of the cycle based on PMP initial work</a:t>
            </a:r>
            <a:r>
              <a:rPr lang="" altLang="en-US" sz="1600">
                <a:solidFill>
                  <a:schemeClr val="tx1"/>
                </a:solidFill>
                <a:latin typeface="Verdana" panose="020B0604030504040204" pitchFamily="34" charset="0"/>
                <a:ea typeface="Verdana" panose="020B0604030504040204" pitchFamily="34" charset="0"/>
                <a:cs typeface="Verdana" panose="020B0604030504040204" pitchFamily="34" charset="0"/>
              </a:rPr>
              <a:t> in close collaboration with PMP TF1</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Development phase lasted almost 2 years including vehicle</a:t>
            </a:r>
            <a:r>
              <a:rPr lang="" altLang="en-US" sz="1600">
                <a:solidFill>
                  <a:schemeClr val="tx1"/>
                </a:solidFill>
                <a:latin typeface="Verdana" panose="020B0604030504040204" pitchFamily="34" charset="0"/>
                <a:ea typeface="Verdana" panose="020B0604030504040204" pitchFamily="34" charset="0"/>
                <a:cs typeface="Verdana" panose="020B0604030504040204" pitchFamily="34" charset="0"/>
              </a:rPr>
              <a:t> and lab</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validation</a:t>
            </a:r>
          </a:p>
        </p:txBody>
      </p:sp>
      <p:pic>
        <p:nvPicPr>
          <p:cNvPr id="7" name="Picture 2" descr="Figure4"/>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8859" t="4732" r="8811" b="53602"/>
          <a:stretch/>
        </p:blipFill>
        <p:spPr bwMode="auto">
          <a:xfrm>
            <a:off x="228000" y="2464045"/>
            <a:ext cx="11736000" cy="261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a:spLocks noGrp="1"/>
          </p:cNvSpPr>
          <p:nvPr>
            <p:ph type="body" sz="quarter" idx="11"/>
          </p:nvPr>
        </p:nvSpPr>
        <p:spPr>
          <a:xfrm>
            <a:off x="0" y="315687"/>
            <a:ext cx="12192000" cy="881742"/>
          </a:xfrm>
        </p:spPr>
        <p:txBody>
          <a:bodyPr/>
          <a:lstStyle/>
          <a:p>
            <a:pPr algn="ctr">
              <a:spcBef>
                <a:spcPts val="0"/>
              </a:spcBef>
            </a:pPr>
            <a:r>
              <a:rPr lang="" altLang="en-US" sz="2800" b="1" cap="all" dirty="0">
                <a:latin typeface="Verdana" panose="020B0604030504040204" pitchFamily="34" charset="0"/>
                <a:ea typeface="Verdana" panose="020B0604030504040204" pitchFamily="34" charset="0"/>
                <a:cs typeface="Verdana" panose="020B0604030504040204" pitchFamily="34" charset="0"/>
              </a:rPr>
              <a:t>ACHIEVED </a:t>
            </a:r>
            <a:r>
              <a:rPr lang="en-US" altLang="en-US" sz="2800" b="1" cap="all" dirty="0">
                <a:latin typeface="Verdana" panose="020B0604030504040204" pitchFamily="34" charset="0"/>
                <a:ea typeface="Verdana" panose="020B0604030504040204" pitchFamily="34" charset="0"/>
                <a:cs typeface="Verdana" panose="020B0604030504040204" pitchFamily="34" charset="0"/>
              </a:rPr>
              <a:t>MILESTONES</a:t>
            </a:r>
            <a:endParaRPr lang="" altLang="en-US" sz="2800" b="1" cap="all" dirty="0">
              <a:latin typeface="Verdana" panose="020B0604030504040204" pitchFamily="34" charset="0"/>
              <a:ea typeface="Verdana" panose="020B0604030504040204" pitchFamily="34" charset="0"/>
              <a:cs typeface="Verdana" panose="020B0604030504040204" pitchFamily="34" charset="0"/>
            </a:endParaRPr>
          </a:p>
          <a:p>
            <a:pPr algn="ctr">
              <a:spcBef>
                <a:spcPts val="0"/>
              </a:spcBef>
            </a:pPr>
            <a:r>
              <a:rPr lang="" sz="2800" b="1" cap="all" dirty="0">
                <a:latin typeface="Verdana" panose="020B0604030504040204" pitchFamily="34" charset="0"/>
                <a:ea typeface="Verdana" panose="020B0604030504040204" pitchFamily="34" charset="0"/>
                <a:cs typeface="Verdana" panose="020B0604030504040204" pitchFamily="34" charset="0"/>
              </a:rPr>
              <a:t>BRAKE CYCLE</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566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00" y="5261924"/>
            <a:ext cx="11916000" cy="391902"/>
          </a:xfrm>
          <a:prstGeom prst="rect">
            <a:avLst/>
          </a:prstGeom>
        </p:spPr>
        <p:txBody>
          <a:bodyPr wrap="square">
            <a:spAutoFit/>
          </a:bodyPr>
          <a:lstStyle/>
          <a:p>
            <a:pPr marL="12700" lvl="0" indent="-12700" algn="just">
              <a:lnSpc>
                <a:spcPct val="150000"/>
              </a:lnSpc>
              <a:defRPr/>
            </a:pPr>
            <a:r>
              <a:rPr lang="en-IE" altLang="en-US" sz="1500" b="1" dirty="0">
                <a:latin typeface="Verdana" panose="020B0604030504040204" pitchFamily="34" charset="0"/>
                <a:ea typeface="Verdana" panose="020B0604030504040204" pitchFamily="34" charset="0"/>
                <a:cs typeface="Verdana" panose="020B0604030504040204" pitchFamily="34" charset="0"/>
              </a:rPr>
              <a:t>   </a:t>
            </a:r>
          </a:p>
        </p:txBody>
      </p:sp>
      <p:sp>
        <p:nvSpPr>
          <p:cNvPr id="7" name="Text Placeholder 1"/>
          <p:cNvSpPr>
            <a:spLocks noGrp="1"/>
          </p:cNvSpPr>
          <p:nvPr>
            <p:ph type="body" sz="quarter" idx="11"/>
          </p:nvPr>
        </p:nvSpPr>
        <p:spPr>
          <a:xfrm>
            <a:off x="0" y="330677"/>
            <a:ext cx="12192000" cy="881742"/>
          </a:xfrm>
        </p:spPr>
        <p:txBody>
          <a:bodyPr/>
          <a:lstStyle/>
          <a:p>
            <a:pPr algn="ctr">
              <a:spcBef>
                <a:spcPts val="0"/>
              </a:spcBef>
            </a:pPr>
            <a:r>
              <a:rPr lang="en-US" sz="2800" b="1" dirty="0">
                <a:latin typeface="Verdana" pitchFamily="34" charset="0"/>
                <a:ea typeface="Verdana" pitchFamily="34" charset="0"/>
              </a:rPr>
              <a:t>METHOD FOR MEASURING BRAKE WEAR PARTICLES</a:t>
            </a:r>
          </a:p>
          <a:p>
            <a:pPr algn="ctr">
              <a:spcBef>
                <a:spcPts val="0"/>
              </a:spcBef>
            </a:pPr>
            <a:r>
              <a:rPr lang="" sz="2400" b="1" cap="all" dirty="0">
                <a:latin typeface="Verdana" panose="020B0604030504040204" pitchFamily="34" charset="0"/>
                <a:ea typeface="Verdana" panose="020B0604030504040204" pitchFamily="34" charset="0"/>
                <a:cs typeface="Verdana" panose="020B0604030504040204" pitchFamily="34" charset="0"/>
              </a:rPr>
              <a:t>ACHIEVED MILESTONES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228000" y="1534057"/>
            <a:ext cx="11736000" cy="2280948"/>
            <a:chOff x="228000" y="1504077"/>
            <a:chExt cx="11736000" cy="2028784"/>
          </a:xfrm>
        </p:grpSpPr>
        <p:sp>
          <p:nvSpPr>
            <p:cNvPr id="13" name="Rectangle 2"/>
            <p:cNvSpPr txBox="1">
              <a:spLocks noChangeArrowheads="1"/>
            </p:cNvSpPr>
            <p:nvPr/>
          </p:nvSpPr>
          <p:spPr bwMode="auto">
            <a:xfrm>
              <a:off x="228000" y="1504077"/>
              <a:ext cx="11736000" cy="1015474"/>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rgbClr val="C00000"/>
                  </a:solidFill>
                  <a:latin typeface="Verdana" panose="020B0604030504040204" pitchFamily="34" charset="0"/>
                  <a:ea typeface="Verdana" panose="020B0604030504040204" pitchFamily="34" charset="0"/>
                  <a:cs typeface="Verdana" panose="020B0604030504040204" pitchFamily="34" charset="0"/>
                </a:rPr>
                <a:t>1. Cooling air adjustment: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The application of non-comparable cooling air flowrates to different dynos/labs results in discrepancies of the recorded brake temperature regimes. This has a negative effect on the quality of PN measurements as well as on the reproducibility of results among the labs</a:t>
              </a:r>
            </a:p>
          </p:txBody>
        </p:sp>
        <p:sp>
          <p:nvSpPr>
            <p:cNvPr id="8" name="Rectangle 2"/>
            <p:cNvSpPr txBox="1">
              <a:spLocks noChangeArrowheads="1"/>
            </p:cNvSpPr>
            <p:nvPr/>
          </p:nvSpPr>
          <p:spPr bwMode="auto">
            <a:xfrm>
              <a:off x="228000" y="2572882"/>
              <a:ext cx="11736000" cy="959979"/>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dirty="0">
                  <a:latin typeface="Verdana" panose="020B0604030504040204" pitchFamily="34" charset="0"/>
                  <a:ea typeface="Verdana" panose="020B0604030504040204" pitchFamily="34" charset="0"/>
                  <a:cs typeface="Verdana" panose="020B0604030504040204" pitchFamily="34" charset="0"/>
                </a:rPr>
                <a:t>The proposed methodology for the adjustment of the cooling air flowrate is relatively simple, not much time and resource consuming and accessible to all labs with a certain level of technical capacity. </a:t>
              </a:r>
              <a:r>
                <a:rPr lang="en-IE" altLang="en-US" sz="1600" b="1" dirty="0">
                  <a:latin typeface="Verdana" panose="020B0604030504040204" pitchFamily="34" charset="0"/>
                  <a:ea typeface="Verdana" panose="020B0604030504040204" pitchFamily="34" charset="0"/>
                  <a:cs typeface="Verdana" panose="020B0604030504040204" pitchFamily="34" charset="0"/>
                </a:rPr>
                <a:t>The method applies for all brakes featured in passenger cars - </a:t>
              </a:r>
              <a:r>
                <a:rPr lang="en-IE" altLang="en-US" sz="1600" dirty="0">
                  <a:latin typeface="Verdana" panose="020B0604030504040204" pitchFamily="34" charset="0"/>
                  <a:ea typeface="Verdana" panose="020B0604030504040204" pitchFamily="34" charset="0"/>
                  <a:cs typeface="Verdana" panose="020B0604030504040204" pitchFamily="34" charset="0"/>
                </a:rPr>
                <a:t>Detailed description has been provided to the </a:t>
              </a:r>
              <a:r>
                <a:rPr lang="en-IE" altLang="en-US" sz="1600" i="1" dirty="0">
                  <a:latin typeface="Verdana" panose="020B0604030504040204" pitchFamily="34" charset="0"/>
                  <a:ea typeface="Verdana" panose="020B0604030504040204" pitchFamily="34" charset="0"/>
                  <a:cs typeface="Verdana" panose="020B0604030504040204" pitchFamily="34" charset="0"/>
                </a:rPr>
                <a:t>51</a:t>
              </a:r>
              <a:r>
                <a:rPr lang="en-IE" altLang="en-US" sz="1600" i="1" baseline="30000" dirty="0">
                  <a:latin typeface="Verdana" panose="020B0604030504040204" pitchFamily="34" charset="0"/>
                  <a:ea typeface="Verdana" panose="020B0604030504040204" pitchFamily="34" charset="0"/>
                  <a:cs typeface="Verdana" panose="020B0604030504040204" pitchFamily="34" charset="0"/>
                </a:rPr>
                <a:t>st</a:t>
              </a:r>
              <a:r>
                <a:rPr lang="en-IE" altLang="en-US" sz="1600" i="1" dirty="0">
                  <a:latin typeface="Verdana" panose="020B0604030504040204" pitchFamily="34" charset="0"/>
                  <a:ea typeface="Verdana" panose="020B0604030504040204" pitchFamily="34" charset="0"/>
                  <a:cs typeface="Verdana" panose="020B0604030504040204" pitchFamily="34" charset="0"/>
                </a:rPr>
                <a:t> PMP Meeting</a:t>
              </a:r>
            </a:p>
          </p:txBody>
        </p:sp>
      </p:grpSp>
      <p:grpSp>
        <p:nvGrpSpPr>
          <p:cNvPr id="10" name="Group 9"/>
          <p:cNvGrpSpPr/>
          <p:nvPr/>
        </p:nvGrpSpPr>
        <p:grpSpPr>
          <a:xfrm>
            <a:off x="230500" y="4122356"/>
            <a:ext cx="11736000" cy="1828740"/>
            <a:chOff x="228000" y="1504077"/>
            <a:chExt cx="11736000" cy="1626568"/>
          </a:xfrm>
        </p:grpSpPr>
        <p:sp>
          <p:nvSpPr>
            <p:cNvPr id="11" name="Rectangle 2"/>
            <p:cNvSpPr txBox="1">
              <a:spLocks noChangeArrowheads="1"/>
            </p:cNvSpPr>
            <p:nvPr/>
          </p:nvSpPr>
          <p:spPr bwMode="auto">
            <a:xfrm>
              <a:off x="228000" y="1504077"/>
              <a:ext cx="11736000" cy="886586"/>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rgbClr val="C00000"/>
                  </a:solidFill>
                  <a:latin typeface="Verdana" panose="020B0604030504040204" pitchFamily="34" charset="0"/>
                  <a:ea typeface="Verdana" panose="020B0604030504040204" pitchFamily="34" charset="0"/>
                  <a:cs typeface="Verdana" panose="020B0604030504040204" pitchFamily="34" charset="0"/>
                </a:rPr>
                <a:t>2. Definition of climatic controls:</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Cooling air temperature and RH of the incoming air have been demonstrated to be important factors affecting the brake temperature. Therefore they should be controlled. </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Not proper control </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has a negative effect on the quality of PN and PM measurements</a:t>
              </a:r>
            </a:p>
          </p:txBody>
        </p:sp>
        <p:sp>
          <p:nvSpPr>
            <p:cNvPr id="12" name="Rectangle 2"/>
            <p:cNvSpPr txBox="1">
              <a:spLocks noChangeArrowheads="1"/>
            </p:cNvSpPr>
            <p:nvPr/>
          </p:nvSpPr>
          <p:spPr bwMode="auto">
            <a:xfrm>
              <a:off x="228000" y="2486219"/>
              <a:ext cx="11736000" cy="644426"/>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dirty="0">
                  <a:latin typeface="Verdana" pitchFamily="34" charset="0"/>
                </a:rPr>
                <a:t>Cooling air </a:t>
              </a:r>
              <a:r>
                <a:rPr lang="" altLang="en-US" sz="1600" dirty="0">
                  <a:latin typeface="Verdana" pitchFamily="34" charset="0"/>
                </a:rPr>
                <a:t>is proposed to be</a:t>
              </a:r>
              <a:r>
                <a:rPr lang="en-IE" altLang="en-US" sz="1600" dirty="0">
                  <a:latin typeface="Verdana" pitchFamily="34" charset="0"/>
                </a:rPr>
                <a:t> adjusted to </a:t>
              </a:r>
              <a:r>
                <a:rPr lang="en-IE" altLang="en-US" sz="1600" b="1" dirty="0">
                  <a:solidFill>
                    <a:schemeClr val="bg1"/>
                  </a:solidFill>
                  <a:latin typeface="Verdana" pitchFamily="34" charset="0"/>
                </a:rPr>
                <a:t>20°C±</a:t>
              </a:r>
              <a:r>
                <a:rPr lang="" altLang="en-US" sz="1600" b="1" dirty="0">
                  <a:solidFill>
                    <a:schemeClr val="bg1"/>
                  </a:solidFill>
                  <a:latin typeface="Verdana" pitchFamily="34" charset="0"/>
                </a:rPr>
                <a:t>2</a:t>
              </a:r>
              <a:r>
                <a:rPr lang="en-IE" altLang="en-US" sz="1600" b="1" dirty="0">
                  <a:solidFill>
                    <a:schemeClr val="bg1"/>
                  </a:solidFill>
                  <a:latin typeface="Verdana" pitchFamily="34" charset="0"/>
                </a:rPr>
                <a:t>°C and 50%±</a:t>
              </a:r>
              <a:r>
                <a:rPr lang="" altLang="en-US" sz="1600" b="1" dirty="0">
                  <a:solidFill>
                    <a:schemeClr val="bg1"/>
                  </a:solidFill>
                  <a:latin typeface="Verdana" pitchFamily="34" charset="0"/>
                </a:rPr>
                <a:t>5</a:t>
              </a:r>
              <a:r>
                <a:rPr lang="en-IE" altLang="en-US" sz="1600" b="1" dirty="0">
                  <a:solidFill>
                    <a:schemeClr val="bg1"/>
                  </a:solidFill>
                  <a:latin typeface="Verdana" pitchFamily="34" charset="0"/>
                </a:rPr>
                <a:t>% RH</a:t>
              </a:r>
              <a:r>
                <a:rPr lang="en-IE" altLang="en-US" sz="1600" dirty="0">
                  <a:latin typeface="Verdana" pitchFamily="34" charset="0"/>
                </a:rPr>
                <a:t>. These values refer to the</a:t>
              </a:r>
              <a:r>
                <a:rPr lang="" altLang="en-US" sz="1600" dirty="0">
                  <a:latin typeface="Verdana" pitchFamily="34" charset="0"/>
                </a:rPr>
                <a:t> averages</a:t>
              </a:r>
              <a:r>
                <a:rPr lang="en-IE" altLang="en-US" sz="1600" dirty="0">
                  <a:latin typeface="Verdana" pitchFamily="34" charset="0"/>
                </a:rPr>
                <a:t> </a:t>
              </a:r>
              <a:r>
                <a:rPr lang="" altLang="en-US" sz="1600" dirty="0">
                  <a:latin typeface="Verdana" pitchFamily="34" charset="0"/>
                </a:rPr>
                <a:t>during the </a:t>
              </a:r>
              <a:r>
                <a:rPr lang="en-IE" altLang="en-US" sz="1600" dirty="0">
                  <a:latin typeface="Verdana" pitchFamily="34" charset="0"/>
                </a:rPr>
                <a:t>whole cycle duration. Labs need to make sure they stay as close to the target value as possible</a:t>
              </a:r>
              <a:endParaRPr lang="en-IE" altLang="en-US" sz="1600"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84907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00" y="5261924"/>
            <a:ext cx="11916000" cy="391902"/>
          </a:xfrm>
          <a:prstGeom prst="rect">
            <a:avLst/>
          </a:prstGeom>
        </p:spPr>
        <p:txBody>
          <a:bodyPr wrap="square">
            <a:spAutoFit/>
          </a:bodyPr>
          <a:lstStyle/>
          <a:p>
            <a:pPr marL="12700" lvl="0" indent="-12700" algn="just">
              <a:lnSpc>
                <a:spcPct val="150000"/>
              </a:lnSpc>
              <a:defRPr/>
            </a:pPr>
            <a:r>
              <a:rPr lang="en-IE" altLang="en-US" sz="1500" b="1" dirty="0">
                <a:latin typeface="Verdana" panose="020B0604030504040204" pitchFamily="34" charset="0"/>
                <a:ea typeface="Verdana" panose="020B0604030504040204" pitchFamily="34" charset="0"/>
                <a:cs typeface="Verdana" panose="020B0604030504040204" pitchFamily="34" charset="0"/>
              </a:rPr>
              <a:t>   </a:t>
            </a:r>
          </a:p>
        </p:txBody>
      </p:sp>
      <p:sp>
        <p:nvSpPr>
          <p:cNvPr id="7" name="Text Placeholder 1"/>
          <p:cNvSpPr>
            <a:spLocks noGrp="1"/>
          </p:cNvSpPr>
          <p:nvPr>
            <p:ph type="body" sz="quarter" idx="11"/>
          </p:nvPr>
        </p:nvSpPr>
        <p:spPr>
          <a:xfrm>
            <a:off x="0" y="330677"/>
            <a:ext cx="12192000" cy="881742"/>
          </a:xfrm>
        </p:spPr>
        <p:txBody>
          <a:bodyPr/>
          <a:lstStyle/>
          <a:p>
            <a:pPr algn="ctr">
              <a:spcBef>
                <a:spcPts val="0"/>
              </a:spcBef>
            </a:pPr>
            <a:r>
              <a:rPr lang="en-US" sz="2800" b="1" dirty="0">
                <a:latin typeface="Verdana" pitchFamily="34" charset="0"/>
                <a:ea typeface="Verdana" pitchFamily="34" charset="0"/>
              </a:rPr>
              <a:t>METHOD FOR MEASURING BRAKE WEAR PARTICLES</a:t>
            </a:r>
          </a:p>
          <a:p>
            <a:pPr algn="ctr">
              <a:spcBef>
                <a:spcPts val="0"/>
              </a:spcBef>
            </a:pPr>
            <a:r>
              <a:rPr lang="" sz="2400" b="1" cap="all" dirty="0">
                <a:latin typeface="Verdana" panose="020B0604030504040204" pitchFamily="34" charset="0"/>
                <a:ea typeface="Verdana" panose="020B0604030504040204" pitchFamily="34" charset="0"/>
                <a:cs typeface="Verdana" panose="020B0604030504040204" pitchFamily="34" charset="0"/>
              </a:rPr>
              <a:t>ACHIEVED MILESTONES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228000" y="1609003"/>
            <a:ext cx="11736000" cy="2243474"/>
            <a:chOff x="228000" y="1570740"/>
            <a:chExt cx="11736000" cy="1995452"/>
          </a:xfrm>
        </p:grpSpPr>
        <p:sp>
          <p:nvSpPr>
            <p:cNvPr id="13" name="Rectangle 2"/>
            <p:cNvSpPr txBox="1">
              <a:spLocks noChangeArrowheads="1"/>
            </p:cNvSpPr>
            <p:nvPr/>
          </p:nvSpPr>
          <p:spPr bwMode="auto">
            <a:xfrm>
              <a:off x="228000" y="1570740"/>
              <a:ext cx="11736000" cy="1233238"/>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rgbClr val="C00000"/>
                  </a:solidFill>
                  <a:latin typeface="Verdana" panose="020B0604030504040204" pitchFamily="34" charset="0"/>
                  <a:ea typeface="Verdana" panose="020B0604030504040204" pitchFamily="34" charset="0"/>
                  <a:cs typeface="Verdana" panose="020B0604030504040204" pitchFamily="34" charset="0"/>
                </a:rPr>
                <a:t>3. Temperature measurement: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Brake temperature on the dyno can be measured by means of embedded or sliding thermocouples. The two methods do not provide the same level of accuracy. It has been demonstrated that incorrect/inaccurate temperature measurement has a negative effect on the quality of PN measurements</a:t>
              </a:r>
            </a:p>
          </p:txBody>
        </p:sp>
        <p:sp>
          <p:nvSpPr>
            <p:cNvPr id="8" name="Rectangle 2"/>
            <p:cNvSpPr txBox="1">
              <a:spLocks noChangeArrowheads="1"/>
            </p:cNvSpPr>
            <p:nvPr/>
          </p:nvSpPr>
          <p:spPr bwMode="auto">
            <a:xfrm>
              <a:off x="228000" y="2866202"/>
              <a:ext cx="11736000" cy="699990"/>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indent="-12700" algn="just">
                <a:lnSpc>
                  <a:spcPct val="150000"/>
                </a:lnSpc>
                <a:defRPr/>
              </a:pPr>
              <a:r>
                <a:rPr lang="en-US" altLang="en-US" sz="1600" dirty="0">
                  <a:latin typeface="Verdana" panose="020B0604030504040204" pitchFamily="34" charset="0"/>
                  <a:ea typeface="Verdana" panose="020B0604030504040204" pitchFamily="34" charset="0"/>
                  <a:cs typeface="Verdana" panose="020B0604030504040204" pitchFamily="34" charset="0"/>
                </a:rPr>
                <a:t>Disc temperature measurement and subsequent analysis shall be performed by means of </a:t>
              </a:r>
              <a:r>
                <a:rPr lang="en-US" altLang="en-US" sz="1600" b="1" dirty="0">
                  <a:latin typeface="Verdana" panose="020B0604030504040204" pitchFamily="34" charset="0"/>
                  <a:ea typeface="Verdana" panose="020B0604030504040204" pitchFamily="34" charset="0"/>
                  <a:cs typeface="Verdana" panose="020B0604030504040204" pitchFamily="34" charset="0"/>
                </a:rPr>
                <a:t>embedded thermocouples</a:t>
              </a:r>
              <a:r>
                <a:rPr lang="en-US" altLang="en-US" sz="1600" dirty="0">
                  <a:latin typeface="Verdana" panose="020B0604030504040204" pitchFamily="34" charset="0"/>
                  <a:ea typeface="Verdana" panose="020B0604030504040204" pitchFamily="34" charset="0"/>
                  <a:cs typeface="Verdana" panose="020B0604030504040204" pitchFamily="34" charset="0"/>
                </a:rPr>
                <a:t>. Recommendations on the correct installation and use of the TCs will be provided by TF1</a:t>
              </a:r>
            </a:p>
          </p:txBody>
        </p:sp>
      </p:grpSp>
      <p:grpSp>
        <p:nvGrpSpPr>
          <p:cNvPr id="10" name="Group 9"/>
          <p:cNvGrpSpPr/>
          <p:nvPr/>
        </p:nvGrpSpPr>
        <p:grpSpPr>
          <a:xfrm>
            <a:off x="230500" y="4122356"/>
            <a:ext cx="11736000" cy="1858722"/>
            <a:chOff x="228000" y="1504077"/>
            <a:chExt cx="11736000" cy="1653234"/>
          </a:xfrm>
        </p:grpSpPr>
        <p:sp>
          <p:nvSpPr>
            <p:cNvPr id="11" name="Rectangle 2"/>
            <p:cNvSpPr txBox="1">
              <a:spLocks noChangeArrowheads="1"/>
            </p:cNvSpPr>
            <p:nvPr/>
          </p:nvSpPr>
          <p:spPr bwMode="auto">
            <a:xfrm>
              <a:off x="228000" y="1504077"/>
              <a:ext cx="11736000" cy="886586"/>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rgbClr val="C00000"/>
                  </a:solidFill>
                  <a:latin typeface="Verdana" panose="020B0604030504040204" pitchFamily="34" charset="0"/>
                  <a:ea typeface="Verdana" panose="020B0604030504040204" pitchFamily="34" charset="0"/>
                  <a:cs typeface="Verdana" panose="020B0604030504040204" pitchFamily="34" charset="0"/>
                </a:rPr>
                <a:t>4. Soak times:</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a:solidFill>
                    <a:schemeClr val="tx1"/>
                  </a:solidFill>
                  <a:latin typeface="Verdana" pitchFamily="34" charset="0"/>
                  <a:ea typeface="Verdana" pitchFamily="34" charset="0"/>
                </a:rPr>
                <a:t>Long soak times required for the brake to reach the starting temperature of each trip result in a substantial prolongation of the cycle. Additionally, long soak times might introduce artefacts in the PM measurement as air flow is applied in order to cool down the brakes faster</a:t>
              </a:r>
              <a:endPar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2"/>
            <p:cNvSpPr txBox="1">
              <a:spLocks noChangeArrowheads="1"/>
            </p:cNvSpPr>
            <p:nvPr/>
          </p:nvSpPr>
          <p:spPr bwMode="auto">
            <a:xfrm>
              <a:off x="228000" y="2512885"/>
              <a:ext cx="11736000" cy="644426"/>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dirty="0">
                  <a:latin typeface="Verdana" pitchFamily="34" charset="0"/>
                </a:rPr>
                <a:t>It has been shown that the application of 35-40</a:t>
              </a:r>
              <a:r>
                <a:rPr lang="en-150" altLang="en-US" sz="1600" dirty="0">
                  <a:latin typeface="Verdana" pitchFamily="34" charset="0"/>
                </a:rPr>
                <a:t>°</a:t>
              </a:r>
              <a:r>
                <a:rPr lang="en-IE" altLang="en-US" sz="1600" dirty="0">
                  <a:latin typeface="Verdana" pitchFamily="34" charset="0"/>
                </a:rPr>
                <a:t>C as initial test temperature does not affect PN emissions. It is recommended to adjust the soak time of the cycle to the temperature of 40</a:t>
              </a:r>
              <a:r>
                <a:rPr lang="en-150" altLang="en-US" sz="1600" dirty="0">
                  <a:latin typeface="Verdana" pitchFamily="34" charset="0"/>
                </a:rPr>
                <a:t>°</a:t>
              </a:r>
              <a:r>
                <a:rPr lang="en-IE" altLang="en-US" sz="1600" dirty="0">
                  <a:latin typeface="Verdana" pitchFamily="34" charset="0"/>
                </a:rPr>
                <a:t>C when conducting emissions tests</a:t>
              </a:r>
              <a:endParaRPr lang="en-IE" altLang="en-US" sz="1600"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27327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79th UNECE GRPE session</a:t>
            </a:r>
            <a:br>
              <a:rPr lang="en-US" dirty="0"/>
            </a:br>
            <a:br>
              <a:rPr lang="en-US" dirty="0"/>
            </a:br>
            <a:r>
              <a:rPr lang="en-US" sz="3200" dirty="0"/>
              <a:t>PMP IWG Progress Report</a:t>
            </a:r>
            <a:br>
              <a:rPr lang="en-US" dirty="0"/>
            </a:br>
            <a:endParaRPr lang="en-US" dirty="0"/>
          </a:p>
        </p:txBody>
      </p:sp>
      <p:sp>
        <p:nvSpPr>
          <p:cNvPr id="4" name="Text Placeholder 3"/>
          <p:cNvSpPr>
            <a:spLocks noGrp="1"/>
          </p:cNvSpPr>
          <p:nvPr>
            <p:ph type="body" sz="quarter" idx="11"/>
          </p:nvPr>
        </p:nvSpPr>
        <p:spPr/>
        <p:txBody>
          <a:bodyPr/>
          <a:lstStyle/>
          <a:p>
            <a:r>
              <a:rPr lang="it-IT" dirty="0"/>
              <a:t>Geneva, 13</a:t>
            </a:r>
            <a:r>
              <a:rPr lang="it-IT" baseline="30000" dirty="0"/>
              <a:t>th</a:t>
            </a:r>
            <a:r>
              <a:rPr lang="it-IT" dirty="0"/>
              <a:t> -17</a:t>
            </a:r>
            <a:r>
              <a:rPr lang="it-IT" baseline="30000" dirty="0"/>
              <a:t>th</a:t>
            </a:r>
            <a:r>
              <a:rPr lang="it-IT" dirty="0"/>
              <a:t> </a:t>
            </a:r>
            <a:r>
              <a:rPr lang="it-IT" dirty="0" err="1"/>
              <a:t>January</a:t>
            </a:r>
            <a:r>
              <a:rPr lang="it-IT" dirty="0"/>
              <a:t> 2020</a:t>
            </a:r>
            <a:endParaRPr lang="en-US" dirty="0"/>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90470" y="3809493"/>
            <a:ext cx="1969717" cy="1493763"/>
          </a:xfrm>
          <a:prstGeom prst="rect">
            <a:avLst/>
          </a:prstGeom>
          <a:noFill/>
          <a:extLst>
            <a:ext uri="{91240B29-F687-4f45-9708-019B960494DF}">
              <a14:hiddenLine xmlns:a14="http://schemas.microsoft.com/office/drawing/2010/main" xmlns="" w="12700">
                <a:solidFill>
                  <a:schemeClr val="tx1"/>
                </a:solidFill>
                <a:miter lim="800000"/>
                <a:headEnd type="none" w="sm" len="sm"/>
                <a:tailEnd type="none" w="sm" len="sm"/>
              </a14:hiddenLine>
            </a:ext>
          </a:extLst>
        </p:spPr>
      </p:pic>
      <p:sp>
        <p:nvSpPr>
          <p:cNvPr id="6" name="Rectangle 5"/>
          <p:cNvSpPr/>
          <p:nvPr/>
        </p:nvSpPr>
        <p:spPr>
          <a:xfrm>
            <a:off x="890470" y="5412861"/>
            <a:ext cx="2496277" cy="338554"/>
          </a:xfrm>
          <a:prstGeom prst="rect">
            <a:avLst/>
          </a:prstGeom>
        </p:spPr>
        <p:txBody>
          <a:bodyPr wrap="square">
            <a:spAutoFit/>
          </a:bodyPr>
          <a:lstStyle/>
          <a:p>
            <a:r>
              <a:rPr lang="en-IE" sz="1600" b="1" dirty="0">
                <a:solidFill>
                  <a:schemeClr val="bg1"/>
                </a:solidFill>
              </a:rPr>
              <a:t>UNITED NATIONS</a:t>
            </a:r>
            <a:endParaRPr lang="en-IE" sz="1600" dirty="0">
              <a:solidFill>
                <a:schemeClr val="bg1"/>
              </a:solidFill>
            </a:endParaRPr>
          </a:p>
        </p:txBody>
      </p:sp>
      <p:sp>
        <p:nvSpPr>
          <p:cNvPr id="7" name="Textfeld 12">
            <a:extLst>
              <a:ext uri="{FF2B5EF4-FFF2-40B4-BE49-F238E27FC236}">
                <a16:creationId xmlns:a16="http://schemas.microsoft.com/office/drawing/2014/main" id="{57FC75CA-D9FB-4A95-BD8D-2FBEC307E3FC}"/>
              </a:ext>
            </a:extLst>
          </p:cNvPr>
          <p:cNvSpPr txBox="1">
            <a:spLocks noChangeArrowheads="1"/>
          </p:cNvSpPr>
          <p:nvPr/>
        </p:nvSpPr>
        <p:spPr bwMode="auto">
          <a:xfrm>
            <a:off x="9098281" y="142030"/>
            <a:ext cx="294178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kumimoji="0" lang="en-US" sz="1400" b="0" dirty="0">
                <a:solidFill>
                  <a:schemeClr val="bg1"/>
                </a:solidFill>
                <a:latin typeface="Times New Roman" pitchFamily="18" charset="0"/>
                <a:cs typeface="Times New Roman" pitchFamily="18" charset="0"/>
              </a:rPr>
              <a:t>Informal document </a:t>
            </a:r>
            <a:r>
              <a:rPr kumimoji="0" lang="en-US" sz="1400" dirty="0">
                <a:solidFill>
                  <a:schemeClr val="bg1"/>
                </a:solidFill>
                <a:latin typeface="Times New Roman" pitchFamily="18" charset="0"/>
                <a:cs typeface="Times New Roman" pitchFamily="18" charset="0"/>
              </a:rPr>
              <a:t>GRPE-80-</a:t>
            </a:r>
            <a:r>
              <a:rPr kumimoji="0" lang="en-GB" sz="1400" dirty="0">
                <a:solidFill>
                  <a:schemeClr val="bg1"/>
                </a:solidFill>
                <a:latin typeface="Times New Roman" pitchFamily="18" charset="0"/>
                <a:cs typeface="Times New Roman" pitchFamily="18" charset="0"/>
              </a:rPr>
              <a:t>28</a:t>
            </a:r>
            <a:endParaRPr kumimoji="0" lang="de-DE" sz="1400" b="0" dirty="0">
              <a:solidFill>
                <a:schemeClr val="bg1"/>
              </a:solidFill>
              <a:latin typeface="Times New Roman" pitchFamily="18" charset="0"/>
              <a:cs typeface="Times New Roman" pitchFamily="18" charset="0"/>
            </a:endParaRPr>
          </a:p>
          <a:p>
            <a:pPr lvl="0" algn="r" fontAlgn="auto">
              <a:spcBef>
                <a:spcPts val="0"/>
              </a:spcBef>
              <a:spcAft>
                <a:spcPts val="0"/>
              </a:spcAft>
            </a:pPr>
            <a:r>
              <a:rPr kumimoji="0" lang="en-US" sz="1400" b="0" dirty="0">
                <a:solidFill>
                  <a:schemeClr val="bg1"/>
                </a:solidFill>
                <a:latin typeface="Times New Roman" pitchFamily="18" charset="0"/>
                <a:cs typeface="Times New Roman" pitchFamily="18" charset="0"/>
              </a:rPr>
              <a:t>80th GRPE, 14-17 January 2020</a:t>
            </a:r>
          </a:p>
          <a:p>
            <a:pPr lvl="0" algn="r" fontAlgn="auto">
              <a:spcBef>
                <a:spcPts val="0"/>
              </a:spcBef>
              <a:spcAft>
                <a:spcPts val="0"/>
              </a:spcAft>
            </a:pPr>
            <a:r>
              <a:rPr kumimoji="0" lang="en-US" sz="1400" b="0" dirty="0">
                <a:solidFill>
                  <a:schemeClr val="bg1"/>
                </a:solidFill>
                <a:latin typeface="Times New Roman" pitchFamily="18" charset="0"/>
                <a:cs typeface="Times New Roman" pitchFamily="18" charset="0"/>
              </a:rPr>
              <a:t>Agenda item </a:t>
            </a:r>
            <a:r>
              <a:rPr kumimoji="0" lang="en-US" sz="1400" dirty="0">
                <a:solidFill>
                  <a:schemeClr val="bg1"/>
                </a:solidFill>
                <a:latin typeface="Times New Roman" pitchFamily="18" charset="0"/>
                <a:cs typeface="Times New Roman" pitchFamily="18" charset="0"/>
              </a:rPr>
              <a:t>7</a:t>
            </a:r>
            <a:endParaRPr kumimoji="0" lang="de-DE" sz="1400" b="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0489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228000" y="5117660"/>
            <a:ext cx="11736000" cy="864000"/>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US" altLang="en-US" sz="1600" dirty="0">
                <a:latin typeface="Verdana" panose="020B0604030504040204" pitchFamily="34" charset="0"/>
                <a:ea typeface="Verdana" panose="020B0604030504040204" pitchFamily="34" charset="0"/>
                <a:cs typeface="Verdana" panose="020B0604030504040204" pitchFamily="34" charset="0"/>
              </a:rPr>
              <a:t>Disc temperature measurement and subsequent analysis shall be performed by means of </a:t>
            </a:r>
            <a:r>
              <a:rPr lang="en-US" altLang="en-US" sz="1600" b="1" dirty="0">
                <a:latin typeface="Verdana" panose="020B0604030504040204" pitchFamily="34" charset="0"/>
                <a:ea typeface="Verdana" panose="020B0604030504040204" pitchFamily="34" charset="0"/>
                <a:cs typeface="Verdana" panose="020B0604030504040204" pitchFamily="34" charset="0"/>
              </a:rPr>
              <a:t>embedded thermocouples</a:t>
            </a:r>
            <a:r>
              <a:rPr lang="en-US" altLang="en-US" sz="1600" dirty="0">
                <a:latin typeface="Verdana" panose="020B0604030504040204" pitchFamily="34" charset="0"/>
                <a:ea typeface="Verdana" panose="020B0604030504040204" pitchFamily="34" charset="0"/>
                <a:cs typeface="Verdana" panose="020B0604030504040204" pitchFamily="34" charset="0"/>
              </a:rPr>
              <a:t>. Recommendations on the correct installation and use of the TCs will be provided by TF1</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850" y="2305342"/>
            <a:ext cx="5868000" cy="2520000"/>
          </a:xfrm>
          <a:prstGeom prst="rect">
            <a:avLst/>
          </a:prstGeom>
          <a:noFill/>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000" y="2305344"/>
            <a:ext cx="5868000" cy="2520000"/>
          </a:xfrm>
          <a:prstGeom prst="rect">
            <a:avLst/>
          </a:prstGeom>
          <a:noFill/>
        </p:spPr>
      </p:pic>
      <p:sp>
        <p:nvSpPr>
          <p:cNvPr id="11" name="Rectangle 10"/>
          <p:cNvSpPr/>
          <p:nvPr/>
        </p:nvSpPr>
        <p:spPr>
          <a:xfrm>
            <a:off x="228000" y="4799197"/>
            <a:ext cx="5862306" cy="230832"/>
          </a:xfrm>
          <a:prstGeom prst="rect">
            <a:avLst/>
          </a:prstGeom>
        </p:spPr>
        <p:txBody>
          <a:bodyPr wrap="square">
            <a:spAutoFit/>
          </a:bodyPr>
          <a:lstStyle/>
          <a:p>
            <a:pPr algn="ctr"/>
            <a:r>
              <a:rPr lang="en-IE" sz="900" dirty="0">
                <a:latin typeface="Calibri" panose="020F0502020204030204" pitchFamily="34" charset="0"/>
                <a:ea typeface="Calibri" panose="020F0502020204030204" pitchFamily="34" charset="0"/>
              </a:rPr>
              <a:t>Final disc temperature profile measured by sliding TCs over the 1st repetition of T1 for 5 different labs</a:t>
            </a:r>
            <a:endParaRPr lang="en-IE" sz="900" dirty="0"/>
          </a:p>
        </p:txBody>
      </p:sp>
      <p:sp>
        <p:nvSpPr>
          <p:cNvPr id="12" name="Rectangle 11"/>
          <p:cNvSpPr/>
          <p:nvPr/>
        </p:nvSpPr>
        <p:spPr>
          <a:xfrm>
            <a:off x="6091232" y="4791080"/>
            <a:ext cx="5862306" cy="230832"/>
          </a:xfrm>
          <a:prstGeom prst="rect">
            <a:avLst/>
          </a:prstGeom>
        </p:spPr>
        <p:txBody>
          <a:bodyPr wrap="square">
            <a:spAutoFit/>
          </a:bodyPr>
          <a:lstStyle/>
          <a:p>
            <a:pPr algn="ctr"/>
            <a:r>
              <a:rPr lang="en-IE" sz="900" dirty="0">
                <a:latin typeface="Calibri" panose="020F0502020204030204" pitchFamily="34" charset="0"/>
                <a:ea typeface="Calibri" panose="020F0502020204030204" pitchFamily="34" charset="0"/>
              </a:rPr>
              <a:t>Final disc temperature profile measured by embedded TCs over the 1st repetition of T1 for 5 different labs</a:t>
            </a:r>
            <a:endParaRPr lang="en-IE" sz="900" dirty="0"/>
          </a:p>
        </p:txBody>
      </p:sp>
      <p:sp>
        <p:nvSpPr>
          <p:cNvPr id="8" name="Text Placeholder 1"/>
          <p:cNvSpPr>
            <a:spLocks noGrp="1"/>
          </p:cNvSpPr>
          <p:nvPr>
            <p:ph type="body" sz="quarter" idx="11"/>
          </p:nvPr>
        </p:nvSpPr>
        <p:spPr>
          <a:xfrm>
            <a:off x="0" y="315687"/>
            <a:ext cx="12192000" cy="881742"/>
          </a:xfrm>
        </p:spPr>
        <p:txBody>
          <a:bodyPr/>
          <a:lstStyle/>
          <a:p>
            <a:pPr algn="ctr">
              <a:spcBef>
                <a:spcPts val="0"/>
              </a:spcBef>
            </a:pPr>
            <a:r>
              <a:rPr lang="" altLang="en-US" sz="2800" b="1" cap="all" dirty="0">
                <a:latin typeface="Verdana" panose="020B0604030504040204" pitchFamily="34" charset="0"/>
                <a:ea typeface="Verdana" panose="020B0604030504040204" pitchFamily="34" charset="0"/>
                <a:cs typeface="Verdana" panose="020B0604030504040204" pitchFamily="34" charset="0"/>
              </a:rPr>
              <a:t>ACHIEVED </a:t>
            </a:r>
            <a:r>
              <a:rPr lang="en-US" altLang="en-US" sz="2800" b="1" cap="all" dirty="0">
                <a:latin typeface="Verdana" panose="020B0604030504040204" pitchFamily="34" charset="0"/>
                <a:ea typeface="Verdana" panose="020B0604030504040204" pitchFamily="34" charset="0"/>
                <a:cs typeface="Verdana" panose="020B0604030504040204" pitchFamily="34" charset="0"/>
              </a:rPr>
              <a:t>MILESTONES</a:t>
            </a:r>
            <a:endParaRPr lang="" altLang="en-US" sz="2800" b="1" cap="all" dirty="0">
              <a:latin typeface="Verdana" panose="020B0604030504040204" pitchFamily="34" charset="0"/>
              <a:ea typeface="Verdana" panose="020B0604030504040204" pitchFamily="34" charset="0"/>
              <a:cs typeface="Verdana" panose="020B0604030504040204" pitchFamily="34" charset="0"/>
            </a:endParaRPr>
          </a:p>
          <a:p>
            <a:pPr algn="ctr">
              <a:spcBef>
                <a:spcPts val="0"/>
              </a:spcBef>
            </a:pPr>
            <a:r>
              <a:rPr lang="" sz="2800" b="1" cap="all" dirty="0">
                <a:latin typeface="Verdana" panose="020B0604030504040204" pitchFamily="34" charset="0"/>
                <a:ea typeface="Verdana" panose="020B0604030504040204" pitchFamily="34" charset="0"/>
                <a:cs typeface="Verdana" panose="020B0604030504040204" pitchFamily="34" charset="0"/>
              </a:rPr>
              <a:t>TEMPERATURE MEASUREMENT</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5"/>
          <p:cNvSpPr/>
          <p:nvPr/>
        </p:nvSpPr>
        <p:spPr>
          <a:xfrm>
            <a:off x="138000" y="1531170"/>
            <a:ext cx="11916000" cy="810478"/>
          </a:xfrm>
          <a:prstGeom prst="rect">
            <a:avLst/>
          </a:prstGeom>
        </p:spPr>
        <p:txBody>
          <a:bodyPr wrap="square">
            <a:spAutoFit/>
          </a:bodyPr>
          <a:lstStyle/>
          <a:p>
            <a:pPr algn="just" defTabSz="182563">
              <a:lnSpc>
                <a:spcPts val="2800"/>
              </a:lnSpc>
              <a:spcAft>
                <a:spcPts val="1200"/>
              </a:spcAft>
            </a:pPr>
            <a:r>
              <a:rPr lang="en-IE" altLang="en-US" sz="1600" b="1" dirty="0">
                <a:latin typeface="Verdana" panose="020B0604030504040204" pitchFamily="34" charset="0"/>
                <a:ea typeface="Verdana" panose="020B0604030504040204" pitchFamily="34" charset="0"/>
                <a:cs typeface="Verdana" panose="020B0604030504040204" pitchFamily="34" charset="0"/>
              </a:rPr>
              <a:t>DEFINITION OF THE PROBLEM</a:t>
            </a:r>
            <a:r>
              <a:rPr lang="" altLang="en-US" sz="1600" b="1" dirty="0">
                <a:latin typeface="Verdana" panose="020B0604030504040204" pitchFamily="34" charset="0"/>
                <a:ea typeface="Verdana" panose="020B0604030504040204" pitchFamily="34" charset="0"/>
                <a:cs typeface="Verdana" panose="020B0604030504040204" pitchFamily="34" charset="0"/>
              </a:rPr>
              <a:t> </a:t>
            </a:r>
            <a:r>
              <a:rPr lang="el-GR" altLang="en-US" sz="1600" b="1" dirty="0">
                <a:latin typeface="Verdana" pitchFamily="34" charset="0"/>
              </a:rPr>
              <a:t>–</a:t>
            </a:r>
            <a:r>
              <a:rPr lang="en-US" altLang="en-US" sz="1600" dirty="0">
                <a:latin typeface="Verdana" pitchFamily="34" charset="0"/>
              </a:rPr>
              <a:t> Brake temperature can be measured with embedded or/and sliding TC. The two methods do not provide the same level of accuracy. R</a:t>
            </a:r>
            <a:r>
              <a:rPr lang="" altLang="en-US" sz="1600" dirty="0">
                <a:latin typeface="Verdana" pitchFamily="34" charset="0"/>
              </a:rPr>
              <a:t>ound </a:t>
            </a:r>
            <a:r>
              <a:rPr lang="en-US" altLang="en-US" sz="1600" dirty="0">
                <a:latin typeface="Verdana" pitchFamily="34" charset="0"/>
              </a:rPr>
              <a:t>R</a:t>
            </a:r>
            <a:r>
              <a:rPr lang="" altLang="en-US" sz="1600" dirty="0">
                <a:latin typeface="Verdana" pitchFamily="34" charset="0"/>
              </a:rPr>
              <a:t>obin</a:t>
            </a:r>
            <a:r>
              <a:rPr lang="en-US" altLang="en-US" sz="1600" dirty="0">
                <a:latin typeface="Verdana" pitchFamily="34" charset="0"/>
              </a:rPr>
              <a:t> data were used to evaluate the differences</a:t>
            </a:r>
          </a:p>
        </p:txBody>
      </p:sp>
    </p:spTree>
    <p:extLst>
      <p:ext uri="{BB962C8B-B14F-4D97-AF65-F5344CB8AC3E}">
        <p14:creationId xmlns:p14="http://schemas.microsoft.com/office/powerpoint/2010/main" val="28811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00" y="5261924"/>
            <a:ext cx="11916000" cy="391902"/>
          </a:xfrm>
          <a:prstGeom prst="rect">
            <a:avLst/>
          </a:prstGeom>
        </p:spPr>
        <p:txBody>
          <a:bodyPr wrap="square">
            <a:spAutoFit/>
          </a:bodyPr>
          <a:lstStyle/>
          <a:p>
            <a:pPr marL="12700" lvl="0" indent="-12700" algn="just">
              <a:lnSpc>
                <a:spcPct val="150000"/>
              </a:lnSpc>
              <a:defRPr/>
            </a:pPr>
            <a:r>
              <a:rPr lang="en-IE" altLang="en-US" sz="1500" b="1" dirty="0">
                <a:latin typeface="Verdana" panose="020B0604030504040204" pitchFamily="34" charset="0"/>
                <a:ea typeface="Verdana" panose="020B0604030504040204" pitchFamily="34" charset="0"/>
                <a:cs typeface="Verdana" panose="020B0604030504040204" pitchFamily="34" charset="0"/>
              </a:rPr>
              <a:t>   </a:t>
            </a:r>
          </a:p>
        </p:txBody>
      </p:sp>
      <p:sp>
        <p:nvSpPr>
          <p:cNvPr id="11" name="Rectangle 2"/>
          <p:cNvSpPr txBox="1">
            <a:spLocks noChangeArrowheads="1"/>
          </p:cNvSpPr>
          <p:nvPr/>
        </p:nvSpPr>
        <p:spPr bwMode="auto">
          <a:xfrm>
            <a:off x="230500" y="1683892"/>
            <a:ext cx="11736000" cy="996784"/>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dirty="0">
                <a:solidFill>
                  <a:schemeClr val="tx1"/>
                </a:solidFill>
                <a:latin typeface="Verdana" pitchFamily="34" charset="0"/>
                <a:ea typeface="Verdana" pitchFamily="34" charset="0"/>
              </a:rPr>
              <a:t>Long soak times required for the brake to reach the starting temperature of each trip result in a substantial prolongation of the cycle. Additionally, long soak times might introduce artefacts in the PM measurement as air flow is applied in order to cool down the brakes faster</a:t>
            </a:r>
            <a:endPar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2"/>
          <p:cNvSpPr txBox="1">
            <a:spLocks noChangeArrowheads="1"/>
          </p:cNvSpPr>
          <p:nvPr/>
        </p:nvSpPr>
        <p:spPr bwMode="auto">
          <a:xfrm>
            <a:off x="230500" y="4865913"/>
            <a:ext cx="11736000" cy="1077686"/>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dirty="0">
                <a:latin typeface="Verdana" pitchFamily="34" charset="0"/>
              </a:rPr>
              <a:t>It has been shown that the application of 35-40</a:t>
            </a:r>
            <a:r>
              <a:rPr lang="en-150" altLang="en-US" sz="1600" dirty="0">
                <a:latin typeface="Verdana" pitchFamily="34" charset="0"/>
              </a:rPr>
              <a:t>°</a:t>
            </a:r>
            <a:r>
              <a:rPr lang="en-IE" altLang="en-US" sz="1600" dirty="0">
                <a:latin typeface="Verdana" pitchFamily="34" charset="0"/>
              </a:rPr>
              <a:t>C as initial test temperature does not affect </a:t>
            </a:r>
            <a:r>
              <a:rPr lang="" altLang="en-US" sz="1600" dirty="0">
                <a:latin typeface="Verdana" pitchFamily="34" charset="0"/>
              </a:rPr>
              <a:t>the brake </a:t>
            </a:r>
            <a:r>
              <a:rPr lang="" altLang="en-US" sz="1600">
                <a:latin typeface="Verdana" pitchFamily="34" charset="0"/>
              </a:rPr>
              <a:t>temperature significantly</a:t>
            </a:r>
            <a:r>
              <a:rPr lang="en-IE" altLang="en-US" sz="1600" dirty="0">
                <a:latin typeface="Verdana" pitchFamily="34" charset="0"/>
              </a:rPr>
              <a:t>. It is recommended to adjust the soak time of the cycle to the temperature of 40</a:t>
            </a:r>
            <a:r>
              <a:rPr lang="en-150" altLang="en-US" sz="1600" dirty="0">
                <a:latin typeface="Verdana" pitchFamily="34" charset="0"/>
              </a:rPr>
              <a:t>°</a:t>
            </a:r>
            <a:r>
              <a:rPr lang="en-IE" altLang="en-US" sz="1600" dirty="0">
                <a:latin typeface="Verdana" pitchFamily="34" charset="0"/>
              </a:rPr>
              <a:t>C when conducting emissions tests</a:t>
            </a:r>
            <a:r>
              <a:rPr lang="" altLang="en-US" sz="1600" dirty="0">
                <a:latin typeface="Verdana" pitchFamily="34" charset="0"/>
              </a:rPr>
              <a:t>. This will significantly reduce testing time</a:t>
            </a:r>
            <a:endParaRPr lang="en-IE" altLang="en-US" sz="1600" i="1"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 Placeholder 1"/>
          <p:cNvSpPr>
            <a:spLocks noGrp="1"/>
          </p:cNvSpPr>
          <p:nvPr>
            <p:ph type="body" sz="quarter" idx="11"/>
          </p:nvPr>
        </p:nvSpPr>
        <p:spPr>
          <a:xfrm>
            <a:off x="0" y="315687"/>
            <a:ext cx="12192000" cy="881742"/>
          </a:xfrm>
        </p:spPr>
        <p:txBody>
          <a:bodyPr/>
          <a:lstStyle/>
          <a:p>
            <a:pPr algn="ctr">
              <a:spcBef>
                <a:spcPts val="0"/>
              </a:spcBef>
            </a:pPr>
            <a:r>
              <a:rPr lang="" altLang="en-US" sz="2800" b="1" cap="all" dirty="0">
                <a:latin typeface="Verdana" panose="020B0604030504040204" pitchFamily="34" charset="0"/>
                <a:ea typeface="Verdana" panose="020B0604030504040204" pitchFamily="34" charset="0"/>
                <a:cs typeface="Verdana" panose="020B0604030504040204" pitchFamily="34" charset="0"/>
              </a:rPr>
              <a:t>ACHIEVED </a:t>
            </a:r>
            <a:r>
              <a:rPr lang="en-US" altLang="en-US" sz="2800" b="1" cap="all" dirty="0">
                <a:latin typeface="Verdana" panose="020B0604030504040204" pitchFamily="34" charset="0"/>
                <a:ea typeface="Verdana" panose="020B0604030504040204" pitchFamily="34" charset="0"/>
                <a:cs typeface="Verdana" panose="020B0604030504040204" pitchFamily="34" charset="0"/>
              </a:rPr>
              <a:t>MILESTONES</a:t>
            </a:r>
            <a:endParaRPr lang="" altLang="en-US" sz="2800" b="1" cap="all" dirty="0">
              <a:latin typeface="Verdana" panose="020B0604030504040204" pitchFamily="34" charset="0"/>
              <a:ea typeface="Verdana" panose="020B0604030504040204" pitchFamily="34" charset="0"/>
              <a:cs typeface="Verdana" panose="020B0604030504040204" pitchFamily="34" charset="0"/>
            </a:endParaRPr>
          </a:p>
          <a:p>
            <a:pPr algn="ctr">
              <a:spcBef>
                <a:spcPts val="0"/>
              </a:spcBef>
            </a:pPr>
            <a:r>
              <a:rPr lang="" sz="2800" b="1" cap="all">
                <a:latin typeface="Verdana" panose="020B0604030504040204" pitchFamily="34" charset="0"/>
                <a:ea typeface="Verdana" panose="020B0604030504040204" pitchFamily="34" charset="0"/>
                <a:cs typeface="Verdana" panose="020B0604030504040204" pitchFamily="34" charset="0"/>
              </a:rPr>
              <a:t>SOAK TIMES</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elle 13"/>
          <p:cNvGraphicFramePr>
            <a:graphicFrameLocks noGrp="1"/>
          </p:cNvGraphicFramePr>
          <p:nvPr>
            <p:extLst/>
          </p:nvPr>
        </p:nvGraphicFramePr>
        <p:xfrm>
          <a:off x="227999" y="2945900"/>
          <a:ext cx="11736003" cy="1734955"/>
        </p:xfrm>
        <a:graphic>
          <a:graphicData uri="http://schemas.openxmlformats.org/drawingml/2006/table">
            <a:tbl>
              <a:tblPr>
                <a:tableStyleId>{5C22544A-7EE6-4342-B048-85BDC9FD1C3A}</a:tableStyleId>
              </a:tblPr>
              <a:tblGrid>
                <a:gridCol w="1050423">
                  <a:extLst>
                    <a:ext uri="{9D8B030D-6E8A-4147-A177-3AD203B41FA5}">
                      <a16:colId xmlns:a16="http://schemas.microsoft.com/office/drawing/2014/main" val="20000"/>
                    </a:ext>
                  </a:extLst>
                </a:gridCol>
                <a:gridCol w="890465">
                  <a:extLst>
                    <a:ext uri="{9D8B030D-6E8A-4147-A177-3AD203B41FA5}">
                      <a16:colId xmlns:a16="http://schemas.microsoft.com/office/drawing/2014/main" val="20001"/>
                    </a:ext>
                  </a:extLst>
                </a:gridCol>
                <a:gridCol w="890465">
                  <a:extLst>
                    <a:ext uri="{9D8B030D-6E8A-4147-A177-3AD203B41FA5}">
                      <a16:colId xmlns:a16="http://schemas.microsoft.com/office/drawing/2014/main" val="20002"/>
                    </a:ext>
                  </a:extLst>
                </a:gridCol>
                <a:gridCol w="890465">
                  <a:extLst>
                    <a:ext uri="{9D8B030D-6E8A-4147-A177-3AD203B41FA5}">
                      <a16:colId xmlns:a16="http://schemas.microsoft.com/office/drawing/2014/main" val="20003"/>
                    </a:ext>
                  </a:extLst>
                </a:gridCol>
                <a:gridCol w="890465">
                  <a:extLst>
                    <a:ext uri="{9D8B030D-6E8A-4147-A177-3AD203B41FA5}">
                      <a16:colId xmlns:a16="http://schemas.microsoft.com/office/drawing/2014/main" val="20004"/>
                    </a:ext>
                  </a:extLst>
                </a:gridCol>
                <a:gridCol w="890465">
                  <a:extLst>
                    <a:ext uri="{9D8B030D-6E8A-4147-A177-3AD203B41FA5}">
                      <a16:colId xmlns:a16="http://schemas.microsoft.com/office/drawing/2014/main" val="20005"/>
                    </a:ext>
                  </a:extLst>
                </a:gridCol>
                <a:gridCol w="890465">
                  <a:extLst>
                    <a:ext uri="{9D8B030D-6E8A-4147-A177-3AD203B41FA5}">
                      <a16:colId xmlns:a16="http://schemas.microsoft.com/office/drawing/2014/main" val="20006"/>
                    </a:ext>
                  </a:extLst>
                </a:gridCol>
                <a:gridCol w="890465">
                  <a:extLst>
                    <a:ext uri="{9D8B030D-6E8A-4147-A177-3AD203B41FA5}">
                      <a16:colId xmlns:a16="http://schemas.microsoft.com/office/drawing/2014/main" val="20007"/>
                    </a:ext>
                  </a:extLst>
                </a:gridCol>
                <a:gridCol w="890465">
                  <a:extLst>
                    <a:ext uri="{9D8B030D-6E8A-4147-A177-3AD203B41FA5}">
                      <a16:colId xmlns:a16="http://schemas.microsoft.com/office/drawing/2014/main" val="20008"/>
                    </a:ext>
                  </a:extLst>
                </a:gridCol>
                <a:gridCol w="890465">
                  <a:extLst>
                    <a:ext uri="{9D8B030D-6E8A-4147-A177-3AD203B41FA5}">
                      <a16:colId xmlns:a16="http://schemas.microsoft.com/office/drawing/2014/main" val="20009"/>
                    </a:ext>
                  </a:extLst>
                </a:gridCol>
                <a:gridCol w="890465">
                  <a:extLst>
                    <a:ext uri="{9D8B030D-6E8A-4147-A177-3AD203B41FA5}">
                      <a16:colId xmlns:a16="http://schemas.microsoft.com/office/drawing/2014/main" val="20010"/>
                    </a:ext>
                  </a:extLst>
                </a:gridCol>
                <a:gridCol w="890465">
                  <a:extLst>
                    <a:ext uri="{9D8B030D-6E8A-4147-A177-3AD203B41FA5}">
                      <a16:colId xmlns:a16="http://schemas.microsoft.com/office/drawing/2014/main" val="20011"/>
                    </a:ext>
                  </a:extLst>
                </a:gridCol>
                <a:gridCol w="890465">
                  <a:extLst>
                    <a:ext uri="{9D8B030D-6E8A-4147-A177-3AD203B41FA5}">
                      <a16:colId xmlns:a16="http://schemas.microsoft.com/office/drawing/2014/main" val="20012"/>
                    </a:ext>
                  </a:extLst>
                </a:gridCol>
              </a:tblGrid>
              <a:tr h="291890">
                <a:tc rowSpan="2">
                  <a:txBody>
                    <a:bodyPr/>
                    <a:lstStyle/>
                    <a:p>
                      <a:pPr algn="ctr" fontAlgn="b"/>
                      <a:r>
                        <a:rPr lang="" sz="1200" b="1" i="0" u="none" strike="noStrike">
                          <a:solidFill>
                            <a:srgbClr val="000000"/>
                          </a:solidFill>
                          <a:effectLst/>
                          <a:latin typeface="Verdana" pitchFamily="34" charset="0"/>
                          <a:ea typeface="Verdana" pitchFamily="34" charset="0"/>
                        </a:rPr>
                        <a:t>TU Ilmenau</a:t>
                      </a:r>
                      <a:endParaRPr lang="de-DE" sz="1200" b="1" i="0" u="none" strike="noStrike" dirty="0">
                        <a:solidFill>
                          <a:srgbClr val="000000"/>
                        </a:solidFill>
                        <a:effectLst/>
                        <a:latin typeface="Verdana" pitchFamily="34" charset="0"/>
                        <a:ea typeface="Verdana" pitchFamily="34" charset="0"/>
                      </a:endParaRPr>
                    </a:p>
                    <a:p>
                      <a:pPr algn="ctr" fontAlgn="b"/>
                      <a:r>
                        <a:rPr lang="" sz="1200" b="1" i="0" u="none" strike="noStrike">
                          <a:solidFill>
                            <a:srgbClr val="000000"/>
                          </a:solidFill>
                          <a:effectLst/>
                          <a:latin typeface="Verdana" pitchFamily="34" charset="0"/>
                          <a:ea typeface="Verdana" pitchFamily="34" charset="0"/>
                        </a:rPr>
                        <a:t>Data </a:t>
                      </a:r>
                      <a:r>
                        <a:rPr lang="el-GR" sz="1200" b="1" i="0" u="none" strike="noStrike" dirty="0">
                          <a:solidFill>
                            <a:srgbClr val="000000"/>
                          </a:solidFill>
                          <a:effectLst/>
                          <a:latin typeface="Verdana" pitchFamily="34" charset="0"/>
                          <a:ea typeface="Verdana" pitchFamily="34" charset="0"/>
                        </a:rPr>
                        <a:t>–</a:t>
                      </a:r>
                      <a:r>
                        <a:rPr lang="" sz="1200" b="1" i="0" u="none" strike="noStrike">
                          <a:solidFill>
                            <a:srgbClr val="000000"/>
                          </a:solidFill>
                          <a:effectLst/>
                          <a:latin typeface="Verdana" pitchFamily="34" charset="0"/>
                          <a:ea typeface="Verdana" pitchFamily="34" charset="0"/>
                        </a:rPr>
                        <a:t> TF2</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solidFill>
                      <a:srgbClr val="C00000"/>
                    </a:solidFill>
                  </a:tcPr>
                </a:tc>
                <a:tc gridSpan="10">
                  <a:txBody>
                    <a:bodyPr/>
                    <a:lstStyle/>
                    <a:p>
                      <a:pPr algn="ctr" fontAlgn="b"/>
                      <a:r>
                        <a:rPr lang="en-US" sz="1200" b="1" u="none" strike="noStrike" kern="1200" dirty="0">
                          <a:solidFill>
                            <a:srgbClr val="000000"/>
                          </a:solidFill>
                          <a:effectLst/>
                          <a:latin typeface="Verdana" pitchFamily="34" charset="0"/>
                          <a:ea typeface="Verdana" pitchFamily="34" charset="0"/>
                          <a:cs typeface="+mn-cs"/>
                        </a:rPr>
                        <a:t>Cooling air speed:</a:t>
                      </a:r>
                      <a:r>
                        <a:rPr lang="en-US" sz="1200" b="1" u="none" strike="noStrike" kern="1200" baseline="0" dirty="0">
                          <a:solidFill>
                            <a:srgbClr val="000000"/>
                          </a:solidFill>
                          <a:effectLst/>
                          <a:latin typeface="Verdana" pitchFamily="34" charset="0"/>
                          <a:ea typeface="Verdana" pitchFamily="34" charset="0"/>
                          <a:cs typeface="+mn-cs"/>
                        </a:rPr>
                        <a:t> 50kph - </a:t>
                      </a:r>
                      <a:r>
                        <a:rPr lang="en-US" sz="1200" b="1" u="none" strike="noStrike" dirty="0">
                          <a:solidFill>
                            <a:srgbClr val="000000"/>
                          </a:solidFill>
                          <a:effectLst/>
                          <a:latin typeface="Verdana" pitchFamily="34" charset="0"/>
                          <a:ea typeface="Verdana" pitchFamily="34" charset="0"/>
                        </a:rPr>
                        <a:t>mean temperature per section [</a:t>
                      </a:r>
                      <a:r>
                        <a:rPr lang="en-US" sz="1200" b="1" u="none" strike="noStrike" dirty="0">
                          <a:solidFill>
                            <a:srgbClr val="000000"/>
                          </a:solidFill>
                          <a:effectLst/>
                          <a:latin typeface="Verdana" pitchFamily="34" charset="0"/>
                          <a:ea typeface="Verdana" pitchFamily="34" charset="0"/>
                          <a:cs typeface="Tahoma" panose="020B0604030504040204" pitchFamily="34" charset="0"/>
                        </a:rPr>
                        <a:t>°</a:t>
                      </a:r>
                      <a:r>
                        <a:rPr lang="en-US" sz="1200" b="1" u="none" strike="noStrike" dirty="0">
                          <a:solidFill>
                            <a:srgbClr val="000000"/>
                          </a:solidFill>
                          <a:effectLst/>
                          <a:latin typeface="Verdana" pitchFamily="34" charset="0"/>
                          <a:ea typeface="Verdana" pitchFamily="34" charset="0"/>
                        </a:rPr>
                        <a:t>C]</a:t>
                      </a:r>
                      <a:endParaRPr lang="en-US"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fontAlgn="b"/>
                      <a:r>
                        <a:rPr lang="de-DE" sz="1200" b="1" u="none" strike="noStrike" dirty="0">
                          <a:solidFill>
                            <a:srgbClr val="000000"/>
                          </a:solidFill>
                          <a:effectLst/>
                          <a:latin typeface="Verdana" pitchFamily="34" charset="0"/>
                          <a:ea typeface="Verdana" pitchFamily="34" charset="0"/>
                        </a:rPr>
                        <a:t>mean (total) </a:t>
                      </a:r>
                      <a:r>
                        <a:rPr lang="en-US" sz="1200" b="1" u="none" strike="noStrike" kern="1200" dirty="0">
                          <a:solidFill>
                            <a:srgbClr val="000000"/>
                          </a:solidFill>
                          <a:effectLst/>
                          <a:latin typeface="Verdana" pitchFamily="34" charset="0"/>
                          <a:ea typeface="Verdana" pitchFamily="34" charset="0"/>
                          <a:cs typeface="+mn-cs"/>
                        </a:rPr>
                        <a:t>[</a:t>
                      </a:r>
                      <a:r>
                        <a:rPr lang="en-US" sz="1200" b="1" u="none" strike="noStrike" dirty="0">
                          <a:solidFill>
                            <a:srgbClr val="000000"/>
                          </a:solidFill>
                          <a:effectLst/>
                          <a:latin typeface="Verdana" pitchFamily="34" charset="0"/>
                          <a:ea typeface="Verdana" pitchFamily="34" charset="0"/>
                          <a:cs typeface="Tahoma" panose="020B0604030504040204" pitchFamily="34" charset="0"/>
                        </a:rPr>
                        <a:t>°</a:t>
                      </a:r>
                      <a:r>
                        <a:rPr lang="en-US" sz="1200" b="1" u="none" strike="noStrike" kern="1200" dirty="0">
                          <a:solidFill>
                            <a:srgbClr val="000000"/>
                          </a:solidFill>
                          <a:effectLst/>
                          <a:latin typeface="Verdana" pitchFamily="34" charset="0"/>
                          <a:ea typeface="Verdana" pitchFamily="34" charset="0"/>
                          <a:cs typeface="+mn-cs"/>
                        </a:rPr>
                        <a:t>C]</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rowSpan="2">
                  <a:txBody>
                    <a:bodyPr/>
                    <a:lstStyle/>
                    <a:p>
                      <a:pPr algn="ctr" fontAlgn="b"/>
                      <a:r>
                        <a:rPr lang="de-DE" sz="1200" b="1" i="0" u="none" strike="noStrike" dirty="0">
                          <a:solidFill>
                            <a:srgbClr val="000000"/>
                          </a:solidFill>
                          <a:effectLst/>
                          <a:latin typeface="Verdana" pitchFamily="34" charset="0"/>
                          <a:ea typeface="Verdana" pitchFamily="34" charset="0"/>
                        </a:rPr>
                        <a:t>time</a:t>
                      </a:r>
                      <a:endParaRPr lang="de-DE" sz="1200" b="1" i="0" u="none" strike="noStrike" baseline="0" dirty="0">
                        <a:solidFill>
                          <a:srgbClr val="000000"/>
                        </a:solidFill>
                        <a:effectLst/>
                        <a:latin typeface="Verdana" pitchFamily="34" charset="0"/>
                        <a:ea typeface="Verdana" pitchFamily="34" charset="0"/>
                      </a:endParaRPr>
                    </a:p>
                    <a:p>
                      <a:pPr algn="ctr" fontAlgn="b"/>
                      <a:r>
                        <a:rPr lang="de-DE" sz="1200" b="1" i="0" u="none" strike="noStrike" baseline="0" dirty="0">
                          <a:solidFill>
                            <a:srgbClr val="000000"/>
                          </a:solidFill>
                          <a:effectLst/>
                          <a:latin typeface="Verdana" pitchFamily="34" charset="0"/>
                          <a:ea typeface="Verdana" pitchFamily="34" charset="0"/>
                        </a:rPr>
                        <a:t>(total)</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91890">
                <a:tc vMerge="1">
                  <a:txBody>
                    <a:bodyPr/>
                    <a:lstStyle/>
                    <a:p>
                      <a:pPr algn="ctr" fontAlgn="b"/>
                      <a:endParaRPr lang="de-DE" sz="1200" b="1" i="0" u="none" strike="noStrike" dirty="0">
                        <a:solidFill>
                          <a:srgbClr val="000000"/>
                        </a:solidFill>
                        <a:effectLst/>
                        <a:latin typeface="Verdana" pitchFamily="34" charset="0"/>
                        <a:ea typeface="Verdana" pitchFamily="34" charset="0"/>
                      </a:endParaRPr>
                    </a:p>
                  </a:txBody>
                  <a:tcPr marL="8215" marR="8215" marT="8215" marB="0" anchor="ctr">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tcPr>
                </a:tc>
                <a:tc>
                  <a:txBody>
                    <a:bodyPr/>
                    <a:lstStyle/>
                    <a:p>
                      <a:pPr algn="ctr" fontAlgn="b"/>
                      <a:r>
                        <a:rPr lang="de-DE" sz="1200" b="1" u="none" strike="noStrike" dirty="0">
                          <a:solidFill>
                            <a:srgbClr val="000000"/>
                          </a:solidFill>
                          <a:effectLst/>
                          <a:latin typeface="Verdana" pitchFamily="34" charset="0"/>
                          <a:ea typeface="Verdana" pitchFamily="34" charset="0"/>
                        </a:rPr>
                        <a:t>1</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2</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3</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4</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5</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6</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7</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8</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9</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de-DE" sz="1200" b="1" u="none" strike="noStrike" dirty="0">
                          <a:solidFill>
                            <a:srgbClr val="000000"/>
                          </a:solidFill>
                          <a:effectLst/>
                          <a:latin typeface="Verdana" pitchFamily="34" charset="0"/>
                          <a:ea typeface="Verdana" pitchFamily="34" charset="0"/>
                        </a:rPr>
                        <a:t>10</a:t>
                      </a:r>
                      <a:endParaRPr lang="de-DE" sz="1200" b="1"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vMerge="1">
                  <a:txBody>
                    <a:bodyPr/>
                    <a:lstStyle/>
                    <a:p>
                      <a:pPr algn="ctr" fontAlgn="b"/>
                      <a:endParaRPr lang="de-DE" sz="900" b="0" i="0" u="none" strike="noStrike" dirty="0">
                        <a:solidFill>
                          <a:srgbClr val="000000"/>
                        </a:solidFill>
                        <a:effectLst/>
                        <a:latin typeface="+mj-lt"/>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0001"/>
                  </a:ext>
                </a:extLst>
              </a:tr>
              <a:tr h="383725">
                <a:tc>
                  <a:txBody>
                    <a:bodyPr/>
                    <a:lstStyle/>
                    <a:p>
                      <a:pPr algn="ctr" fontAlgn="b"/>
                      <a:r>
                        <a:rPr lang="de-DE" sz="1200" u="none" strike="noStrike" dirty="0">
                          <a:solidFill>
                            <a:srgbClr val="000000"/>
                          </a:solidFill>
                          <a:effectLst/>
                          <a:latin typeface="Verdana" pitchFamily="34" charset="0"/>
                          <a:ea typeface="Verdana" pitchFamily="34" charset="0"/>
                        </a:rPr>
                        <a:t>w/o </a:t>
                      </a:r>
                      <a:r>
                        <a:rPr lang="de-DE" sz="1200" u="none" strike="noStrike" dirty="0" err="1">
                          <a:solidFill>
                            <a:srgbClr val="000000"/>
                          </a:solidFill>
                          <a:effectLst/>
                          <a:latin typeface="Verdana" pitchFamily="34" charset="0"/>
                          <a:ea typeface="Verdana" pitchFamily="34" charset="0"/>
                        </a:rPr>
                        <a:t>soak</a:t>
                      </a:r>
                      <a:r>
                        <a:rPr lang="de-DE" sz="1200" u="none" strike="noStrike" dirty="0">
                          <a:solidFill>
                            <a:srgbClr val="000000"/>
                          </a:solidFill>
                          <a:effectLst/>
                          <a:latin typeface="Verdana" pitchFamily="34" charset="0"/>
                          <a:ea typeface="Verdana" pitchFamily="34" charset="0"/>
                        </a:rPr>
                        <a:t> time</a:t>
                      </a:r>
                      <a:endParaRPr lang="de-DE" sz="1200" b="0"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57.8</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74.1</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67.2</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66.7</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61.8</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59.0</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39.5</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75.9</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44.1</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61.5</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62.5</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29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Verdana" pitchFamily="34" charset="0"/>
                          <a:ea typeface="Verdana" pitchFamily="34" charset="0"/>
                          <a:cs typeface="+mn-cs"/>
                        </a:rPr>
                        <a:t>4h24min</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3725">
                <a:tc>
                  <a:txBody>
                    <a:bodyPr/>
                    <a:lstStyle/>
                    <a:p>
                      <a:pPr algn="ctr" fontAlgn="b"/>
                      <a:r>
                        <a:rPr lang="de-DE" sz="1200" u="none" strike="noStrike" dirty="0" err="1">
                          <a:solidFill>
                            <a:srgbClr val="000000"/>
                          </a:solidFill>
                          <a:effectLst/>
                          <a:latin typeface="Verdana" pitchFamily="34" charset="0"/>
                          <a:ea typeface="Verdana" pitchFamily="34" charset="0"/>
                        </a:rPr>
                        <a:t>Init</a:t>
                      </a:r>
                      <a:r>
                        <a:rPr lang="de-DE" sz="1200" u="none" strike="noStrike" dirty="0">
                          <a:solidFill>
                            <a:srgbClr val="000000"/>
                          </a:solidFill>
                          <a:effectLst/>
                          <a:latin typeface="Verdana" pitchFamily="34" charset="0"/>
                          <a:ea typeface="Verdana" pitchFamily="34" charset="0"/>
                        </a:rPr>
                        <a:t> 35Grad</a:t>
                      </a:r>
                      <a:endParaRPr lang="de-DE" sz="1200" b="0"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55.6</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67.4</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56.2</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63.3</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58.6</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30.4</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34.7</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53.5</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30.3</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61.8</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57.7</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29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C00000"/>
                          </a:solidFill>
                          <a:effectLst/>
                          <a:latin typeface="Verdana" pitchFamily="34" charset="0"/>
                          <a:ea typeface="Verdana" pitchFamily="34" charset="0"/>
                          <a:cs typeface="+mn-cs"/>
                        </a:rPr>
                        <a:t>5h09min</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725">
                <a:tc>
                  <a:txBody>
                    <a:bodyPr/>
                    <a:lstStyle/>
                    <a:p>
                      <a:pPr algn="ctr" fontAlgn="b"/>
                      <a:r>
                        <a:rPr lang="de-DE" sz="1200" u="none" strike="noStrike" dirty="0">
                          <a:solidFill>
                            <a:srgbClr val="000000"/>
                          </a:solidFill>
                          <a:effectLst/>
                          <a:latin typeface="Verdana" pitchFamily="34" charset="0"/>
                          <a:ea typeface="Verdana" pitchFamily="34" charset="0"/>
                        </a:rPr>
                        <a:t>w </a:t>
                      </a:r>
                      <a:r>
                        <a:rPr lang="de-DE" sz="1200" u="none" strike="noStrike" dirty="0" err="1">
                          <a:solidFill>
                            <a:srgbClr val="000000"/>
                          </a:solidFill>
                          <a:effectLst/>
                          <a:latin typeface="Verdana" pitchFamily="34" charset="0"/>
                          <a:ea typeface="Verdana" pitchFamily="34" charset="0"/>
                        </a:rPr>
                        <a:t>soak</a:t>
                      </a:r>
                      <a:r>
                        <a:rPr lang="de-DE" sz="1200" u="none" strike="noStrike" dirty="0">
                          <a:solidFill>
                            <a:srgbClr val="000000"/>
                          </a:solidFill>
                          <a:effectLst/>
                          <a:latin typeface="Verdana" pitchFamily="34" charset="0"/>
                          <a:ea typeface="Verdana" pitchFamily="34" charset="0"/>
                        </a:rPr>
                        <a:t> time</a:t>
                      </a:r>
                      <a:endParaRPr lang="de-DE" sz="1200" b="0" i="0" u="none" strike="noStrike" dirty="0">
                        <a:solidFill>
                          <a:srgbClr val="000000"/>
                        </a:solidFill>
                        <a:effectLst/>
                        <a:latin typeface="Verdana" pitchFamily="34" charset="0"/>
                        <a:ea typeface="Verdana" pitchFamily="34" charset="0"/>
                      </a:endParaRPr>
                    </a:p>
                  </a:txBody>
                  <a:tcPr marL="8215" marR="8215" marT="821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55.0</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64.8</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a:solidFill>
                            <a:srgbClr val="000000"/>
                          </a:solidFill>
                          <a:effectLst/>
                          <a:latin typeface="Verdana" pitchFamily="34" charset="0"/>
                          <a:ea typeface="Verdana" pitchFamily="34" charset="0"/>
                        </a:rPr>
                        <a:t>53.2</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60.3</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57.3</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21.3</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30.9</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49.4</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24.3</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60.7</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dirty="0">
                          <a:solidFill>
                            <a:srgbClr val="000000"/>
                          </a:solidFill>
                          <a:effectLst/>
                          <a:latin typeface="Verdana" pitchFamily="34" charset="0"/>
                          <a:ea typeface="Verdana" pitchFamily="34" charset="0"/>
                        </a:rPr>
                        <a:t>55.7</a:t>
                      </a: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
                      <a:r>
                        <a:rPr lang="de-DE" sz="1200" b="0" i="0" u="none" strike="noStrike" kern="1200" dirty="0">
                          <a:solidFill>
                            <a:srgbClr val="000000"/>
                          </a:solidFill>
                          <a:effectLst/>
                          <a:latin typeface="Verdana" pitchFamily="34" charset="0"/>
                          <a:ea typeface="Verdana" pitchFamily="34" charset="0"/>
                          <a:cs typeface="+mn-cs"/>
                        </a:rPr>
                        <a:t>41h24min</a:t>
                      </a:r>
                      <a:endParaRPr lang="de-DE" sz="1200" b="0" i="0" u="none" strike="noStrike" dirty="0">
                        <a:solidFill>
                          <a:srgbClr val="000000"/>
                        </a:solidFill>
                        <a:effectLst/>
                        <a:latin typeface="Verdana" pitchFamily="34" charset="0"/>
                        <a:ea typeface="Verdana" pitchFamily="34" charset="0"/>
                      </a:endParaRPr>
                    </a:p>
                  </a:txBody>
                  <a:tcPr marL="9525" marR="9525" marT="9525"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Rechteck 2"/>
          <p:cNvSpPr/>
          <p:nvPr/>
        </p:nvSpPr>
        <p:spPr bwMode="auto">
          <a:xfrm>
            <a:off x="10184688" y="2830285"/>
            <a:ext cx="1779314" cy="1944000"/>
          </a:xfrm>
          <a:prstGeom prst="rect">
            <a:avLst/>
          </a:prstGeom>
          <a:noFill/>
          <a:ln w="31750"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9455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1"/>
          </p:nvPr>
        </p:nvSpPr>
        <p:spPr>
          <a:xfrm>
            <a:off x="0" y="330677"/>
            <a:ext cx="12192000" cy="881742"/>
          </a:xfrm>
        </p:spPr>
        <p:txBody>
          <a:bodyPr/>
          <a:lstStyle/>
          <a:p>
            <a:pPr algn="ctr">
              <a:spcBef>
                <a:spcPts val="0"/>
              </a:spcBef>
            </a:pPr>
            <a:r>
              <a:rPr lang="en-US" sz="2800" b="1" dirty="0">
                <a:latin typeface="Verdana" pitchFamily="34" charset="0"/>
                <a:ea typeface="Verdana" pitchFamily="34" charset="0"/>
              </a:rPr>
              <a:t>METHOD FOR MEASURING BRAKE WEAR PARTICLES</a:t>
            </a:r>
          </a:p>
          <a:p>
            <a:pPr algn="ctr">
              <a:spcBef>
                <a:spcPts val="0"/>
              </a:spcBef>
            </a:pPr>
            <a:r>
              <a:rPr lang="" sz="2400" b="1" cap="all" dirty="0">
                <a:latin typeface="Verdana" panose="020B0604030504040204" pitchFamily="34" charset="0"/>
                <a:ea typeface="Verdana" panose="020B0604030504040204" pitchFamily="34" charset="0"/>
                <a:cs typeface="Verdana" panose="020B0604030504040204" pitchFamily="34" charset="0"/>
              </a:rPr>
              <a:t>OPEN ITEMS – ON-GOING/FUTURE ACTIVITIES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228000" y="1601511"/>
            <a:ext cx="11738500" cy="4147213"/>
            <a:chOff x="228000" y="1586521"/>
            <a:chExt cx="11738500" cy="4147213"/>
          </a:xfrm>
        </p:grpSpPr>
        <p:sp>
          <p:nvSpPr>
            <p:cNvPr id="13" name="Rectangle 2"/>
            <p:cNvSpPr txBox="1">
              <a:spLocks noChangeArrowheads="1"/>
            </p:cNvSpPr>
            <p:nvPr/>
          </p:nvSpPr>
          <p:spPr bwMode="auto">
            <a:xfrm>
              <a:off x="228000" y="1586521"/>
              <a:ext cx="11736000" cy="1156678"/>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rgbClr val="C00000"/>
                  </a:solidFill>
                  <a:latin typeface="Verdana" panose="020B0604030504040204" pitchFamily="34" charset="0"/>
                  <a:ea typeface="Verdana" panose="020B0604030504040204" pitchFamily="34" charset="0"/>
                  <a:cs typeface="Verdana" panose="020B0604030504040204" pitchFamily="34" charset="0"/>
                </a:rPr>
                <a:t>1. Particle background concentration:</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Background concentrations higher than ~100 #/cm</a:t>
              </a:r>
              <a:r>
                <a:rPr lang="en-IE" altLang="en-US" sz="16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3</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can lead to overestimation of PN emissions at some parts of the cycle. Background contribution increases with increasing tunnel flow. Minimum requirements for the background concentration should be set </a:t>
              </a:r>
            </a:p>
          </p:txBody>
        </p:sp>
        <p:sp>
          <p:nvSpPr>
            <p:cNvPr id="11" name="Rectangle 2"/>
            <p:cNvSpPr txBox="1">
              <a:spLocks noChangeArrowheads="1"/>
            </p:cNvSpPr>
            <p:nvPr/>
          </p:nvSpPr>
          <p:spPr bwMode="auto">
            <a:xfrm>
              <a:off x="230500" y="2945633"/>
              <a:ext cx="11736000" cy="1116701"/>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rgbClr val="C00000"/>
                  </a:solidFill>
                  <a:latin typeface="Verdana" panose="020B0604030504040204" pitchFamily="34" charset="0"/>
                  <a:ea typeface="Verdana" panose="020B0604030504040204" pitchFamily="34" charset="0"/>
                  <a:cs typeface="Verdana" panose="020B0604030504040204" pitchFamily="34" charset="0"/>
                </a:rPr>
                <a:t>2. Brake enclosure:</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The geometry of the brake enclosure highly affects </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the transport efficiency of the sampling system</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It is </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recommended to define at least some basic design guidelines and technical requirements for the brake enclosure in order to minimize particle losses</a:t>
              </a:r>
            </a:p>
          </p:txBody>
        </p:sp>
        <p:sp>
          <p:nvSpPr>
            <p:cNvPr id="14" name="Rectangle 2"/>
            <p:cNvSpPr txBox="1">
              <a:spLocks noChangeArrowheads="1"/>
            </p:cNvSpPr>
            <p:nvPr/>
          </p:nvSpPr>
          <p:spPr bwMode="auto">
            <a:xfrm>
              <a:off x="228000" y="4132353"/>
              <a:ext cx="11736000" cy="1601381"/>
            </a:xfrm>
            <a:prstGeom prst="rect">
              <a:avLst/>
            </a:prstGeom>
            <a:noFill/>
            <a:ln>
              <a:noFill/>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noAutofit/>
            </a:bodyPr>
            <a:lstStyle/>
            <a:p>
              <a:pPr marL="12700" lvl="0" indent="-12700" algn="just">
                <a:lnSpc>
                  <a:spcPct val="150000"/>
                </a:lnSpc>
                <a:defRPr/>
              </a:pPr>
              <a:r>
                <a:rPr lang="en-IE" altLang="en-US" sz="1600" b="1" dirty="0">
                  <a:solidFill>
                    <a:srgbClr val="C00000"/>
                  </a:solidFill>
                  <a:latin typeface="Verdana" panose="020B0604030504040204" pitchFamily="34" charset="0"/>
                  <a:ea typeface="Verdana" panose="020B0604030504040204" pitchFamily="34" charset="0"/>
                  <a:cs typeface="Verdana" panose="020B0604030504040204" pitchFamily="34" charset="0"/>
                </a:rPr>
                <a:t>3. PM &amp; PN measurement: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IE" alt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Definition of the problem(s)</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150"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Lack of detailed </a:t>
              </a:r>
              <a:r>
                <a:rPr lang="en-IE" alt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specifications for PM measurement (i.e. cyclone, filter media and required efficiency, detailed weighting protocol, etc.) and PN measurement (i.e. solid vs total PN concentration, calibration procedure, volatile background, etc.). Round robin validation exercise and possible adjustments will be required once the methods are accurately defined</a:t>
              </a:r>
            </a:p>
          </p:txBody>
        </p:sp>
      </p:grpSp>
    </p:spTree>
    <p:extLst>
      <p:ext uri="{BB962C8B-B14F-4D97-AF65-F5344CB8AC3E}">
        <p14:creationId xmlns:p14="http://schemas.microsoft.com/office/powerpoint/2010/main" val="192394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82637"/>
            <a:ext cx="12192000" cy="3877985"/>
          </a:xfrm>
          <a:prstGeom prst="rect">
            <a:avLst/>
          </a:prstGeom>
        </p:spPr>
        <p:txBody>
          <a:bodyPr wrap="square">
            <a:spAutoFit/>
          </a:bodyPr>
          <a:lstStyle/>
          <a:p>
            <a:pPr marL="361950" indent="-361950" algn="just" defTabSz="365125">
              <a:lnSpc>
                <a:spcPct val="150000"/>
              </a:lnSpc>
              <a:spcAft>
                <a:spcPts val="1200"/>
              </a:spcAft>
              <a:buFont typeface="Arial" pitchFamily="34" charset="0"/>
              <a:buChar char="•"/>
            </a:pPr>
            <a:r>
              <a:rPr lang="en-GB" altLang="en-US" sz="1600" dirty="0">
                <a:latin typeface="Verdana" pitchFamily="34" charset="0"/>
              </a:rPr>
              <a:t>N</a:t>
            </a:r>
            <a:r>
              <a:rPr lang="" altLang="en-US" sz="1600" dirty="0">
                <a:latin typeface="Verdana" pitchFamily="34" charset="0"/>
              </a:rPr>
              <a:t>o experimental results were presented to the 50</a:t>
            </a:r>
            <a:r>
              <a:rPr lang="" altLang="en-US" sz="1600" baseline="30000" dirty="0">
                <a:latin typeface="Verdana" pitchFamily="34" charset="0"/>
              </a:rPr>
              <a:t>th</a:t>
            </a:r>
            <a:r>
              <a:rPr lang="" altLang="en-US" sz="1600" dirty="0">
                <a:latin typeface="Verdana" pitchFamily="34" charset="0"/>
              </a:rPr>
              <a:t> and the 51</a:t>
            </a:r>
            <a:r>
              <a:rPr lang="" altLang="en-US" sz="1600" baseline="30000" dirty="0">
                <a:latin typeface="Verdana" pitchFamily="34" charset="0"/>
              </a:rPr>
              <a:t>st</a:t>
            </a:r>
            <a:r>
              <a:rPr lang="" altLang="en-US" sz="1600" dirty="0">
                <a:latin typeface="Verdana" pitchFamily="34" charset="0"/>
              </a:rPr>
              <a:t> PMP Meeting. Results from two on-going campaigns had been presented to the 48</a:t>
            </a:r>
            <a:r>
              <a:rPr lang="" altLang="en-US" sz="1600" baseline="30000" dirty="0">
                <a:latin typeface="Verdana" pitchFamily="34" charset="0"/>
              </a:rPr>
              <a:t>th</a:t>
            </a:r>
            <a:r>
              <a:rPr lang="" altLang="en-US" sz="1600" dirty="0">
                <a:latin typeface="Verdana" pitchFamily="34" charset="0"/>
              </a:rPr>
              <a:t> PMP Meeting</a:t>
            </a:r>
          </a:p>
          <a:p>
            <a:pPr marL="361950" indent="-361950" algn="just" defTabSz="365125">
              <a:lnSpc>
                <a:spcPct val="150000"/>
              </a:lnSpc>
              <a:spcAft>
                <a:spcPts val="1200"/>
              </a:spcAft>
              <a:buFont typeface="Arial" pitchFamily="34" charset="0"/>
              <a:buChar char="•"/>
            </a:pPr>
            <a:r>
              <a:rPr lang="" altLang="en-US" sz="1600" dirty="0">
                <a:latin typeface="Verdana" pitchFamily="34" charset="0"/>
              </a:rPr>
              <a:t>Research interest as well as updated results on tyre wear emissions will come up with the initiation of the funded H2020 </a:t>
            </a:r>
            <a:r>
              <a:rPr lang="en-IE" altLang="en-US" sz="1600" dirty="0">
                <a:latin typeface="Verdana" pitchFamily="34" charset="0"/>
              </a:rPr>
              <a:t>LC-MG-1-14-2020 call</a:t>
            </a:r>
            <a:r>
              <a:rPr lang="" altLang="en-US" sz="1600" dirty="0">
                <a:latin typeface="Verdana" pitchFamily="34" charset="0"/>
              </a:rPr>
              <a:t> </a:t>
            </a:r>
          </a:p>
          <a:p>
            <a:pPr marL="361950" indent="-361950" algn="just" defTabSz="365125">
              <a:lnSpc>
                <a:spcPct val="150000"/>
              </a:lnSpc>
              <a:spcAft>
                <a:spcPts val="1200"/>
              </a:spcAft>
              <a:buFont typeface="Arial" pitchFamily="34" charset="0"/>
              <a:buChar char="•"/>
            </a:pPr>
            <a:r>
              <a:rPr lang="en-GB" altLang="en-US" sz="1600" dirty="0">
                <a:latin typeface="Verdana" pitchFamily="34" charset="0"/>
              </a:rPr>
              <a:t>T</a:t>
            </a:r>
            <a:r>
              <a:rPr lang="" altLang="en-US" sz="1600" dirty="0">
                <a:latin typeface="Verdana" pitchFamily="34" charset="0"/>
              </a:rPr>
              <a:t>he EC has mandated the development of a methodology for measuring tyres abrasion rate. ETRMA has presented its proposal to the COM. The proposal will become available from ETRMA after some adjustments that will take place in the next months. It is expected to be presented to the next PMP Meeting</a:t>
            </a:r>
          </a:p>
          <a:p>
            <a:pPr marL="361950" indent="-361950" algn="just" defTabSz="365125">
              <a:lnSpc>
                <a:spcPct val="150000"/>
              </a:lnSpc>
              <a:spcAft>
                <a:spcPts val="1200"/>
              </a:spcAft>
              <a:buFont typeface="Arial" pitchFamily="34" charset="0"/>
              <a:buChar char="•"/>
            </a:pPr>
            <a:r>
              <a:rPr lang="en-GB" altLang="en-US" sz="1600" dirty="0">
                <a:latin typeface="Verdana" pitchFamily="34" charset="0"/>
              </a:rPr>
              <a:t>A</a:t>
            </a:r>
            <a:r>
              <a:rPr lang="" altLang="en-US" sz="1600" dirty="0">
                <a:latin typeface="Verdana" pitchFamily="34" charset="0"/>
              </a:rPr>
              <a:t>fter the development of the methodology the PMP is willing to investigate the relationship between tyre wear PM emissions and their abrasion rate</a:t>
            </a:r>
          </a:p>
        </p:txBody>
      </p:sp>
      <p:sp>
        <p:nvSpPr>
          <p:cNvPr id="8" name="Text Placeholder 1"/>
          <p:cNvSpPr>
            <a:spLocks noGrp="1"/>
          </p:cNvSpPr>
          <p:nvPr>
            <p:ph type="body" sz="quarter" idx="11"/>
          </p:nvPr>
        </p:nvSpPr>
        <p:spPr>
          <a:xfrm>
            <a:off x="0" y="439382"/>
            <a:ext cx="12192000" cy="546266"/>
          </a:xfrm>
        </p:spPr>
        <p:txBody>
          <a:bodyPr/>
          <a:lstStyle/>
          <a:p>
            <a:pPr algn="ctr">
              <a:spcBef>
                <a:spcPts val="0"/>
              </a:spcBef>
            </a:pPr>
            <a:r>
              <a:rPr lang="" altLang="en-US" sz="3200" b="1" cap="all">
                <a:latin typeface="Verdana" pitchFamily="34" charset="0"/>
                <a:ea typeface="Verdana" pitchFamily="34" charset="0"/>
                <a:cs typeface="Verdana" charset="0"/>
              </a:rPr>
              <a:t>TYRE WEAR</a:t>
            </a:r>
            <a:r>
              <a:rPr lang="en-US" altLang="en-US" sz="3200" b="1" cap="all" dirty="0">
                <a:latin typeface="Verdana" pitchFamily="34" charset="0"/>
                <a:ea typeface="Verdana" pitchFamily="34" charset="0"/>
                <a:cs typeface="Verdana" charset="0"/>
              </a:rPr>
              <a:t> </a:t>
            </a:r>
            <a:r>
              <a:rPr lang="" altLang="en-US" sz="3200" b="1" cap="all" dirty="0">
                <a:latin typeface="Verdana" pitchFamily="34" charset="0"/>
                <a:ea typeface="Verdana" pitchFamily="34" charset="0"/>
                <a:cs typeface="Verdana" charset="0"/>
              </a:rPr>
              <a:t>PARTICLE</a:t>
            </a:r>
            <a:r>
              <a:rPr lang="en-US" altLang="en-US" sz="3200" b="1" cap="all" dirty="0">
                <a:latin typeface="Verdana" pitchFamily="34" charset="0"/>
                <a:ea typeface="Verdana" pitchFamily="34" charset="0"/>
                <a:cs typeface="Verdana" charset="0"/>
              </a:rPr>
              <a:t> EMISSIONS</a:t>
            </a:r>
            <a:r>
              <a:rPr lang="en-US" sz="3200" b="1" dirty="0">
                <a:solidFill>
                  <a:prstClr val="white"/>
                </a:solidFill>
                <a:latin typeface="Verdana" pitchFamily="34" charset="0"/>
                <a:ea typeface="Verdana" pitchFamily="34" charset="0"/>
              </a:rPr>
              <a:t> </a:t>
            </a:r>
          </a:p>
        </p:txBody>
      </p:sp>
      <p:sp>
        <p:nvSpPr>
          <p:cNvPr id="9" name="8 - Ορθογώνιο"/>
          <p:cNvSpPr/>
          <p:nvPr/>
        </p:nvSpPr>
        <p:spPr>
          <a:xfrm>
            <a:off x="981694" y="1586227"/>
            <a:ext cx="10228613" cy="338554"/>
          </a:xfrm>
          <a:prstGeom prst="rect">
            <a:avLst/>
          </a:prstGeom>
        </p:spPr>
        <p:txBody>
          <a:bodyPr wrap="square">
            <a:spAutoFit/>
          </a:bodyPr>
          <a:lstStyle/>
          <a:p>
            <a:pPr algn="ctr"/>
            <a:r>
              <a:rPr lang="" sz="1600" b="1" u="sng" dirty="0">
                <a:latin typeface="Verdana" pitchFamily="34" charset="0"/>
                <a:ea typeface="Verdana" pitchFamily="34" charset="0"/>
                <a:cs typeface="Verdana"/>
              </a:rPr>
              <a:t>CURRENT STATUS AND FUTURE OUTLOOK</a:t>
            </a:r>
            <a:endParaRPr lang="en-IE" sz="1600" b="1" u="sng" dirty="0">
              <a:latin typeface="Verdana" pitchFamily="34" charset="0"/>
              <a:ea typeface="Verdana" pitchFamily="34" charset="0"/>
              <a:cs typeface="Verdana"/>
            </a:endParaRPr>
          </a:p>
        </p:txBody>
      </p:sp>
    </p:spTree>
    <p:extLst>
      <p:ext uri="{BB962C8B-B14F-4D97-AF65-F5344CB8AC3E}">
        <p14:creationId xmlns:p14="http://schemas.microsoft.com/office/powerpoint/2010/main" val="201375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lgn="ctr"/>
            <a:r>
              <a:rPr lang="en-US" sz="3600" dirty="0"/>
              <a:t>Changes to PMP mandate?</a:t>
            </a:r>
          </a:p>
        </p:txBody>
      </p:sp>
    </p:spTree>
    <p:extLst>
      <p:ext uri="{BB962C8B-B14F-4D97-AF65-F5344CB8AC3E}">
        <p14:creationId xmlns:p14="http://schemas.microsoft.com/office/powerpoint/2010/main" val="354800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Requests from contracting Parties</a:t>
            </a:r>
          </a:p>
        </p:txBody>
      </p:sp>
      <p:sp>
        <p:nvSpPr>
          <p:cNvPr id="3" name="Text Placeholder 2"/>
          <p:cNvSpPr>
            <a:spLocks noGrp="1"/>
          </p:cNvSpPr>
          <p:nvPr>
            <p:ph type="body" sz="quarter" idx="12"/>
          </p:nvPr>
        </p:nvSpPr>
        <p:spPr/>
        <p:txBody>
          <a:bodyPr/>
          <a:lstStyle/>
          <a:p>
            <a:pPr marL="0" indent="0">
              <a:buNone/>
            </a:pPr>
            <a:endParaRPr lang="en-US" dirty="0"/>
          </a:p>
          <a:p>
            <a:r>
              <a:rPr lang="en-US" dirty="0"/>
              <a:t>Request from RDE IWG: Extension of the scope of the PMP IWG to PEMS-PN (10 nm)</a:t>
            </a:r>
          </a:p>
          <a:p>
            <a:endParaRPr lang="en-US" dirty="0"/>
          </a:p>
          <a:p>
            <a:r>
              <a:rPr lang="en-US" dirty="0"/>
              <a:t>EC &amp; UK: </a:t>
            </a:r>
          </a:p>
          <a:p>
            <a:pPr lvl="1">
              <a:buFont typeface="Courier New" panose="02070309020205020404" pitchFamily="49" charset="0"/>
              <a:buChar char="o"/>
            </a:pPr>
            <a:r>
              <a:rPr lang="en-US" dirty="0"/>
              <a:t>Non-exhaust emissions (brake wear): Extension of the mandate of the PMP IWG to include the development of a methodology that can be used for regulatory purpose</a:t>
            </a:r>
          </a:p>
        </p:txBody>
      </p:sp>
    </p:spTree>
    <p:extLst>
      <p:ext uri="{BB962C8B-B14F-4D97-AF65-F5344CB8AC3E}">
        <p14:creationId xmlns:p14="http://schemas.microsoft.com/office/powerpoint/2010/main" val="1167772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Box 8"/>
          <p:cNvSpPr txBox="1"/>
          <p:nvPr/>
        </p:nvSpPr>
        <p:spPr>
          <a:xfrm>
            <a:off x="2419350" y="3273440"/>
            <a:ext cx="9201150" cy="830997"/>
          </a:xfrm>
          <a:prstGeom prst="rect">
            <a:avLst/>
          </a:prstGeom>
          <a:noFill/>
        </p:spPr>
        <p:txBody>
          <a:bodyPr wrap="square" lIns="91356" tIns="0" rIns="91356" bIns="0" rtlCol="0">
            <a:spAutoFit/>
          </a:bodyPr>
          <a:lstStyle/>
          <a:p>
            <a:r>
              <a:rPr lang="en-GB" sz="3600" dirty="0">
                <a:solidFill>
                  <a:srgbClr val="093B37"/>
                </a:solidFill>
                <a:latin typeface="Verdana" panose="020B0604030504040204" pitchFamily="34" charset="0"/>
                <a:ea typeface="Verdana" panose="020B0604030504040204" pitchFamily="34" charset="0"/>
                <a:cs typeface="Verdana" panose="020B0604030504040204" pitchFamily="34" charset="0"/>
              </a:rPr>
              <a:t>Any questions?</a:t>
            </a:r>
          </a:p>
          <a:p>
            <a:r>
              <a:rPr lang="en-GB" sz="1800" dirty="0">
                <a:solidFill>
                  <a:srgbClr val="093B37"/>
                </a:solidFill>
                <a:latin typeface="Verdana" panose="020B0604030504040204" pitchFamily="34" charset="0"/>
                <a:ea typeface="Verdana" panose="020B0604030504040204" pitchFamily="34" charset="0"/>
                <a:cs typeface="Verdana" panose="020B0604030504040204" pitchFamily="34" charset="0"/>
              </a:rPr>
              <a:t>You can find me </a:t>
            </a:r>
            <a:r>
              <a:rPr lang="en-GB" sz="1800" dirty="0">
                <a:solidFill>
                  <a:srgbClr val="3B83C1"/>
                </a:solidFill>
                <a:latin typeface="Verdana" panose="020B0604030504040204" pitchFamily="34" charset="0"/>
                <a:ea typeface="Verdana" panose="020B0604030504040204" pitchFamily="34" charset="0"/>
                <a:cs typeface="Verdana" panose="020B0604030504040204" pitchFamily="34" charset="0"/>
              </a:rPr>
              <a:t>at </a:t>
            </a:r>
            <a:r>
              <a:rPr lang="en-GB" sz="1800" dirty="0" err="1">
                <a:solidFill>
                  <a:srgbClr val="3B83C1"/>
                </a:solidFill>
                <a:latin typeface="Verdana" panose="020B0604030504040204" pitchFamily="34" charset="0"/>
                <a:ea typeface="Verdana" panose="020B0604030504040204" pitchFamily="34" charset="0"/>
                <a:cs typeface="Verdana" panose="020B0604030504040204" pitchFamily="34" charset="0"/>
              </a:rPr>
              <a:t>giorgio.martini@</a:t>
            </a:r>
            <a:r>
              <a:rPr lang="en-GB" dirty="0" err="1">
                <a:solidFill>
                  <a:srgbClr val="3B83C1"/>
                </a:solidFill>
                <a:latin typeface="Verdana" panose="020B0604030504040204" pitchFamily="34" charset="0"/>
                <a:ea typeface="Verdana" panose="020B0604030504040204" pitchFamily="34" charset="0"/>
                <a:cs typeface="Verdana" panose="020B0604030504040204" pitchFamily="34" charset="0"/>
              </a:rPr>
              <a:t>ec.europa.eu</a:t>
            </a:r>
            <a:endParaRPr lang="en-GB" sz="1800" dirty="0">
              <a:solidFill>
                <a:srgbClr val="3B83C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17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PMP meetings in 2019</a:t>
            </a:r>
            <a:endParaRPr lang="en-IE" altLang="en-US" dirty="0"/>
          </a:p>
        </p:txBody>
      </p:sp>
      <p:sp>
        <p:nvSpPr>
          <p:cNvPr id="5" name="Content Placeholder 2"/>
          <p:cNvSpPr>
            <a:spLocks noGrp="1"/>
          </p:cNvSpPr>
          <p:nvPr>
            <p:ph type="body" sz="quarter" idx="12"/>
          </p:nvPr>
        </p:nvSpPr>
        <p:spPr/>
        <p:txBody>
          <a:bodyPr/>
          <a:lstStyle/>
          <a:p>
            <a:r>
              <a:rPr lang="en-US" altLang="en-US" sz="2000" dirty="0"/>
              <a:t>2019-01-08:  		PMP 49</a:t>
            </a:r>
            <a:r>
              <a:rPr lang="en-US" altLang="en-US" sz="2000" baseline="30000" dirty="0"/>
              <a:t>th</a:t>
            </a:r>
            <a:r>
              <a:rPr lang="en-US" altLang="en-US" sz="2000" dirty="0"/>
              <a:t> (GRPE Geneva summary)</a:t>
            </a:r>
          </a:p>
          <a:p>
            <a:r>
              <a:rPr lang="en-US" altLang="en-US" sz="2000" dirty="0"/>
              <a:t>2019-04-3/4		PMP 50</a:t>
            </a:r>
            <a:r>
              <a:rPr lang="en-US" altLang="en-US" sz="2000" baseline="30000" dirty="0"/>
              <a:t>th</a:t>
            </a:r>
            <a:r>
              <a:rPr lang="en-US" altLang="en-US" sz="2000" dirty="0"/>
              <a:t>  </a:t>
            </a:r>
          </a:p>
          <a:p>
            <a:pPr>
              <a:spcAft>
                <a:spcPct val="40000"/>
              </a:spcAft>
              <a:buClr>
                <a:srgbClr val="002060"/>
              </a:buClr>
              <a:buSzPct val="115000"/>
            </a:pPr>
            <a:r>
              <a:rPr lang="it-IT" altLang="en-US" sz="2000" dirty="0"/>
              <a:t>2019-10-29/30 		PMP 51</a:t>
            </a:r>
            <a:r>
              <a:rPr lang="it-IT" altLang="en-US" sz="2000" baseline="30000" dirty="0"/>
              <a:t>st</a:t>
            </a:r>
          </a:p>
          <a:p>
            <a:pPr defTabSz="825500">
              <a:spcAft>
                <a:spcPct val="40000"/>
              </a:spcAft>
              <a:buClr>
                <a:srgbClr val="002060"/>
              </a:buClr>
              <a:buSzPct val="115000"/>
            </a:pPr>
            <a:endParaRPr lang="en-US" altLang="en-US" sz="2000" kern="1200" baseline="30000" dirty="0">
              <a:solidFill>
                <a:srgbClr val="0F5494"/>
              </a:solidFill>
              <a:latin typeface="Verdana" pitchFamily="34" charset="0"/>
            </a:endParaRPr>
          </a:p>
          <a:p>
            <a:pPr defTabSz="825500">
              <a:spcAft>
                <a:spcPct val="40000"/>
              </a:spcAft>
              <a:buClr>
                <a:srgbClr val="002060"/>
              </a:buClr>
              <a:buSzPct val="115000"/>
            </a:pPr>
            <a:r>
              <a:rPr lang="en-US" altLang="en-US" sz="2000" dirty="0"/>
              <a:t>NEXT F-2-F MEETING: </a:t>
            </a:r>
            <a:r>
              <a:rPr lang="en-US" altLang="en-US" sz="2000" b="1" dirty="0"/>
              <a:t>2</a:t>
            </a:r>
            <a:r>
              <a:rPr lang="en-US" altLang="en-US" sz="2000" b="1" baseline="30000" dirty="0"/>
              <a:t>nd</a:t>
            </a:r>
            <a:r>
              <a:rPr lang="en-US" altLang="en-US" sz="2000" b="1" dirty="0"/>
              <a:t> </a:t>
            </a:r>
            <a:r>
              <a:rPr lang="mr-IN" altLang="en-US" sz="2000" b="1" dirty="0"/>
              <a:t>–</a:t>
            </a:r>
            <a:r>
              <a:rPr lang="en-US" altLang="en-US" sz="2000" b="1" dirty="0"/>
              <a:t> 3</a:t>
            </a:r>
            <a:r>
              <a:rPr lang="en-US" altLang="en-US" sz="2000" b="1" baseline="30000" dirty="0"/>
              <a:t>rd</a:t>
            </a:r>
            <a:r>
              <a:rPr lang="en-US" altLang="en-US" sz="2000" b="1" dirty="0"/>
              <a:t>  April 2020 </a:t>
            </a:r>
            <a:r>
              <a:rPr lang="en-US" altLang="en-US" sz="2000" dirty="0"/>
              <a:t>(Location: JRC </a:t>
            </a:r>
            <a:r>
              <a:rPr lang="en-US" altLang="en-US" sz="2000" dirty="0" err="1"/>
              <a:t>Ispra</a:t>
            </a:r>
            <a:r>
              <a:rPr lang="en-US" altLang="en-US" sz="2000" dirty="0"/>
              <a:t> - tbc)</a:t>
            </a:r>
          </a:p>
          <a:p>
            <a:pPr marL="0" indent="0" defTabSz="825500">
              <a:spcAft>
                <a:spcPct val="40000"/>
              </a:spcAft>
              <a:buClr>
                <a:srgbClr val="002060"/>
              </a:buClr>
              <a:buSzPct val="115000"/>
              <a:buNone/>
            </a:pPr>
            <a:r>
              <a:rPr lang="en-IE" altLang="en-US" sz="2000" kern="1200" dirty="0">
                <a:solidFill>
                  <a:srgbClr val="0F5494"/>
                </a:solidFill>
                <a:latin typeface="Verdana" pitchFamily="34" charset="0"/>
                <a:cs typeface="+mn-cs"/>
              </a:rPr>
              <a:t> </a:t>
            </a:r>
          </a:p>
        </p:txBody>
      </p:sp>
    </p:spTree>
    <p:extLst>
      <p:ext uri="{BB962C8B-B14F-4D97-AF65-F5344CB8AC3E}">
        <p14:creationId xmlns:p14="http://schemas.microsoft.com/office/powerpoint/2010/main" val="234456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algn="ctr"/>
            <a:r>
              <a:rPr lang="en-US" sz="3600" dirty="0"/>
              <a:t>EXHAUST PARTICLE EMISSIONS</a:t>
            </a:r>
          </a:p>
        </p:txBody>
      </p:sp>
    </p:spTree>
    <p:extLst>
      <p:ext uri="{BB962C8B-B14F-4D97-AF65-F5344CB8AC3E}">
        <p14:creationId xmlns:p14="http://schemas.microsoft.com/office/powerpoint/2010/main" val="332433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1"/>
          </p:nvPr>
        </p:nvSpPr>
        <p:spPr/>
        <p:txBody>
          <a:bodyPr/>
          <a:lstStyle/>
          <a:p>
            <a:r>
              <a:rPr lang="en-US" altLang="en-US" dirty="0"/>
              <a:t>Exhaust emissions: Sub-23nm development</a:t>
            </a:r>
            <a:endParaRPr lang="en-IE" altLang="en-US" dirty="0"/>
          </a:p>
        </p:txBody>
      </p:sp>
      <p:sp>
        <p:nvSpPr>
          <p:cNvPr id="5" name="Content Placeholder 2"/>
          <p:cNvSpPr>
            <a:spLocks noGrp="1"/>
          </p:cNvSpPr>
          <p:nvPr>
            <p:ph type="body" sz="quarter" idx="12"/>
          </p:nvPr>
        </p:nvSpPr>
        <p:spPr>
          <a:xfrm>
            <a:off x="502355" y="1765300"/>
            <a:ext cx="5342467" cy="3614738"/>
          </a:xfrm>
        </p:spPr>
        <p:txBody>
          <a:bodyPr/>
          <a:lstStyle/>
          <a:p>
            <a:r>
              <a:rPr lang="en-US" altLang="en-US" sz="2000" dirty="0">
                <a:solidFill>
                  <a:schemeClr val="tx1"/>
                </a:solidFill>
              </a:rPr>
              <a:t>Sub-23nm development</a:t>
            </a:r>
          </a:p>
          <a:p>
            <a:pPr lvl="1"/>
            <a:r>
              <a:rPr lang="en-US" altLang="en-US" sz="2000" dirty="0">
                <a:solidFill>
                  <a:schemeClr val="tx1"/>
                </a:solidFill>
              </a:rPr>
              <a:t>Exercises</a:t>
            </a:r>
          </a:p>
          <a:p>
            <a:pPr lvl="2"/>
            <a:r>
              <a:rPr lang="en-US" altLang="en-US" sz="2000" dirty="0">
                <a:solidFill>
                  <a:schemeClr val="tx1"/>
                </a:solidFill>
              </a:rPr>
              <a:t>Light-duty </a:t>
            </a:r>
          </a:p>
          <a:p>
            <a:pPr lvl="2"/>
            <a:r>
              <a:rPr lang="en-US" altLang="en-US" sz="2000" dirty="0">
                <a:solidFill>
                  <a:schemeClr val="tx1"/>
                </a:solidFill>
              </a:rPr>
              <a:t>Raw exhaust sampling for HD testing</a:t>
            </a:r>
          </a:p>
          <a:p>
            <a:pPr lvl="1"/>
            <a:endParaRPr lang="en-US" altLang="en-US" sz="2000" dirty="0">
              <a:solidFill>
                <a:schemeClr val="tx1"/>
              </a:solidFill>
            </a:endParaRPr>
          </a:p>
          <a:p>
            <a:pPr marL="228600" lvl="1">
              <a:spcBef>
                <a:spcPts val="1000"/>
              </a:spcBef>
            </a:pPr>
            <a:r>
              <a:rPr lang="en-US" altLang="en-US" sz="2000" dirty="0">
                <a:solidFill>
                  <a:schemeClr val="tx1"/>
                </a:solidFill>
              </a:rPr>
              <a:t>Proposal for Sub-23nm additions</a:t>
            </a:r>
          </a:p>
          <a:p>
            <a:pPr lvl="2"/>
            <a:r>
              <a:rPr lang="en-US" sz="2000" dirty="0">
                <a:solidFill>
                  <a:schemeClr val="tx1"/>
                </a:solidFill>
              </a:rPr>
              <a:t>Losses in PN-systems</a:t>
            </a:r>
            <a:endParaRPr lang="en-IE" sz="2000" dirty="0">
              <a:solidFill>
                <a:schemeClr val="tx1"/>
              </a:solidFill>
            </a:endParaRPr>
          </a:p>
          <a:p>
            <a:pPr lvl="2"/>
            <a:r>
              <a:rPr lang="en-US" altLang="en-US" sz="2000" dirty="0">
                <a:solidFill>
                  <a:schemeClr val="tx1"/>
                </a:solidFill>
              </a:rPr>
              <a:t>PNC parameters</a:t>
            </a:r>
          </a:p>
          <a:p>
            <a:pPr lvl="2"/>
            <a:r>
              <a:rPr lang="en-US" altLang="en-US" sz="2000" dirty="0">
                <a:solidFill>
                  <a:schemeClr val="tx1"/>
                </a:solidFill>
              </a:rPr>
              <a:t>VPR type (catalyzed or non-catalyzed evaporation tube)</a:t>
            </a:r>
          </a:p>
          <a:p>
            <a:pPr lvl="2"/>
            <a:r>
              <a:rPr lang="en-US" altLang="en-US" sz="2000" dirty="0">
                <a:solidFill>
                  <a:schemeClr val="tx1"/>
                </a:solidFill>
              </a:rPr>
              <a:t>General</a:t>
            </a:r>
          </a:p>
        </p:txBody>
      </p:sp>
      <p:sp>
        <p:nvSpPr>
          <p:cNvPr id="6" name="Content Placeholder 2"/>
          <p:cNvSpPr txBox="1">
            <a:spLocks/>
          </p:cNvSpPr>
          <p:nvPr/>
        </p:nvSpPr>
        <p:spPr>
          <a:xfrm>
            <a:off x="6347177" y="1765300"/>
            <a:ext cx="5342467" cy="3614738"/>
          </a:xfrm>
          <a:prstGeom prst="rect">
            <a:avLst/>
          </a:prstGeom>
        </p:spPr>
        <p:txBody>
          <a:bodyPr/>
          <a:lstStyle>
            <a:lvl1pPr marL="228600" indent="-228600" algn="l" defTabSz="914400" rtl="0" eaLnBrk="1" latinLnBrk="0" hangingPunct="1">
              <a:lnSpc>
                <a:spcPct val="90000"/>
              </a:lnSpc>
              <a:spcBef>
                <a:spcPts val="1000"/>
              </a:spcBef>
              <a:buFont typeface="Arial"/>
              <a:buChar char="•"/>
              <a:defRPr lang="en-US" sz="2800" b="0" i="0" kern="1200" dirty="0" smtClean="0">
                <a:solidFill>
                  <a:srgbClr val="093B37"/>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lang="en-US" sz="2800" b="0" i="0" kern="1200" dirty="0" smtClean="0">
                <a:solidFill>
                  <a:srgbClr val="093B37"/>
                </a:solidFill>
                <a:latin typeface="Verdana"/>
                <a:ea typeface="+mn-ea"/>
                <a:cs typeface="Verdana"/>
              </a:defRPr>
            </a:lvl2pPr>
            <a:lvl3pPr marL="1143000" indent="-228600" algn="l" defTabSz="914400" rtl="0" eaLnBrk="1" latinLnBrk="0" hangingPunct="1">
              <a:lnSpc>
                <a:spcPct val="90000"/>
              </a:lnSpc>
              <a:spcBef>
                <a:spcPts val="500"/>
              </a:spcBef>
              <a:buFont typeface="Arial"/>
              <a:buChar char="•"/>
              <a:defRPr lang="en-US" sz="2800" b="0" i="0" kern="1200" dirty="0" smtClean="0">
                <a:solidFill>
                  <a:srgbClr val="093B37"/>
                </a:solidFill>
                <a:latin typeface="Verdana"/>
                <a:ea typeface="+mn-ea"/>
                <a:cs typeface="Verdana"/>
              </a:defRPr>
            </a:lvl3pPr>
            <a:lvl4pPr marL="1600200" indent="-228600" algn="l" defTabSz="914400" rtl="0" eaLnBrk="1" latinLnBrk="0" hangingPunct="1">
              <a:lnSpc>
                <a:spcPct val="90000"/>
              </a:lnSpc>
              <a:spcBef>
                <a:spcPts val="500"/>
              </a:spcBef>
              <a:buFont typeface="Arial"/>
              <a:buChar char="•"/>
              <a:defRPr lang="en-US" sz="2800" b="0" i="0" kern="1200" dirty="0" smtClean="0">
                <a:solidFill>
                  <a:srgbClr val="093B37"/>
                </a:solidFill>
                <a:latin typeface="Verdana"/>
                <a:ea typeface="+mn-ea"/>
                <a:cs typeface="Verdana"/>
              </a:defRPr>
            </a:lvl4pPr>
            <a:lvl5pPr marL="2057400" indent="-228600" algn="l" defTabSz="914400" rtl="0" eaLnBrk="1" latinLnBrk="0" hangingPunct="1">
              <a:lnSpc>
                <a:spcPct val="90000"/>
              </a:lnSpc>
              <a:spcBef>
                <a:spcPts val="500"/>
              </a:spcBef>
              <a:buFont typeface="Arial"/>
              <a:buChar char="•"/>
              <a:defRPr lang="en-GB" sz="2800" b="0" i="0" kern="1200" dirty="0">
                <a:solidFill>
                  <a:srgbClr val="093B37"/>
                </a:solidFill>
                <a:latin typeface="Verdana"/>
                <a:ea typeface="+mn-ea"/>
                <a:cs typeface="Verdana"/>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it-IT" altLang="en-US" sz="2000" dirty="0">
              <a:solidFill>
                <a:schemeClr val="tx1"/>
              </a:solidFill>
            </a:endParaRPr>
          </a:p>
          <a:p>
            <a:endParaRPr lang="en-IE" altLang="en-US" sz="2000" dirty="0">
              <a:solidFill>
                <a:schemeClr val="tx1"/>
              </a:solidFill>
            </a:endParaRPr>
          </a:p>
        </p:txBody>
      </p:sp>
    </p:spTree>
    <p:extLst>
      <p:ext uri="{BB962C8B-B14F-4D97-AF65-F5344CB8AC3E}">
        <p14:creationId xmlns:p14="http://schemas.microsoft.com/office/powerpoint/2010/main" val="263554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Exercise conclusions</a:t>
            </a:r>
            <a:endParaRPr lang="en-IE"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2"/>
              </p:nvPr>
            </p:nvSpPr>
            <p:spPr/>
            <p:txBody>
              <a:bodyPr/>
              <a:lstStyle/>
              <a:p>
                <a:r>
                  <a:rPr lang="en-US" sz="2200" dirty="0">
                    <a:solidFill>
                      <a:schemeClr val="tx1"/>
                    </a:solidFill>
                  </a:rPr>
                  <a:t>LD exercise</a:t>
                </a:r>
              </a:p>
              <a:p>
                <a:pPr lvl="1"/>
                <a:r>
                  <a:rPr lang="en-US" sz="2200" dirty="0">
                    <a:solidFill>
                      <a:schemeClr val="tx1"/>
                    </a:solidFill>
                  </a:rPr>
                  <a:t>PN-systems feasible for PN10 measurement</a:t>
                </a:r>
              </a:p>
              <a:p>
                <a:pPr lvl="2"/>
                <a:r>
                  <a:rPr lang="en-US" sz="2200" dirty="0">
                    <a:solidFill>
                      <a:schemeClr val="tx1"/>
                    </a:solidFill>
                  </a:rPr>
                  <a:t>Reproducibility </a:t>
                </a:r>
                <a:r>
                  <a:rPr lang="en-US" sz="2200" dirty="0" err="1">
                    <a:solidFill>
                      <a:schemeClr val="tx1"/>
                    </a:solidFill>
                  </a:rPr>
                  <a:t>CoV</a:t>
                </a:r>
                <a:r>
                  <a:rPr lang="en-US" sz="2200" dirty="0">
                    <a:solidFill>
                      <a:schemeClr val="tx1"/>
                    </a:solidFill>
                  </a:rPr>
                  <a:t> PN23 </a:t>
                </a:r>
                <a14:m>
                  <m:oMath xmlns:m="http://schemas.openxmlformats.org/officeDocument/2006/math">
                    <m:r>
                      <a:rPr lang="en-US" sz="2200" i="1">
                        <a:solidFill>
                          <a:schemeClr val="tx1"/>
                        </a:solidFill>
                        <a:latin typeface="Cambria Math" panose="02040503050406030204" pitchFamily="18" charset="0"/>
                        <a:ea typeface="Cambria Math" panose="02040503050406030204" pitchFamily="18" charset="0"/>
                      </a:rPr>
                      <m:t>≈</m:t>
                    </m:r>
                  </m:oMath>
                </a14:m>
                <a:r>
                  <a:rPr lang="en-US" sz="2200" dirty="0">
                    <a:solidFill>
                      <a:schemeClr val="tx1"/>
                    </a:solidFill>
                  </a:rPr>
                  <a:t>PN10</a:t>
                </a:r>
                <a:endParaRPr lang="en-IE" sz="2200" dirty="0">
                  <a:solidFill>
                    <a:schemeClr val="tx1"/>
                  </a:solidFill>
                </a:endParaRPr>
              </a:p>
              <a:p>
                <a:pPr lvl="1"/>
                <a:r>
                  <a:rPr lang="en-US" sz="2200" dirty="0">
                    <a:solidFill>
                      <a:schemeClr val="tx1"/>
                    </a:solidFill>
                  </a:rPr>
                  <a:t>PN10 sensitive for losses (appropriate use of PN-systems)</a:t>
                </a:r>
              </a:p>
              <a:p>
                <a:pPr marL="457200" lvl="1" indent="0">
                  <a:buNone/>
                </a:pPr>
                <a:endParaRPr lang="en-US" sz="2200" dirty="0">
                  <a:solidFill>
                    <a:schemeClr val="tx1"/>
                  </a:solidFill>
                </a:endParaRPr>
              </a:p>
              <a:p>
                <a:r>
                  <a:rPr lang="en-US" sz="2200" dirty="0">
                    <a:solidFill>
                      <a:schemeClr val="tx1"/>
                    </a:solidFill>
                  </a:rPr>
                  <a:t>HD Exercise </a:t>
                </a:r>
              </a:p>
              <a:p>
                <a:pPr lvl="1"/>
                <a:r>
                  <a:rPr lang="en-US" sz="2200" dirty="0">
                    <a:solidFill>
                      <a:schemeClr val="tx1"/>
                    </a:solidFill>
                  </a:rPr>
                  <a:t>Sub-23nm fraction similar with TP (CS) and PD(ET)</a:t>
                </a:r>
              </a:p>
              <a:p>
                <a:pPr lvl="2"/>
                <a:r>
                  <a:rPr lang="en-US" sz="2200" dirty="0">
                    <a:solidFill>
                      <a:schemeClr val="tx1"/>
                    </a:solidFill>
                  </a:rPr>
                  <a:t>Deviated during regenerations</a:t>
                </a:r>
              </a:p>
              <a:p>
                <a:pPr lvl="1"/>
                <a:r>
                  <a:rPr lang="en-US" sz="2200" dirty="0">
                    <a:solidFill>
                      <a:schemeClr val="tx1"/>
                    </a:solidFill>
                  </a:rPr>
                  <a:t>PD (ET) and TP (CS): PN10 and PN23 emissions within 25 %</a:t>
                </a:r>
              </a:p>
              <a:p>
                <a:pPr lvl="1"/>
                <a:r>
                  <a:rPr lang="en-US" sz="2200" dirty="0">
                    <a:solidFill>
                      <a:schemeClr val="tx1"/>
                    </a:solidFill>
                  </a:rPr>
                  <a:t>Repeatability </a:t>
                </a:r>
                <a:r>
                  <a:rPr lang="en-US" sz="2200" dirty="0" err="1">
                    <a:solidFill>
                      <a:schemeClr val="tx1"/>
                    </a:solidFill>
                  </a:rPr>
                  <a:t>CoV</a:t>
                </a:r>
                <a:r>
                  <a:rPr lang="en-US" sz="2200" dirty="0">
                    <a:solidFill>
                      <a:schemeClr val="tx1"/>
                    </a:solidFill>
                  </a:rPr>
                  <a:t> similar for CS and ET (TP and PD)</a:t>
                </a:r>
              </a:p>
              <a:p>
                <a:pPr marL="0" indent="0">
                  <a:buNone/>
                </a:pPr>
                <a:endParaRPr lang="en-I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2"/>
              </p:nvPr>
            </p:nvSpPr>
            <p:spPr>
              <a:blipFill>
                <a:blip r:embed="rId2"/>
                <a:stretch>
                  <a:fillRect l="-615" t="-2024" b="-7083"/>
                </a:stretch>
              </a:blipFill>
            </p:spPr>
            <p:txBody>
              <a:bodyPr/>
              <a:lstStyle/>
              <a:p>
                <a:r>
                  <a:rPr lang="en-IE">
                    <a:noFill/>
                  </a:rPr>
                  <a:t> </a:t>
                </a:r>
              </a:p>
            </p:txBody>
          </p:sp>
        </mc:Fallback>
      </mc:AlternateContent>
    </p:spTree>
    <p:extLst>
      <p:ext uri="{BB962C8B-B14F-4D97-AF65-F5344CB8AC3E}">
        <p14:creationId xmlns:p14="http://schemas.microsoft.com/office/powerpoint/2010/main" val="267200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Sub-23nm PN measurement proposal</a:t>
            </a:r>
            <a:endParaRPr lang="en-IE" dirty="0"/>
          </a:p>
        </p:txBody>
      </p:sp>
      <p:sp>
        <p:nvSpPr>
          <p:cNvPr id="3" name="Text Placeholder 2"/>
          <p:cNvSpPr>
            <a:spLocks noGrp="1"/>
          </p:cNvSpPr>
          <p:nvPr>
            <p:ph type="body" sz="quarter" idx="12"/>
          </p:nvPr>
        </p:nvSpPr>
        <p:spPr/>
        <p:txBody>
          <a:bodyPr/>
          <a:lstStyle/>
          <a:p>
            <a:r>
              <a:rPr lang="en-US" dirty="0">
                <a:solidFill>
                  <a:schemeClr val="tx1"/>
                </a:solidFill>
              </a:rPr>
              <a:t>The following few slides present the proposal for Sub-23nm PN-measurement parameters</a:t>
            </a:r>
          </a:p>
          <a:p>
            <a:r>
              <a:rPr lang="en-US" dirty="0">
                <a:solidFill>
                  <a:schemeClr val="tx1"/>
                </a:solidFill>
              </a:rPr>
              <a:t>The proposal follows closely the current PN-systems and PNCs used in the exercises and in the laboratories</a:t>
            </a:r>
          </a:p>
          <a:p>
            <a:endParaRPr lang="en-US" dirty="0">
              <a:solidFill>
                <a:schemeClr val="tx1"/>
              </a:solidFill>
            </a:endParaRPr>
          </a:p>
          <a:p>
            <a:r>
              <a:rPr lang="en-US" dirty="0">
                <a:solidFill>
                  <a:schemeClr val="tx1"/>
                </a:solidFill>
              </a:rPr>
              <a:t>A document with the proposed changes to the test procedure is available on the PMP website.</a:t>
            </a:r>
          </a:p>
          <a:p>
            <a:endParaRPr lang="en-IE" dirty="0">
              <a:solidFill>
                <a:schemeClr val="tx1"/>
              </a:solidFill>
            </a:endParaRPr>
          </a:p>
        </p:txBody>
      </p:sp>
    </p:spTree>
    <p:extLst>
      <p:ext uri="{BB962C8B-B14F-4D97-AF65-F5344CB8AC3E}">
        <p14:creationId xmlns:p14="http://schemas.microsoft.com/office/powerpoint/2010/main" val="193311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Losses in PN-systems</a:t>
            </a:r>
            <a:endParaRPr lang="en-IE" dirty="0"/>
          </a:p>
        </p:txBody>
      </p:sp>
      <p:sp>
        <p:nvSpPr>
          <p:cNvPr id="3" name="Text Placeholder 2"/>
          <p:cNvSpPr>
            <a:spLocks noGrp="1"/>
          </p:cNvSpPr>
          <p:nvPr>
            <p:ph type="body" sz="quarter" idx="12"/>
          </p:nvPr>
        </p:nvSpPr>
        <p:spPr>
          <a:xfrm>
            <a:off x="105613" y="1545165"/>
            <a:ext cx="7482403" cy="3385715"/>
          </a:xfrm>
        </p:spPr>
        <p:txBody>
          <a:bodyPr/>
          <a:lstStyle/>
          <a:p>
            <a:r>
              <a:rPr lang="en-US" dirty="0">
                <a:solidFill>
                  <a:schemeClr val="tx1"/>
                </a:solidFill>
              </a:rPr>
              <a:t>Requirement: losses for 15 nm particles less than 2x losses for 100 nm particles</a:t>
            </a:r>
          </a:p>
          <a:p>
            <a:endParaRPr lang="en-US" dirty="0">
              <a:solidFill>
                <a:schemeClr val="tx1"/>
              </a:solidFill>
            </a:endParaRPr>
          </a:p>
          <a:p>
            <a:pPr lvl="1"/>
            <a:r>
              <a:rPr lang="en-US" dirty="0">
                <a:solidFill>
                  <a:schemeClr val="tx1"/>
                </a:solidFill>
              </a:rPr>
              <a:t>Limited to 15 nm as 10 nm particle generation is challenging </a:t>
            </a:r>
          </a:p>
          <a:p>
            <a:r>
              <a:rPr lang="en-IE" dirty="0">
                <a:solidFill>
                  <a:schemeClr val="tx1"/>
                </a:solidFill>
              </a:rPr>
              <a:t>Catalytic Stripper(CS) losses ~20 % higher than current systems</a:t>
            </a:r>
          </a:p>
        </p:txBody>
      </p:sp>
      <p:pic>
        <p:nvPicPr>
          <p:cNvPr id="4" name="Picture 3"/>
          <p:cNvPicPr>
            <a:picLocks noChangeAspect="1"/>
          </p:cNvPicPr>
          <p:nvPr/>
        </p:nvPicPr>
        <p:blipFill>
          <a:blip r:embed="rId2"/>
          <a:stretch>
            <a:fillRect/>
          </a:stretch>
        </p:blipFill>
        <p:spPr>
          <a:xfrm>
            <a:off x="7588016" y="1603398"/>
            <a:ext cx="4546392" cy="3269247"/>
          </a:xfrm>
          <a:prstGeom prst="rect">
            <a:avLst/>
          </a:prstGeom>
          <a:solidFill>
            <a:schemeClr val="bg1"/>
          </a:solidFill>
        </p:spPr>
      </p:pic>
      <p:sp>
        <p:nvSpPr>
          <p:cNvPr id="5" name="TextBox 4"/>
          <p:cNvSpPr txBox="1"/>
          <p:nvPr/>
        </p:nvSpPr>
        <p:spPr>
          <a:xfrm>
            <a:off x="9387485" y="5380037"/>
            <a:ext cx="2804515" cy="904863"/>
          </a:xfrm>
          <a:prstGeom prst="rect">
            <a:avLst/>
          </a:prstGeom>
          <a:noFill/>
        </p:spPr>
        <p:txBody>
          <a:bodyPr wrap="square" rtlCol="0">
            <a:spAutoFit/>
          </a:bodyPr>
          <a:lstStyle/>
          <a:p>
            <a:pPr>
              <a:lnSpc>
                <a:spcPct val="110000"/>
              </a:lnSpc>
            </a:pPr>
            <a:r>
              <a:rPr lang="en-US" sz="1600" dirty="0">
                <a:solidFill>
                  <a:schemeClr val="tx1"/>
                </a:solidFill>
              </a:rPr>
              <a:t>Spark-generators produce high enough  Graphite particle concentrations @ 15nm</a:t>
            </a:r>
            <a:endParaRPr lang="en-IE" sz="1600" dirty="0">
              <a:solidFill>
                <a:schemeClr val="tx1"/>
              </a:solidFill>
            </a:endParaRPr>
          </a:p>
        </p:txBody>
      </p:sp>
      <p:cxnSp>
        <p:nvCxnSpPr>
          <p:cNvPr id="6" name="Straight Arrow Connector 7"/>
          <p:cNvCxnSpPr>
            <a:stCxn id="5" idx="0"/>
          </p:cNvCxnSpPr>
          <p:nvPr/>
        </p:nvCxnSpPr>
        <p:spPr bwMode="auto">
          <a:xfrm rot="5400000" flipH="1" flipV="1">
            <a:off x="10667798" y="4706646"/>
            <a:ext cx="795336" cy="551447"/>
          </a:xfrm>
          <a:prstGeom prst="curvedConnector3">
            <a:avLst>
              <a:gd name="adj1" fmla="val 50000"/>
            </a:avLst>
          </a:prstGeom>
          <a:noFill/>
          <a:ln w="28575" cap="flat" cmpd="sng" algn="ctr">
            <a:solidFill>
              <a:schemeClr val="tx1">
                <a:lumMod val="75000"/>
                <a:lumOff val="25000"/>
              </a:schemeClr>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Rectangle 6"/>
              <p:cNvSpPr/>
              <p:nvPr/>
            </p:nvSpPr>
            <p:spPr>
              <a:xfrm>
                <a:off x="939800" y="6048531"/>
                <a:ext cx="5039778" cy="629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m:rPr>
                              <m:sty m:val="p"/>
                            </m:rPr>
                            <a:rPr lang="en-US">
                              <a:latin typeface="Cambria Math" panose="02040503050406030204" pitchFamily="18" charset="0"/>
                            </a:rPr>
                            <m:t>PCRF</m:t>
                          </m:r>
                        </m:e>
                      </m:acc>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b="0" i="0" smtClean="0">
                              <a:latin typeface="Cambria Math" panose="02040503050406030204" pitchFamily="18" charset="0"/>
                            </a:rPr>
                            <m:t>fr</m:t>
                          </m:r>
                          <m:d>
                            <m:dPr>
                              <m:ctrlPr>
                                <a:rPr lang="en-US" i="1">
                                  <a:latin typeface="Cambria Math" panose="02040503050406030204" pitchFamily="18" charset="0"/>
                                </a:rPr>
                              </m:ctrlPr>
                            </m:dPr>
                            <m:e>
                              <m:r>
                                <a:rPr lang="en-US">
                                  <a:latin typeface="Cambria Math" panose="02040503050406030204" pitchFamily="18" charset="0"/>
                                </a:rPr>
                                <m:t>30</m:t>
                              </m:r>
                              <m:r>
                                <m:rPr>
                                  <m:sty m:val="p"/>
                                </m:rPr>
                                <a:rPr lang="en-US">
                                  <a:latin typeface="Cambria Math" panose="02040503050406030204" pitchFamily="18" charset="0"/>
                                </a:rPr>
                                <m:t>nm</m:t>
                              </m:r>
                            </m:e>
                          </m:d>
                          <m:r>
                            <a:rPr lang="en-US">
                              <a:latin typeface="Cambria Math" panose="02040503050406030204" pitchFamily="18" charset="0"/>
                            </a:rPr>
                            <m:t>+</m:t>
                          </m:r>
                          <m:r>
                            <m:rPr>
                              <m:sty m:val="p"/>
                            </m:rPr>
                            <a:rPr lang="en-US" b="0" i="0" smtClean="0">
                              <a:latin typeface="Cambria Math" panose="02040503050406030204" pitchFamily="18" charset="0"/>
                            </a:rPr>
                            <m:t>fr</m:t>
                          </m:r>
                          <m:d>
                            <m:dPr>
                              <m:ctrlPr>
                                <a:rPr lang="en-US" i="1">
                                  <a:latin typeface="Cambria Math" panose="02040503050406030204" pitchFamily="18" charset="0"/>
                                </a:rPr>
                              </m:ctrlPr>
                            </m:dPr>
                            <m:e>
                              <m:r>
                                <a:rPr lang="en-US">
                                  <a:latin typeface="Cambria Math" panose="02040503050406030204" pitchFamily="18" charset="0"/>
                                </a:rPr>
                                <m:t>50</m:t>
                              </m:r>
                              <m:r>
                                <m:rPr>
                                  <m:sty m:val="p"/>
                                </m:rPr>
                                <a:rPr lang="en-US">
                                  <a:latin typeface="Cambria Math" panose="02040503050406030204" pitchFamily="18" charset="0"/>
                                </a:rPr>
                                <m:t>nm</m:t>
                              </m:r>
                            </m:e>
                          </m:d>
                          <m:r>
                            <a:rPr lang="en-US">
                              <a:latin typeface="Cambria Math" panose="02040503050406030204" pitchFamily="18" charset="0"/>
                            </a:rPr>
                            <m:t>+</m:t>
                          </m:r>
                          <m:r>
                            <m:rPr>
                              <m:sty m:val="p"/>
                            </m:rPr>
                            <a:rPr lang="en-US" b="0" i="0" smtClean="0">
                              <a:latin typeface="Cambria Math" panose="02040503050406030204" pitchFamily="18" charset="0"/>
                            </a:rPr>
                            <m:t>fr</m:t>
                          </m:r>
                          <m:d>
                            <m:dPr>
                              <m:ctrlPr>
                                <a:rPr lang="en-US" i="1">
                                  <a:latin typeface="Cambria Math" panose="02040503050406030204" pitchFamily="18" charset="0"/>
                                </a:rPr>
                              </m:ctrlPr>
                            </m:dPr>
                            <m:e>
                              <m:r>
                                <a:rPr lang="en-US">
                                  <a:latin typeface="Cambria Math" panose="02040503050406030204" pitchFamily="18" charset="0"/>
                                </a:rPr>
                                <m:t>100</m:t>
                              </m:r>
                              <m:r>
                                <m:rPr>
                                  <m:sty m:val="p"/>
                                </m:rPr>
                                <a:rPr lang="en-US">
                                  <a:latin typeface="Cambria Math" panose="02040503050406030204" pitchFamily="18" charset="0"/>
                                </a:rPr>
                                <m:t>nm</m:t>
                              </m:r>
                            </m:e>
                          </m:d>
                        </m:num>
                        <m:den>
                          <m:r>
                            <a:rPr lang="en-US" i="1">
                              <a:latin typeface="Cambria Math" panose="02040503050406030204" pitchFamily="18" charset="0"/>
                            </a:rPr>
                            <m:t>3</m:t>
                          </m:r>
                        </m:den>
                      </m:f>
                      <m:r>
                        <a:rPr lang="en-US" b="0" i="1" smtClean="0">
                          <a:latin typeface="Cambria Math" panose="02040503050406030204" pitchFamily="18" charset="0"/>
                        </a:rPr>
                        <m:t>⋅</m:t>
                      </m:r>
                      <m:r>
                        <m:rPr>
                          <m:sty m:val="p"/>
                        </m:rPr>
                        <a:rPr lang="en-US" b="0" i="0" smtClean="0">
                          <a:latin typeface="Cambria Math" panose="02040503050406030204" pitchFamily="18" charset="0"/>
                        </a:rPr>
                        <m:t>DR</m:t>
                      </m:r>
                    </m:oMath>
                  </m:oMathPara>
                </a14:m>
                <a:endParaRPr lang="en-IE" dirty="0"/>
              </a:p>
            </p:txBody>
          </p:sp>
        </mc:Choice>
        <mc:Fallback xmlns="">
          <p:sp>
            <p:nvSpPr>
              <p:cNvPr id="7" name="Rectangle 6"/>
              <p:cNvSpPr>
                <a:spLocks noRot="1" noChangeAspect="1" noMove="1" noResize="1" noEditPoints="1" noAdjustHandles="1" noChangeArrowheads="1" noChangeShapeType="1" noTextEdit="1"/>
              </p:cNvSpPr>
              <p:nvPr/>
            </p:nvSpPr>
            <p:spPr>
              <a:xfrm>
                <a:off x="939800" y="6048531"/>
                <a:ext cx="5039778" cy="629852"/>
              </a:xfrm>
              <a:prstGeom prst="rect">
                <a:avLst/>
              </a:prstGeom>
              <a:blipFill>
                <a:blip r:embed="rId3"/>
                <a:stretch>
                  <a:fillRect/>
                </a:stretch>
              </a:blipFill>
            </p:spPr>
            <p:txBody>
              <a:bodyPr/>
              <a:lstStyle/>
              <a:p>
                <a:r>
                  <a:rPr lang="en-IE">
                    <a:noFill/>
                  </a:rPr>
                  <a:t> </a:t>
                </a:r>
              </a:p>
            </p:txBody>
          </p:sp>
        </mc:Fallback>
      </mc:AlternateContent>
      <p:sp>
        <p:nvSpPr>
          <p:cNvPr id="8" name="Text Placeholder 2"/>
          <p:cNvSpPr txBox="1">
            <a:spLocks/>
          </p:cNvSpPr>
          <p:nvPr/>
        </p:nvSpPr>
        <p:spPr>
          <a:xfrm>
            <a:off x="80212" y="4936348"/>
            <a:ext cx="10647054" cy="1137586"/>
          </a:xfrm>
          <a:prstGeom prst="rect">
            <a:avLst/>
          </a:prstGeom>
        </p:spPr>
        <p:txBody>
          <a:bodyPr/>
          <a:lstStyle>
            <a:lvl1pPr marL="228600" indent="-228600" algn="l" defTabSz="914400" rtl="0" eaLnBrk="1" latinLnBrk="0" hangingPunct="1">
              <a:lnSpc>
                <a:spcPct val="90000"/>
              </a:lnSpc>
              <a:spcBef>
                <a:spcPts val="1000"/>
              </a:spcBef>
              <a:buFont typeface="Arial"/>
              <a:buChar char="•"/>
              <a:defRPr lang="en-US" sz="2800" b="0" i="0" kern="1200" dirty="0" smtClean="0">
                <a:solidFill>
                  <a:srgbClr val="093B37"/>
                </a:solidFill>
                <a:latin typeface="Verdana"/>
                <a:ea typeface="+mn-ea"/>
                <a:cs typeface="Verdana"/>
              </a:defRPr>
            </a:lvl1pPr>
            <a:lvl2pPr marL="685800" indent="-228600" algn="l" defTabSz="914400" rtl="0" eaLnBrk="1" latinLnBrk="0" hangingPunct="1">
              <a:lnSpc>
                <a:spcPct val="90000"/>
              </a:lnSpc>
              <a:spcBef>
                <a:spcPts val="500"/>
              </a:spcBef>
              <a:buFont typeface="Arial"/>
              <a:buChar char="•"/>
              <a:defRPr lang="en-US" sz="2800" b="0" i="0" kern="1200" dirty="0" smtClean="0">
                <a:solidFill>
                  <a:srgbClr val="093B37"/>
                </a:solidFill>
                <a:latin typeface="Verdana"/>
                <a:ea typeface="+mn-ea"/>
                <a:cs typeface="Verdana"/>
              </a:defRPr>
            </a:lvl2pPr>
            <a:lvl3pPr marL="1143000" indent="-228600" algn="l" defTabSz="914400" rtl="0" eaLnBrk="1" latinLnBrk="0" hangingPunct="1">
              <a:lnSpc>
                <a:spcPct val="90000"/>
              </a:lnSpc>
              <a:spcBef>
                <a:spcPts val="500"/>
              </a:spcBef>
              <a:buFont typeface="Arial"/>
              <a:buChar char="•"/>
              <a:defRPr lang="en-US" sz="2800" b="0" i="0" kern="1200" dirty="0" smtClean="0">
                <a:solidFill>
                  <a:srgbClr val="093B37"/>
                </a:solidFill>
                <a:latin typeface="Verdana"/>
                <a:ea typeface="+mn-ea"/>
                <a:cs typeface="Verdana"/>
              </a:defRPr>
            </a:lvl3pPr>
            <a:lvl4pPr marL="1600200" indent="-228600" algn="l" defTabSz="914400" rtl="0" eaLnBrk="1" latinLnBrk="0" hangingPunct="1">
              <a:lnSpc>
                <a:spcPct val="90000"/>
              </a:lnSpc>
              <a:spcBef>
                <a:spcPts val="500"/>
              </a:spcBef>
              <a:buFont typeface="Arial"/>
              <a:buChar char="•"/>
              <a:defRPr lang="en-US" sz="2800" b="0" i="0" kern="1200" dirty="0" smtClean="0">
                <a:solidFill>
                  <a:srgbClr val="093B37"/>
                </a:solidFill>
                <a:latin typeface="Verdana"/>
                <a:ea typeface="+mn-ea"/>
                <a:cs typeface="Verdana"/>
              </a:defRPr>
            </a:lvl4pPr>
            <a:lvl5pPr marL="2057400" indent="-228600" algn="l" defTabSz="914400" rtl="0" eaLnBrk="1" latinLnBrk="0" hangingPunct="1">
              <a:lnSpc>
                <a:spcPct val="90000"/>
              </a:lnSpc>
              <a:spcBef>
                <a:spcPts val="500"/>
              </a:spcBef>
              <a:buFont typeface="Arial"/>
              <a:buChar char="•"/>
              <a:defRPr lang="en-GB" sz="2800" b="0" i="0" kern="1200" dirty="0">
                <a:solidFill>
                  <a:srgbClr val="093B37"/>
                </a:solidFill>
                <a:latin typeface="Verdana"/>
                <a:ea typeface="+mn-ea"/>
                <a:cs typeface="Verdana"/>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chemeClr val="tx1"/>
                </a:solidFill>
              </a:rPr>
              <a:t>Manufacturers planning to have CS in PN10 systems</a:t>
            </a:r>
          </a:p>
          <a:p>
            <a:r>
              <a:rPr lang="en-IE" dirty="0">
                <a:solidFill>
                  <a:schemeClr val="tx1"/>
                </a:solidFill>
              </a:rPr>
              <a:t>PCRF is proposed to be kept as before </a:t>
            </a:r>
          </a:p>
          <a:p>
            <a:pPr lvl="1"/>
            <a:endParaRPr lang="en-IE"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3421749" y="2496301"/>
                <a:ext cx="1913055" cy="679032"/>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𝑓𝑟</m:t>
                          </m:r>
                          <m:d>
                            <m:dPr>
                              <m:ctrlPr>
                                <a:rPr lang="en-US" b="0" i="1" smtClean="0">
                                  <a:latin typeface="Cambria Math" panose="02040503050406030204" pitchFamily="18" charset="0"/>
                                </a:rPr>
                              </m:ctrlPr>
                            </m:dPr>
                            <m:e>
                              <m:r>
                                <a:rPr lang="en-US" b="0" i="1" smtClean="0">
                                  <a:latin typeface="Cambria Math" panose="02040503050406030204" pitchFamily="18" charset="0"/>
                                </a:rPr>
                                <m:t>15</m:t>
                              </m:r>
                              <m:r>
                                <m:rPr>
                                  <m:sty m:val="p"/>
                                </m:rPr>
                                <a:rPr lang="en-US" b="0" i="0" smtClean="0">
                                  <a:latin typeface="Cambria Math" panose="02040503050406030204" pitchFamily="18" charset="0"/>
                                </a:rPr>
                                <m:t>nm</m:t>
                              </m:r>
                            </m:e>
                          </m:d>
                        </m:num>
                        <m:den>
                          <m:r>
                            <a:rPr lang="en-US" b="0" i="1" smtClean="0">
                              <a:latin typeface="Cambria Math" panose="02040503050406030204" pitchFamily="18" charset="0"/>
                            </a:rPr>
                            <m:t>𝑓𝑟</m:t>
                          </m:r>
                          <m:r>
                            <a:rPr lang="en-US" b="0" i="1" smtClean="0">
                              <a:latin typeface="Cambria Math" panose="02040503050406030204" pitchFamily="18" charset="0"/>
                            </a:rPr>
                            <m:t>(100</m:t>
                          </m:r>
                          <m:r>
                            <m:rPr>
                              <m:sty m:val="p"/>
                            </m:rPr>
                            <a:rPr lang="en-US" b="0" i="0" smtClean="0">
                              <a:latin typeface="Cambria Math" panose="02040503050406030204" pitchFamily="18" charset="0"/>
                            </a:rPr>
                            <m:t>nm</m:t>
                          </m:r>
                          <m:r>
                            <a:rPr lang="en-US" b="0" i="1" smtClean="0">
                              <a:latin typeface="Cambria Math" panose="02040503050406030204" pitchFamily="18" charset="0"/>
                            </a:rPr>
                            <m:t>)</m:t>
                          </m:r>
                        </m:den>
                      </m:f>
                      <m:r>
                        <a:rPr lang="en-US" b="0" i="1" smtClean="0">
                          <a:latin typeface="Cambria Math" panose="02040503050406030204" pitchFamily="18" charset="0"/>
                        </a:rPr>
                        <m:t>&lt;2</m:t>
                      </m:r>
                    </m:oMath>
                  </m:oMathPara>
                </a14:m>
                <a:endParaRPr lang="en-GB" b="1" dirty="0"/>
              </a:p>
            </p:txBody>
          </p:sp>
        </mc:Choice>
        <mc:Fallback xmlns="">
          <p:sp>
            <p:nvSpPr>
              <p:cNvPr id="9" name="Rectangle 8"/>
              <p:cNvSpPr>
                <a:spLocks noRot="1" noChangeAspect="1" noMove="1" noResize="1" noEditPoints="1" noAdjustHandles="1" noChangeArrowheads="1" noChangeShapeType="1" noTextEdit="1"/>
              </p:cNvSpPr>
              <p:nvPr/>
            </p:nvSpPr>
            <p:spPr>
              <a:xfrm>
                <a:off x="3421749" y="2496301"/>
                <a:ext cx="1913055" cy="679032"/>
              </a:xfrm>
              <a:prstGeom prst="rect">
                <a:avLst/>
              </a:prstGeom>
              <a:blipFill>
                <a:blip r:embed="rId4"/>
                <a:stretch>
                  <a:fillRect b="-7407"/>
                </a:stretch>
              </a:blipFill>
            </p:spPr>
            <p:txBody>
              <a:bodyPr/>
              <a:lstStyle/>
              <a:p>
                <a:r>
                  <a:rPr lang="it-IT">
                    <a:noFill/>
                  </a:rPr>
                  <a:t> </a:t>
                </a:r>
              </a:p>
            </p:txBody>
          </p:sp>
        </mc:Fallback>
      </mc:AlternateContent>
      <p:sp>
        <p:nvSpPr>
          <p:cNvPr id="10" name="Rectangle 9"/>
          <p:cNvSpPr/>
          <p:nvPr/>
        </p:nvSpPr>
        <p:spPr>
          <a:xfrm>
            <a:off x="7671173" y="536213"/>
            <a:ext cx="4314231" cy="707886"/>
          </a:xfrm>
          <a:prstGeom prst="rect">
            <a:avLst/>
          </a:prstGeom>
          <a:solidFill>
            <a:schemeClr val="bg1"/>
          </a:solidFill>
        </p:spPr>
        <p:txBody>
          <a:bodyPr wrap="square">
            <a:spAutoFit/>
          </a:bodyPr>
          <a:lstStyle/>
          <a:p>
            <a:r>
              <a:rPr lang="en-US" sz="2000" dirty="0"/>
              <a:t>GTR: Penetration P for 100 nm particles</a:t>
            </a:r>
            <a:endParaRPr lang="en-IE" sz="2000" dirty="0"/>
          </a:p>
          <a:p>
            <a:r>
              <a:rPr lang="en-IE" sz="2000" dirty="0"/>
              <a:t>P(100 nm)≥70 %</a:t>
            </a:r>
            <a:r>
              <a:rPr lang="en-IE" sz="2000" dirty="0">
                <a:sym typeface="Wingdings" panose="05000000000000000000" pitchFamily="2" charset="2"/>
              </a:rPr>
              <a:t></a:t>
            </a:r>
            <a:r>
              <a:rPr lang="en-IE" sz="2000" dirty="0"/>
              <a:t> P(15 nm)&gt;35%</a:t>
            </a:r>
          </a:p>
        </p:txBody>
      </p:sp>
    </p:spTree>
    <p:extLst>
      <p:ext uri="{BB962C8B-B14F-4D97-AF65-F5344CB8AC3E}">
        <p14:creationId xmlns:p14="http://schemas.microsoft.com/office/powerpoint/2010/main" val="261183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PNC  parameters</a:t>
            </a:r>
            <a:endParaRPr lang="en-IE" dirty="0"/>
          </a:p>
        </p:txBody>
      </p:sp>
      <p:sp>
        <p:nvSpPr>
          <p:cNvPr id="4" name="Content Placeholder 2"/>
          <p:cNvSpPr txBox="1">
            <a:spLocks/>
          </p:cNvSpPr>
          <p:nvPr/>
        </p:nvSpPr>
        <p:spPr>
          <a:xfrm>
            <a:off x="251519" y="1554757"/>
            <a:ext cx="7156814" cy="348290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Standaard"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Standaard"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Standaard"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Standaard"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t>PNC parameters from current 10 nm PNCs </a:t>
            </a:r>
          </a:p>
          <a:p>
            <a:pPr marL="742950" lvl="1" indent="-285750">
              <a:buFont typeface="Arial" panose="020B0604020202020204" pitchFamily="34" charset="0"/>
              <a:buChar char="•"/>
            </a:pPr>
            <a:r>
              <a:rPr lang="en-US" sz="2000" u="sng" dirty="0"/>
              <a:t>Real </a:t>
            </a:r>
            <a:r>
              <a:rPr lang="en-US" sz="2000" u="sng" dirty="0" err="1"/>
              <a:t>dp</a:t>
            </a:r>
            <a:r>
              <a:rPr lang="en-US" sz="2000" u="sng" dirty="0"/>
              <a:t>(50%) at around 7 nm</a:t>
            </a:r>
          </a:p>
          <a:p>
            <a:pPr marL="742950" lvl="1" indent="-285750">
              <a:buFont typeface="Arial" panose="020B0604020202020204" pitchFamily="34" charset="0"/>
              <a:buChar char="•"/>
            </a:pPr>
            <a:r>
              <a:rPr lang="en-US" sz="2000" dirty="0"/>
              <a:t>The parameters adapted from PNC10s used in the exercises and comprehensively in the field</a:t>
            </a:r>
          </a:p>
          <a:p>
            <a:pPr marL="742950" lvl="1" indent="-285750">
              <a:buFont typeface="Arial" panose="020B0604020202020204" pitchFamily="34" charset="0"/>
              <a:buChar char="•"/>
            </a:pPr>
            <a:r>
              <a:rPr lang="en-US" sz="2000" dirty="0"/>
              <a:t>PNC10 detection efficiency less sensitive to particle material (PNC exercise)</a:t>
            </a:r>
          </a:p>
          <a:p>
            <a:r>
              <a:rPr lang="en-US" sz="2400" b="1" dirty="0"/>
              <a:t>Calibration with Soot-like or PAO particles</a:t>
            </a:r>
          </a:p>
          <a:p>
            <a:pPr lvl="1"/>
            <a:r>
              <a:rPr lang="en-US" sz="2000" dirty="0"/>
              <a:t>A PNC with 65 % efficiency at 10 nm independent on particle material</a:t>
            </a:r>
          </a:p>
          <a:p>
            <a:pPr lvl="1"/>
            <a:r>
              <a:rPr lang="en-US" sz="2000" dirty="0"/>
              <a:t>Soot uncertainty ~3% due to multiple charges</a:t>
            </a:r>
          </a:p>
          <a:p>
            <a:pPr lvl="2"/>
            <a:r>
              <a:rPr lang="en-US" sz="1600" dirty="0"/>
              <a:t>Wide distributions</a:t>
            </a:r>
          </a:p>
        </p:txBody>
      </p:sp>
      <p:graphicFrame>
        <p:nvGraphicFramePr>
          <p:cNvPr id="5" name="Table 4"/>
          <p:cNvGraphicFramePr>
            <a:graphicFrameLocks noGrp="1"/>
          </p:cNvGraphicFramePr>
          <p:nvPr>
            <p:extLst>
              <p:ext uri="{D42A27DB-BD31-4B8C-83A1-F6EECF244321}">
                <p14:modId xmlns:p14="http://schemas.microsoft.com/office/powerpoint/2010/main" val="2182331432"/>
              </p:ext>
            </p:extLst>
          </p:nvPr>
        </p:nvGraphicFramePr>
        <p:xfrm>
          <a:off x="8454899" y="1199555"/>
          <a:ext cx="3000319" cy="1308735"/>
        </p:xfrm>
        <a:graphic>
          <a:graphicData uri="http://schemas.openxmlformats.org/drawingml/2006/table">
            <a:tbl>
              <a:tblPr>
                <a:effectLst>
                  <a:outerShdw blurRad="50800" dist="38100" dir="5400000" algn="t" rotWithShape="0">
                    <a:prstClr val="black">
                      <a:alpha val="40000"/>
                    </a:prstClr>
                  </a:outerShdw>
                </a:effectLst>
              </a:tblPr>
              <a:tblGrid>
                <a:gridCol w="1285757">
                  <a:extLst>
                    <a:ext uri="{9D8B030D-6E8A-4147-A177-3AD203B41FA5}">
                      <a16:colId xmlns:a16="http://schemas.microsoft.com/office/drawing/2014/main" val="4198200036"/>
                    </a:ext>
                  </a:extLst>
                </a:gridCol>
                <a:gridCol w="1714562">
                  <a:extLst>
                    <a:ext uri="{9D8B030D-6E8A-4147-A177-3AD203B41FA5}">
                      <a16:colId xmlns:a16="http://schemas.microsoft.com/office/drawing/2014/main" val="2342603278"/>
                    </a:ext>
                  </a:extLst>
                </a:gridCol>
              </a:tblGrid>
              <a:tr h="433396">
                <a:tc>
                  <a:txBody>
                    <a:bodyPr/>
                    <a:lstStyle/>
                    <a:p>
                      <a:pPr algn="ctr" fontAlgn="ctr"/>
                      <a:r>
                        <a:rPr lang="en-GB" sz="2800" b="0" i="0" u="none" strike="noStrike" dirty="0">
                          <a:solidFill>
                            <a:schemeClr val="tx1"/>
                          </a:solidFill>
                          <a:effectLst/>
                          <a:latin typeface="Times New Roman" panose="02020603050405020304" pitchFamily="18" charset="0"/>
                        </a:rPr>
                        <a:t>dp (nm)</a:t>
                      </a:r>
                      <a:endParaRPr lang="en-IE" sz="28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800" b="0" i="0" u="none" strike="noStrike" dirty="0">
                          <a:solidFill>
                            <a:schemeClr val="tx1"/>
                          </a:solidFill>
                          <a:effectLst/>
                          <a:latin typeface="Times New Roman" panose="02020603050405020304" pitchFamily="18" charset="0"/>
                        </a:rPr>
                        <a:t> eff. (%)</a:t>
                      </a:r>
                      <a:endParaRPr lang="en-IE" sz="2800" b="0" i="0" u="none" strike="noStrike" dirty="0">
                        <a:solidFill>
                          <a:schemeClr val="tx1"/>
                        </a:solidFill>
                        <a:effectLst/>
                        <a:latin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9543210"/>
                  </a:ext>
                </a:extLst>
              </a:tr>
              <a:tr h="433396">
                <a:tc>
                  <a:txBody>
                    <a:bodyPr/>
                    <a:lstStyle/>
                    <a:p>
                      <a:pPr algn="ctr" fontAlgn="ctr"/>
                      <a:r>
                        <a:rPr lang="en-GB" sz="2800" b="0" i="0" u="none" strike="noStrike" dirty="0">
                          <a:solidFill>
                            <a:srgbClr val="FF0000"/>
                          </a:solidFill>
                          <a:effectLst/>
                          <a:latin typeface="Times New Roman" panose="02020603050405020304" pitchFamily="18" charset="0"/>
                        </a:rPr>
                        <a:t>10 ±1</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800" b="0" i="0" u="none" strike="noStrike" dirty="0">
                          <a:solidFill>
                            <a:srgbClr val="FF0000"/>
                          </a:solidFill>
                          <a:effectLst/>
                          <a:latin typeface="Times New Roman" panose="02020603050405020304" pitchFamily="18" charset="0"/>
                        </a:rPr>
                        <a:t>65 ±15</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4590948"/>
                  </a:ext>
                </a:extLst>
              </a:tr>
              <a:tr h="433396">
                <a:tc>
                  <a:txBody>
                    <a:bodyPr/>
                    <a:lstStyle/>
                    <a:p>
                      <a:pPr algn="ctr" fontAlgn="ctr"/>
                      <a:r>
                        <a:rPr lang="en-GB" sz="2800" b="0" i="0" u="none" strike="noStrike" dirty="0">
                          <a:solidFill>
                            <a:srgbClr val="FF0000"/>
                          </a:solidFill>
                          <a:effectLst/>
                          <a:latin typeface="Times New Roman" panose="02020603050405020304" pitchFamily="18" charset="0"/>
                        </a:rPr>
                        <a:t>15 ±1</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800" b="0" i="0" u="none" strike="noStrike" dirty="0">
                          <a:solidFill>
                            <a:srgbClr val="FF0000"/>
                          </a:solidFill>
                          <a:effectLst/>
                          <a:latin typeface="Times New Roman" panose="02020603050405020304" pitchFamily="18" charset="0"/>
                        </a:rPr>
                        <a:t>&gt; 90</a:t>
                      </a:r>
                      <a:endParaRPr lang="en-IE" sz="2800" b="0" i="0" u="none" strike="noStrike" dirty="0">
                        <a:solidFill>
                          <a:srgbClr val="FF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920885"/>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919790564"/>
              </p:ext>
            </p:extLst>
          </p:nvPr>
        </p:nvGraphicFramePr>
        <p:xfrm>
          <a:off x="7738534" y="2810934"/>
          <a:ext cx="4267200" cy="3166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5866097"/>
      </p:ext>
    </p:extLst>
  </p:cSld>
  <p:clrMapOvr>
    <a:masterClrMapping/>
  </p:clrMapOvr>
</p:sld>
</file>

<file path=ppt/theme/theme1.xml><?xml version="1.0" encoding="utf-8"?>
<a:theme xmlns:a="http://schemas.openxmlformats.org/drawingml/2006/main" name="JRC-presentation_new-style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RC-presentation_new-style-Template" id="{A3811EC4-3CF2-294F-BA10-98A1FEBF725B}" vid="{04E8B2B6-6122-9247-9072-895CAD7B61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JRC-presentation_new-style_template.potx</Template>
  <TotalTime>5331</TotalTime>
  <Words>2124</Words>
  <Application>Microsoft Office PowerPoint</Application>
  <PresentationFormat>Widescreen</PresentationFormat>
  <Paragraphs>242</Paragraphs>
  <Slides>26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Verdana </vt:lpstr>
      <vt:lpstr>Verdana Standaard</vt:lpstr>
      <vt:lpstr>Arial</vt:lpstr>
      <vt:lpstr>Calibri</vt:lpstr>
      <vt:lpstr>Cambria Math</vt:lpstr>
      <vt:lpstr>Courier New</vt:lpstr>
      <vt:lpstr>Times New Roman</vt:lpstr>
      <vt:lpstr>Verdana</vt:lpstr>
      <vt:lpstr>JRC-presentation_new-style_template</vt:lpstr>
      <vt:lpstr>PowerPoint Presentation</vt:lpstr>
      <vt:lpstr>79th UNECE GRPE session  PMP IWG Progress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PRIMAVERA Joris (JRC-PETTEN)</dc:creator>
  <cp:lastModifiedBy>Suppl.10</cp:lastModifiedBy>
  <cp:revision>161</cp:revision>
  <dcterms:created xsi:type="dcterms:W3CDTF">2017-04-24T08:06:23Z</dcterms:created>
  <dcterms:modified xsi:type="dcterms:W3CDTF">2020-01-16T13:22:24Z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https://connected.cnect.cec.eu.int</vt:lpwstr>
  </property>
  <property fmtid="{D5CDD505-2E9C-101B-9397-08002B2CF9AE}" pid="3" name="Offisync_ServerID">
    <vt:lpwstr>0d3b22a6-6203-4efc-8e8e-b5279256493b</vt:lpwstr>
  </property>
  <property fmtid="{D5CDD505-2E9C-101B-9397-08002B2CF9AE}" pid="4" name="Jive_VersionGuid">
    <vt:lpwstr>fa3eff01-ca24-4f6e-8f93-93708d096d20</vt:lpwstr>
  </property>
  <property fmtid="{D5CDD505-2E9C-101B-9397-08002B2CF9AE}" pid="5" name="Jive_LatestUserAccountName">
    <vt:lpwstr>martigb</vt:lpwstr>
  </property>
  <property fmtid="{D5CDD505-2E9C-101B-9397-08002B2CF9AE}" pid="6" name="Offisync_UniqueId">
    <vt:lpwstr>127154</vt:lpwstr>
  </property>
  <property fmtid="{D5CDD505-2E9C-101B-9397-08002B2CF9AE}" pid="7" name="Offisync_UpdateToken">
    <vt:lpwstr>3</vt:lpwstr>
  </property>
</Properties>
</file>