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2"/>
  </p:notesMasterIdLst>
  <p:sldIdLst>
    <p:sldId id="256" r:id="rId2"/>
    <p:sldId id="279" r:id="rId3"/>
    <p:sldId id="280"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 id="305" r:id="rId29"/>
    <p:sldId id="306" r:id="rId30"/>
    <p:sldId id="30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F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snapToGrid="0">
      <p:cViewPr varScale="1">
        <p:scale>
          <a:sx n="82" d="100"/>
          <a:sy n="82" d="100"/>
        </p:scale>
        <p:origin x="504" y="101"/>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B44975-5709-4BB4-8696-96E3BB5ED4CE}" type="datetimeFigureOut">
              <a:rPr lang="en-GB" smtClean="0"/>
              <a:t>28/01/2020</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517FB3-B73B-4E17-A81C-3CB0A69337FE}" type="slidenum">
              <a:rPr lang="en-GB" smtClean="0"/>
              <a:t>‹#›</a:t>
            </a:fld>
            <a:endParaRPr lang="en-GB"/>
          </a:p>
        </p:txBody>
      </p:sp>
    </p:spTree>
    <p:extLst>
      <p:ext uri="{BB962C8B-B14F-4D97-AF65-F5344CB8AC3E}">
        <p14:creationId xmlns:p14="http://schemas.microsoft.com/office/powerpoint/2010/main" val="450833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58517FB3-B73B-4E17-A81C-3CB0A69337FE}" type="slidenum">
              <a:rPr lang="en-GB" smtClean="0"/>
              <a:t>1</a:t>
            </a:fld>
            <a:endParaRPr lang="en-GB"/>
          </a:p>
        </p:txBody>
      </p:sp>
    </p:spTree>
    <p:extLst>
      <p:ext uri="{BB962C8B-B14F-4D97-AF65-F5344CB8AC3E}">
        <p14:creationId xmlns:p14="http://schemas.microsoft.com/office/powerpoint/2010/main" val="2263505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endParaRPr lang="en-GB"/>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GB"/>
          </a:p>
        </p:txBody>
      </p:sp>
      <p:sp>
        <p:nvSpPr>
          <p:cNvPr id="4" name="Datumsplatzhalter 3"/>
          <p:cNvSpPr>
            <a:spLocks noGrp="1"/>
          </p:cNvSpPr>
          <p:nvPr>
            <p:ph type="dt" sz="half" idx="10"/>
          </p:nvPr>
        </p:nvSpPr>
        <p:spPr/>
        <p:txBody>
          <a:bodyPr/>
          <a:lstStyle/>
          <a:p>
            <a:fld id="{70B449A8-5B00-4D50-9C51-2A987F9C76AF}" type="datetime1">
              <a:rPr lang="en-GB" smtClean="0"/>
              <a:t>28/01/2020</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a:xfrm>
            <a:off x="9372600" y="6492875"/>
            <a:ext cx="2743200" cy="365125"/>
          </a:xfrm>
        </p:spPr>
        <p:txBody>
          <a:bodyPr/>
          <a:lstStyle>
            <a:lvl1pPr>
              <a:defRPr>
                <a:solidFill>
                  <a:schemeClr val="tx1"/>
                </a:solidFill>
              </a:defRPr>
            </a:lvl1pPr>
          </a:lstStyle>
          <a:p>
            <a:r>
              <a:rPr lang="en-GB"/>
              <a:t> Slide </a:t>
            </a:r>
            <a:fld id="{15C19D22-742B-4C59-ACFC-5591A0FC4A7E}" type="slidenum">
              <a:rPr lang="en-GB" smtClean="0"/>
              <a:pPr/>
              <a:t>‹#›</a:t>
            </a:fld>
            <a:endParaRPr lang="en-GB" dirty="0"/>
          </a:p>
        </p:txBody>
      </p:sp>
    </p:spTree>
    <p:extLst>
      <p:ext uri="{BB962C8B-B14F-4D97-AF65-F5344CB8AC3E}">
        <p14:creationId xmlns:p14="http://schemas.microsoft.com/office/powerpoint/2010/main" val="3535035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10"/>
          </p:nvPr>
        </p:nvSpPr>
        <p:spPr/>
        <p:txBody>
          <a:bodyPr/>
          <a:lstStyle/>
          <a:p>
            <a:fld id="{0AD8B3CD-1BA1-4B97-B225-9217EBAF11DC}" type="datetime1">
              <a:rPr lang="en-GB" smtClean="0"/>
              <a:t>28/01/2020</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B54DA138-5A42-4C18-88B2-CB41C72B2C94}" type="slidenum">
              <a:rPr lang="en-GB" smtClean="0"/>
              <a:t>‹#›</a:t>
            </a:fld>
            <a:endParaRPr lang="en-GB"/>
          </a:p>
        </p:txBody>
      </p:sp>
    </p:spTree>
    <p:extLst>
      <p:ext uri="{BB962C8B-B14F-4D97-AF65-F5344CB8AC3E}">
        <p14:creationId xmlns:p14="http://schemas.microsoft.com/office/powerpoint/2010/main" val="3073382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endParaRPr lang="en-GB"/>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10"/>
          </p:nvPr>
        </p:nvSpPr>
        <p:spPr/>
        <p:txBody>
          <a:bodyPr/>
          <a:lstStyle/>
          <a:p>
            <a:fld id="{7779CC40-DF2C-4D96-9C82-F94F419D6259}" type="datetime1">
              <a:rPr lang="en-GB" smtClean="0"/>
              <a:t>28/01/2020</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B54DA138-5A42-4C18-88B2-CB41C72B2C94}" type="slidenum">
              <a:rPr lang="en-GB" smtClean="0"/>
              <a:t>‹#›</a:t>
            </a:fld>
            <a:endParaRPr lang="en-GB"/>
          </a:p>
        </p:txBody>
      </p:sp>
    </p:spTree>
    <p:extLst>
      <p:ext uri="{BB962C8B-B14F-4D97-AF65-F5344CB8AC3E}">
        <p14:creationId xmlns:p14="http://schemas.microsoft.com/office/powerpoint/2010/main" val="1580962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584786"/>
          </a:xfrm>
        </p:spPr>
        <p:txBody>
          <a:bodyPr>
            <a:noAutofit/>
          </a:bodyPr>
          <a:lstStyle>
            <a:lvl1pPr>
              <a:defRPr sz="2400" b="1"/>
            </a:lvl1pPr>
          </a:lstStyle>
          <a:p>
            <a:r>
              <a:rPr lang="de-DE"/>
              <a:t>Titelmasterformat durch Klicken bearbeiten</a:t>
            </a:r>
            <a:endParaRPr lang="en-GB"/>
          </a:p>
        </p:txBody>
      </p:sp>
      <p:sp>
        <p:nvSpPr>
          <p:cNvPr id="3" name="Inhaltsplatzhalter 2"/>
          <p:cNvSpPr>
            <a:spLocks noGrp="1"/>
          </p:cNvSpPr>
          <p:nvPr>
            <p:ph idx="1"/>
          </p:nvPr>
        </p:nvSpPr>
        <p:spPr>
          <a:xfrm>
            <a:off x="838200" y="1091953"/>
            <a:ext cx="10515600" cy="5085010"/>
          </a:xfrm>
        </p:spPr>
        <p:txBody>
          <a:bodyPr>
            <a:noAutofit/>
          </a:bodyPr>
          <a:lstStyle>
            <a:lvl1pPr>
              <a:defRPr sz="1800"/>
            </a:lvl1pPr>
            <a:lvl2pPr>
              <a:defRPr sz="1800"/>
            </a:lvl2pPr>
            <a:lvl3pPr>
              <a:defRPr sz="1800"/>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10"/>
          </p:nvPr>
        </p:nvSpPr>
        <p:spPr/>
        <p:txBody>
          <a:bodyPr/>
          <a:lstStyle/>
          <a:p>
            <a:fld id="{041053BE-74AE-40C2-84B1-943D80766B7D}" type="datetime1">
              <a:rPr lang="en-GB" smtClean="0"/>
              <a:t>28/01/2020</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B54DA138-5A42-4C18-88B2-CB41C72B2C94}" type="slidenum">
              <a:rPr lang="en-GB" smtClean="0"/>
              <a:t>‹#›</a:t>
            </a:fld>
            <a:endParaRPr lang="en-GB"/>
          </a:p>
        </p:txBody>
      </p:sp>
    </p:spTree>
    <p:extLst>
      <p:ext uri="{BB962C8B-B14F-4D97-AF65-F5344CB8AC3E}">
        <p14:creationId xmlns:p14="http://schemas.microsoft.com/office/powerpoint/2010/main" val="1177181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endParaRPr lang="en-GB"/>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60215B6A-AAA7-4BC1-AA72-5D67A650E825}" type="datetime1">
              <a:rPr lang="en-GB" smtClean="0"/>
              <a:t>28/01/2020</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B54DA138-5A42-4C18-88B2-CB41C72B2C94}" type="slidenum">
              <a:rPr lang="en-GB" smtClean="0"/>
              <a:t>‹#›</a:t>
            </a:fld>
            <a:endParaRPr lang="en-GB"/>
          </a:p>
        </p:txBody>
      </p:sp>
    </p:spTree>
    <p:extLst>
      <p:ext uri="{BB962C8B-B14F-4D97-AF65-F5344CB8AC3E}">
        <p14:creationId xmlns:p14="http://schemas.microsoft.com/office/powerpoint/2010/main" val="2140202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487131"/>
          </a:xfrm>
        </p:spPr>
        <p:txBody>
          <a:bodyPr>
            <a:normAutofit/>
          </a:bodyPr>
          <a:lstStyle>
            <a:lvl1pPr>
              <a:defRPr sz="2400" b="1"/>
            </a:lvl1pPr>
          </a:lstStyle>
          <a:p>
            <a:r>
              <a:rPr lang="de-DE"/>
              <a:t>Titelmasterformat durch Klicken bearbeiten</a:t>
            </a:r>
            <a:endParaRPr lang="en-GB"/>
          </a:p>
        </p:txBody>
      </p:sp>
      <p:sp>
        <p:nvSpPr>
          <p:cNvPr id="3" name="Inhaltsplatzhalter 2"/>
          <p:cNvSpPr>
            <a:spLocks noGrp="1"/>
          </p:cNvSpPr>
          <p:nvPr>
            <p:ph sz="half" idx="1"/>
          </p:nvPr>
        </p:nvSpPr>
        <p:spPr>
          <a:xfrm>
            <a:off x="838200" y="1825625"/>
            <a:ext cx="5181600" cy="4351338"/>
          </a:xfrm>
        </p:spPr>
        <p:txBody>
          <a:bodyPr>
            <a:noAutofit/>
          </a:bodyPr>
          <a:lstStyle>
            <a:lvl1pPr>
              <a:defRPr sz="1800"/>
            </a:lvl1pPr>
            <a:lvl2pPr>
              <a:defRPr sz="1800"/>
            </a:lvl2pPr>
            <a:lvl3pPr>
              <a:defRPr sz="1800"/>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half" idx="2"/>
          </p:nvPr>
        </p:nvSpPr>
        <p:spPr>
          <a:xfrm>
            <a:off x="6172200" y="1825625"/>
            <a:ext cx="5181600" cy="4351338"/>
          </a:xfrm>
        </p:spPr>
        <p:txBody>
          <a:bodyPr>
            <a:noAutofit/>
          </a:bodyPr>
          <a:lstStyle>
            <a:lvl1pPr>
              <a:defRPr sz="1800"/>
            </a:lvl1pPr>
            <a:lvl2pPr>
              <a:defRPr sz="1800"/>
            </a:lvl2pPr>
            <a:lvl3pPr>
              <a:defRPr sz="1800"/>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umsplatzhalter 4"/>
          <p:cNvSpPr>
            <a:spLocks noGrp="1"/>
          </p:cNvSpPr>
          <p:nvPr>
            <p:ph type="dt" sz="half" idx="10"/>
          </p:nvPr>
        </p:nvSpPr>
        <p:spPr/>
        <p:txBody>
          <a:bodyPr/>
          <a:lstStyle/>
          <a:p>
            <a:fld id="{FA07C873-3E4D-4A93-BC35-AAB87EFD1F49}" type="datetime1">
              <a:rPr lang="en-GB" smtClean="0"/>
              <a:t>28/01/2020</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B54DA138-5A42-4C18-88B2-CB41C72B2C94}" type="slidenum">
              <a:rPr lang="en-GB" smtClean="0"/>
              <a:t>‹#›</a:t>
            </a:fld>
            <a:endParaRPr lang="en-GB"/>
          </a:p>
        </p:txBody>
      </p:sp>
    </p:spTree>
    <p:extLst>
      <p:ext uri="{BB962C8B-B14F-4D97-AF65-F5344CB8AC3E}">
        <p14:creationId xmlns:p14="http://schemas.microsoft.com/office/powerpoint/2010/main" val="1825193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endParaRPr lang="en-GB"/>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Datumsplatzhalter 6"/>
          <p:cNvSpPr>
            <a:spLocks noGrp="1"/>
          </p:cNvSpPr>
          <p:nvPr>
            <p:ph type="dt" sz="half" idx="10"/>
          </p:nvPr>
        </p:nvSpPr>
        <p:spPr/>
        <p:txBody>
          <a:bodyPr/>
          <a:lstStyle/>
          <a:p>
            <a:fld id="{A2DC959B-4180-4E94-A7FB-E949234F09B9}" type="datetime1">
              <a:rPr lang="en-GB" smtClean="0"/>
              <a:t>28/01/2020</a:t>
            </a:fld>
            <a:endParaRPr lang="en-GB"/>
          </a:p>
        </p:txBody>
      </p:sp>
      <p:sp>
        <p:nvSpPr>
          <p:cNvPr id="8" name="Fußzeilenplatzhalter 7"/>
          <p:cNvSpPr>
            <a:spLocks noGrp="1"/>
          </p:cNvSpPr>
          <p:nvPr>
            <p:ph type="ftr" sz="quarter" idx="11"/>
          </p:nvPr>
        </p:nvSpPr>
        <p:spPr/>
        <p:txBody>
          <a:bodyPr/>
          <a:lstStyle/>
          <a:p>
            <a:endParaRPr lang="en-GB"/>
          </a:p>
        </p:txBody>
      </p:sp>
      <p:sp>
        <p:nvSpPr>
          <p:cNvPr id="9" name="Foliennummernplatzhalter 8"/>
          <p:cNvSpPr>
            <a:spLocks noGrp="1"/>
          </p:cNvSpPr>
          <p:nvPr>
            <p:ph type="sldNum" sz="quarter" idx="12"/>
          </p:nvPr>
        </p:nvSpPr>
        <p:spPr/>
        <p:txBody>
          <a:bodyPr/>
          <a:lstStyle/>
          <a:p>
            <a:fld id="{B54DA138-5A42-4C18-88B2-CB41C72B2C94}" type="slidenum">
              <a:rPr lang="en-GB" smtClean="0"/>
              <a:t>‹#›</a:t>
            </a:fld>
            <a:endParaRPr lang="en-GB"/>
          </a:p>
        </p:txBody>
      </p:sp>
    </p:spTree>
    <p:extLst>
      <p:ext uri="{BB962C8B-B14F-4D97-AF65-F5344CB8AC3E}">
        <p14:creationId xmlns:p14="http://schemas.microsoft.com/office/powerpoint/2010/main" val="1481901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Datumsplatzhalter 2"/>
          <p:cNvSpPr>
            <a:spLocks noGrp="1"/>
          </p:cNvSpPr>
          <p:nvPr>
            <p:ph type="dt" sz="half" idx="10"/>
          </p:nvPr>
        </p:nvSpPr>
        <p:spPr/>
        <p:txBody>
          <a:bodyPr/>
          <a:lstStyle/>
          <a:p>
            <a:fld id="{D09597FD-8E3D-47DB-A3C9-CEEB0E62BB4F}" type="datetime1">
              <a:rPr lang="en-GB" smtClean="0"/>
              <a:t>28/01/2020</a:t>
            </a:fld>
            <a:endParaRPr lang="en-GB"/>
          </a:p>
        </p:txBody>
      </p:sp>
      <p:sp>
        <p:nvSpPr>
          <p:cNvPr id="4" name="Fußzeilenplatzhalter 3"/>
          <p:cNvSpPr>
            <a:spLocks noGrp="1"/>
          </p:cNvSpPr>
          <p:nvPr>
            <p:ph type="ftr" sz="quarter" idx="11"/>
          </p:nvPr>
        </p:nvSpPr>
        <p:spPr/>
        <p:txBody>
          <a:bodyPr/>
          <a:lstStyle/>
          <a:p>
            <a:endParaRPr lang="en-GB"/>
          </a:p>
        </p:txBody>
      </p:sp>
      <p:sp>
        <p:nvSpPr>
          <p:cNvPr id="5" name="Foliennummernplatzhalter 4"/>
          <p:cNvSpPr>
            <a:spLocks noGrp="1"/>
          </p:cNvSpPr>
          <p:nvPr>
            <p:ph type="sldNum" sz="quarter" idx="12"/>
          </p:nvPr>
        </p:nvSpPr>
        <p:spPr/>
        <p:txBody>
          <a:bodyPr/>
          <a:lstStyle/>
          <a:p>
            <a:fld id="{B54DA138-5A42-4C18-88B2-CB41C72B2C94}" type="slidenum">
              <a:rPr lang="en-GB" smtClean="0"/>
              <a:t>‹#›</a:t>
            </a:fld>
            <a:endParaRPr lang="en-GB"/>
          </a:p>
        </p:txBody>
      </p:sp>
    </p:spTree>
    <p:extLst>
      <p:ext uri="{BB962C8B-B14F-4D97-AF65-F5344CB8AC3E}">
        <p14:creationId xmlns:p14="http://schemas.microsoft.com/office/powerpoint/2010/main" val="3912437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A615C1D-0257-4E66-82D6-97757DD4D416}" type="datetime1">
              <a:rPr lang="en-GB" smtClean="0"/>
              <a:t>28/01/2020</a:t>
            </a:fld>
            <a:endParaRPr lang="en-GB"/>
          </a:p>
        </p:txBody>
      </p:sp>
      <p:sp>
        <p:nvSpPr>
          <p:cNvPr id="3" name="Fußzeilenplatzhalter 2"/>
          <p:cNvSpPr>
            <a:spLocks noGrp="1"/>
          </p:cNvSpPr>
          <p:nvPr>
            <p:ph type="ftr" sz="quarter" idx="11"/>
          </p:nvPr>
        </p:nvSpPr>
        <p:spPr/>
        <p:txBody>
          <a:bodyPr/>
          <a:lstStyle/>
          <a:p>
            <a:endParaRPr lang="en-GB"/>
          </a:p>
        </p:txBody>
      </p:sp>
      <p:sp>
        <p:nvSpPr>
          <p:cNvPr id="4" name="Foliennummernplatzhalter 3"/>
          <p:cNvSpPr>
            <a:spLocks noGrp="1"/>
          </p:cNvSpPr>
          <p:nvPr>
            <p:ph type="sldNum" sz="quarter" idx="12"/>
          </p:nvPr>
        </p:nvSpPr>
        <p:spPr/>
        <p:txBody>
          <a:bodyPr/>
          <a:lstStyle/>
          <a:p>
            <a:fld id="{B54DA138-5A42-4C18-88B2-CB41C72B2C94}" type="slidenum">
              <a:rPr lang="en-GB" smtClean="0"/>
              <a:t>‹#›</a:t>
            </a:fld>
            <a:endParaRPr lang="en-GB"/>
          </a:p>
        </p:txBody>
      </p:sp>
    </p:spTree>
    <p:extLst>
      <p:ext uri="{BB962C8B-B14F-4D97-AF65-F5344CB8AC3E}">
        <p14:creationId xmlns:p14="http://schemas.microsoft.com/office/powerpoint/2010/main" val="3431795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GB"/>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06BCE1C7-3A57-4380-ACB7-CA8869B1E343}" type="datetime1">
              <a:rPr lang="en-GB" smtClean="0"/>
              <a:t>28/01/2020</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B54DA138-5A42-4C18-88B2-CB41C72B2C94}" type="slidenum">
              <a:rPr lang="en-GB" smtClean="0"/>
              <a:t>‹#›</a:t>
            </a:fld>
            <a:endParaRPr lang="en-GB"/>
          </a:p>
        </p:txBody>
      </p:sp>
    </p:spTree>
    <p:extLst>
      <p:ext uri="{BB962C8B-B14F-4D97-AF65-F5344CB8AC3E}">
        <p14:creationId xmlns:p14="http://schemas.microsoft.com/office/powerpoint/2010/main" val="2009040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GB"/>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DA067EA0-5366-4F00-88D6-1CAE8EC546C8}" type="datetime1">
              <a:rPr lang="en-GB" smtClean="0"/>
              <a:t>28/01/2020</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B54DA138-5A42-4C18-88B2-CB41C72B2C94}" type="slidenum">
              <a:rPr lang="en-GB" smtClean="0"/>
              <a:t>‹#›</a:t>
            </a:fld>
            <a:endParaRPr lang="en-GB"/>
          </a:p>
        </p:txBody>
      </p:sp>
    </p:spTree>
    <p:extLst>
      <p:ext uri="{BB962C8B-B14F-4D97-AF65-F5344CB8AC3E}">
        <p14:creationId xmlns:p14="http://schemas.microsoft.com/office/powerpoint/2010/main" val="446032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en-GB"/>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42E0B9-2260-4079-8C52-1FF01593A70F}" type="datetime1">
              <a:rPr lang="en-GB" smtClean="0"/>
              <a:t>28/01/2020</a:t>
            </a:fld>
            <a:endParaRPr lang="en-GB"/>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Foliennummernplatzhalter 5"/>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solidFill>
              </a:defRPr>
            </a:lvl1pPr>
          </a:lstStyle>
          <a:p>
            <a:r>
              <a:rPr lang="en-GB"/>
              <a:t>Slide </a:t>
            </a:r>
            <a:fld id="{B54DA138-5A42-4C18-88B2-CB41C72B2C94}" type="slidenum">
              <a:rPr lang="en-GB" smtClean="0"/>
              <a:pPr/>
              <a:t>‹#›</a:t>
            </a:fld>
            <a:endParaRPr lang="en-GB" dirty="0"/>
          </a:p>
        </p:txBody>
      </p:sp>
    </p:spTree>
    <p:extLst>
      <p:ext uri="{BB962C8B-B14F-4D97-AF65-F5344CB8AC3E}">
        <p14:creationId xmlns:p14="http://schemas.microsoft.com/office/powerpoint/2010/main" val="3105994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1524000" y="1122363"/>
            <a:ext cx="9144000" cy="1931555"/>
          </a:xfrm>
        </p:spPr>
        <p:txBody>
          <a:bodyPr>
            <a:normAutofit/>
          </a:bodyPr>
          <a:lstStyle/>
          <a:p>
            <a:r>
              <a:rPr lang="en-US" sz="4800" b="1" dirty="0">
                <a:effectLst>
                  <a:outerShdw blurRad="38100" dist="38100" dir="2700000" algn="tl">
                    <a:srgbClr val="000000">
                      <a:alpha val="43137"/>
                    </a:srgbClr>
                  </a:outerShdw>
                </a:effectLst>
              </a:rPr>
              <a:t>IWG ASEP</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Revision of ASEP</a:t>
            </a:r>
          </a:p>
        </p:txBody>
      </p:sp>
      <p:sp>
        <p:nvSpPr>
          <p:cNvPr id="5" name="Untertitel 4"/>
          <p:cNvSpPr>
            <a:spLocks noGrp="1"/>
          </p:cNvSpPr>
          <p:nvPr>
            <p:ph type="subTitle" idx="1"/>
          </p:nvPr>
        </p:nvSpPr>
        <p:spPr>
          <a:xfrm>
            <a:off x="10668" y="3602038"/>
            <a:ext cx="12170664" cy="1655762"/>
          </a:xfrm>
        </p:spPr>
        <p:txBody>
          <a:bodyPr>
            <a:noAutofit/>
          </a:bodyPr>
          <a:lstStyle/>
          <a:p>
            <a:pPr>
              <a:lnSpc>
                <a:spcPct val="150000"/>
              </a:lnSpc>
            </a:pPr>
            <a:r>
              <a:rPr lang="en-US" sz="2800" b="1" dirty="0"/>
              <a:t>Future Concept of Real Driving – ASEP</a:t>
            </a:r>
            <a:br>
              <a:rPr lang="en-US" sz="2800" b="1" dirty="0"/>
            </a:br>
            <a:r>
              <a:rPr lang="en-US" sz="2800" b="1" dirty="0"/>
              <a:t>Based on a Statistical Sound Expectation Model</a:t>
            </a:r>
          </a:p>
          <a:p>
            <a:pPr>
              <a:lnSpc>
                <a:spcPct val="150000"/>
              </a:lnSpc>
            </a:pPr>
            <a:endParaRPr lang="en-US" sz="2800" b="1" dirty="0"/>
          </a:p>
          <a:p>
            <a:pPr>
              <a:lnSpc>
                <a:spcPct val="150000"/>
              </a:lnSpc>
            </a:pPr>
            <a:r>
              <a:rPr lang="en-US" sz="2800" b="1" dirty="0"/>
              <a:t>GRBP 71 – January 2020</a:t>
            </a:r>
          </a:p>
        </p:txBody>
      </p:sp>
      <p:sp>
        <p:nvSpPr>
          <p:cNvPr id="7" name="Rectangle 6">
            <a:extLst>
              <a:ext uri="{FF2B5EF4-FFF2-40B4-BE49-F238E27FC236}">
                <a16:creationId xmlns:a16="http://schemas.microsoft.com/office/drawing/2014/main" id="{9EA10F45-5255-495E-8AC0-834F0C273DD4}"/>
              </a:ext>
            </a:extLst>
          </p:cNvPr>
          <p:cNvSpPr/>
          <p:nvPr/>
        </p:nvSpPr>
        <p:spPr>
          <a:xfrm>
            <a:off x="8667774" y="203543"/>
            <a:ext cx="3380812" cy="923330"/>
          </a:xfrm>
          <a:prstGeom prst="rect">
            <a:avLst/>
          </a:prstGeom>
        </p:spPr>
        <p:txBody>
          <a:bodyPr wrap="square">
            <a:spAutoFit/>
          </a:bodyPr>
          <a:lstStyle/>
          <a:p>
            <a:pPr algn="r"/>
            <a:r>
              <a:rPr lang="en-GB" u="sng" dirty="0"/>
              <a:t>Informal document </a:t>
            </a:r>
            <a:r>
              <a:rPr lang="en-GB" b="1" dirty="0"/>
              <a:t>GRBP-71-24 </a:t>
            </a:r>
            <a:endParaRPr lang="en-GB" dirty="0"/>
          </a:p>
          <a:p>
            <a:pPr algn="r"/>
            <a:r>
              <a:rPr lang="en-GB" dirty="0"/>
              <a:t>(71st GRBP, January 28-31, 2020, </a:t>
            </a:r>
          </a:p>
          <a:p>
            <a:pPr algn="r"/>
            <a:r>
              <a:rPr lang="en-GB" dirty="0"/>
              <a:t>agenda item 3.) </a:t>
            </a:r>
          </a:p>
        </p:txBody>
      </p:sp>
      <p:sp>
        <p:nvSpPr>
          <p:cNvPr id="8" name="Rectangle 7">
            <a:extLst>
              <a:ext uri="{FF2B5EF4-FFF2-40B4-BE49-F238E27FC236}">
                <a16:creationId xmlns:a16="http://schemas.microsoft.com/office/drawing/2014/main" id="{C7D8A7A3-8C54-4BB2-BFBA-88E444B2BF42}"/>
              </a:ext>
            </a:extLst>
          </p:cNvPr>
          <p:cNvSpPr/>
          <p:nvPr/>
        </p:nvSpPr>
        <p:spPr>
          <a:xfrm>
            <a:off x="70842" y="203543"/>
            <a:ext cx="3970720" cy="369332"/>
          </a:xfrm>
          <a:prstGeom prst="rect">
            <a:avLst/>
          </a:prstGeom>
        </p:spPr>
        <p:txBody>
          <a:bodyPr wrap="square">
            <a:spAutoFit/>
          </a:bodyPr>
          <a:lstStyle/>
          <a:p>
            <a:r>
              <a:rPr lang="en-GB" b="1" dirty="0"/>
              <a:t>Transmitted by the Chair of IWG ASEP</a:t>
            </a:r>
          </a:p>
        </p:txBody>
      </p:sp>
      <p:sp>
        <p:nvSpPr>
          <p:cNvPr id="2" name="Foliennummernplatzhalter 1"/>
          <p:cNvSpPr>
            <a:spLocks noGrp="1"/>
          </p:cNvSpPr>
          <p:nvPr>
            <p:ph type="sldNum" sz="quarter" idx="12"/>
          </p:nvPr>
        </p:nvSpPr>
        <p:spPr/>
        <p:txBody>
          <a:bodyPr/>
          <a:lstStyle/>
          <a:p>
            <a:r>
              <a:rPr lang="en-GB"/>
              <a:t> Slide </a:t>
            </a:r>
            <a:fld id="{15C19D22-742B-4C59-ACFC-5591A0FC4A7E}" type="slidenum">
              <a:rPr lang="en-GB" smtClean="0"/>
              <a:pPr/>
              <a:t>1</a:t>
            </a:fld>
            <a:endParaRPr lang="en-GB" dirty="0"/>
          </a:p>
        </p:txBody>
      </p:sp>
    </p:spTree>
    <p:extLst>
      <p:ext uri="{BB962C8B-B14F-4D97-AF65-F5344CB8AC3E}">
        <p14:creationId xmlns:p14="http://schemas.microsoft.com/office/powerpoint/2010/main" val="2737514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127448" y="432000"/>
            <a:ext cx="87849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pPr>
            <a:r>
              <a:rPr lang="en-US" altLang="de-DE" sz="2400" b="1" dirty="0" err="1"/>
              <a:t>Tyre</a:t>
            </a:r>
            <a:r>
              <a:rPr lang="en-US" altLang="de-DE" sz="2400" b="1" dirty="0"/>
              <a:t> Rolling Sound - Modelling</a:t>
            </a:r>
          </a:p>
        </p:txBody>
      </p:sp>
      <p:sp>
        <p:nvSpPr>
          <p:cNvPr id="4" name="Ellipse 3"/>
          <p:cNvSpPr/>
          <p:nvPr/>
        </p:nvSpPr>
        <p:spPr>
          <a:xfrm>
            <a:off x="623392" y="432000"/>
            <a:ext cx="432048" cy="449330"/>
          </a:xfrm>
          <a:prstGeom prst="ellipse">
            <a:avLst/>
          </a:prstGeom>
          <a:solidFill>
            <a:srgbClr val="CCFF99"/>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latin typeface="+mj-lt"/>
              </a:rPr>
              <a:t>1</a:t>
            </a:r>
          </a:p>
        </p:txBody>
      </p:sp>
      <p:pic>
        <p:nvPicPr>
          <p:cNvPr id="5" name="Grafik 4"/>
          <p:cNvPicPr>
            <a:picLocks noChangeAspect="1"/>
          </p:cNvPicPr>
          <p:nvPr/>
        </p:nvPicPr>
        <p:blipFill>
          <a:blip r:embed="rId2"/>
          <a:stretch>
            <a:fillRect/>
          </a:stretch>
        </p:blipFill>
        <p:spPr>
          <a:xfrm>
            <a:off x="724429" y="1342571"/>
            <a:ext cx="5184576" cy="4948417"/>
          </a:xfrm>
          <a:prstGeom prst="rect">
            <a:avLst/>
          </a:prstGeom>
        </p:spPr>
      </p:pic>
      <p:sp>
        <p:nvSpPr>
          <p:cNvPr id="6" name="Textfeld 5"/>
          <p:cNvSpPr txBox="1"/>
          <p:nvPr/>
        </p:nvSpPr>
        <p:spPr>
          <a:xfrm>
            <a:off x="6146800" y="1342571"/>
            <a:ext cx="5760640" cy="2769989"/>
          </a:xfrm>
          <a:prstGeom prst="rect">
            <a:avLst/>
          </a:prstGeom>
          <a:noFill/>
        </p:spPr>
        <p:txBody>
          <a:bodyPr wrap="square" rtlCol="0">
            <a:spAutoFit/>
          </a:bodyPr>
          <a:lstStyle/>
          <a:p>
            <a:pPr marL="342900" indent="-342900">
              <a:spcBef>
                <a:spcPts val="1800"/>
              </a:spcBef>
              <a:buFont typeface="Wingdings" panose="05000000000000000000" pitchFamily="2" charset="2"/>
              <a:buChar char="Ø"/>
            </a:pPr>
            <a:r>
              <a:rPr lang="en-US" sz="2400" dirty="0" err="1"/>
              <a:t>Tyre</a:t>
            </a:r>
            <a:r>
              <a:rPr lang="en-US" sz="2400" dirty="0"/>
              <a:t> rolling sound can be described with good accuracy by a logarithmic regression.</a:t>
            </a:r>
          </a:p>
          <a:p>
            <a:pPr marL="342900" indent="-342900">
              <a:spcBef>
                <a:spcPts val="1800"/>
              </a:spcBef>
              <a:buFont typeface="Wingdings" panose="05000000000000000000" pitchFamily="2" charset="2"/>
              <a:buChar char="Ø"/>
            </a:pPr>
            <a:r>
              <a:rPr lang="en-US" sz="2400" dirty="0" err="1"/>
              <a:t>Tyres</a:t>
            </a:r>
            <a:r>
              <a:rPr lang="en-US" sz="2400" dirty="0"/>
              <a:t> may as well have smaller resonances, but the typical deviation from the regression is rather small.</a:t>
            </a:r>
          </a:p>
          <a:p>
            <a:pPr marL="342900" indent="-342900">
              <a:spcBef>
                <a:spcPts val="1800"/>
              </a:spcBef>
              <a:buFont typeface="Wingdings" panose="05000000000000000000" pitchFamily="2" charset="2"/>
              <a:buChar char="Ø"/>
            </a:pPr>
            <a:r>
              <a:rPr lang="en-US" sz="2400" dirty="0"/>
              <a:t>Typical regression qualities are </a:t>
            </a:r>
            <a:r>
              <a:rPr lang="en-US" sz="2400" dirty="0" err="1"/>
              <a:t>R²</a:t>
            </a:r>
            <a:r>
              <a:rPr lang="en-US" sz="2400" dirty="0"/>
              <a:t> &gt; 0.98</a:t>
            </a:r>
          </a:p>
        </p:txBody>
      </p:sp>
      <p:sp>
        <p:nvSpPr>
          <p:cNvPr id="7" name="Textfeld 6"/>
          <p:cNvSpPr txBox="1"/>
          <p:nvPr/>
        </p:nvSpPr>
        <p:spPr>
          <a:xfrm>
            <a:off x="2190238" y="5295079"/>
            <a:ext cx="3033203" cy="307777"/>
          </a:xfrm>
          <a:prstGeom prst="rect">
            <a:avLst/>
          </a:prstGeom>
          <a:solidFill>
            <a:schemeClr val="bg1"/>
          </a:solidFill>
          <a:ln>
            <a:solidFill>
              <a:schemeClr val="tx1"/>
            </a:solidFill>
          </a:ln>
        </p:spPr>
        <p:txBody>
          <a:bodyPr wrap="none" rtlCol="0">
            <a:spAutoFit/>
          </a:bodyPr>
          <a:lstStyle/>
          <a:p>
            <a:r>
              <a:rPr lang="de-DE" sz="1400" dirty="0" err="1"/>
              <a:t>L_tyre</a:t>
            </a:r>
            <a:r>
              <a:rPr lang="de-DE" sz="1400" dirty="0"/>
              <a:t> = </a:t>
            </a:r>
            <a:r>
              <a:rPr lang="de-DE" sz="1400" dirty="0" err="1"/>
              <a:t>Slope</a:t>
            </a:r>
            <a:r>
              <a:rPr lang="de-DE" sz="1400" dirty="0"/>
              <a:t> * LOG(v/50) + L@50</a:t>
            </a:r>
          </a:p>
        </p:txBody>
      </p:sp>
      <p:sp>
        <p:nvSpPr>
          <p:cNvPr id="2" name="Foliennummernplatzhalter 1"/>
          <p:cNvSpPr>
            <a:spLocks noGrp="1"/>
          </p:cNvSpPr>
          <p:nvPr>
            <p:ph type="sldNum" sz="quarter" idx="12"/>
          </p:nvPr>
        </p:nvSpPr>
        <p:spPr/>
        <p:txBody>
          <a:bodyPr/>
          <a:lstStyle/>
          <a:p>
            <a:fld id="{B54DA138-5A42-4C18-88B2-CB41C72B2C94}" type="slidenum">
              <a:rPr lang="en-GB" smtClean="0"/>
              <a:t>10</a:t>
            </a:fld>
            <a:endParaRPr lang="en-GB"/>
          </a:p>
        </p:txBody>
      </p:sp>
    </p:spTree>
    <p:extLst>
      <p:ext uri="{BB962C8B-B14F-4D97-AF65-F5344CB8AC3E}">
        <p14:creationId xmlns:p14="http://schemas.microsoft.com/office/powerpoint/2010/main" val="3569072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ChangeArrowheads="1"/>
          </p:cNvSpPr>
          <p:nvPr/>
        </p:nvSpPr>
        <p:spPr bwMode="auto">
          <a:xfrm>
            <a:off x="1055440" y="432000"/>
            <a:ext cx="88569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pPr>
            <a:r>
              <a:rPr lang="en-US" altLang="de-DE" sz="2400" b="1" dirty="0" err="1"/>
              <a:t>Tyre</a:t>
            </a:r>
            <a:r>
              <a:rPr lang="en-US" altLang="de-DE" sz="2400" b="1" dirty="0"/>
              <a:t> Rolling Sound</a:t>
            </a:r>
          </a:p>
        </p:txBody>
      </p:sp>
      <p:sp>
        <p:nvSpPr>
          <p:cNvPr id="7" name="Ellipse 6"/>
          <p:cNvSpPr/>
          <p:nvPr/>
        </p:nvSpPr>
        <p:spPr>
          <a:xfrm>
            <a:off x="623392" y="432000"/>
            <a:ext cx="432048" cy="449330"/>
          </a:xfrm>
          <a:prstGeom prst="ellipse">
            <a:avLst/>
          </a:prstGeom>
          <a:solidFill>
            <a:srgbClr val="CCFF99"/>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latin typeface="+mj-lt"/>
              </a:rPr>
              <a:t>1</a:t>
            </a:r>
          </a:p>
        </p:txBody>
      </p:sp>
      <p:sp>
        <p:nvSpPr>
          <p:cNvPr id="9" name="Textfeld 8"/>
          <p:cNvSpPr txBox="1"/>
          <p:nvPr/>
        </p:nvSpPr>
        <p:spPr>
          <a:xfrm>
            <a:off x="623392" y="1192279"/>
            <a:ext cx="11089232" cy="1169551"/>
          </a:xfrm>
          <a:prstGeom prst="rect">
            <a:avLst/>
          </a:prstGeom>
          <a:noFill/>
        </p:spPr>
        <p:txBody>
          <a:bodyPr wrap="square" rtlCol="0">
            <a:spAutoFit/>
          </a:bodyPr>
          <a:lstStyle/>
          <a:p>
            <a:pPr marL="342900" indent="-342900">
              <a:spcBef>
                <a:spcPts val="1200"/>
              </a:spcBef>
              <a:buFont typeface="Wingdings" panose="05000000000000000000" pitchFamily="2" charset="2"/>
              <a:buChar char="Ø"/>
            </a:pPr>
            <a:r>
              <a:rPr lang="en-US" sz="2000" dirty="0"/>
              <a:t>A vehicle manufacturer can only select </a:t>
            </a:r>
            <a:r>
              <a:rPr lang="en-US" sz="2000" dirty="0" err="1"/>
              <a:t>tyres</a:t>
            </a:r>
            <a:r>
              <a:rPr lang="en-US" sz="2000" dirty="0"/>
              <a:t> with an approval according UN R117. Any sound behavior of an approved </a:t>
            </a:r>
            <a:r>
              <a:rPr lang="en-US" sz="2000" dirty="0" err="1"/>
              <a:t>tyre</a:t>
            </a:r>
            <a:r>
              <a:rPr lang="en-US" sz="2000" dirty="0"/>
              <a:t> shall be acceptable.</a:t>
            </a:r>
          </a:p>
          <a:p>
            <a:pPr marL="342900" indent="-342900">
              <a:spcBef>
                <a:spcPts val="1200"/>
              </a:spcBef>
              <a:buFont typeface="Wingdings" panose="05000000000000000000" pitchFamily="2" charset="2"/>
              <a:buChar char="Ø"/>
            </a:pPr>
            <a:r>
              <a:rPr lang="en-US" sz="2000" dirty="0"/>
              <a:t>The model will select a minimum and a maximum slope, dependent of the driving speed.</a:t>
            </a:r>
          </a:p>
        </p:txBody>
      </p:sp>
      <p:pic>
        <p:nvPicPr>
          <p:cNvPr id="3" name="Grafik 2"/>
          <p:cNvPicPr>
            <a:picLocks noChangeAspect="1"/>
          </p:cNvPicPr>
          <p:nvPr/>
        </p:nvPicPr>
        <p:blipFill>
          <a:blip r:embed="rId2"/>
          <a:stretch>
            <a:fillRect/>
          </a:stretch>
        </p:blipFill>
        <p:spPr>
          <a:xfrm>
            <a:off x="1055440" y="2520459"/>
            <a:ext cx="4722819" cy="3960000"/>
          </a:xfrm>
          <a:prstGeom prst="rect">
            <a:avLst/>
          </a:prstGeom>
        </p:spPr>
      </p:pic>
      <p:pic>
        <p:nvPicPr>
          <p:cNvPr id="5" name="Grafik 4"/>
          <p:cNvPicPr>
            <a:picLocks noChangeAspect="1"/>
          </p:cNvPicPr>
          <p:nvPr/>
        </p:nvPicPr>
        <p:blipFill>
          <a:blip r:embed="rId3"/>
          <a:stretch>
            <a:fillRect/>
          </a:stretch>
        </p:blipFill>
        <p:spPr>
          <a:xfrm>
            <a:off x="6193285" y="2520459"/>
            <a:ext cx="4754767" cy="3960000"/>
          </a:xfrm>
          <a:prstGeom prst="rect">
            <a:avLst/>
          </a:prstGeom>
        </p:spPr>
      </p:pic>
      <p:sp>
        <p:nvSpPr>
          <p:cNvPr id="8" name="Gleichschenkliges Dreieck 7"/>
          <p:cNvSpPr/>
          <p:nvPr/>
        </p:nvSpPr>
        <p:spPr>
          <a:xfrm>
            <a:off x="9290644" y="2995712"/>
            <a:ext cx="369909" cy="237626"/>
          </a:xfrm>
          <a:prstGeom prst="triangle">
            <a:avLst/>
          </a:prstGeom>
          <a:solidFill>
            <a:srgbClr val="3399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9122329" y="3200777"/>
            <a:ext cx="706538" cy="540186"/>
          </a:xfrm>
          <a:prstGeom prst="rect">
            <a:avLst/>
          </a:prstGeom>
          <a:noFill/>
        </p:spPr>
        <p:txBody>
          <a:bodyPr wrap="none" rtlCol="0">
            <a:spAutoFit/>
          </a:bodyPr>
          <a:lstStyle/>
          <a:p>
            <a:pPr algn="ctr"/>
            <a:r>
              <a:rPr lang="de-DE" sz="1200" dirty="0"/>
              <a:t>max.</a:t>
            </a:r>
          </a:p>
          <a:p>
            <a:pPr algn="ctr"/>
            <a:r>
              <a:rPr lang="de-DE" sz="1200" dirty="0" err="1"/>
              <a:t>slope</a:t>
            </a:r>
            <a:endParaRPr lang="de-DE" sz="1200" dirty="0"/>
          </a:p>
        </p:txBody>
      </p:sp>
      <p:sp>
        <p:nvSpPr>
          <p:cNvPr id="12" name="Gleichschenkliges Dreieck 11"/>
          <p:cNvSpPr/>
          <p:nvPr/>
        </p:nvSpPr>
        <p:spPr>
          <a:xfrm flipV="1">
            <a:off x="7740902" y="5665275"/>
            <a:ext cx="369909" cy="237626"/>
          </a:xfrm>
          <a:prstGeom prst="triangle">
            <a:avLst/>
          </a:prstGeom>
          <a:solidFill>
            <a:srgbClr val="3399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p:cNvSpPr txBox="1"/>
          <p:nvPr/>
        </p:nvSpPr>
        <p:spPr>
          <a:xfrm>
            <a:off x="7572587" y="5157444"/>
            <a:ext cx="706538" cy="540186"/>
          </a:xfrm>
          <a:prstGeom prst="rect">
            <a:avLst/>
          </a:prstGeom>
          <a:noFill/>
        </p:spPr>
        <p:txBody>
          <a:bodyPr wrap="none" rtlCol="0">
            <a:spAutoFit/>
          </a:bodyPr>
          <a:lstStyle/>
          <a:p>
            <a:pPr algn="ctr"/>
            <a:r>
              <a:rPr lang="de-DE" sz="1200" dirty="0"/>
              <a:t>min.</a:t>
            </a:r>
          </a:p>
          <a:p>
            <a:pPr algn="ctr"/>
            <a:r>
              <a:rPr lang="de-DE" sz="1200" dirty="0" err="1"/>
              <a:t>slope</a:t>
            </a:r>
            <a:endParaRPr lang="de-DE" sz="1200" dirty="0"/>
          </a:p>
        </p:txBody>
      </p:sp>
      <p:sp>
        <p:nvSpPr>
          <p:cNvPr id="6" name="Textfeld 5"/>
          <p:cNvSpPr txBox="1"/>
          <p:nvPr/>
        </p:nvSpPr>
        <p:spPr>
          <a:xfrm>
            <a:off x="2943311" y="4930566"/>
            <a:ext cx="2443404" cy="923330"/>
          </a:xfrm>
          <a:prstGeom prst="rect">
            <a:avLst/>
          </a:prstGeom>
          <a:solidFill>
            <a:schemeClr val="bg1">
              <a:lumMod val="95000"/>
            </a:schemeClr>
          </a:solidFill>
          <a:ln>
            <a:solidFill>
              <a:schemeClr val="tx1"/>
            </a:solidFill>
          </a:ln>
        </p:spPr>
        <p:txBody>
          <a:bodyPr wrap="square" rtlCol="0">
            <a:spAutoFit/>
          </a:bodyPr>
          <a:lstStyle/>
          <a:p>
            <a:r>
              <a:rPr lang="de-DE" dirty="0"/>
              <a:t>Analysis </a:t>
            </a:r>
            <a:r>
              <a:rPr lang="de-DE" dirty="0" err="1"/>
              <a:t>of</a:t>
            </a:r>
            <a:r>
              <a:rPr lang="de-DE" dirty="0"/>
              <a:t> 90 </a:t>
            </a:r>
            <a:r>
              <a:rPr lang="de-DE" dirty="0" err="1"/>
              <a:t>set</a:t>
            </a:r>
            <a:r>
              <a:rPr lang="de-DE" dirty="0"/>
              <a:t> </a:t>
            </a:r>
            <a:r>
              <a:rPr lang="de-DE" dirty="0" err="1"/>
              <a:t>of</a:t>
            </a:r>
            <a:r>
              <a:rPr lang="de-DE" dirty="0"/>
              <a:t> </a:t>
            </a:r>
            <a:r>
              <a:rPr lang="de-DE" dirty="0" err="1"/>
              <a:t>tyres</a:t>
            </a:r>
            <a:r>
              <a:rPr lang="de-DE" dirty="0"/>
              <a:t> </a:t>
            </a:r>
            <a:r>
              <a:rPr lang="de-DE" dirty="0" err="1"/>
              <a:t>measured</a:t>
            </a:r>
            <a:r>
              <a:rPr lang="de-DE" dirty="0"/>
              <a:t> </a:t>
            </a:r>
            <a:r>
              <a:rPr lang="de-DE" dirty="0" err="1"/>
              <a:t>for</a:t>
            </a:r>
            <a:r>
              <a:rPr lang="de-DE" dirty="0"/>
              <a:t> </a:t>
            </a:r>
            <a:r>
              <a:rPr lang="de-DE" dirty="0" err="1"/>
              <a:t>the</a:t>
            </a:r>
            <a:r>
              <a:rPr lang="de-DE" dirty="0"/>
              <a:t> 2007 ASEP Database</a:t>
            </a:r>
          </a:p>
        </p:txBody>
      </p:sp>
      <p:sp>
        <p:nvSpPr>
          <p:cNvPr id="11" name="Foliennummernplatzhalter 10"/>
          <p:cNvSpPr>
            <a:spLocks noGrp="1"/>
          </p:cNvSpPr>
          <p:nvPr>
            <p:ph type="sldNum" sz="quarter" idx="12"/>
          </p:nvPr>
        </p:nvSpPr>
        <p:spPr/>
        <p:txBody>
          <a:bodyPr/>
          <a:lstStyle/>
          <a:p>
            <a:fld id="{B54DA138-5A42-4C18-88B2-CB41C72B2C94}" type="slidenum">
              <a:rPr lang="en-GB" smtClean="0"/>
              <a:t>11</a:t>
            </a:fld>
            <a:endParaRPr lang="en-GB"/>
          </a:p>
        </p:txBody>
      </p:sp>
    </p:spTree>
    <p:extLst>
      <p:ext uri="{BB962C8B-B14F-4D97-AF65-F5344CB8AC3E}">
        <p14:creationId xmlns:p14="http://schemas.microsoft.com/office/powerpoint/2010/main" val="416905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4095" name="Gruppieren 214094"/>
          <p:cNvGrpSpPr/>
          <p:nvPr/>
        </p:nvGrpSpPr>
        <p:grpSpPr>
          <a:xfrm>
            <a:off x="405677" y="1147053"/>
            <a:ext cx="4446587" cy="4325937"/>
            <a:chOff x="836613" y="1700213"/>
            <a:chExt cx="4446587" cy="4325937"/>
          </a:xfrm>
        </p:grpSpPr>
        <p:sp>
          <p:nvSpPr>
            <p:cNvPr id="214044" name="AutoShape 55"/>
            <p:cNvSpPr>
              <a:spLocks noChangeAspect="1" noChangeArrowheads="1" noTextEdit="1"/>
            </p:cNvSpPr>
            <p:nvPr/>
          </p:nvSpPr>
          <p:spPr bwMode="auto">
            <a:xfrm>
              <a:off x="842963" y="1706563"/>
              <a:ext cx="4433887"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4045" name="Rectangle 57"/>
            <p:cNvSpPr>
              <a:spLocks noChangeArrowheads="1"/>
            </p:cNvSpPr>
            <p:nvPr/>
          </p:nvSpPr>
          <p:spPr bwMode="auto">
            <a:xfrm>
              <a:off x="836613" y="1700213"/>
              <a:ext cx="4446587" cy="43259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4046" name="Line 58"/>
            <p:cNvSpPr>
              <a:spLocks noChangeShapeType="1"/>
            </p:cNvSpPr>
            <p:nvPr/>
          </p:nvSpPr>
          <p:spPr bwMode="auto">
            <a:xfrm>
              <a:off x="1392238" y="4921250"/>
              <a:ext cx="3748087" cy="0"/>
            </a:xfrm>
            <a:prstGeom prst="line">
              <a:avLst/>
            </a:prstGeom>
            <a:noFill/>
            <a:ln w="6350">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4047" name="Line 59"/>
            <p:cNvSpPr>
              <a:spLocks noChangeShapeType="1"/>
            </p:cNvSpPr>
            <p:nvPr/>
          </p:nvSpPr>
          <p:spPr bwMode="auto">
            <a:xfrm>
              <a:off x="1392238" y="4343400"/>
              <a:ext cx="3748087" cy="0"/>
            </a:xfrm>
            <a:prstGeom prst="line">
              <a:avLst/>
            </a:prstGeom>
            <a:noFill/>
            <a:ln w="6350">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4048" name="Line 60"/>
            <p:cNvSpPr>
              <a:spLocks noChangeShapeType="1"/>
            </p:cNvSpPr>
            <p:nvPr/>
          </p:nvSpPr>
          <p:spPr bwMode="auto">
            <a:xfrm>
              <a:off x="1392238" y="3773488"/>
              <a:ext cx="3748087" cy="0"/>
            </a:xfrm>
            <a:prstGeom prst="line">
              <a:avLst/>
            </a:prstGeom>
            <a:noFill/>
            <a:ln w="6350">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4049" name="Line 61"/>
            <p:cNvSpPr>
              <a:spLocks noChangeShapeType="1"/>
            </p:cNvSpPr>
            <p:nvPr/>
          </p:nvSpPr>
          <p:spPr bwMode="auto">
            <a:xfrm>
              <a:off x="1392238" y="3197225"/>
              <a:ext cx="3748087" cy="0"/>
            </a:xfrm>
            <a:prstGeom prst="line">
              <a:avLst/>
            </a:prstGeom>
            <a:noFill/>
            <a:ln w="6350">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4050" name="Line 62"/>
            <p:cNvSpPr>
              <a:spLocks noChangeShapeType="1"/>
            </p:cNvSpPr>
            <p:nvPr/>
          </p:nvSpPr>
          <p:spPr bwMode="auto">
            <a:xfrm>
              <a:off x="1392238" y="2627313"/>
              <a:ext cx="3748087" cy="0"/>
            </a:xfrm>
            <a:prstGeom prst="line">
              <a:avLst/>
            </a:prstGeom>
            <a:noFill/>
            <a:ln w="6350">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4051" name="Line 63"/>
            <p:cNvSpPr>
              <a:spLocks noChangeShapeType="1"/>
            </p:cNvSpPr>
            <p:nvPr/>
          </p:nvSpPr>
          <p:spPr bwMode="auto">
            <a:xfrm>
              <a:off x="1392238" y="2057400"/>
              <a:ext cx="3748087" cy="0"/>
            </a:xfrm>
            <a:prstGeom prst="line">
              <a:avLst/>
            </a:prstGeom>
            <a:noFill/>
            <a:ln w="6350">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4052" name="Line 64"/>
            <p:cNvSpPr>
              <a:spLocks noChangeShapeType="1"/>
            </p:cNvSpPr>
            <p:nvPr/>
          </p:nvSpPr>
          <p:spPr bwMode="auto">
            <a:xfrm>
              <a:off x="2016125" y="2057400"/>
              <a:ext cx="0" cy="3433762"/>
            </a:xfrm>
            <a:prstGeom prst="line">
              <a:avLst/>
            </a:prstGeom>
            <a:noFill/>
            <a:ln w="6350">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4053" name="Line 65"/>
            <p:cNvSpPr>
              <a:spLocks noChangeShapeType="1"/>
            </p:cNvSpPr>
            <p:nvPr/>
          </p:nvSpPr>
          <p:spPr bwMode="auto">
            <a:xfrm>
              <a:off x="2641600" y="2057400"/>
              <a:ext cx="0" cy="3433762"/>
            </a:xfrm>
            <a:prstGeom prst="line">
              <a:avLst/>
            </a:prstGeom>
            <a:noFill/>
            <a:ln w="6350">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4054" name="Line 66"/>
            <p:cNvSpPr>
              <a:spLocks noChangeShapeType="1"/>
            </p:cNvSpPr>
            <p:nvPr/>
          </p:nvSpPr>
          <p:spPr bwMode="auto">
            <a:xfrm>
              <a:off x="3265488" y="2057400"/>
              <a:ext cx="0" cy="3433762"/>
            </a:xfrm>
            <a:prstGeom prst="line">
              <a:avLst/>
            </a:prstGeom>
            <a:noFill/>
            <a:ln w="6350">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4055" name="Line 67"/>
            <p:cNvSpPr>
              <a:spLocks noChangeShapeType="1"/>
            </p:cNvSpPr>
            <p:nvPr/>
          </p:nvSpPr>
          <p:spPr bwMode="auto">
            <a:xfrm>
              <a:off x="3890963" y="2057400"/>
              <a:ext cx="0" cy="3433762"/>
            </a:xfrm>
            <a:prstGeom prst="line">
              <a:avLst/>
            </a:prstGeom>
            <a:noFill/>
            <a:ln w="6350">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4056" name="Line 68"/>
            <p:cNvSpPr>
              <a:spLocks noChangeShapeType="1"/>
            </p:cNvSpPr>
            <p:nvPr/>
          </p:nvSpPr>
          <p:spPr bwMode="auto">
            <a:xfrm>
              <a:off x="4514850" y="2057400"/>
              <a:ext cx="0" cy="3433762"/>
            </a:xfrm>
            <a:prstGeom prst="line">
              <a:avLst/>
            </a:prstGeom>
            <a:noFill/>
            <a:ln w="6350">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4057" name="Line 69"/>
            <p:cNvSpPr>
              <a:spLocks noChangeShapeType="1"/>
            </p:cNvSpPr>
            <p:nvPr/>
          </p:nvSpPr>
          <p:spPr bwMode="auto">
            <a:xfrm>
              <a:off x="5140325" y="2057400"/>
              <a:ext cx="0" cy="3433762"/>
            </a:xfrm>
            <a:prstGeom prst="line">
              <a:avLst/>
            </a:prstGeom>
            <a:noFill/>
            <a:ln w="6350">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4058" name="Line 70"/>
            <p:cNvSpPr>
              <a:spLocks noChangeShapeType="1"/>
            </p:cNvSpPr>
            <p:nvPr/>
          </p:nvSpPr>
          <p:spPr bwMode="auto">
            <a:xfrm flipV="1">
              <a:off x="1392238" y="2057400"/>
              <a:ext cx="0" cy="3433762"/>
            </a:xfrm>
            <a:prstGeom prst="line">
              <a:avLst/>
            </a:prstGeom>
            <a:noFill/>
            <a:ln w="6350">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4059" name="Line 71"/>
            <p:cNvSpPr>
              <a:spLocks noChangeShapeType="1"/>
            </p:cNvSpPr>
            <p:nvPr/>
          </p:nvSpPr>
          <p:spPr bwMode="auto">
            <a:xfrm>
              <a:off x="1392238" y="5491163"/>
              <a:ext cx="3748087" cy="0"/>
            </a:xfrm>
            <a:prstGeom prst="line">
              <a:avLst/>
            </a:prstGeom>
            <a:noFill/>
            <a:ln w="6350">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4065" name="Rectangle 77"/>
            <p:cNvSpPr>
              <a:spLocks noChangeArrowheads="1"/>
            </p:cNvSpPr>
            <p:nvPr/>
          </p:nvSpPr>
          <p:spPr bwMode="auto">
            <a:xfrm>
              <a:off x="1179513" y="5421313"/>
              <a:ext cx="11541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de-DE" sz="900" dirty="0">
                  <a:solidFill>
                    <a:srgbClr val="595959"/>
                  </a:solidFill>
                  <a:latin typeface="Calibri" panose="020F0502020204030204" pitchFamily="34" charset="0"/>
                </a:rPr>
                <a:t>50</a:t>
              </a:r>
              <a:endParaRPr lang="en-US" altLang="de-DE" sz="1800" dirty="0"/>
            </a:p>
          </p:txBody>
        </p:sp>
        <p:sp>
          <p:nvSpPr>
            <p:cNvPr id="214066" name="Rectangle 78"/>
            <p:cNvSpPr>
              <a:spLocks noChangeArrowheads="1"/>
            </p:cNvSpPr>
            <p:nvPr/>
          </p:nvSpPr>
          <p:spPr bwMode="auto">
            <a:xfrm>
              <a:off x="1179513" y="4845050"/>
              <a:ext cx="11541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de-DE" sz="900" dirty="0">
                  <a:solidFill>
                    <a:srgbClr val="595959"/>
                  </a:solidFill>
                  <a:latin typeface="Calibri" panose="020F0502020204030204" pitchFamily="34" charset="0"/>
                </a:rPr>
                <a:t>55</a:t>
              </a:r>
              <a:endParaRPr lang="en-US" altLang="de-DE" sz="1800" dirty="0"/>
            </a:p>
          </p:txBody>
        </p:sp>
        <p:sp>
          <p:nvSpPr>
            <p:cNvPr id="214067" name="Rectangle 79"/>
            <p:cNvSpPr>
              <a:spLocks noChangeArrowheads="1"/>
            </p:cNvSpPr>
            <p:nvPr/>
          </p:nvSpPr>
          <p:spPr bwMode="auto">
            <a:xfrm>
              <a:off x="1179513" y="4275138"/>
              <a:ext cx="11541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de-DE" sz="900" dirty="0">
                  <a:solidFill>
                    <a:srgbClr val="595959"/>
                  </a:solidFill>
                  <a:latin typeface="Calibri" panose="020F0502020204030204" pitchFamily="34" charset="0"/>
                </a:rPr>
                <a:t>60</a:t>
              </a:r>
              <a:endParaRPr lang="en-US" altLang="de-DE" sz="1800" dirty="0"/>
            </a:p>
          </p:txBody>
        </p:sp>
        <p:sp>
          <p:nvSpPr>
            <p:cNvPr id="214068" name="Rectangle 80"/>
            <p:cNvSpPr>
              <a:spLocks noChangeArrowheads="1"/>
            </p:cNvSpPr>
            <p:nvPr/>
          </p:nvSpPr>
          <p:spPr bwMode="auto">
            <a:xfrm>
              <a:off x="1179513" y="3705225"/>
              <a:ext cx="11541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de-DE" sz="900" dirty="0">
                  <a:solidFill>
                    <a:srgbClr val="595959"/>
                  </a:solidFill>
                  <a:latin typeface="Calibri" panose="020F0502020204030204" pitchFamily="34" charset="0"/>
                </a:rPr>
                <a:t>65</a:t>
              </a:r>
              <a:endParaRPr lang="en-US" altLang="de-DE" sz="1800" dirty="0"/>
            </a:p>
          </p:txBody>
        </p:sp>
        <p:sp>
          <p:nvSpPr>
            <p:cNvPr id="214069" name="Rectangle 81"/>
            <p:cNvSpPr>
              <a:spLocks noChangeArrowheads="1"/>
            </p:cNvSpPr>
            <p:nvPr/>
          </p:nvSpPr>
          <p:spPr bwMode="auto">
            <a:xfrm>
              <a:off x="1179513" y="3127375"/>
              <a:ext cx="11541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de-DE" sz="900" dirty="0">
                  <a:solidFill>
                    <a:srgbClr val="595959"/>
                  </a:solidFill>
                  <a:latin typeface="Calibri" panose="020F0502020204030204" pitchFamily="34" charset="0"/>
                </a:rPr>
                <a:t>70</a:t>
              </a:r>
              <a:endParaRPr lang="en-US" altLang="de-DE" sz="1800" dirty="0"/>
            </a:p>
          </p:txBody>
        </p:sp>
        <p:sp>
          <p:nvSpPr>
            <p:cNvPr id="214070" name="Rectangle 82"/>
            <p:cNvSpPr>
              <a:spLocks noChangeArrowheads="1"/>
            </p:cNvSpPr>
            <p:nvPr/>
          </p:nvSpPr>
          <p:spPr bwMode="auto">
            <a:xfrm>
              <a:off x="1179513" y="2557463"/>
              <a:ext cx="11541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de-DE" sz="900" dirty="0">
                  <a:solidFill>
                    <a:srgbClr val="595959"/>
                  </a:solidFill>
                  <a:latin typeface="Calibri" panose="020F0502020204030204" pitchFamily="34" charset="0"/>
                </a:rPr>
                <a:t>75</a:t>
              </a:r>
              <a:endParaRPr lang="en-US" altLang="de-DE" sz="1800" dirty="0"/>
            </a:p>
          </p:txBody>
        </p:sp>
        <p:sp>
          <p:nvSpPr>
            <p:cNvPr id="214071" name="Rectangle 83"/>
            <p:cNvSpPr>
              <a:spLocks noChangeArrowheads="1"/>
            </p:cNvSpPr>
            <p:nvPr/>
          </p:nvSpPr>
          <p:spPr bwMode="auto">
            <a:xfrm>
              <a:off x="1179513" y="1981200"/>
              <a:ext cx="11541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de-DE" sz="900" dirty="0">
                  <a:solidFill>
                    <a:srgbClr val="595959"/>
                  </a:solidFill>
                  <a:latin typeface="Calibri" panose="020F0502020204030204" pitchFamily="34" charset="0"/>
                </a:rPr>
                <a:t>80</a:t>
              </a:r>
              <a:endParaRPr lang="en-US" altLang="de-DE" sz="1800" dirty="0"/>
            </a:p>
          </p:txBody>
        </p:sp>
        <p:sp>
          <p:nvSpPr>
            <p:cNvPr id="214072" name="Rectangle 84"/>
            <p:cNvSpPr>
              <a:spLocks noChangeArrowheads="1"/>
            </p:cNvSpPr>
            <p:nvPr/>
          </p:nvSpPr>
          <p:spPr bwMode="auto">
            <a:xfrm>
              <a:off x="1365250" y="5565775"/>
              <a:ext cx="5770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de-DE" sz="900" dirty="0">
                  <a:solidFill>
                    <a:srgbClr val="333333"/>
                  </a:solidFill>
                  <a:latin typeface="Calibri" panose="020F0502020204030204" pitchFamily="34" charset="0"/>
                </a:rPr>
                <a:t>0</a:t>
              </a:r>
              <a:endParaRPr lang="en-US" altLang="de-DE" sz="1800" dirty="0"/>
            </a:p>
          </p:txBody>
        </p:sp>
        <p:sp>
          <p:nvSpPr>
            <p:cNvPr id="214073" name="Rectangle 85"/>
            <p:cNvSpPr>
              <a:spLocks noChangeArrowheads="1"/>
            </p:cNvSpPr>
            <p:nvPr/>
          </p:nvSpPr>
          <p:spPr bwMode="auto">
            <a:xfrm>
              <a:off x="1962150" y="5565775"/>
              <a:ext cx="11541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de-DE" sz="900" dirty="0">
                  <a:solidFill>
                    <a:srgbClr val="333333"/>
                  </a:solidFill>
                  <a:latin typeface="Calibri" panose="020F0502020204030204" pitchFamily="34" charset="0"/>
                </a:rPr>
                <a:t>20</a:t>
              </a:r>
              <a:endParaRPr lang="en-US" altLang="de-DE" sz="1800" dirty="0"/>
            </a:p>
          </p:txBody>
        </p:sp>
        <p:sp>
          <p:nvSpPr>
            <p:cNvPr id="214074" name="Rectangle 86"/>
            <p:cNvSpPr>
              <a:spLocks noChangeArrowheads="1"/>
            </p:cNvSpPr>
            <p:nvPr/>
          </p:nvSpPr>
          <p:spPr bwMode="auto">
            <a:xfrm>
              <a:off x="2586038" y="5565775"/>
              <a:ext cx="11541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de-DE" sz="900" dirty="0">
                  <a:solidFill>
                    <a:srgbClr val="333333"/>
                  </a:solidFill>
                  <a:latin typeface="Calibri" panose="020F0502020204030204" pitchFamily="34" charset="0"/>
                </a:rPr>
                <a:t>40</a:t>
              </a:r>
              <a:endParaRPr lang="en-US" altLang="de-DE" sz="1800" dirty="0"/>
            </a:p>
          </p:txBody>
        </p:sp>
        <p:sp>
          <p:nvSpPr>
            <p:cNvPr id="214075" name="Rectangle 87"/>
            <p:cNvSpPr>
              <a:spLocks noChangeArrowheads="1"/>
            </p:cNvSpPr>
            <p:nvPr/>
          </p:nvSpPr>
          <p:spPr bwMode="auto">
            <a:xfrm>
              <a:off x="3211513" y="5565775"/>
              <a:ext cx="11541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de-DE" sz="900" dirty="0">
                  <a:solidFill>
                    <a:srgbClr val="333333"/>
                  </a:solidFill>
                  <a:latin typeface="Calibri" panose="020F0502020204030204" pitchFamily="34" charset="0"/>
                </a:rPr>
                <a:t>60</a:t>
              </a:r>
              <a:endParaRPr lang="en-US" altLang="de-DE" sz="1800" dirty="0"/>
            </a:p>
          </p:txBody>
        </p:sp>
        <p:sp>
          <p:nvSpPr>
            <p:cNvPr id="214076" name="Rectangle 88"/>
            <p:cNvSpPr>
              <a:spLocks noChangeArrowheads="1"/>
            </p:cNvSpPr>
            <p:nvPr/>
          </p:nvSpPr>
          <p:spPr bwMode="auto">
            <a:xfrm>
              <a:off x="3841750" y="5565775"/>
              <a:ext cx="11541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de-DE" sz="900" dirty="0">
                  <a:solidFill>
                    <a:srgbClr val="333333"/>
                  </a:solidFill>
                  <a:latin typeface="Calibri" panose="020F0502020204030204" pitchFamily="34" charset="0"/>
                </a:rPr>
                <a:t>80</a:t>
              </a:r>
              <a:endParaRPr lang="en-US" altLang="de-DE" sz="1800" dirty="0"/>
            </a:p>
          </p:txBody>
        </p:sp>
        <p:sp>
          <p:nvSpPr>
            <p:cNvPr id="214077" name="Rectangle 89"/>
            <p:cNvSpPr>
              <a:spLocks noChangeArrowheads="1"/>
            </p:cNvSpPr>
            <p:nvPr/>
          </p:nvSpPr>
          <p:spPr bwMode="auto">
            <a:xfrm>
              <a:off x="4440238" y="5565775"/>
              <a:ext cx="17312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de-DE" sz="900" dirty="0">
                  <a:solidFill>
                    <a:srgbClr val="333333"/>
                  </a:solidFill>
                  <a:latin typeface="Calibri" panose="020F0502020204030204" pitchFamily="34" charset="0"/>
                </a:rPr>
                <a:t>100</a:t>
              </a:r>
              <a:endParaRPr lang="en-US" altLang="de-DE" sz="1800" dirty="0"/>
            </a:p>
          </p:txBody>
        </p:sp>
        <p:sp>
          <p:nvSpPr>
            <p:cNvPr id="214078" name="Rectangle 90"/>
            <p:cNvSpPr>
              <a:spLocks noChangeArrowheads="1"/>
            </p:cNvSpPr>
            <p:nvPr/>
          </p:nvSpPr>
          <p:spPr bwMode="auto">
            <a:xfrm>
              <a:off x="5064125" y="5565775"/>
              <a:ext cx="17312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de-DE" sz="900" dirty="0">
                  <a:solidFill>
                    <a:srgbClr val="333333"/>
                  </a:solidFill>
                  <a:latin typeface="Calibri" panose="020F0502020204030204" pitchFamily="34" charset="0"/>
                </a:rPr>
                <a:t>120</a:t>
              </a:r>
              <a:endParaRPr lang="en-US" altLang="de-DE" sz="1800" dirty="0"/>
            </a:p>
          </p:txBody>
        </p:sp>
        <p:sp>
          <p:nvSpPr>
            <p:cNvPr id="214082" name="Rectangle 94"/>
            <p:cNvSpPr>
              <a:spLocks noChangeArrowheads="1"/>
            </p:cNvSpPr>
            <p:nvPr/>
          </p:nvSpPr>
          <p:spPr bwMode="auto">
            <a:xfrm>
              <a:off x="1123950" y="3752850"/>
              <a:ext cx="2885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de-DE" sz="1000" b="1" dirty="0">
                  <a:solidFill>
                    <a:srgbClr val="000000"/>
                  </a:solidFill>
                  <a:latin typeface="Calibri" panose="020F0502020204030204" pitchFamily="34" charset="0"/>
                </a:rPr>
                <a:t> </a:t>
              </a:r>
              <a:endParaRPr lang="en-US" altLang="de-DE" sz="1800" dirty="0"/>
            </a:p>
          </p:txBody>
        </p:sp>
        <p:sp>
          <p:nvSpPr>
            <p:cNvPr id="214084" name="Rectangle 96"/>
            <p:cNvSpPr>
              <a:spLocks noChangeArrowheads="1"/>
            </p:cNvSpPr>
            <p:nvPr/>
          </p:nvSpPr>
          <p:spPr bwMode="auto">
            <a:xfrm rot="16200000">
              <a:off x="708374" y="3690193"/>
              <a:ext cx="59471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de-DE" sz="1000" b="1" dirty="0">
                  <a:solidFill>
                    <a:srgbClr val="000000"/>
                  </a:solidFill>
                  <a:latin typeface="Calibri" panose="020F0502020204030204" pitchFamily="34" charset="0"/>
                </a:rPr>
                <a:t>SPL [dB(A)]</a:t>
              </a:r>
              <a:endParaRPr lang="en-US" altLang="de-DE" sz="1800" dirty="0"/>
            </a:p>
          </p:txBody>
        </p:sp>
        <p:sp>
          <p:nvSpPr>
            <p:cNvPr id="214089" name="Rectangle 101"/>
            <p:cNvSpPr>
              <a:spLocks noChangeArrowheads="1"/>
            </p:cNvSpPr>
            <p:nvPr/>
          </p:nvSpPr>
          <p:spPr bwMode="auto">
            <a:xfrm>
              <a:off x="2695575" y="5724525"/>
              <a:ext cx="114614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de-DE" sz="1000" b="1" dirty="0">
                  <a:solidFill>
                    <a:srgbClr val="000000"/>
                  </a:solidFill>
                  <a:latin typeface="Calibri" panose="020F0502020204030204" pitchFamily="34" charset="0"/>
                </a:rPr>
                <a:t>Vehicle Speed [km/h]</a:t>
              </a:r>
              <a:endParaRPr lang="en-US" altLang="de-DE" sz="1800" dirty="0"/>
            </a:p>
          </p:txBody>
        </p:sp>
        <p:sp>
          <p:nvSpPr>
            <p:cNvPr id="214090" name="Rectangle 102"/>
            <p:cNvSpPr>
              <a:spLocks noChangeArrowheads="1"/>
            </p:cNvSpPr>
            <p:nvPr/>
          </p:nvSpPr>
          <p:spPr bwMode="auto">
            <a:xfrm>
              <a:off x="1625600" y="1774825"/>
              <a:ext cx="165590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de-DE" sz="1000" b="1" dirty="0">
                  <a:solidFill>
                    <a:srgbClr val="000000"/>
                  </a:solidFill>
                  <a:latin typeface="Calibri" panose="020F0502020204030204" pitchFamily="34" charset="0"/>
                </a:rPr>
                <a:t>Different Rolling Sound Curves </a:t>
              </a:r>
              <a:endParaRPr lang="en-US" altLang="de-DE" sz="1800" dirty="0"/>
            </a:p>
          </p:txBody>
        </p:sp>
        <p:sp>
          <p:nvSpPr>
            <p:cNvPr id="214091" name="Rectangle 103"/>
            <p:cNvSpPr>
              <a:spLocks noChangeArrowheads="1"/>
            </p:cNvSpPr>
            <p:nvPr/>
          </p:nvSpPr>
          <p:spPr bwMode="auto">
            <a:xfrm>
              <a:off x="3286125" y="1774825"/>
              <a:ext cx="3847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de-DE" sz="1000" b="1" dirty="0">
                  <a:solidFill>
                    <a:srgbClr val="000000"/>
                  </a:solidFill>
                  <a:latin typeface="Calibri" panose="020F0502020204030204" pitchFamily="34" charset="0"/>
                </a:rPr>
                <a:t>-</a:t>
              </a:r>
              <a:endParaRPr lang="en-US" altLang="de-DE" sz="1800" dirty="0"/>
            </a:p>
          </p:txBody>
        </p:sp>
        <p:sp>
          <p:nvSpPr>
            <p:cNvPr id="214092" name="Rectangle 104"/>
            <p:cNvSpPr>
              <a:spLocks noChangeArrowheads="1"/>
            </p:cNvSpPr>
            <p:nvPr/>
          </p:nvSpPr>
          <p:spPr bwMode="auto">
            <a:xfrm>
              <a:off x="3348038" y="1774825"/>
              <a:ext cx="11557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de-DE" sz="1000" b="1" dirty="0">
                  <a:solidFill>
                    <a:srgbClr val="000000"/>
                  </a:solidFill>
                  <a:latin typeface="Calibri" panose="020F0502020204030204" pitchFamily="34" charset="0"/>
                </a:rPr>
                <a:t>Reference to 50 km/h</a:t>
              </a:r>
              <a:endParaRPr lang="en-US" altLang="de-DE" sz="1800" dirty="0"/>
            </a:p>
          </p:txBody>
        </p:sp>
        <p:sp>
          <p:nvSpPr>
            <p:cNvPr id="214093" name="Rectangle 105"/>
            <p:cNvSpPr>
              <a:spLocks noChangeArrowheads="1"/>
            </p:cNvSpPr>
            <p:nvPr/>
          </p:nvSpPr>
          <p:spPr bwMode="auto">
            <a:xfrm>
              <a:off x="842963" y="1706563"/>
              <a:ext cx="4433887" cy="4319587"/>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22" name="Freeform 20"/>
          <p:cNvSpPr>
            <a:spLocks/>
          </p:cNvSpPr>
          <p:nvPr/>
        </p:nvSpPr>
        <p:spPr bwMode="auto">
          <a:xfrm>
            <a:off x="1268694" y="2545697"/>
            <a:ext cx="2813050" cy="2293938"/>
          </a:xfrm>
          <a:custGeom>
            <a:avLst/>
            <a:gdLst>
              <a:gd name="T0" fmla="*/ 0 w 1772"/>
              <a:gd name="T1" fmla="*/ 1445 h 1445"/>
              <a:gd name="T2" fmla="*/ 99 w 1772"/>
              <a:gd name="T3" fmla="*/ 1190 h 1445"/>
              <a:gd name="T4" fmla="*/ 238 w 1772"/>
              <a:gd name="T5" fmla="*/ 948 h 1445"/>
              <a:gd name="T6" fmla="*/ 294 w 1772"/>
              <a:gd name="T7" fmla="*/ 870 h 1445"/>
              <a:gd name="T8" fmla="*/ 393 w 1772"/>
              <a:gd name="T9" fmla="*/ 753 h 1445"/>
              <a:gd name="T10" fmla="*/ 493 w 1772"/>
              <a:gd name="T11" fmla="*/ 658 h 1445"/>
              <a:gd name="T12" fmla="*/ 592 w 1772"/>
              <a:gd name="T13" fmla="*/ 575 h 1445"/>
              <a:gd name="T14" fmla="*/ 687 w 1772"/>
              <a:gd name="T15" fmla="*/ 502 h 1445"/>
              <a:gd name="T16" fmla="*/ 787 w 1772"/>
              <a:gd name="T17" fmla="*/ 433 h 1445"/>
              <a:gd name="T18" fmla="*/ 886 w 1772"/>
              <a:gd name="T19" fmla="*/ 376 h 1445"/>
              <a:gd name="T20" fmla="*/ 986 w 1772"/>
              <a:gd name="T21" fmla="*/ 320 h 1445"/>
              <a:gd name="T22" fmla="*/ 1081 w 1772"/>
              <a:gd name="T23" fmla="*/ 268 h 1445"/>
              <a:gd name="T24" fmla="*/ 1180 w 1772"/>
              <a:gd name="T25" fmla="*/ 225 h 1445"/>
              <a:gd name="T26" fmla="*/ 1280 w 1772"/>
              <a:gd name="T27" fmla="*/ 182 h 1445"/>
              <a:gd name="T28" fmla="*/ 1379 w 1772"/>
              <a:gd name="T29" fmla="*/ 138 h 1445"/>
              <a:gd name="T30" fmla="*/ 1474 w 1772"/>
              <a:gd name="T31" fmla="*/ 99 h 1445"/>
              <a:gd name="T32" fmla="*/ 1574 w 1772"/>
              <a:gd name="T33" fmla="*/ 65 h 1445"/>
              <a:gd name="T34" fmla="*/ 1673 w 1772"/>
              <a:gd name="T35" fmla="*/ 30 h 1445"/>
              <a:gd name="T36" fmla="*/ 1772 w 1772"/>
              <a:gd name="T3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72" h="1445">
                <a:moveTo>
                  <a:pt x="0" y="1445"/>
                </a:moveTo>
                <a:lnTo>
                  <a:pt x="99" y="1190"/>
                </a:lnTo>
                <a:lnTo>
                  <a:pt x="238" y="948"/>
                </a:lnTo>
                <a:lnTo>
                  <a:pt x="294" y="870"/>
                </a:lnTo>
                <a:lnTo>
                  <a:pt x="393" y="753"/>
                </a:lnTo>
                <a:lnTo>
                  <a:pt x="493" y="658"/>
                </a:lnTo>
                <a:lnTo>
                  <a:pt x="592" y="575"/>
                </a:lnTo>
                <a:lnTo>
                  <a:pt x="687" y="502"/>
                </a:lnTo>
                <a:lnTo>
                  <a:pt x="787" y="433"/>
                </a:lnTo>
                <a:lnTo>
                  <a:pt x="886" y="376"/>
                </a:lnTo>
                <a:lnTo>
                  <a:pt x="986" y="320"/>
                </a:lnTo>
                <a:lnTo>
                  <a:pt x="1081" y="268"/>
                </a:lnTo>
                <a:lnTo>
                  <a:pt x="1180" y="225"/>
                </a:lnTo>
                <a:lnTo>
                  <a:pt x="1280" y="182"/>
                </a:lnTo>
                <a:lnTo>
                  <a:pt x="1379" y="138"/>
                </a:lnTo>
                <a:lnTo>
                  <a:pt x="1474" y="99"/>
                </a:lnTo>
                <a:lnTo>
                  <a:pt x="1574" y="65"/>
                </a:lnTo>
                <a:lnTo>
                  <a:pt x="1673" y="30"/>
                </a:lnTo>
                <a:lnTo>
                  <a:pt x="1772" y="0"/>
                </a:lnTo>
              </a:path>
            </a:pathLst>
          </a:custGeom>
          <a:noFill/>
          <a:ln w="142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 name="Freeform 21"/>
          <p:cNvSpPr>
            <a:spLocks/>
          </p:cNvSpPr>
          <p:nvPr/>
        </p:nvSpPr>
        <p:spPr bwMode="auto">
          <a:xfrm>
            <a:off x="1646520" y="1851960"/>
            <a:ext cx="2435225" cy="3016250"/>
          </a:xfrm>
          <a:custGeom>
            <a:avLst/>
            <a:gdLst>
              <a:gd name="T0" fmla="*/ 0 w 1534"/>
              <a:gd name="T1" fmla="*/ 1900 h 1900"/>
              <a:gd name="T2" fmla="*/ 56 w 1534"/>
              <a:gd name="T3" fmla="*/ 1739 h 1900"/>
              <a:gd name="T4" fmla="*/ 155 w 1534"/>
              <a:gd name="T5" fmla="*/ 1510 h 1900"/>
              <a:gd name="T6" fmla="*/ 255 w 1534"/>
              <a:gd name="T7" fmla="*/ 1320 h 1900"/>
              <a:gd name="T8" fmla="*/ 354 w 1534"/>
              <a:gd name="T9" fmla="*/ 1151 h 1900"/>
              <a:gd name="T10" fmla="*/ 449 w 1534"/>
              <a:gd name="T11" fmla="*/ 1004 h 1900"/>
              <a:gd name="T12" fmla="*/ 549 w 1534"/>
              <a:gd name="T13" fmla="*/ 870 h 1900"/>
              <a:gd name="T14" fmla="*/ 648 w 1534"/>
              <a:gd name="T15" fmla="*/ 753 h 1900"/>
              <a:gd name="T16" fmla="*/ 748 w 1534"/>
              <a:gd name="T17" fmla="*/ 645 h 1900"/>
              <a:gd name="T18" fmla="*/ 843 w 1534"/>
              <a:gd name="T19" fmla="*/ 541 h 1900"/>
              <a:gd name="T20" fmla="*/ 942 w 1534"/>
              <a:gd name="T21" fmla="*/ 450 h 1900"/>
              <a:gd name="T22" fmla="*/ 1042 w 1534"/>
              <a:gd name="T23" fmla="*/ 363 h 1900"/>
              <a:gd name="T24" fmla="*/ 1141 w 1534"/>
              <a:gd name="T25" fmla="*/ 281 h 1900"/>
              <a:gd name="T26" fmla="*/ 1236 w 1534"/>
              <a:gd name="T27" fmla="*/ 207 h 1900"/>
              <a:gd name="T28" fmla="*/ 1336 w 1534"/>
              <a:gd name="T29" fmla="*/ 134 h 1900"/>
              <a:gd name="T30" fmla="*/ 1435 w 1534"/>
              <a:gd name="T31" fmla="*/ 65 h 1900"/>
              <a:gd name="T32" fmla="*/ 1534 w 1534"/>
              <a:gd name="T33" fmla="*/ 0 h 1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34" h="1900">
                <a:moveTo>
                  <a:pt x="0" y="1900"/>
                </a:moveTo>
                <a:lnTo>
                  <a:pt x="56" y="1739"/>
                </a:lnTo>
                <a:lnTo>
                  <a:pt x="155" y="1510"/>
                </a:lnTo>
                <a:lnTo>
                  <a:pt x="255" y="1320"/>
                </a:lnTo>
                <a:lnTo>
                  <a:pt x="354" y="1151"/>
                </a:lnTo>
                <a:lnTo>
                  <a:pt x="449" y="1004"/>
                </a:lnTo>
                <a:lnTo>
                  <a:pt x="549" y="870"/>
                </a:lnTo>
                <a:lnTo>
                  <a:pt x="648" y="753"/>
                </a:lnTo>
                <a:lnTo>
                  <a:pt x="748" y="645"/>
                </a:lnTo>
                <a:lnTo>
                  <a:pt x="843" y="541"/>
                </a:lnTo>
                <a:lnTo>
                  <a:pt x="942" y="450"/>
                </a:lnTo>
                <a:lnTo>
                  <a:pt x="1042" y="363"/>
                </a:lnTo>
                <a:lnTo>
                  <a:pt x="1141" y="281"/>
                </a:lnTo>
                <a:lnTo>
                  <a:pt x="1236" y="207"/>
                </a:lnTo>
                <a:lnTo>
                  <a:pt x="1336" y="134"/>
                </a:lnTo>
                <a:lnTo>
                  <a:pt x="1435" y="65"/>
                </a:lnTo>
                <a:lnTo>
                  <a:pt x="1534" y="0"/>
                </a:lnTo>
              </a:path>
            </a:pathLst>
          </a:custGeom>
          <a:noFill/>
          <a:ln w="2540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4018" name="Rectangle 2"/>
          <p:cNvSpPr>
            <a:spLocks noChangeArrowheads="1"/>
          </p:cNvSpPr>
          <p:nvPr/>
        </p:nvSpPr>
        <p:spPr bwMode="auto">
          <a:xfrm>
            <a:off x="1127448" y="432000"/>
            <a:ext cx="87849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pPr>
            <a:r>
              <a:rPr lang="en-US" altLang="de-DE" sz="2400" b="1" dirty="0" err="1"/>
              <a:t>Tyre</a:t>
            </a:r>
            <a:r>
              <a:rPr lang="en-US" altLang="de-DE" sz="2400" b="1" dirty="0"/>
              <a:t> Rolling Sound</a:t>
            </a:r>
          </a:p>
        </p:txBody>
      </p:sp>
      <p:sp>
        <p:nvSpPr>
          <p:cNvPr id="7" name="Ellipse 6"/>
          <p:cNvSpPr/>
          <p:nvPr/>
        </p:nvSpPr>
        <p:spPr>
          <a:xfrm>
            <a:off x="623392" y="432000"/>
            <a:ext cx="432048" cy="449330"/>
          </a:xfrm>
          <a:prstGeom prst="ellipse">
            <a:avLst/>
          </a:prstGeom>
          <a:solidFill>
            <a:srgbClr val="CCFF99"/>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mj-lt"/>
              </a:rPr>
              <a:t>1</a:t>
            </a:r>
          </a:p>
        </p:txBody>
      </p:sp>
      <p:sp>
        <p:nvSpPr>
          <p:cNvPr id="3" name="Textfeld 2"/>
          <p:cNvSpPr txBox="1"/>
          <p:nvPr/>
        </p:nvSpPr>
        <p:spPr>
          <a:xfrm>
            <a:off x="5065228" y="1147053"/>
            <a:ext cx="7192086" cy="2631490"/>
          </a:xfrm>
          <a:prstGeom prst="rect">
            <a:avLst/>
          </a:prstGeom>
          <a:solidFill>
            <a:schemeClr val="bg1"/>
          </a:solidFill>
          <a:ln>
            <a:noFill/>
          </a:ln>
        </p:spPr>
        <p:txBody>
          <a:bodyPr wrap="square" rtlCol="0">
            <a:spAutoFit/>
          </a:bodyPr>
          <a:lstStyle/>
          <a:p>
            <a:pPr marL="285750" indent="-285750">
              <a:spcBef>
                <a:spcPts val="600"/>
              </a:spcBef>
              <a:buFont typeface="Wingdings" panose="05000000000000000000" pitchFamily="2" charset="2"/>
              <a:buChar char="Ø"/>
            </a:pPr>
            <a:r>
              <a:rPr lang="en-US" sz="2000" dirty="0"/>
              <a:t>The model needs to consider a sufficient spread of technologies.</a:t>
            </a:r>
          </a:p>
          <a:p>
            <a:pPr marL="285750" indent="-285750">
              <a:spcBef>
                <a:spcPts val="600"/>
              </a:spcBef>
              <a:buFont typeface="Wingdings" panose="05000000000000000000" pitchFamily="2" charset="2"/>
              <a:buChar char="Ø"/>
            </a:pPr>
            <a:r>
              <a:rPr lang="en-US" sz="2000" dirty="0"/>
              <a:t>Therefore, two slopes are introduced</a:t>
            </a:r>
          </a:p>
          <a:p>
            <a:pPr marL="742950" lvl="1" indent="-285750">
              <a:spcBef>
                <a:spcPts val="600"/>
              </a:spcBef>
              <a:buFont typeface="Wingdings" panose="05000000000000000000" pitchFamily="2" charset="2"/>
              <a:buChar char="Ø"/>
            </a:pPr>
            <a:r>
              <a:rPr lang="en-US" sz="2000" dirty="0"/>
              <a:t>a lower slope at speeds below 50 km/h, and</a:t>
            </a:r>
          </a:p>
          <a:p>
            <a:pPr marL="742950" lvl="1" indent="-285750">
              <a:spcBef>
                <a:spcPts val="600"/>
              </a:spcBef>
              <a:buFont typeface="Wingdings" panose="05000000000000000000" pitchFamily="2" charset="2"/>
              <a:buChar char="Ø"/>
            </a:pPr>
            <a:r>
              <a:rPr lang="en-US" sz="2000" dirty="0"/>
              <a:t>a higher slope at speeds above 50 km/h</a:t>
            </a:r>
          </a:p>
          <a:p>
            <a:pPr marL="285750" indent="-285750">
              <a:spcBef>
                <a:spcPts val="600"/>
              </a:spcBef>
              <a:buFont typeface="Wingdings" panose="05000000000000000000" pitchFamily="2" charset="2"/>
              <a:buChar char="Ø"/>
            </a:pPr>
            <a:r>
              <a:rPr lang="en-US" sz="2000" dirty="0"/>
              <a:t>With these two slopes, variations in </a:t>
            </a:r>
            <a:r>
              <a:rPr lang="en-US" sz="2000" dirty="0" err="1"/>
              <a:t>tyre</a:t>
            </a:r>
            <a:r>
              <a:rPr lang="en-US" sz="2000" dirty="0"/>
              <a:t> technology are covered.</a:t>
            </a:r>
          </a:p>
          <a:p>
            <a:pPr marL="623888" indent="-355600">
              <a:spcBef>
                <a:spcPts val="600"/>
              </a:spcBef>
            </a:pPr>
            <a:r>
              <a:rPr lang="en-US" sz="2000" dirty="0">
                <a:sym typeface="Wingdings" panose="05000000000000000000" pitchFamily="2" charset="2"/>
              </a:rPr>
              <a:t> </a:t>
            </a:r>
            <a:r>
              <a:rPr lang="en-US" sz="2000" b="1" dirty="0">
                <a:solidFill>
                  <a:srgbClr val="C00000"/>
                </a:solidFill>
                <a:effectLst>
                  <a:outerShdw blurRad="38100" dist="38100" dir="2700000" algn="tl">
                    <a:srgbClr val="000000">
                      <a:alpha val="43137"/>
                    </a:srgbClr>
                  </a:outerShdw>
                </a:effectLst>
                <a:sym typeface="Wingdings" panose="05000000000000000000" pitchFamily="2" charset="2"/>
              </a:rPr>
              <a:t>THIS CONCEPT OF TWO SLOPES IS USED NOT ONLY FOR THE TYRE MODEL; BUT FOR ALL FOLLOWING MODELS AS WELL.</a:t>
            </a:r>
            <a:endParaRPr lang="en-US" sz="2000" b="1" dirty="0">
              <a:solidFill>
                <a:srgbClr val="C00000"/>
              </a:solidFill>
              <a:effectLst>
                <a:outerShdw blurRad="38100" dist="38100" dir="2700000" algn="tl">
                  <a:srgbClr val="000000">
                    <a:alpha val="43137"/>
                  </a:srgbClr>
                </a:outerShdw>
              </a:effectLst>
            </a:endParaRPr>
          </a:p>
        </p:txBody>
      </p:sp>
      <p:sp>
        <p:nvSpPr>
          <p:cNvPr id="112" name="Freeform 72"/>
          <p:cNvSpPr>
            <a:spLocks noEditPoints="1"/>
          </p:cNvSpPr>
          <p:nvPr/>
        </p:nvSpPr>
        <p:spPr bwMode="auto">
          <a:xfrm>
            <a:off x="1262927" y="3234614"/>
            <a:ext cx="1235075" cy="1600200"/>
          </a:xfrm>
          <a:custGeom>
            <a:avLst/>
            <a:gdLst>
              <a:gd name="T0" fmla="*/ 13 w 778"/>
              <a:gd name="T1" fmla="*/ 1003 h 1008"/>
              <a:gd name="T2" fmla="*/ 13 w 778"/>
              <a:gd name="T3" fmla="*/ 964 h 1008"/>
              <a:gd name="T4" fmla="*/ 17 w 778"/>
              <a:gd name="T5" fmla="*/ 977 h 1008"/>
              <a:gd name="T6" fmla="*/ 39 w 778"/>
              <a:gd name="T7" fmla="*/ 934 h 1008"/>
              <a:gd name="T8" fmla="*/ 35 w 778"/>
              <a:gd name="T9" fmla="*/ 900 h 1008"/>
              <a:gd name="T10" fmla="*/ 43 w 778"/>
              <a:gd name="T11" fmla="*/ 913 h 1008"/>
              <a:gd name="T12" fmla="*/ 65 w 778"/>
              <a:gd name="T13" fmla="*/ 869 h 1008"/>
              <a:gd name="T14" fmla="*/ 61 w 778"/>
              <a:gd name="T15" fmla="*/ 839 h 1008"/>
              <a:gd name="T16" fmla="*/ 65 w 778"/>
              <a:gd name="T17" fmla="*/ 848 h 1008"/>
              <a:gd name="T18" fmla="*/ 91 w 778"/>
              <a:gd name="T19" fmla="*/ 804 h 1008"/>
              <a:gd name="T20" fmla="*/ 87 w 778"/>
              <a:gd name="T21" fmla="*/ 774 h 1008"/>
              <a:gd name="T22" fmla="*/ 91 w 778"/>
              <a:gd name="T23" fmla="*/ 783 h 1008"/>
              <a:gd name="T24" fmla="*/ 117 w 778"/>
              <a:gd name="T25" fmla="*/ 739 h 1008"/>
              <a:gd name="T26" fmla="*/ 100 w 778"/>
              <a:gd name="T27" fmla="*/ 739 h 1008"/>
              <a:gd name="T28" fmla="*/ 126 w 778"/>
              <a:gd name="T29" fmla="*/ 722 h 1008"/>
              <a:gd name="T30" fmla="*/ 143 w 778"/>
              <a:gd name="T31" fmla="*/ 675 h 1008"/>
              <a:gd name="T32" fmla="*/ 134 w 778"/>
              <a:gd name="T33" fmla="*/ 679 h 1008"/>
              <a:gd name="T34" fmla="*/ 160 w 778"/>
              <a:gd name="T35" fmla="*/ 662 h 1008"/>
              <a:gd name="T36" fmla="*/ 177 w 778"/>
              <a:gd name="T37" fmla="*/ 614 h 1008"/>
              <a:gd name="T38" fmla="*/ 164 w 778"/>
              <a:gd name="T39" fmla="*/ 618 h 1008"/>
              <a:gd name="T40" fmla="*/ 190 w 778"/>
              <a:gd name="T41" fmla="*/ 597 h 1008"/>
              <a:gd name="T42" fmla="*/ 208 w 778"/>
              <a:gd name="T43" fmla="*/ 553 h 1008"/>
              <a:gd name="T44" fmla="*/ 199 w 778"/>
              <a:gd name="T45" fmla="*/ 553 h 1008"/>
              <a:gd name="T46" fmla="*/ 225 w 778"/>
              <a:gd name="T47" fmla="*/ 540 h 1008"/>
              <a:gd name="T48" fmla="*/ 251 w 778"/>
              <a:gd name="T49" fmla="*/ 497 h 1008"/>
              <a:gd name="T50" fmla="*/ 238 w 778"/>
              <a:gd name="T51" fmla="*/ 497 h 1008"/>
              <a:gd name="T52" fmla="*/ 268 w 778"/>
              <a:gd name="T53" fmla="*/ 484 h 1008"/>
              <a:gd name="T54" fmla="*/ 290 w 778"/>
              <a:gd name="T55" fmla="*/ 441 h 1008"/>
              <a:gd name="T56" fmla="*/ 277 w 778"/>
              <a:gd name="T57" fmla="*/ 441 h 1008"/>
              <a:gd name="T58" fmla="*/ 307 w 778"/>
              <a:gd name="T59" fmla="*/ 428 h 1008"/>
              <a:gd name="T60" fmla="*/ 333 w 778"/>
              <a:gd name="T61" fmla="*/ 385 h 1008"/>
              <a:gd name="T62" fmla="*/ 320 w 778"/>
              <a:gd name="T63" fmla="*/ 389 h 1008"/>
              <a:gd name="T64" fmla="*/ 350 w 778"/>
              <a:gd name="T65" fmla="*/ 376 h 1008"/>
              <a:gd name="T66" fmla="*/ 381 w 778"/>
              <a:gd name="T67" fmla="*/ 333 h 1008"/>
              <a:gd name="T68" fmla="*/ 368 w 778"/>
              <a:gd name="T69" fmla="*/ 337 h 1008"/>
              <a:gd name="T70" fmla="*/ 398 w 778"/>
              <a:gd name="T71" fmla="*/ 324 h 1008"/>
              <a:gd name="T72" fmla="*/ 428 w 778"/>
              <a:gd name="T73" fmla="*/ 285 h 1008"/>
              <a:gd name="T74" fmla="*/ 415 w 778"/>
              <a:gd name="T75" fmla="*/ 285 h 1008"/>
              <a:gd name="T76" fmla="*/ 445 w 778"/>
              <a:gd name="T77" fmla="*/ 277 h 1008"/>
              <a:gd name="T78" fmla="*/ 476 w 778"/>
              <a:gd name="T79" fmla="*/ 238 h 1008"/>
              <a:gd name="T80" fmla="*/ 463 w 778"/>
              <a:gd name="T81" fmla="*/ 238 h 1008"/>
              <a:gd name="T82" fmla="*/ 497 w 778"/>
              <a:gd name="T83" fmla="*/ 225 h 1008"/>
              <a:gd name="T84" fmla="*/ 528 w 778"/>
              <a:gd name="T85" fmla="*/ 190 h 1008"/>
              <a:gd name="T86" fmla="*/ 515 w 778"/>
              <a:gd name="T87" fmla="*/ 190 h 1008"/>
              <a:gd name="T88" fmla="*/ 549 w 778"/>
              <a:gd name="T89" fmla="*/ 181 h 1008"/>
              <a:gd name="T90" fmla="*/ 584 w 778"/>
              <a:gd name="T91" fmla="*/ 147 h 1008"/>
              <a:gd name="T92" fmla="*/ 571 w 778"/>
              <a:gd name="T93" fmla="*/ 147 h 1008"/>
              <a:gd name="T94" fmla="*/ 601 w 778"/>
              <a:gd name="T95" fmla="*/ 138 h 1008"/>
              <a:gd name="T96" fmla="*/ 636 w 778"/>
              <a:gd name="T97" fmla="*/ 104 h 1008"/>
              <a:gd name="T98" fmla="*/ 623 w 778"/>
              <a:gd name="T99" fmla="*/ 104 h 1008"/>
              <a:gd name="T100" fmla="*/ 657 w 778"/>
              <a:gd name="T101" fmla="*/ 95 h 1008"/>
              <a:gd name="T102" fmla="*/ 692 w 778"/>
              <a:gd name="T103" fmla="*/ 60 h 1008"/>
              <a:gd name="T104" fmla="*/ 679 w 778"/>
              <a:gd name="T105" fmla="*/ 60 h 1008"/>
              <a:gd name="T106" fmla="*/ 709 w 778"/>
              <a:gd name="T107" fmla="*/ 56 h 1008"/>
              <a:gd name="T108" fmla="*/ 748 w 778"/>
              <a:gd name="T109" fmla="*/ 21 h 1008"/>
              <a:gd name="T110" fmla="*/ 735 w 778"/>
              <a:gd name="T111" fmla="*/ 17 h 1008"/>
              <a:gd name="T112" fmla="*/ 770 w 778"/>
              <a:gd name="T113" fmla="*/ 13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78" h="1008">
                <a:moveTo>
                  <a:pt x="0" y="999"/>
                </a:moveTo>
                <a:lnTo>
                  <a:pt x="0" y="999"/>
                </a:lnTo>
                <a:lnTo>
                  <a:pt x="4" y="995"/>
                </a:lnTo>
                <a:lnTo>
                  <a:pt x="9" y="995"/>
                </a:lnTo>
                <a:lnTo>
                  <a:pt x="13" y="999"/>
                </a:lnTo>
                <a:lnTo>
                  <a:pt x="13" y="1003"/>
                </a:lnTo>
                <a:lnTo>
                  <a:pt x="13" y="1003"/>
                </a:lnTo>
                <a:lnTo>
                  <a:pt x="13" y="1003"/>
                </a:lnTo>
                <a:lnTo>
                  <a:pt x="13" y="1003"/>
                </a:lnTo>
                <a:lnTo>
                  <a:pt x="9" y="1008"/>
                </a:lnTo>
                <a:lnTo>
                  <a:pt x="4" y="1008"/>
                </a:lnTo>
                <a:lnTo>
                  <a:pt x="0" y="1003"/>
                </a:lnTo>
                <a:lnTo>
                  <a:pt x="0" y="999"/>
                </a:lnTo>
                <a:lnTo>
                  <a:pt x="0" y="999"/>
                </a:lnTo>
                <a:close/>
                <a:moveTo>
                  <a:pt x="13" y="964"/>
                </a:moveTo>
                <a:lnTo>
                  <a:pt x="13" y="964"/>
                </a:lnTo>
                <a:lnTo>
                  <a:pt x="17" y="960"/>
                </a:lnTo>
                <a:lnTo>
                  <a:pt x="22" y="960"/>
                </a:lnTo>
                <a:lnTo>
                  <a:pt x="26" y="964"/>
                </a:lnTo>
                <a:lnTo>
                  <a:pt x="26" y="973"/>
                </a:lnTo>
                <a:lnTo>
                  <a:pt x="26" y="973"/>
                </a:lnTo>
                <a:lnTo>
                  <a:pt x="26" y="973"/>
                </a:lnTo>
                <a:lnTo>
                  <a:pt x="22" y="977"/>
                </a:lnTo>
                <a:lnTo>
                  <a:pt x="17" y="977"/>
                </a:lnTo>
                <a:lnTo>
                  <a:pt x="13" y="973"/>
                </a:lnTo>
                <a:lnTo>
                  <a:pt x="13" y="964"/>
                </a:lnTo>
                <a:lnTo>
                  <a:pt x="13" y="964"/>
                </a:lnTo>
                <a:close/>
                <a:moveTo>
                  <a:pt x="26" y="934"/>
                </a:moveTo>
                <a:lnTo>
                  <a:pt x="26" y="934"/>
                </a:lnTo>
                <a:lnTo>
                  <a:pt x="30" y="930"/>
                </a:lnTo>
                <a:lnTo>
                  <a:pt x="35" y="930"/>
                </a:lnTo>
                <a:lnTo>
                  <a:pt x="39" y="934"/>
                </a:lnTo>
                <a:lnTo>
                  <a:pt x="39" y="938"/>
                </a:lnTo>
                <a:lnTo>
                  <a:pt x="39" y="938"/>
                </a:lnTo>
                <a:lnTo>
                  <a:pt x="35" y="943"/>
                </a:lnTo>
                <a:lnTo>
                  <a:pt x="30" y="947"/>
                </a:lnTo>
                <a:lnTo>
                  <a:pt x="26" y="938"/>
                </a:lnTo>
                <a:lnTo>
                  <a:pt x="26" y="934"/>
                </a:lnTo>
                <a:lnTo>
                  <a:pt x="26" y="934"/>
                </a:lnTo>
                <a:close/>
                <a:moveTo>
                  <a:pt x="35" y="900"/>
                </a:moveTo>
                <a:lnTo>
                  <a:pt x="35" y="900"/>
                </a:lnTo>
                <a:lnTo>
                  <a:pt x="39" y="895"/>
                </a:lnTo>
                <a:lnTo>
                  <a:pt x="48" y="895"/>
                </a:lnTo>
                <a:lnTo>
                  <a:pt x="52" y="900"/>
                </a:lnTo>
                <a:lnTo>
                  <a:pt x="52" y="908"/>
                </a:lnTo>
                <a:lnTo>
                  <a:pt x="52" y="908"/>
                </a:lnTo>
                <a:lnTo>
                  <a:pt x="48" y="913"/>
                </a:lnTo>
                <a:lnTo>
                  <a:pt x="43" y="913"/>
                </a:lnTo>
                <a:lnTo>
                  <a:pt x="35" y="908"/>
                </a:lnTo>
                <a:lnTo>
                  <a:pt x="35" y="900"/>
                </a:lnTo>
                <a:lnTo>
                  <a:pt x="35" y="900"/>
                </a:lnTo>
                <a:close/>
                <a:moveTo>
                  <a:pt x="48" y="869"/>
                </a:moveTo>
                <a:lnTo>
                  <a:pt x="48" y="869"/>
                </a:lnTo>
                <a:lnTo>
                  <a:pt x="52" y="865"/>
                </a:lnTo>
                <a:lnTo>
                  <a:pt x="61" y="865"/>
                </a:lnTo>
                <a:lnTo>
                  <a:pt x="65" y="869"/>
                </a:lnTo>
                <a:lnTo>
                  <a:pt x="65" y="874"/>
                </a:lnTo>
                <a:lnTo>
                  <a:pt x="65" y="874"/>
                </a:lnTo>
                <a:lnTo>
                  <a:pt x="61" y="882"/>
                </a:lnTo>
                <a:lnTo>
                  <a:pt x="52" y="882"/>
                </a:lnTo>
                <a:lnTo>
                  <a:pt x="48" y="878"/>
                </a:lnTo>
                <a:lnTo>
                  <a:pt x="48" y="869"/>
                </a:lnTo>
                <a:lnTo>
                  <a:pt x="48" y="869"/>
                </a:lnTo>
                <a:close/>
                <a:moveTo>
                  <a:pt x="61" y="839"/>
                </a:moveTo>
                <a:lnTo>
                  <a:pt x="61" y="839"/>
                </a:lnTo>
                <a:lnTo>
                  <a:pt x="65" y="830"/>
                </a:lnTo>
                <a:lnTo>
                  <a:pt x="74" y="830"/>
                </a:lnTo>
                <a:lnTo>
                  <a:pt x="78" y="835"/>
                </a:lnTo>
                <a:lnTo>
                  <a:pt x="78" y="843"/>
                </a:lnTo>
                <a:lnTo>
                  <a:pt x="78" y="843"/>
                </a:lnTo>
                <a:lnTo>
                  <a:pt x="74" y="848"/>
                </a:lnTo>
                <a:lnTo>
                  <a:pt x="65" y="848"/>
                </a:lnTo>
                <a:lnTo>
                  <a:pt x="61" y="843"/>
                </a:lnTo>
                <a:lnTo>
                  <a:pt x="61" y="839"/>
                </a:lnTo>
                <a:lnTo>
                  <a:pt x="61" y="839"/>
                </a:lnTo>
                <a:close/>
                <a:moveTo>
                  <a:pt x="74" y="804"/>
                </a:moveTo>
                <a:lnTo>
                  <a:pt x="74" y="804"/>
                </a:lnTo>
                <a:lnTo>
                  <a:pt x="78" y="800"/>
                </a:lnTo>
                <a:lnTo>
                  <a:pt x="87" y="800"/>
                </a:lnTo>
                <a:lnTo>
                  <a:pt x="91" y="804"/>
                </a:lnTo>
                <a:lnTo>
                  <a:pt x="91" y="813"/>
                </a:lnTo>
                <a:lnTo>
                  <a:pt x="91" y="813"/>
                </a:lnTo>
                <a:lnTo>
                  <a:pt x="87" y="817"/>
                </a:lnTo>
                <a:lnTo>
                  <a:pt x="78" y="817"/>
                </a:lnTo>
                <a:lnTo>
                  <a:pt x="74" y="813"/>
                </a:lnTo>
                <a:lnTo>
                  <a:pt x="74" y="804"/>
                </a:lnTo>
                <a:lnTo>
                  <a:pt x="74" y="804"/>
                </a:lnTo>
                <a:close/>
                <a:moveTo>
                  <a:pt x="87" y="774"/>
                </a:moveTo>
                <a:lnTo>
                  <a:pt x="87" y="774"/>
                </a:lnTo>
                <a:lnTo>
                  <a:pt x="91" y="770"/>
                </a:lnTo>
                <a:lnTo>
                  <a:pt x="100" y="765"/>
                </a:lnTo>
                <a:lnTo>
                  <a:pt x="104" y="774"/>
                </a:lnTo>
                <a:lnTo>
                  <a:pt x="104" y="778"/>
                </a:lnTo>
                <a:lnTo>
                  <a:pt x="104" y="778"/>
                </a:lnTo>
                <a:lnTo>
                  <a:pt x="100" y="783"/>
                </a:lnTo>
                <a:lnTo>
                  <a:pt x="91" y="783"/>
                </a:lnTo>
                <a:lnTo>
                  <a:pt x="87" y="778"/>
                </a:lnTo>
                <a:lnTo>
                  <a:pt x="87" y="774"/>
                </a:lnTo>
                <a:lnTo>
                  <a:pt x="87" y="774"/>
                </a:lnTo>
                <a:close/>
                <a:moveTo>
                  <a:pt x="100" y="739"/>
                </a:moveTo>
                <a:lnTo>
                  <a:pt x="100" y="739"/>
                </a:lnTo>
                <a:lnTo>
                  <a:pt x="104" y="735"/>
                </a:lnTo>
                <a:lnTo>
                  <a:pt x="113" y="735"/>
                </a:lnTo>
                <a:lnTo>
                  <a:pt x="117" y="739"/>
                </a:lnTo>
                <a:lnTo>
                  <a:pt x="117" y="748"/>
                </a:lnTo>
                <a:lnTo>
                  <a:pt x="117" y="748"/>
                </a:lnTo>
                <a:lnTo>
                  <a:pt x="117" y="748"/>
                </a:lnTo>
                <a:lnTo>
                  <a:pt x="113" y="752"/>
                </a:lnTo>
                <a:lnTo>
                  <a:pt x="104" y="752"/>
                </a:lnTo>
                <a:lnTo>
                  <a:pt x="100" y="748"/>
                </a:lnTo>
                <a:lnTo>
                  <a:pt x="100" y="739"/>
                </a:lnTo>
                <a:lnTo>
                  <a:pt x="100" y="739"/>
                </a:lnTo>
                <a:close/>
                <a:moveTo>
                  <a:pt x="117" y="709"/>
                </a:moveTo>
                <a:lnTo>
                  <a:pt x="117" y="709"/>
                </a:lnTo>
                <a:lnTo>
                  <a:pt x="121" y="705"/>
                </a:lnTo>
                <a:lnTo>
                  <a:pt x="130" y="705"/>
                </a:lnTo>
                <a:lnTo>
                  <a:pt x="134" y="709"/>
                </a:lnTo>
                <a:lnTo>
                  <a:pt x="130" y="718"/>
                </a:lnTo>
                <a:lnTo>
                  <a:pt x="130" y="718"/>
                </a:lnTo>
                <a:lnTo>
                  <a:pt x="126" y="722"/>
                </a:lnTo>
                <a:lnTo>
                  <a:pt x="121" y="722"/>
                </a:lnTo>
                <a:lnTo>
                  <a:pt x="117" y="714"/>
                </a:lnTo>
                <a:lnTo>
                  <a:pt x="117" y="709"/>
                </a:lnTo>
                <a:lnTo>
                  <a:pt x="117" y="709"/>
                </a:lnTo>
                <a:close/>
                <a:moveTo>
                  <a:pt x="134" y="679"/>
                </a:moveTo>
                <a:lnTo>
                  <a:pt x="134" y="679"/>
                </a:lnTo>
                <a:lnTo>
                  <a:pt x="138" y="675"/>
                </a:lnTo>
                <a:lnTo>
                  <a:pt x="143" y="675"/>
                </a:lnTo>
                <a:lnTo>
                  <a:pt x="147" y="679"/>
                </a:lnTo>
                <a:lnTo>
                  <a:pt x="147" y="688"/>
                </a:lnTo>
                <a:lnTo>
                  <a:pt x="147" y="688"/>
                </a:lnTo>
                <a:lnTo>
                  <a:pt x="143" y="692"/>
                </a:lnTo>
                <a:lnTo>
                  <a:pt x="134" y="692"/>
                </a:lnTo>
                <a:lnTo>
                  <a:pt x="130" y="683"/>
                </a:lnTo>
                <a:lnTo>
                  <a:pt x="134" y="679"/>
                </a:lnTo>
                <a:lnTo>
                  <a:pt x="134" y="679"/>
                </a:lnTo>
                <a:close/>
                <a:moveTo>
                  <a:pt x="147" y="649"/>
                </a:moveTo>
                <a:lnTo>
                  <a:pt x="147" y="649"/>
                </a:lnTo>
                <a:lnTo>
                  <a:pt x="151" y="644"/>
                </a:lnTo>
                <a:lnTo>
                  <a:pt x="160" y="644"/>
                </a:lnTo>
                <a:lnTo>
                  <a:pt x="164" y="649"/>
                </a:lnTo>
                <a:lnTo>
                  <a:pt x="164" y="657"/>
                </a:lnTo>
                <a:lnTo>
                  <a:pt x="164" y="657"/>
                </a:lnTo>
                <a:lnTo>
                  <a:pt x="160" y="662"/>
                </a:lnTo>
                <a:lnTo>
                  <a:pt x="151" y="657"/>
                </a:lnTo>
                <a:lnTo>
                  <a:pt x="147" y="653"/>
                </a:lnTo>
                <a:lnTo>
                  <a:pt x="147" y="649"/>
                </a:lnTo>
                <a:lnTo>
                  <a:pt x="147" y="649"/>
                </a:lnTo>
                <a:close/>
                <a:moveTo>
                  <a:pt x="164" y="618"/>
                </a:moveTo>
                <a:lnTo>
                  <a:pt x="164" y="618"/>
                </a:lnTo>
                <a:lnTo>
                  <a:pt x="169" y="614"/>
                </a:lnTo>
                <a:lnTo>
                  <a:pt x="177" y="614"/>
                </a:lnTo>
                <a:lnTo>
                  <a:pt x="182" y="618"/>
                </a:lnTo>
                <a:lnTo>
                  <a:pt x="182" y="623"/>
                </a:lnTo>
                <a:lnTo>
                  <a:pt x="182" y="623"/>
                </a:lnTo>
                <a:lnTo>
                  <a:pt x="173" y="627"/>
                </a:lnTo>
                <a:lnTo>
                  <a:pt x="169" y="627"/>
                </a:lnTo>
                <a:lnTo>
                  <a:pt x="164" y="623"/>
                </a:lnTo>
                <a:lnTo>
                  <a:pt x="164" y="618"/>
                </a:lnTo>
                <a:lnTo>
                  <a:pt x="164" y="618"/>
                </a:lnTo>
                <a:close/>
                <a:moveTo>
                  <a:pt x="182" y="588"/>
                </a:moveTo>
                <a:lnTo>
                  <a:pt x="182" y="588"/>
                </a:lnTo>
                <a:lnTo>
                  <a:pt x="186" y="584"/>
                </a:lnTo>
                <a:lnTo>
                  <a:pt x="190" y="584"/>
                </a:lnTo>
                <a:lnTo>
                  <a:pt x="195" y="588"/>
                </a:lnTo>
                <a:lnTo>
                  <a:pt x="195" y="592"/>
                </a:lnTo>
                <a:lnTo>
                  <a:pt x="195" y="592"/>
                </a:lnTo>
                <a:lnTo>
                  <a:pt x="190" y="597"/>
                </a:lnTo>
                <a:lnTo>
                  <a:pt x="186" y="597"/>
                </a:lnTo>
                <a:lnTo>
                  <a:pt x="182" y="592"/>
                </a:lnTo>
                <a:lnTo>
                  <a:pt x="182" y="588"/>
                </a:lnTo>
                <a:lnTo>
                  <a:pt x="182" y="588"/>
                </a:lnTo>
                <a:close/>
                <a:moveTo>
                  <a:pt x="199" y="553"/>
                </a:moveTo>
                <a:lnTo>
                  <a:pt x="199" y="553"/>
                </a:lnTo>
                <a:lnTo>
                  <a:pt x="203" y="553"/>
                </a:lnTo>
                <a:lnTo>
                  <a:pt x="208" y="553"/>
                </a:lnTo>
                <a:lnTo>
                  <a:pt x="212" y="558"/>
                </a:lnTo>
                <a:lnTo>
                  <a:pt x="212" y="566"/>
                </a:lnTo>
                <a:lnTo>
                  <a:pt x="212" y="566"/>
                </a:lnTo>
                <a:lnTo>
                  <a:pt x="208" y="566"/>
                </a:lnTo>
                <a:lnTo>
                  <a:pt x="199" y="566"/>
                </a:lnTo>
                <a:lnTo>
                  <a:pt x="195" y="562"/>
                </a:lnTo>
                <a:lnTo>
                  <a:pt x="199" y="553"/>
                </a:lnTo>
                <a:lnTo>
                  <a:pt x="199" y="553"/>
                </a:lnTo>
                <a:close/>
                <a:moveTo>
                  <a:pt x="216" y="528"/>
                </a:moveTo>
                <a:lnTo>
                  <a:pt x="216" y="528"/>
                </a:lnTo>
                <a:lnTo>
                  <a:pt x="225" y="523"/>
                </a:lnTo>
                <a:lnTo>
                  <a:pt x="229" y="523"/>
                </a:lnTo>
                <a:lnTo>
                  <a:pt x="234" y="532"/>
                </a:lnTo>
                <a:lnTo>
                  <a:pt x="234" y="536"/>
                </a:lnTo>
                <a:lnTo>
                  <a:pt x="234" y="536"/>
                </a:lnTo>
                <a:lnTo>
                  <a:pt x="225" y="540"/>
                </a:lnTo>
                <a:lnTo>
                  <a:pt x="221" y="540"/>
                </a:lnTo>
                <a:lnTo>
                  <a:pt x="216" y="532"/>
                </a:lnTo>
                <a:lnTo>
                  <a:pt x="216" y="528"/>
                </a:lnTo>
                <a:lnTo>
                  <a:pt x="216" y="528"/>
                </a:lnTo>
                <a:close/>
                <a:moveTo>
                  <a:pt x="238" y="497"/>
                </a:moveTo>
                <a:lnTo>
                  <a:pt x="238" y="497"/>
                </a:lnTo>
                <a:lnTo>
                  <a:pt x="242" y="497"/>
                </a:lnTo>
                <a:lnTo>
                  <a:pt x="251" y="497"/>
                </a:lnTo>
                <a:lnTo>
                  <a:pt x="255" y="502"/>
                </a:lnTo>
                <a:lnTo>
                  <a:pt x="251" y="510"/>
                </a:lnTo>
                <a:lnTo>
                  <a:pt x="251" y="510"/>
                </a:lnTo>
                <a:lnTo>
                  <a:pt x="247" y="510"/>
                </a:lnTo>
                <a:lnTo>
                  <a:pt x="242" y="510"/>
                </a:lnTo>
                <a:lnTo>
                  <a:pt x="238" y="506"/>
                </a:lnTo>
                <a:lnTo>
                  <a:pt x="238" y="497"/>
                </a:lnTo>
                <a:lnTo>
                  <a:pt x="238" y="497"/>
                </a:lnTo>
                <a:close/>
                <a:moveTo>
                  <a:pt x="260" y="471"/>
                </a:moveTo>
                <a:lnTo>
                  <a:pt x="260" y="471"/>
                </a:lnTo>
                <a:lnTo>
                  <a:pt x="264" y="467"/>
                </a:lnTo>
                <a:lnTo>
                  <a:pt x="273" y="467"/>
                </a:lnTo>
                <a:lnTo>
                  <a:pt x="273" y="476"/>
                </a:lnTo>
                <a:lnTo>
                  <a:pt x="273" y="480"/>
                </a:lnTo>
                <a:lnTo>
                  <a:pt x="273" y="480"/>
                </a:lnTo>
                <a:lnTo>
                  <a:pt x="268" y="484"/>
                </a:lnTo>
                <a:lnTo>
                  <a:pt x="260" y="484"/>
                </a:lnTo>
                <a:lnTo>
                  <a:pt x="255" y="476"/>
                </a:lnTo>
                <a:lnTo>
                  <a:pt x="260" y="471"/>
                </a:lnTo>
                <a:lnTo>
                  <a:pt x="260" y="471"/>
                </a:lnTo>
                <a:close/>
                <a:moveTo>
                  <a:pt x="277" y="441"/>
                </a:moveTo>
                <a:lnTo>
                  <a:pt x="277" y="441"/>
                </a:lnTo>
                <a:lnTo>
                  <a:pt x="285" y="441"/>
                </a:lnTo>
                <a:lnTo>
                  <a:pt x="290" y="441"/>
                </a:lnTo>
                <a:lnTo>
                  <a:pt x="294" y="445"/>
                </a:lnTo>
                <a:lnTo>
                  <a:pt x="294" y="454"/>
                </a:lnTo>
                <a:lnTo>
                  <a:pt x="294" y="454"/>
                </a:lnTo>
                <a:lnTo>
                  <a:pt x="285" y="454"/>
                </a:lnTo>
                <a:lnTo>
                  <a:pt x="281" y="454"/>
                </a:lnTo>
                <a:lnTo>
                  <a:pt x="277" y="450"/>
                </a:lnTo>
                <a:lnTo>
                  <a:pt x="277" y="441"/>
                </a:lnTo>
                <a:lnTo>
                  <a:pt x="277" y="441"/>
                </a:lnTo>
                <a:close/>
                <a:moveTo>
                  <a:pt x="298" y="415"/>
                </a:moveTo>
                <a:lnTo>
                  <a:pt x="298" y="415"/>
                </a:lnTo>
                <a:lnTo>
                  <a:pt x="307" y="411"/>
                </a:lnTo>
                <a:lnTo>
                  <a:pt x="311" y="415"/>
                </a:lnTo>
                <a:lnTo>
                  <a:pt x="316" y="419"/>
                </a:lnTo>
                <a:lnTo>
                  <a:pt x="311" y="424"/>
                </a:lnTo>
                <a:lnTo>
                  <a:pt x="311" y="424"/>
                </a:lnTo>
                <a:lnTo>
                  <a:pt x="307" y="428"/>
                </a:lnTo>
                <a:lnTo>
                  <a:pt x="303" y="428"/>
                </a:lnTo>
                <a:lnTo>
                  <a:pt x="298" y="419"/>
                </a:lnTo>
                <a:lnTo>
                  <a:pt x="298" y="415"/>
                </a:lnTo>
                <a:lnTo>
                  <a:pt x="298" y="415"/>
                </a:lnTo>
                <a:close/>
                <a:moveTo>
                  <a:pt x="320" y="389"/>
                </a:moveTo>
                <a:lnTo>
                  <a:pt x="320" y="389"/>
                </a:lnTo>
                <a:lnTo>
                  <a:pt x="329" y="385"/>
                </a:lnTo>
                <a:lnTo>
                  <a:pt x="333" y="385"/>
                </a:lnTo>
                <a:lnTo>
                  <a:pt x="337" y="393"/>
                </a:lnTo>
                <a:lnTo>
                  <a:pt x="337" y="398"/>
                </a:lnTo>
                <a:lnTo>
                  <a:pt x="337" y="398"/>
                </a:lnTo>
                <a:lnTo>
                  <a:pt x="329" y="402"/>
                </a:lnTo>
                <a:lnTo>
                  <a:pt x="324" y="402"/>
                </a:lnTo>
                <a:lnTo>
                  <a:pt x="320" y="393"/>
                </a:lnTo>
                <a:lnTo>
                  <a:pt x="320" y="389"/>
                </a:lnTo>
                <a:lnTo>
                  <a:pt x="320" y="389"/>
                </a:lnTo>
                <a:close/>
                <a:moveTo>
                  <a:pt x="346" y="363"/>
                </a:moveTo>
                <a:lnTo>
                  <a:pt x="346" y="363"/>
                </a:lnTo>
                <a:lnTo>
                  <a:pt x="350" y="359"/>
                </a:lnTo>
                <a:lnTo>
                  <a:pt x="355" y="359"/>
                </a:lnTo>
                <a:lnTo>
                  <a:pt x="359" y="367"/>
                </a:lnTo>
                <a:lnTo>
                  <a:pt x="359" y="372"/>
                </a:lnTo>
                <a:lnTo>
                  <a:pt x="359" y="372"/>
                </a:lnTo>
                <a:lnTo>
                  <a:pt x="350" y="376"/>
                </a:lnTo>
                <a:lnTo>
                  <a:pt x="346" y="372"/>
                </a:lnTo>
                <a:lnTo>
                  <a:pt x="342" y="367"/>
                </a:lnTo>
                <a:lnTo>
                  <a:pt x="346" y="363"/>
                </a:lnTo>
                <a:lnTo>
                  <a:pt x="346" y="363"/>
                </a:lnTo>
                <a:close/>
                <a:moveTo>
                  <a:pt x="368" y="337"/>
                </a:moveTo>
                <a:lnTo>
                  <a:pt x="368" y="337"/>
                </a:lnTo>
                <a:lnTo>
                  <a:pt x="372" y="333"/>
                </a:lnTo>
                <a:lnTo>
                  <a:pt x="381" y="333"/>
                </a:lnTo>
                <a:lnTo>
                  <a:pt x="381" y="341"/>
                </a:lnTo>
                <a:lnTo>
                  <a:pt x="381" y="346"/>
                </a:lnTo>
                <a:lnTo>
                  <a:pt x="381" y="346"/>
                </a:lnTo>
                <a:lnTo>
                  <a:pt x="376" y="350"/>
                </a:lnTo>
                <a:lnTo>
                  <a:pt x="368" y="346"/>
                </a:lnTo>
                <a:lnTo>
                  <a:pt x="363" y="341"/>
                </a:lnTo>
                <a:lnTo>
                  <a:pt x="368" y="337"/>
                </a:lnTo>
                <a:lnTo>
                  <a:pt x="368" y="337"/>
                </a:lnTo>
                <a:close/>
                <a:moveTo>
                  <a:pt x="389" y="307"/>
                </a:moveTo>
                <a:lnTo>
                  <a:pt x="389" y="307"/>
                </a:lnTo>
                <a:lnTo>
                  <a:pt x="394" y="307"/>
                </a:lnTo>
                <a:lnTo>
                  <a:pt x="402" y="307"/>
                </a:lnTo>
                <a:lnTo>
                  <a:pt x="407" y="316"/>
                </a:lnTo>
                <a:lnTo>
                  <a:pt x="402" y="320"/>
                </a:lnTo>
                <a:lnTo>
                  <a:pt x="402" y="320"/>
                </a:lnTo>
                <a:lnTo>
                  <a:pt x="398" y="324"/>
                </a:lnTo>
                <a:lnTo>
                  <a:pt x="389" y="320"/>
                </a:lnTo>
                <a:lnTo>
                  <a:pt x="389" y="316"/>
                </a:lnTo>
                <a:lnTo>
                  <a:pt x="389" y="307"/>
                </a:lnTo>
                <a:lnTo>
                  <a:pt x="389" y="307"/>
                </a:lnTo>
                <a:close/>
                <a:moveTo>
                  <a:pt x="415" y="285"/>
                </a:moveTo>
                <a:lnTo>
                  <a:pt x="415" y="285"/>
                </a:lnTo>
                <a:lnTo>
                  <a:pt x="420" y="281"/>
                </a:lnTo>
                <a:lnTo>
                  <a:pt x="428" y="285"/>
                </a:lnTo>
                <a:lnTo>
                  <a:pt x="428" y="290"/>
                </a:lnTo>
                <a:lnTo>
                  <a:pt x="428" y="298"/>
                </a:lnTo>
                <a:lnTo>
                  <a:pt x="428" y="298"/>
                </a:lnTo>
                <a:lnTo>
                  <a:pt x="420" y="298"/>
                </a:lnTo>
                <a:lnTo>
                  <a:pt x="415" y="294"/>
                </a:lnTo>
                <a:lnTo>
                  <a:pt x="411" y="290"/>
                </a:lnTo>
                <a:lnTo>
                  <a:pt x="415" y="285"/>
                </a:lnTo>
                <a:lnTo>
                  <a:pt x="415" y="285"/>
                </a:lnTo>
                <a:close/>
                <a:moveTo>
                  <a:pt x="441" y="259"/>
                </a:moveTo>
                <a:lnTo>
                  <a:pt x="441" y="259"/>
                </a:lnTo>
                <a:lnTo>
                  <a:pt x="445" y="259"/>
                </a:lnTo>
                <a:lnTo>
                  <a:pt x="450" y="259"/>
                </a:lnTo>
                <a:lnTo>
                  <a:pt x="454" y="268"/>
                </a:lnTo>
                <a:lnTo>
                  <a:pt x="450" y="272"/>
                </a:lnTo>
                <a:lnTo>
                  <a:pt x="450" y="272"/>
                </a:lnTo>
                <a:lnTo>
                  <a:pt x="445" y="277"/>
                </a:lnTo>
                <a:lnTo>
                  <a:pt x="441" y="272"/>
                </a:lnTo>
                <a:lnTo>
                  <a:pt x="437" y="268"/>
                </a:lnTo>
                <a:lnTo>
                  <a:pt x="441" y="259"/>
                </a:lnTo>
                <a:lnTo>
                  <a:pt x="441" y="259"/>
                </a:lnTo>
                <a:close/>
                <a:moveTo>
                  <a:pt x="463" y="238"/>
                </a:moveTo>
                <a:lnTo>
                  <a:pt x="463" y="238"/>
                </a:lnTo>
                <a:lnTo>
                  <a:pt x="471" y="233"/>
                </a:lnTo>
                <a:lnTo>
                  <a:pt x="476" y="238"/>
                </a:lnTo>
                <a:lnTo>
                  <a:pt x="480" y="242"/>
                </a:lnTo>
                <a:lnTo>
                  <a:pt x="476" y="246"/>
                </a:lnTo>
                <a:lnTo>
                  <a:pt x="476" y="246"/>
                </a:lnTo>
                <a:lnTo>
                  <a:pt x="471" y="251"/>
                </a:lnTo>
                <a:lnTo>
                  <a:pt x="463" y="246"/>
                </a:lnTo>
                <a:lnTo>
                  <a:pt x="463" y="242"/>
                </a:lnTo>
                <a:lnTo>
                  <a:pt x="463" y="238"/>
                </a:lnTo>
                <a:lnTo>
                  <a:pt x="463" y="238"/>
                </a:lnTo>
                <a:close/>
                <a:moveTo>
                  <a:pt x="489" y="212"/>
                </a:moveTo>
                <a:lnTo>
                  <a:pt x="489" y="212"/>
                </a:lnTo>
                <a:lnTo>
                  <a:pt x="497" y="207"/>
                </a:lnTo>
                <a:lnTo>
                  <a:pt x="502" y="212"/>
                </a:lnTo>
                <a:lnTo>
                  <a:pt x="506" y="220"/>
                </a:lnTo>
                <a:lnTo>
                  <a:pt x="502" y="225"/>
                </a:lnTo>
                <a:lnTo>
                  <a:pt x="502" y="225"/>
                </a:lnTo>
                <a:lnTo>
                  <a:pt x="497" y="225"/>
                </a:lnTo>
                <a:lnTo>
                  <a:pt x="489" y="225"/>
                </a:lnTo>
                <a:lnTo>
                  <a:pt x="489" y="216"/>
                </a:lnTo>
                <a:lnTo>
                  <a:pt x="489" y="212"/>
                </a:lnTo>
                <a:lnTo>
                  <a:pt x="489" y="212"/>
                </a:lnTo>
                <a:close/>
                <a:moveTo>
                  <a:pt x="515" y="190"/>
                </a:moveTo>
                <a:lnTo>
                  <a:pt x="515" y="190"/>
                </a:lnTo>
                <a:lnTo>
                  <a:pt x="523" y="186"/>
                </a:lnTo>
                <a:lnTo>
                  <a:pt x="528" y="190"/>
                </a:lnTo>
                <a:lnTo>
                  <a:pt x="532" y="199"/>
                </a:lnTo>
                <a:lnTo>
                  <a:pt x="528" y="203"/>
                </a:lnTo>
                <a:lnTo>
                  <a:pt x="528" y="203"/>
                </a:lnTo>
                <a:lnTo>
                  <a:pt x="523" y="203"/>
                </a:lnTo>
                <a:lnTo>
                  <a:pt x="515" y="203"/>
                </a:lnTo>
                <a:lnTo>
                  <a:pt x="515" y="194"/>
                </a:lnTo>
                <a:lnTo>
                  <a:pt x="515" y="190"/>
                </a:lnTo>
                <a:lnTo>
                  <a:pt x="515" y="190"/>
                </a:lnTo>
                <a:close/>
                <a:moveTo>
                  <a:pt x="545" y="168"/>
                </a:moveTo>
                <a:lnTo>
                  <a:pt x="545" y="168"/>
                </a:lnTo>
                <a:lnTo>
                  <a:pt x="549" y="164"/>
                </a:lnTo>
                <a:lnTo>
                  <a:pt x="554" y="168"/>
                </a:lnTo>
                <a:lnTo>
                  <a:pt x="558" y="173"/>
                </a:lnTo>
                <a:lnTo>
                  <a:pt x="554" y="181"/>
                </a:lnTo>
                <a:lnTo>
                  <a:pt x="554" y="181"/>
                </a:lnTo>
                <a:lnTo>
                  <a:pt x="549" y="181"/>
                </a:lnTo>
                <a:lnTo>
                  <a:pt x="541" y="177"/>
                </a:lnTo>
                <a:lnTo>
                  <a:pt x="541" y="173"/>
                </a:lnTo>
                <a:lnTo>
                  <a:pt x="545" y="168"/>
                </a:lnTo>
                <a:lnTo>
                  <a:pt x="545" y="168"/>
                </a:lnTo>
                <a:close/>
                <a:moveTo>
                  <a:pt x="571" y="147"/>
                </a:moveTo>
                <a:lnTo>
                  <a:pt x="571" y="147"/>
                </a:lnTo>
                <a:lnTo>
                  <a:pt x="575" y="143"/>
                </a:lnTo>
                <a:lnTo>
                  <a:pt x="584" y="147"/>
                </a:lnTo>
                <a:lnTo>
                  <a:pt x="584" y="151"/>
                </a:lnTo>
                <a:lnTo>
                  <a:pt x="579" y="160"/>
                </a:lnTo>
                <a:lnTo>
                  <a:pt x="579" y="160"/>
                </a:lnTo>
                <a:lnTo>
                  <a:pt x="575" y="160"/>
                </a:lnTo>
                <a:lnTo>
                  <a:pt x="571" y="155"/>
                </a:lnTo>
                <a:lnTo>
                  <a:pt x="567" y="151"/>
                </a:lnTo>
                <a:lnTo>
                  <a:pt x="571" y="147"/>
                </a:lnTo>
                <a:lnTo>
                  <a:pt x="571" y="147"/>
                </a:lnTo>
                <a:close/>
                <a:moveTo>
                  <a:pt x="597" y="121"/>
                </a:moveTo>
                <a:lnTo>
                  <a:pt x="597" y="121"/>
                </a:lnTo>
                <a:lnTo>
                  <a:pt x="605" y="121"/>
                </a:lnTo>
                <a:lnTo>
                  <a:pt x="610" y="125"/>
                </a:lnTo>
                <a:lnTo>
                  <a:pt x="610" y="130"/>
                </a:lnTo>
                <a:lnTo>
                  <a:pt x="605" y="138"/>
                </a:lnTo>
                <a:lnTo>
                  <a:pt x="605" y="138"/>
                </a:lnTo>
                <a:lnTo>
                  <a:pt x="601" y="138"/>
                </a:lnTo>
                <a:lnTo>
                  <a:pt x="597" y="134"/>
                </a:lnTo>
                <a:lnTo>
                  <a:pt x="592" y="130"/>
                </a:lnTo>
                <a:lnTo>
                  <a:pt x="597" y="121"/>
                </a:lnTo>
                <a:lnTo>
                  <a:pt x="597" y="121"/>
                </a:lnTo>
                <a:close/>
                <a:moveTo>
                  <a:pt x="623" y="104"/>
                </a:moveTo>
                <a:lnTo>
                  <a:pt x="623" y="104"/>
                </a:lnTo>
                <a:lnTo>
                  <a:pt x="631" y="99"/>
                </a:lnTo>
                <a:lnTo>
                  <a:pt x="636" y="104"/>
                </a:lnTo>
                <a:lnTo>
                  <a:pt x="640" y="108"/>
                </a:lnTo>
                <a:lnTo>
                  <a:pt x="636" y="117"/>
                </a:lnTo>
                <a:lnTo>
                  <a:pt x="636" y="117"/>
                </a:lnTo>
                <a:lnTo>
                  <a:pt x="627" y="117"/>
                </a:lnTo>
                <a:lnTo>
                  <a:pt x="623" y="112"/>
                </a:lnTo>
                <a:lnTo>
                  <a:pt x="623" y="108"/>
                </a:lnTo>
                <a:lnTo>
                  <a:pt x="623" y="104"/>
                </a:lnTo>
                <a:lnTo>
                  <a:pt x="623" y="104"/>
                </a:lnTo>
                <a:close/>
                <a:moveTo>
                  <a:pt x="653" y="82"/>
                </a:moveTo>
                <a:lnTo>
                  <a:pt x="653" y="82"/>
                </a:lnTo>
                <a:lnTo>
                  <a:pt x="657" y="78"/>
                </a:lnTo>
                <a:lnTo>
                  <a:pt x="662" y="82"/>
                </a:lnTo>
                <a:lnTo>
                  <a:pt x="666" y="91"/>
                </a:lnTo>
                <a:lnTo>
                  <a:pt x="662" y="95"/>
                </a:lnTo>
                <a:lnTo>
                  <a:pt x="662" y="95"/>
                </a:lnTo>
                <a:lnTo>
                  <a:pt x="657" y="95"/>
                </a:lnTo>
                <a:lnTo>
                  <a:pt x="649" y="91"/>
                </a:lnTo>
                <a:lnTo>
                  <a:pt x="649" y="86"/>
                </a:lnTo>
                <a:lnTo>
                  <a:pt x="653" y="82"/>
                </a:lnTo>
                <a:lnTo>
                  <a:pt x="653" y="82"/>
                </a:lnTo>
                <a:close/>
                <a:moveTo>
                  <a:pt x="679" y="60"/>
                </a:moveTo>
                <a:lnTo>
                  <a:pt x="679" y="60"/>
                </a:lnTo>
                <a:lnTo>
                  <a:pt x="688" y="56"/>
                </a:lnTo>
                <a:lnTo>
                  <a:pt x="692" y="60"/>
                </a:lnTo>
                <a:lnTo>
                  <a:pt x="692" y="69"/>
                </a:lnTo>
                <a:lnTo>
                  <a:pt x="688" y="73"/>
                </a:lnTo>
                <a:lnTo>
                  <a:pt x="688" y="73"/>
                </a:lnTo>
                <a:lnTo>
                  <a:pt x="683" y="73"/>
                </a:lnTo>
                <a:lnTo>
                  <a:pt x="679" y="73"/>
                </a:lnTo>
                <a:lnTo>
                  <a:pt x="675" y="65"/>
                </a:lnTo>
                <a:lnTo>
                  <a:pt x="679" y="60"/>
                </a:lnTo>
                <a:lnTo>
                  <a:pt x="679" y="60"/>
                </a:lnTo>
                <a:close/>
                <a:moveTo>
                  <a:pt x="709" y="39"/>
                </a:moveTo>
                <a:lnTo>
                  <a:pt x="709" y="39"/>
                </a:lnTo>
                <a:lnTo>
                  <a:pt x="714" y="39"/>
                </a:lnTo>
                <a:lnTo>
                  <a:pt x="718" y="43"/>
                </a:lnTo>
                <a:lnTo>
                  <a:pt x="722" y="47"/>
                </a:lnTo>
                <a:lnTo>
                  <a:pt x="718" y="52"/>
                </a:lnTo>
                <a:lnTo>
                  <a:pt x="718" y="52"/>
                </a:lnTo>
                <a:lnTo>
                  <a:pt x="709" y="56"/>
                </a:lnTo>
                <a:lnTo>
                  <a:pt x="705" y="52"/>
                </a:lnTo>
                <a:lnTo>
                  <a:pt x="705" y="43"/>
                </a:lnTo>
                <a:lnTo>
                  <a:pt x="709" y="39"/>
                </a:lnTo>
                <a:lnTo>
                  <a:pt x="709" y="39"/>
                </a:lnTo>
                <a:close/>
                <a:moveTo>
                  <a:pt x="735" y="17"/>
                </a:moveTo>
                <a:lnTo>
                  <a:pt x="735" y="17"/>
                </a:lnTo>
                <a:lnTo>
                  <a:pt x="744" y="17"/>
                </a:lnTo>
                <a:lnTo>
                  <a:pt x="748" y="21"/>
                </a:lnTo>
                <a:lnTo>
                  <a:pt x="748" y="26"/>
                </a:lnTo>
                <a:lnTo>
                  <a:pt x="744" y="34"/>
                </a:lnTo>
                <a:lnTo>
                  <a:pt x="744" y="34"/>
                </a:lnTo>
                <a:lnTo>
                  <a:pt x="739" y="34"/>
                </a:lnTo>
                <a:lnTo>
                  <a:pt x="735" y="30"/>
                </a:lnTo>
                <a:lnTo>
                  <a:pt x="731" y="26"/>
                </a:lnTo>
                <a:lnTo>
                  <a:pt x="735" y="17"/>
                </a:lnTo>
                <a:lnTo>
                  <a:pt x="735" y="17"/>
                </a:lnTo>
                <a:close/>
                <a:moveTo>
                  <a:pt x="765" y="0"/>
                </a:moveTo>
                <a:lnTo>
                  <a:pt x="765" y="0"/>
                </a:lnTo>
                <a:lnTo>
                  <a:pt x="770" y="0"/>
                </a:lnTo>
                <a:lnTo>
                  <a:pt x="778" y="0"/>
                </a:lnTo>
                <a:lnTo>
                  <a:pt x="778" y="8"/>
                </a:lnTo>
                <a:lnTo>
                  <a:pt x="774" y="13"/>
                </a:lnTo>
                <a:lnTo>
                  <a:pt x="774" y="13"/>
                </a:lnTo>
                <a:lnTo>
                  <a:pt x="770" y="13"/>
                </a:lnTo>
                <a:lnTo>
                  <a:pt x="761" y="13"/>
                </a:lnTo>
                <a:lnTo>
                  <a:pt x="761" y="4"/>
                </a:lnTo>
                <a:lnTo>
                  <a:pt x="765" y="0"/>
                </a:lnTo>
                <a:lnTo>
                  <a:pt x="765" y="0"/>
                </a:lnTo>
                <a:close/>
              </a:path>
            </a:pathLst>
          </a:custGeom>
          <a:solidFill>
            <a:srgbClr val="00B050"/>
          </a:solidFill>
          <a:ln w="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 name="Freeform 73"/>
          <p:cNvSpPr>
            <a:spLocks/>
          </p:cNvSpPr>
          <p:nvPr/>
        </p:nvSpPr>
        <p:spPr bwMode="auto">
          <a:xfrm>
            <a:off x="1585189" y="2086853"/>
            <a:ext cx="2505075" cy="2636837"/>
          </a:xfrm>
          <a:custGeom>
            <a:avLst/>
            <a:gdLst>
              <a:gd name="T0" fmla="*/ 0 w 1578"/>
              <a:gd name="T1" fmla="*/ 1661 h 1661"/>
              <a:gd name="T2" fmla="*/ 100 w 1578"/>
              <a:gd name="T3" fmla="*/ 1432 h 1661"/>
              <a:gd name="T4" fmla="*/ 199 w 1578"/>
              <a:gd name="T5" fmla="*/ 1242 h 1661"/>
              <a:gd name="T6" fmla="*/ 299 w 1578"/>
              <a:gd name="T7" fmla="*/ 1086 h 1661"/>
              <a:gd name="T8" fmla="*/ 398 w 1578"/>
              <a:gd name="T9" fmla="*/ 948 h 1661"/>
              <a:gd name="T10" fmla="*/ 493 w 1578"/>
              <a:gd name="T11" fmla="*/ 827 h 1661"/>
              <a:gd name="T12" fmla="*/ 593 w 1578"/>
              <a:gd name="T13" fmla="*/ 714 h 1661"/>
              <a:gd name="T14" fmla="*/ 692 w 1578"/>
              <a:gd name="T15" fmla="*/ 619 h 1661"/>
              <a:gd name="T16" fmla="*/ 792 w 1578"/>
              <a:gd name="T17" fmla="*/ 528 h 1661"/>
              <a:gd name="T18" fmla="*/ 887 w 1578"/>
              <a:gd name="T19" fmla="*/ 446 h 1661"/>
              <a:gd name="T20" fmla="*/ 986 w 1578"/>
              <a:gd name="T21" fmla="*/ 368 h 1661"/>
              <a:gd name="T22" fmla="*/ 1086 w 1578"/>
              <a:gd name="T23" fmla="*/ 294 h 1661"/>
              <a:gd name="T24" fmla="*/ 1185 w 1578"/>
              <a:gd name="T25" fmla="*/ 230 h 1661"/>
              <a:gd name="T26" fmla="*/ 1280 w 1578"/>
              <a:gd name="T27" fmla="*/ 165 h 1661"/>
              <a:gd name="T28" fmla="*/ 1380 w 1578"/>
              <a:gd name="T29" fmla="*/ 108 h 1661"/>
              <a:gd name="T30" fmla="*/ 1479 w 1578"/>
              <a:gd name="T31" fmla="*/ 52 h 1661"/>
              <a:gd name="T32" fmla="*/ 1578 w 1578"/>
              <a:gd name="T33" fmla="*/ 0 h 1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8" h="1661">
                <a:moveTo>
                  <a:pt x="0" y="1661"/>
                </a:moveTo>
                <a:lnTo>
                  <a:pt x="100" y="1432"/>
                </a:lnTo>
                <a:lnTo>
                  <a:pt x="199" y="1242"/>
                </a:lnTo>
                <a:lnTo>
                  <a:pt x="299" y="1086"/>
                </a:lnTo>
                <a:lnTo>
                  <a:pt x="398" y="948"/>
                </a:lnTo>
                <a:lnTo>
                  <a:pt x="493" y="827"/>
                </a:lnTo>
                <a:lnTo>
                  <a:pt x="593" y="714"/>
                </a:lnTo>
                <a:lnTo>
                  <a:pt x="692" y="619"/>
                </a:lnTo>
                <a:lnTo>
                  <a:pt x="792" y="528"/>
                </a:lnTo>
                <a:lnTo>
                  <a:pt x="887" y="446"/>
                </a:lnTo>
                <a:lnTo>
                  <a:pt x="986" y="368"/>
                </a:lnTo>
                <a:lnTo>
                  <a:pt x="1086" y="294"/>
                </a:lnTo>
                <a:lnTo>
                  <a:pt x="1185" y="230"/>
                </a:lnTo>
                <a:lnTo>
                  <a:pt x="1280" y="165"/>
                </a:lnTo>
                <a:lnTo>
                  <a:pt x="1380" y="108"/>
                </a:lnTo>
                <a:lnTo>
                  <a:pt x="1479" y="52"/>
                </a:lnTo>
                <a:lnTo>
                  <a:pt x="1578" y="0"/>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74"/>
          <p:cNvSpPr>
            <a:spLocks noEditPoints="1"/>
          </p:cNvSpPr>
          <p:nvPr/>
        </p:nvSpPr>
        <p:spPr bwMode="auto">
          <a:xfrm>
            <a:off x="2512288" y="1826502"/>
            <a:ext cx="1585912" cy="1408112"/>
          </a:xfrm>
          <a:custGeom>
            <a:avLst/>
            <a:gdLst>
              <a:gd name="T0" fmla="*/ 13 w 999"/>
              <a:gd name="T1" fmla="*/ 882 h 887"/>
              <a:gd name="T2" fmla="*/ 30 w 999"/>
              <a:gd name="T3" fmla="*/ 839 h 887"/>
              <a:gd name="T4" fmla="*/ 22 w 999"/>
              <a:gd name="T5" fmla="*/ 843 h 887"/>
              <a:gd name="T6" fmla="*/ 56 w 999"/>
              <a:gd name="T7" fmla="*/ 831 h 887"/>
              <a:gd name="T8" fmla="*/ 74 w 999"/>
              <a:gd name="T9" fmla="*/ 787 h 887"/>
              <a:gd name="T10" fmla="*/ 69 w 999"/>
              <a:gd name="T11" fmla="*/ 792 h 887"/>
              <a:gd name="T12" fmla="*/ 104 w 999"/>
              <a:gd name="T13" fmla="*/ 774 h 887"/>
              <a:gd name="T14" fmla="*/ 121 w 999"/>
              <a:gd name="T15" fmla="*/ 735 h 887"/>
              <a:gd name="T16" fmla="*/ 112 w 999"/>
              <a:gd name="T17" fmla="*/ 740 h 887"/>
              <a:gd name="T18" fmla="*/ 151 w 999"/>
              <a:gd name="T19" fmla="*/ 727 h 887"/>
              <a:gd name="T20" fmla="*/ 164 w 999"/>
              <a:gd name="T21" fmla="*/ 683 h 887"/>
              <a:gd name="T22" fmla="*/ 160 w 999"/>
              <a:gd name="T23" fmla="*/ 688 h 887"/>
              <a:gd name="T24" fmla="*/ 195 w 999"/>
              <a:gd name="T25" fmla="*/ 675 h 887"/>
              <a:gd name="T26" fmla="*/ 212 w 999"/>
              <a:gd name="T27" fmla="*/ 636 h 887"/>
              <a:gd name="T28" fmla="*/ 208 w 999"/>
              <a:gd name="T29" fmla="*/ 636 h 887"/>
              <a:gd name="T30" fmla="*/ 242 w 999"/>
              <a:gd name="T31" fmla="*/ 623 h 887"/>
              <a:gd name="T32" fmla="*/ 259 w 999"/>
              <a:gd name="T33" fmla="*/ 584 h 887"/>
              <a:gd name="T34" fmla="*/ 255 w 999"/>
              <a:gd name="T35" fmla="*/ 584 h 887"/>
              <a:gd name="T36" fmla="*/ 290 w 999"/>
              <a:gd name="T37" fmla="*/ 571 h 887"/>
              <a:gd name="T38" fmla="*/ 307 w 999"/>
              <a:gd name="T39" fmla="*/ 532 h 887"/>
              <a:gd name="T40" fmla="*/ 303 w 999"/>
              <a:gd name="T41" fmla="*/ 536 h 887"/>
              <a:gd name="T42" fmla="*/ 337 w 999"/>
              <a:gd name="T43" fmla="*/ 523 h 887"/>
              <a:gd name="T44" fmla="*/ 359 w 999"/>
              <a:gd name="T45" fmla="*/ 484 h 887"/>
              <a:gd name="T46" fmla="*/ 355 w 999"/>
              <a:gd name="T47" fmla="*/ 489 h 887"/>
              <a:gd name="T48" fmla="*/ 389 w 999"/>
              <a:gd name="T49" fmla="*/ 476 h 887"/>
              <a:gd name="T50" fmla="*/ 411 w 999"/>
              <a:gd name="T51" fmla="*/ 441 h 887"/>
              <a:gd name="T52" fmla="*/ 402 w 999"/>
              <a:gd name="T53" fmla="*/ 441 h 887"/>
              <a:gd name="T54" fmla="*/ 441 w 999"/>
              <a:gd name="T55" fmla="*/ 433 h 887"/>
              <a:gd name="T56" fmla="*/ 463 w 999"/>
              <a:gd name="T57" fmla="*/ 394 h 887"/>
              <a:gd name="T58" fmla="*/ 458 w 999"/>
              <a:gd name="T59" fmla="*/ 398 h 887"/>
              <a:gd name="T60" fmla="*/ 493 w 999"/>
              <a:gd name="T61" fmla="*/ 385 h 887"/>
              <a:gd name="T62" fmla="*/ 515 w 999"/>
              <a:gd name="T63" fmla="*/ 350 h 887"/>
              <a:gd name="T64" fmla="*/ 510 w 999"/>
              <a:gd name="T65" fmla="*/ 350 h 887"/>
              <a:gd name="T66" fmla="*/ 545 w 999"/>
              <a:gd name="T67" fmla="*/ 342 h 887"/>
              <a:gd name="T68" fmla="*/ 571 w 999"/>
              <a:gd name="T69" fmla="*/ 307 h 887"/>
              <a:gd name="T70" fmla="*/ 562 w 999"/>
              <a:gd name="T71" fmla="*/ 307 h 887"/>
              <a:gd name="T72" fmla="*/ 601 w 999"/>
              <a:gd name="T73" fmla="*/ 298 h 887"/>
              <a:gd name="T74" fmla="*/ 623 w 999"/>
              <a:gd name="T75" fmla="*/ 264 h 887"/>
              <a:gd name="T76" fmla="*/ 618 w 999"/>
              <a:gd name="T77" fmla="*/ 264 h 887"/>
              <a:gd name="T78" fmla="*/ 653 w 999"/>
              <a:gd name="T79" fmla="*/ 255 h 887"/>
              <a:gd name="T80" fmla="*/ 679 w 999"/>
              <a:gd name="T81" fmla="*/ 221 h 887"/>
              <a:gd name="T82" fmla="*/ 670 w 999"/>
              <a:gd name="T83" fmla="*/ 221 h 887"/>
              <a:gd name="T84" fmla="*/ 709 w 999"/>
              <a:gd name="T85" fmla="*/ 212 h 887"/>
              <a:gd name="T86" fmla="*/ 735 w 999"/>
              <a:gd name="T87" fmla="*/ 177 h 887"/>
              <a:gd name="T88" fmla="*/ 726 w 999"/>
              <a:gd name="T89" fmla="*/ 177 h 887"/>
              <a:gd name="T90" fmla="*/ 765 w 999"/>
              <a:gd name="T91" fmla="*/ 173 h 887"/>
              <a:gd name="T92" fmla="*/ 787 w 999"/>
              <a:gd name="T93" fmla="*/ 138 h 887"/>
              <a:gd name="T94" fmla="*/ 783 w 999"/>
              <a:gd name="T95" fmla="*/ 138 h 887"/>
              <a:gd name="T96" fmla="*/ 821 w 999"/>
              <a:gd name="T97" fmla="*/ 134 h 887"/>
              <a:gd name="T98" fmla="*/ 847 w 999"/>
              <a:gd name="T99" fmla="*/ 95 h 887"/>
              <a:gd name="T100" fmla="*/ 839 w 999"/>
              <a:gd name="T101" fmla="*/ 99 h 887"/>
              <a:gd name="T102" fmla="*/ 878 w 999"/>
              <a:gd name="T103" fmla="*/ 91 h 887"/>
              <a:gd name="T104" fmla="*/ 904 w 999"/>
              <a:gd name="T105" fmla="*/ 56 h 887"/>
              <a:gd name="T106" fmla="*/ 895 w 999"/>
              <a:gd name="T107" fmla="*/ 61 h 887"/>
              <a:gd name="T108" fmla="*/ 934 w 999"/>
              <a:gd name="T109" fmla="*/ 56 h 887"/>
              <a:gd name="T110" fmla="*/ 960 w 999"/>
              <a:gd name="T111" fmla="*/ 22 h 887"/>
              <a:gd name="T112" fmla="*/ 956 w 999"/>
              <a:gd name="T113" fmla="*/ 22 h 887"/>
              <a:gd name="T114" fmla="*/ 994 w 999"/>
              <a:gd name="T115" fmla="*/ 17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99" h="887">
                <a:moveTo>
                  <a:pt x="0" y="869"/>
                </a:moveTo>
                <a:lnTo>
                  <a:pt x="0" y="869"/>
                </a:lnTo>
                <a:lnTo>
                  <a:pt x="0" y="869"/>
                </a:lnTo>
                <a:lnTo>
                  <a:pt x="4" y="869"/>
                </a:lnTo>
                <a:lnTo>
                  <a:pt x="13" y="869"/>
                </a:lnTo>
                <a:lnTo>
                  <a:pt x="17" y="874"/>
                </a:lnTo>
                <a:lnTo>
                  <a:pt x="13" y="882"/>
                </a:lnTo>
                <a:lnTo>
                  <a:pt x="13" y="882"/>
                </a:lnTo>
                <a:lnTo>
                  <a:pt x="9" y="887"/>
                </a:lnTo>
                <a:lnTo>
                  <a:pt x="0" y="882"/>
                </a:lnTo>
                <a:lnTo>
                  <a:pt x="0" y="878"/>
                </a:lnTo>
                <a:lnTo>
                  <a:pt x="0" y="869"/>
                </a:lnTo>
                <a:lnTo>
                  <a:pt x="0" y="869"/>
                </a:lnTo>
                <a:close/>
                <a:moveTo>
                  <a:pt x="22" y="843"/>
                </a:moveTo>
                <a:lnTo>
                  <a:pt x="22" y="843"/>
                </a:lnTo>
                <a:lnTo>
                  <a:pt x="30" y="839"/>
                </a:lnTo>
                <a:lnTo>
                  <a:pt x="35" y="843"/>
                </a:lnTo>
                <a:lnTo>
                  <a:pt x="39" y="848"/>
                </a:lnTo>
                <a:lnTo>
                  <a:pt x="35" y="856"/>
                </a:lnTo>
                <a:lnTo>
                  <a:pt x="35" y="856"/>
                </a:lnTo>
                <a:lnTo>
                  <a:pt x="30" y="856"/>
                </a:lnTo>
                <a:lnTo>
                  <a:pt x="22" y="856"/>
                </a:lnTo>
                <a:lnTo>
                  <a:pt x="22" y="852"/>
                </a:lnTo>
                <a:lnTo>
                  <a:pt x="22" y="843"/>
                </a:lnTo>
                <a:lnTo>
                  <a:pt x="22" y="843"/>
                </a:lnTo>
                <a:close/>
                <a:moveTo>
                  <a:pt x="43" y="818"/>
                </a:moveTo>
                <a:lnTo>
                  <a:pt x="43" y="818"/>
                </a:lnTo>
                <a:lnTo>
                  <a:pt x="52" y="813"/>
                </a:lnTo>
                <a:lnTo>
                  <a:pt x="56" y="818"/>
                </a:lnTo>
                <a:lnTo>
                  <a:pt x="61" y="822"/>
                </a:lnTo>
                <a:lnTo>
                  <a:pt x="56" y="831"/>
                </a:lnTo>
                <a:lnTo>
                  <a:pt x="56" y="831"/>
                </a:lnTo>
                <a:lnTo>
                  <a:pt x="52" y="831"/>
                </a:lnTo>
                <a:lnTo>
                  <a:pt x="48" y="831"/>
                </a:lnTo>
                <a:lnTo>
                  <a:pt x="43" y="826"/>
                </a:lnTo>
                <a:lnTo>
                  <a:pt x="43" y="818"/>
                </a:lnTo>
                <a:lnTo>
                  <a:pt x="43" y="818"/>
                </a:lnTo>
                <a:close/>
                <a:moveTo>
                  <a:pt x="69" y="792"/>
                </a:moveTo>
                <a:lnTo>
                  <a:pt x="69" y="792"/>
                </a:lnTo>
                <a:lnTo>
                  <a:pt x="74" y="787"/>
                </a:lnTo>
                <a:lnTo>
                  <a:pt x="78" y="792"/>
                </a:lnTo>
                <a:lnTo>
                  <a:pt x="82" y="796"/>
                </a:lnTo>
                <a:lnTo>
                  <a:pt x="82" y="805"/>
                </a:lnTo>
                <a:lnTo>
                  <a:pt x="82" y="805"/>
                </a:lnTo>
                <a:lnTo>
                  <a:pt x="74" y="805"/>
                </a:lnTo>
                <a:lnTo>
                  <a:pt x="69" y="805"/>
                </a:lnTo>
                <a:lnTo>
                  <a:pt x="65" y="796"/>
                </a:lnTo>
                <a:lnTo>
                  <a:pt x="69" y="792"/>
                </a:lnTo>
                <a:lnTo>
                  <a:pt x="69" y="792"/>
                </a:lnTo>
                <a:close/>
                <a:moveTo>
                  <a:pt x="91" y="766"/>
                </a:moveTo>
                <a:lnTo>
                  <a:pt x="91" y="766"/>
                </a:lnTo>
                <a:lnTo>
                  <a:pt x="95" y="761"/>
                </a:lnTo>
                <a:lnTo>
                  <a:pt x="104" y="766"/>
                </a:lnTo>
                <a:lnTo>
                  <a:pt x="104" y="770"/>
                </a:lnTo>
                <a:lnTo>
                  <a:pt x="104" y="774"/>
                </a:lnTo>
                <a:lnTo>
                  <a:pt x="104" y="774"/>
                </a:lnTo>
                <a:lnTo>
                  <a:pt x="95" y="779"/>
                </a:lnTo>
                <a:lnTo>
                  <a:pt x="91" y="779"/>
                </a:lnTo>
                <a:lnTo>
                  <a:pt x="86" y="770"/>
                </a:lnTo>
                <a:lnTo>
                  <a:pt x="91" y="766"/>
                </a:lnTo>
                <a:lnTo>
                  <a:pt x="91" y="766"/>
                </a:lnTo>
                <a:close/>
                <a:moveTo>
                  <a:pt x="112" y="740"/>
                </a:moveTo>
                <a:lnTo>
                  <a:pt x="112" y="740"/>
                </a:lnTo>
                <a:lnTo>
                  <a:pt x="121" y="735"/>
                </a:lnTo>
                <a:lnTo>
                  <a:pt x="125" y="740"/>
                </a:lnTo>
                <a:lnTo>
                  <a:pt x="130" y="744"/>
                </a:lnTo>
                <a:lnTo>
                  <a:pt x="125" y="753"/>
                </a:lnTo>
                <a:lnTo>
                  <a:pt x="125" y="753"/>
                </a:lnTo>
                <a:lnTo>
                  <a:pt x="121" y="753"/>
                </a:lnTo>
                <a:lnTo>
                  <a:pt x="112" y="753"/>
                </a:lnTo>
                <a:lnTo>
                  <a:pt x="112" y="744"/>
                </a:lnTo>
                <a:lnTo>
                  <a:pt x="112" y="740"/>
                </a:lnTo>
                <a:lnTo>
                  <a:pt x="112" y="740"/>
                </a:lnTo>
                <a:close/>
                <a:moveTo>
                  <a:pt x="138" y="714"/>
                </a:moveTo>
                <a:lnTo>
                  <a:pt x="138" y="714"/>
                </a:lnTo>
                <a:lnTo>
                  <a:pt x="143" y="709"/>
                </a:lnTo>
                <a:lnTo>
                  <a:pt x="147" y="714"/>
                </a:lnTo>
                <a:lnTo>
                  <a:pt x="151" y="718"/>
                </a:lnTo>
                <a:lnTo>
                  <a:pt x="151" y="727"/>
                </a:lnTo>
                <a:lnTo>
                  <a:pt x="151" y="727"/>
                </a:lnTo>
                <a:lnTo>
                  <a:pt x="143" y="727"/>
                </a:lnTo>
                <a:lnTo>
                  <a:pt x="138" y="727"/>
                </a:lnTo>
                <a:lnTo>
                  <a:pt x="134" y="718"/>
                </a:lnTo>
                <a:lnTo>
                  <a:pt x="138" y="714"/>
                </a:lnTo>
                <a:lnTo>
                  <a:pt x="138" y="714"/>
                </a:lnTo>
                <a:close/>
                <a:moveTo>
                  <a:pt x="160" y="688"/>
                </a:moveTo>
                <a:lnTo>
                  <a:pt x="160" y="688"/>
                </a:lnTo>
                <a:lnTo>
                  <a:pt x="164" y="683"/>
                </a:lnTo>
                <a:lnTo>
                  <a:pt x="173" y="688"/>
                </a:lnTo>
                <a:lnTo>
                  <a:pt x="173" y="692"/>
                </a:lnTo>
                <a:lnTo>
                  <a:pt x="173" y="701"/>
                </a:lnTo>
                <a:lnTo>
                  <a:pt x="173" y="701"/>
                </a:lnTo>
                <a:lnTo>
                  <a:pt x="169" y="701"/>
                </a:lnTo>
                <a:lnTo>
                  <a:pt x="160" y="701"/>
                </a:lnTo>
                <a:lnTo>
                  <a:pt x="160" y="696"/>
                </a:lnTo>
                <a:lnTo>
                  <a:pt x="160" y="688"/>
                </a:lnTo>
                <a:lnTo>
                  <a:pt x="160" y="688"/>
                </a:lnTo>
                <a:close/>
                <a:moveTo>
                  <a:pt x="182" y="662"/>
                </a:moveTo>
                <a:lnTo>
                  <a:pt x="182" y="662"/>
                </a:lnTo>
                <a:lnTo>
                  <a:pt x="190" y="662"/>
                </a:lnTo>
                <a:lnTo>
                  <a:pt x="195" y="662"/>
                </a:lnTo>
                <a:lnTo>
                  <a:pt x="199" y="666"/>
                </a:lnTo>
                <a:lnTo>
                  <a:pt x="195" y="675"/>
                </a:lnTo>
                <a:lnTo>
                  <a:pt x="195" y="675"/>
                </a:lnTo>
                <a:lnTo>
                  <a:pt x="190" y="679"/>
                </a:lnTo>
                <a:lnTo>
                  <a:pt x="186" y="675"/>
                </a:lnTo>
                <a:lnTo>
                  <a:pt x="182" y="670"/>
                </a:lnTo>
                <a:lnTo>
                  <a:pt x="182" y="662"/>
                </a:lnTo>
                <a:lnTo>
                  <a:pt x="182" y="662"/>
                </a:lnTo>
                <a:close/>
                <a:moveTo>
                  <a:pt x="208" y="636"/>
                </a:moveTo>
                <a:lnTo>
                  <a:pt x="208" y="636"/>
                </a:lnTo>
                <a:lnTo>
                  <a:pt x="212" y="636"/>
                </a:lnTo>
                <a:lnTo>
                  <a:pt x="221" y="636"/>
                </a:lnTo>
                <a:lnTo>
                  <a:pt x="221" y="645"/>
                </a:lnTo>
                <a:lnTo>
                  <a:pt x="221" y="649"/>
                </a:lnTo>
                <a:lnTo>
                  <a:pt x="221" y="649"/>
                </a:lnTo>
                <a:lnTo>
                  <a:pt x="212" y="653"/>
                </a:lnTo>
                <a:lnTo>
                  <a:pt x="208" y="649"/>
                </a:lnTo>
                <a:lnTo>
                  <a:pt x="203" y="645"/>
                </a:lnTo>
                <a:lnTo>
                  <a:pt x="208" y="636"/>
                </a:lnTo>
                <a:lnTo>
                  <a:pt x="208" y="636"/>
                </a:lnTo>
                <a:close/>
                <a:moveTo>
                  <a:pt x="229" y="610"/>
                </a:moveTo>
                <a:lnTo>
                  <a:pt x="229" y="610"/>
                </a:lnTo>
                <a:lnTo>
                  <a:pt x="238" y="610"/>
                </a:lnTo>
                <a:lnTo>
                  <a:pt x="242" y="610"/>
                </a:lnTo>
                <a:lnTo>
                  <a:pt x="246" y="619"/>
                </a:lnTo>
                <a:lnTo>
                  <a:pt x="242" y="623"/>
                </a:lnTo>
                <a:lnTo>
                  <a:pt x="242" y="623"/>
                </a:lnTo>
                <a:lnTo>
                  <a:pt x="238" y="627"/>
                </a:lnTo>
                <a:lnTo>
                  <a:pt x="229" y="623"/>
                </a:lnTo>
                <a:lnTo>
                  <a:pt x="229" y="619"/>
                </a:lnTo>
                <a:lnTo>
                  <a:pt x="229" y="610"/>
                </a:lnTo>
                <a:lnTo>
                  <a:pt x="229" y="610"/>
                </a:lnTo>
                <a:close/>
                <a:moveTo>
                  <a:pt x="255" y="584"/>
                </a:moveTo>
                <a:lnTo>
                  <a:pt x="255" y="584"/>
                </a:lnTo>
                <a:lnTo>
                  <a:pt x="259" y="584"/>
                </a:lnTo>
                <a:lnTo>
                  <a:pt x="264" y="584"/>
                </a:lnTo>
                <a:lnTo>
                  <a:pt x="268" y="593"/>
                </a:lnTo>
                <a:lnTo>
                  <a:pt x="268" y="597"/>
                </a:lnTo>
                <a:lnTo>
                  <a:pt x="268" y="597"/>
                </a:lnTo>
                <a:lnTo>
                  <a:pt x="259" y="601"/>
                </a:lnTo>
                <a:lnTo>
                  <a:pt x="255" y="597"/>
                </a:lnTo>
                <a:lnTo>
                  <a:pt x="251" y="593"/>
                </a:lnTo>
                <a:lnTo>
                  <a:pt x="255" y="584"/>
                </a:lnTo>
                <a:lnTo>
                  <a:pt x="255" y="584"/>
                </a:lnTo>
                <a:close/>
                <a:moveTo>
                  <a:pt x="277" y="562"/>
                </a:moveTo>
                <a:lnTo>
                  <a:pt x="277" y="562"/>
                </a:lnTo>
                <a:lnTo>
                  <a:pt x="281" y="558"/>
                </a:lnTo>
                <a:lnTo>
                  <a:pt x="290" y="558"/>
                </a:lnTo>
                <a:lnTo>
                  <a:pt x="294" y="567"/>
                </a:lnTo>
                <a:lnTo>
                  <a:pt x="290" y="571"/>
                </a:lnTo>
                <a:lnTo>
                  <a:pt x="290" y="571"/>
                </a:lnTo>
                <a:lnTo>
                  <a:pt x="285" y="575"/>
                </a:lnTo>
                <a:lnTo>
                  <a:pt x="277" y="571"/>
                </a:lnTo>
                <a:lnTo>
                  <a:pt x="277" y="567"/>
                </a:lnTo>
                <a:lnTo>
                  <a:pt x="277" y="562"/>
                </a:lnTo>
                <a:lnTo>
                  <a:pt x="277" y="562"/>
                </a:lnTo>
                <a:close/>
                <a:moveTo>
                  <a:pt x="303" y="536"/>
                </a:moveTo>
                <a:lnTo>
                  <a:pt x="303" y="536"/>
                </a:lnTo>
                <a:lnTo>
                  <a:pt x="307" y="532"/>
                </a:lnTo>
                <a:lnTo>
                  <a:pt x="316" y="536"/>
                </a:lnTo>
                <a:lnTo>
                  <a:pt x="316" y="541"/>
                </a:lnTo>
                <a:lnTo>
                  <a:pt x="311" y="549"/>
                </a:lnTo>
                <a:lnTo>
                  <a:pt x="311" y="549"/>
                </a:lnTo>
                <a:lnTo>
                  <a:pt x="307" y="549"/>
                </a:lnTo>
                <a:lnTo>
                  <a:pt x="303" y="549"/>
                </a:lnTo>
                <a:lnTo>
                  <a:pt x="298" y="541"/>
                </a:lnTo>
                <a:lnTo>
                  <a:pt x="303" y="536"/>
                </a:lnTo>
                <a:lnTo>
                  <a:pt x="303" y="536"/>
                </a:lnTo>
                <a:close/>
                <a:moveTo>
                  <a:pt x="329" y="510"/>
                </a:moveTo>
                <a:lnTo>
                  <a:pt x="329" y="510"/>
                </a:lnTo>
                <a:lnTo>
                  <a:pt x="333" y="510"/>
                </a:lnTo>
                <a:lnTo>
                  <a:pt x="337" y="510"/>
                </a:lnTo>
                <a:lnTo>
                  <a:pt x="342" y="519"/>
                </a:lnTo>
                <a:lnTo>
                  <a:pt x="337" y="523"/>
                </a:lnTo>
                <a:lnTo>
                  <a:pt x="337" y="523"/>
                </a:lnTo>
                <a:lnTo>
                  <a:pt x="333" y="528"/>
                </a:lnTo>
                <a:lnTo>
                  <a:pt x="329" y="523"/>
                </a:lnTo>
                <a:lnTo>
                  <a:pt x="324" y="519"/>
                </a:lnTo>
                <a:lnTo>
                  <a:pt x="329" y="510"/>
                </a:lnTo>
                <a:lnTo>
                  <a:pt x="329" y="510"/>
                </a:lnTo>
                <a:close/>
                <a:moveTo>
                  <a:pt x="355" y="489"/>
                </a:moveTo>
                <a:lnTo>
                  <a:pt x="355" y="489"/>
                </a:lnTo>
                <a:lnTo>
                  <a:pt x="359" y="484"/>
                </a:lnTo>
                <a:lnTo>
                  <a:pt x="363" y="489"/>
                </a:lnTo>
                <a:lnTo>
                  <a:pt x="368" y="493"/>
                </a:lnTo>
                <a:lnTo>
                  <a:pt x="363" y="502"/>
                </a:lnTo>
                <a:lnTo>
                  <a:pt x="363" y="502"/>
                </a:lnTo>
                <a:lnTo>
                  <a:pt x="359" y="502"/>
                </a:lnTo>
                <a:lnTo>
                  <a:pt x="350" y="502"/>
                </a:lnTo>
                <a:lnTo>
                  <a:pt x="350" y="493"/>
                </a:lnTo>
                <a:lnTo>
                  <a:pt x="355" y="489"/>
                </a:lnTo>
                <a:lnTo>
                  <a:pt x="355" y="489"/>
                </a:lnTo>
                <a:close/>
                <a:moveTo>
                  <a:pt x="376" y="467"/>
                </a:moveTo>
                <a:lnTo>
                  <a:pt x="376" y="467"/>
                </a:lnTo>
                <a:lnTo>
                  <a:pt x="385" y="463"/>
                </a:lnTo>
                <a:lnTo>
                  <a:pt x="389" y="467"/>
                </a:lnTo>
                <a:lnTo>
                  <a:pt x="393" y="471"/>
                </a:lnTo>
                <a:lnTo>
                  <a:pt x="389" y="476"/>
                </a:lnTo>
                <a:lnTo>
                  <a:pt x="389" y="476"/>
                </a:lnTo>
                <a:lnTo>
                  <a:pt x="385" y="480"/>
                </a:lnTo>
                <a:lnTo>
                  <a:pt x="376" y="476"/>
                </a:lnTo>
                <a:lnTo>
                  <a:pt x="376" y="471"/>
                </a:lnTo>
                <a:lnTo>
                  <a:pt x="376" y="467"/>
                </a:lnTo>
                <a:lnTo>
                  <a:pt x="376" y="467"/>
                </a:lnTo>
                <a:close/>
                <a:moveTo>
                  <a:pt x="402" y="441"/>
                </a:moveTo>
                <a:lnTo>
                  <a:pt x="402" y="441"/>
                </a:lnTo>
                <a:lnTo>
                  <a:pt x="411" y="441"/>
                </a:lnTo>
                <a:lnTo>
                  <a:pt x="415" y="441"/>
                </a:lnTo>
                <a:lnTo>
                  <a:pt x="419" y="450"/>
                </a:lnTo>
                <a:lnTo>
                  <a:pt x="415" y="454"/>
                </a:lnTo>
                <a:lnTo>
                  <a:pt x="415" y="454"/>
                </a:lnTo>
                <a:lnTo>
                  <a:pt x="411" y="458"/>
                </a:lnTo>
                <a:lnTo>
                  <a:pt x="402" y="454"/>
                </a:lnTo>
                <a:lnTo>
                  <a:pt x="402" y="446"/>
                </a:lnTo>
                <a:lnTo>
                  <a:pt x="402" y="441"/>
                </a:lnTo>
                <a:lnTo>
                  <a:pt x="402" y="441"/>
                </a:lnTo>
                <a:close/>
                <a:moveTo>
                  <a:pt x="428" y="420"/>
                </a:moveTo>
                <a:lnTo>
                  <a:pt x="428" y="420"/>
                </a:lnTo>
                <a:lnTo>
                  <a:pt x="437" y="415"/>
                </a:lnTo>
                <a:lnTo>
                  <a:pt x="441" y="420"/>
                </a:lnTo>
                <a:lnTo>
                  <a:pt x="445" y="428"/>
                </a:lnTo>
                <a:lnTo>
                  <a:pt x="441" y="433"/>
                </a:lnTo>
                <a:lnTo>
                  <a:pt x="441" y="433"/>
                </a:lnTo>
                <a:lnTo>
                  <a:pt x="437" y="433"/>
                </a:lnTo>
                <a:lnTo>
                  <a:pt x="428" y="433"/>
                </a:lnTo>
                <a:lnTo>
                  <a:pt x="428" y="424"/>
                </a:lnTo>
                <a:lnTo>
                  <a:pt x="428" y="420"/>
                </a:lnTo>
                <a:lnTo>
                  <a:pt x="428" y="420"/>
                </a:lnTo>
                <a:close/>
                <a:moveTo>
                  <a:pt x="458" y="398"/>
                </a:moveTo>
                <a:lnTo>
                  <a:pt x="458" y="398"/>
                </a:lnTo>
                <a:lnTo>
                  <a:pt x="463" y="394"/>
                </a:lnTo>
                <a:lnTo>
                  <a:pt x="467" y="398"/>
                </a:lnTo>
                <a:lnTo>
                  <a:pt x="471" y="402"/>
                </a:lnTo>
                <a:lnTo>
                  <a:pt x="467" y="411"/>
                </a:lnTo>
                <a:lnTo>
                  <a:pt x="467" y="411"/>
                </a:lnTo>
                <a:lnTo>
                  <a:pt x="463" y="411"/>
                </a:lnTo>
                <a:lnTo>
                  <a:pt x="454" y="407"/>
                </a:lnTo>
                <a:lnTo>
                  <a:pt x="454" y="402"/>
                </a:lnTo>
                <a:lnTo>
                  <a:pt x="458" y="398"/>
                </a:lnTo>
                <a:lnTo>
                  <a:pt x="458" y="398"/>
                </a:lnTo>
                <a:close/>
                <a:moveTo>
                  <a:pt x="484" y="372"/>
                </a:moveTo>
                <a:lnTo>
                  <a:pt x="484" y="372"/>
                </a:lnTo>
                <a:lnTo>
                  <a:pt x="489" y="372"/>
                </a:lnTo>
                <a:lnTo>
                  <a:pt x="493" y="376"/>
                </a:lnTo>
                <a:lnTo>
                  <a:pt x="497" y="381"/>
                </a:lnTo>
                <a:lnTo>
                  <a:pt x="493" y="385"/>
                </a:lnTo>
                <a:lnTo>
                  <a:pt x="493" y="385"/>
                </a:lnTo>
                <a:lnTo>
                  <a:pt x="489" y="389"/>
                </a:lnTo>
                <a:lnTo>
                  <a:pt x="480" y="385"/>
                </a:lnTo>
                <a:lnTo>
                  <a:pt x="480" y="381"/>
                </a:lnTo>
                <a:lnTo>
                  <a:pt x="484" y="372"/>
                </a:lnTo>
                <a:lnTo>
                  <a:pt x="484" y="372"/>
                </a:lnTo>
                <a:close/>
                <a:moveTo>
                  <a:pt x="510" y="350"/>
                </a:moveTo>
                <a:lnTo>
                  <a:pt x="510" y="350"/>
                </a:lnTo>
                <a:lnTo>
                  <a:pt x="515" y="350"/>
                </a:lnTo>
                <a:lnTo>
                  <a:pt x="523" y="350"/>
                </a:lnTo>
                <a:lnTo>
                  <a:pt x="523" y="359"/>
                </a:lnTo>
                <a:lnTo>
                  <a:pt x="519" y="363"/>
                </a:lnTo>
                <a:lnTo>
                  <a:pt x="519" y="363"/>
                </a:lnTo>
                <a:lnTo>
                  <a:pt x="515" y="368"/>
                </a:lnTo>
                <a:lnTo>
                  <a:pt x="506" y="363"/>
                </a:lnTo>
                <a:lnTo>
                  <a:pt x="506" y="359"/>
                </a:lnTo>
                <a:lnTo>
                  <a:pt x="510" y="350"/>
                </a:lnTo>
                <a:lnTo>
                  <a:pt x="510" y="350"/>
                </a:lnTo>
                <a:close/>
                <a:moveTo>
                  <a:pt x="536" y="329"/>
                </a:moveTo>
                <a:lnTo>
                  <a:pt x="536" y="329"/>
                </a:lnTo>
                <a:lnTo>
                  <a:pt x="540" y="329"/>
                </a:lnTo>
                <a:lnTo>
                  <a:pt x="549" y="329"/>
                </a:lnTo>
                <a:lnTo>
                  <a:pt x="549" y="337"/>
                </a:lnTo>
                <a:lnTo>
                  <a:pt x="545" y="342"/>
                </a:lnTo>
                <a:lnTo>
                  <a:pt x="545" y="342"/>
                </a:lnTo>
                <a:lnTo>
                  <a:pt x="540" y="346"/>
                </a:lnTo>
                <a:lnTo>
                  <a:pt x="536" y="342"/>
                </a:lnTo>
                <a:lnTo>
                  <a:pt x="532" y="333"/>
                </a:lnTo>
                <a:lnTo>
                  <a:pt x="536" y="329"/>
                </a:lnTo>
                <a:lnTo>
                  <a:pt x="536" y="329"/>
                </a:lnTo>
                <a:close/>
                <a:moveTo>
                  <a:pt x="562" y="307"/>
                </a:moveTo>
                <a:lnTo>
                  <a:pt x="562" y="307"/>
                </a:lnTo>
                <a:lnTo>
                  <a:pt x="571" y="307"/>
                </a:lnTo>
                <a:lnTo>
                  <a:pt x="575" y="307"/>
                </a:lnTo>
                <a:lnTo>
                  <a:pt x="575" y="316"/>
                </a:lnTo>
                <a:lnTo>
                  <a:pt x="575" y="320"/>
                </a:lnTo>
                <a:lnTo>
                  <a:pt x="575" y="320"/>
                </a:lnTo>
                <a:lnTo>
                  <a:pt x="566" y="324"/>
                </a:lnTo>
                <a:lnTo>
                  <a:pt x="562" y="320"/>
                </a:lnTo>
                <a:lnTo>
                  <a:pt x="558" y="311"/>
                </a:lnTo>
                <a:lnTo>
                  <a:pt x="562" y="307"/>
                </a:lnTo>
                <a:lnTo>
                  <a:pt x="562" y="307"/>
                </a:lnTo>
                <a:close/>
                <a:moveTo>
                  <a:pt x="588" y="285"/>
                </a:moveTo>
                <a:lnTo>
                  <a:pt x="588" y="285"/>
                </a:lnTo>
                <a:lnTo>
                  <a:pt x="597" y="281"/>
                </a:lnTo>
                <a:lnTo>
                  <a:pt x="601" y="285"/>
                </a:lnTo>
                <a:lnTo>
                  <a:pt x="605" y="294"/>
                </a:lnTo>
                <a:lnTo>
                  <a:pt x="601" y="298"/>
                </a:lnTo>
                <a:lnTo>
                  <a:pt x="601" y="298"/>
                </a:lnTo>
                <a:lnTo>
                  <a:pt x="592" y="298"/>
                </a:lnTo>
                <a:lnTo>
                  <a:pt x="588" y="298"/>
                </a:lnTo>
                <a:lnTo>
                  <a:pt x="588" y="290"/>
                </a:lnTo>
                <a:lnTo>
                  <a:pt x="588" y="285"/>
                </a:lnTo>
                <a:lnTo>
                  <a:pt x="588" y="285"/>
                </a:lnTo>
                <a:close/>
                <a:moveTo>
                  <a:pt x="618" y="264"/>
                </a:moveTo>
                <a:lnTo>
                  <a:pt x="618" y="264"/>
                </a:lnTo>
                <a:lnTo>
                  <a:pt x="623" y="264"/>
                </a:lnTo>
                <a:lnTo>
                  <a:pt x="627" y="264"/>
                </a:lnTo>
                <a:lnTo>
                  <a:pt x="631" y="272"/>
                </a:lnTo>
                <a:lnTo>
                  <a:pt x="627" y="277"/>
                </a:lnTo>
                <a:lnTo>
                  <a:pt x="627" y="277"/>
                </a:lnTo>
                <a:lnTo>
                  <a:pt x="623" y="277"/>
                </a:lnTo>
                <a:lnTo>
                  <a:pt x="614" y="277"/>
                </a:lnTo>
                <a:lnTo>
                  <a:pt x="614" y="268"/>
                </a:lnTo>
                <a:lnTo>
                  <a:pt x="618" y="264"/>
                </a:lnTo>
                <a:lnTo>
                  <a:pt x="618" y="264"/>
                </a:lnTo>
                <a:close/>
                <a:moveTo>
                  <a:pt x="644" y="242"/>
                </a:moveTo>
                <a:lnTo>
                  <a:pt x="644" y="242"/>
                </a:lnTo>
                <a:lnTo>
                  <a:pt x="649" y="242"/>
                </a:lnTo>
                <a:lnTo>
                  <a:pt x="657" y="242"/>
                </a:lnTo>
                <a:lnTo>
                  <a:pt x="657" y="251"/>
                </a:lnTo>
                <a:lnTo>
                  <a:pt x="653" y="255"/>
                </a:lnTo>
                <a:lnTo>
                  <a:pt x="653" y="255"/>
                </a:lnTo>
                <a:lnTo>
                  <a:pt x="649" y="259"/>
                </a:lnTo>
                <a:lnTo>
                  <a:pt x="644" y="255"/>
                </a:lnTo>
                <a:lnTo>
                  <a:pt x="640" y="247"/>
                </a:lnTo>
                <a:lnTo>
                  <a:pt x="644" y="242"/>
                </a:lnTo>
                <a:lnTo>
                  <a:pt x="644" y="242"/>
                </a:lnTo>
                <a:close/>
                <a:moveTo>
                  <a:pt x="670" y="221"/>
                </a:moveTo>
                <a:lnTo>
                  <a:pt x="670" y="221"/>
                </a:lnTo>
                <a:lnTo>
                  <a:pt x="679" y="221"/>
                </a:lnTo>
                <a:lnTo>
                  <a:pt x="683" y="221"/>
                </a:lnTo>
                <a:lnTo>
                  <a:pt x="683" y="229"/>
                </a:lnTo>
                <a:lnTo>
                  <a:pt x="683" y="234"/>
                </a:lnTo>
                <a:lnTo>
                  <a:pt x="683" y="234"/>
                </a:lnTo>
                <a:lnTo>
                  <a:pt x="674" y="238"/>
                </a:lnTo>
                <a:lnTo>
                  <a:pt x="670" y="234"/>
                </a:lnTo>
                <a:lnTo>
                  <a:pt x="670" y="225"/>
                </a:lnTo>
                <a:lnTo>
                  <a:pt x="670" y="221"/>
                </a:lnTo>
                <a:lnTo>
                  <a:pt x="670" y="221"/>
                </a:lnTo>
                <a:close/>
                <a:moveTo>
                  <a:pt x="700" y="199"/>
                </a:moveTo>
                <a:lnTo>
                  <a:pt x="700" y="199"/>
                </a:lnTo>
                <a:lnTo>
                  <a:pt x="705" y="199"/>
                </a:lnTo>
                <a:lnTo>
                  <a:pt x="709" y="203"/>
                </a:lnTo>
                <a:lnTo>
                  <a:pt x="713" y="208"/>
                </a:lnTo>
                <a:lnTo>
                  <a:pt x="709" y="212"/>
                </a:lnTo>
                <a:lnTo>
                  <a:pt x="709" y="212"/>
                </a:lnTo>
                <a:lnTo>
                  <a:pt x="705" y="216"/>
                </a:lnTo>
                <a:lnTo>
                  <a:pt x="696" y="212"/>
                </a:lnTo>
                <a:lnTo>
                  <a:pt x="696" y="208"/>
                </a:lnTo>
                <a:lnTo>
                  <a:pt x="700" y="199"/>
                </a:lnTo>
                <a:lnTo>
                  <a:pt x="700" y="199"/>
                </a:lnTo>
                <a:close/>
                <a:moveTo>
                  <a:pt x="726" y="177"/>
                </a:moveTo>
                <a:lnTo>
                  <a:pt x="726" y="177"/>
                </a:lnTo>
                <a:lnTo>
                  <a:pt x="735" y="177"/>
                </a:lnTo>
                <a:lnTo>
                  <a:pt x="739" y="182"/>
                </a:lnTo>
                <a:lnTo>
                  <a:pt x="739" y="186"/>
                </a:lnTo>
                <a:lnTo>
                  <a:pt x="735" y="195"/>
                </a:lnTo>
                <a:lnTo>
                  <a:pt x="735" y="195"/>
                </a:lnTo>
                <a:lnTo>
                  <a:pt x="731" y="195"/>
                </a:lnTo>
                <a:lnTo>
                  <a:pt x="726" y="190"/>
                </a:lnTo>
                <a:lnTo>
                  <a:pt x="722" y="186"/>
                </a:lnTo>
                <a:lnTo>
                  <a:pt x="726" y="177"/>
                </a:lnTo>
                <a:lnTo>
                  <a:pt x="726" y="177"/>
                </a:lnTo>
                <a:close/>
                <a:moveTo>
                  <a:pt x="757" y="160"/>
                </a:moveTo>
                <a:lnTo>
                  <a:pt x="757" y="160"/>
                </a:lnTo>
                <a:lnTo>
                  <a:pt x="761" y="156"/>
                </a:lnTo>
                <a:lnTo>
                  <a:pt x="765" y="160"/>
                </a:lnTo>
                <a:lnTo>
                  <a:pt x="770" y="169"/>
                </a:lnTo>
                <a:lnTo>
                  <a:pt x="765" y="173"/>
                </a:lnTo>
                <a:lnTo>
                  <a:pt x="765" y="173"/>
                </a:lnTo>
                <a:lnTo>
                  <a:pt x="757" y="173"/>
                </a:lnTo>
                <a:lnTo>
                  <a:pt x="752" y="173"/>
                </a:lnTo>
                <a:lnTo>
                  <a:pt x="752" y="164"/>
                </a:lnTo>
                <a:lnTo>
                  <a:pt x="757" y="160"/>
                </a:lnTo>
                <a:lnTo>
                  <a:pt x="757" y="160"/>
                </a:lnTo>
                <a:close/>
                <a:moveTo>
                  <a:pt x="783" y="138"/>
                </a:moveTo>
                <a:lnTo>
                  <a:pt x="783" y="138"/>
                </a:lnTo>
                <a:lnTo>
                  <a:pt x="787" y="138"/>
                </a:lnTo>
                <a:lnTo>
                  <a:pt x="796" y="138"/>
                </a:lnTo>
                <a:lnTo>
                  <a:pt x="796" y="147"/>
                </a:lnTo>
                <a:lnTo>
                  <a:pt x="791" y="151"/>
                </a:lnTo>
                <a:lnTo>
                  <a:pt x="791" y="151"/>
                </a:lnTo>
                <a:lnTo>
                  <a:pt x="787" y="156"/>
                </a:lnTo>
                <a:lnTo>
                  <a:pt x="783" y="151"/>
                </a:lnTo>
                <a:lnTo>
                  <a:pt x="778" y="143"/>
                </a:lnTo>
                <a:lnTo>
                  <a:pt x="783" y="138"/>
                </a:lnTo>
                <a:lnTo>
                  <a:pt x="783" y="138"/>
                </a:lnTo>
                <a:close/>
                <a:moveTo>
                  <a:pt x="813" y="117"/>
                </a:moveTo>
                <a:lnTo>
                  <a:pt x="813" y="117"/>
                </a:lnTo>
                <a:lnTo>
                  <a:pt x="817" y="117"/>
                </a:lnTo>
                <a:lnTo>
                  <a:pt x="821" y="121"/>
                </a:lnTo>
                <a:lnTo>
                  <a:pt x="826" y="125"/>
                </a:lnTo>
                <a:lnTo>
                  <a:pt x="821" y="134"/>
                </a:lnTo>
                <a:lnTo>
                  <a:pt x="821" y="134"/>
                </a:lnTo>
                <a:lnTo>
                  <a:pt x="813" y="134"/>
                </a:lnTo>
                <a:lnTo>
                  <a:pt x="809" y="130"/>
                </a:lnTo>
                <a:lnTo>
                  <a:pt x="809" y="125"/>
                </a:lnTo>
                <a:lnTo>
                  <a:pt x="813" y="117"/>
                </a:lnTo>
                <a:lnTo>
                  <a:pt x="813" y="117"/>
                </a:lnTo>
                <a:close/>
                <a:moveTo>
                  <a:pt x="839" y="99"/>
                </a:moveTo>
                <a:lnTo>
                  <a:pt x="839" y="99"/>
                </a:lnTo>
                <a:lnTo>
                  <a:pt x="847" y="95"/>
                </a:lnTo>
                <a:lnTo>
                  <a:pt x="852" y="99"/>
                </a:lnTo>
                <a:lnTo>
                  <a:pt x="852" y="108"/>
                </a:lnTo>
                <a:lnTo>
                  <a:pt x="847" y="112"/>
                </a:lnTo>
                <a:lnTo>
                  <a:pt x="847" y="112"/>
                </a:lnTo>
                <a:lnTo>
                  <a:pt x="843" y="112"/>
                </a:lnTo>
                <a:lnTo>
                  <a:pt x="839" y="112"/>
                </a:lnTo>
                <a:lnTo>
                  <a:pt x="834" y="104"/>
                </a:lnTo>
                <a:lnTo>
                  <a:pt x="839" y="99"/>
                </a:lnTo>
                <a:lnTo>
                  <a:pt x="839" y="99"/>
                </a:lnTo>
                <a:close/>
                <a:moveTo>
                  <a:pt x="869" y="78"/>
                </a:moveTo>
                <a:lnTo>
                  <a:pt x="869" y="78"/>
                </a:lnTo>
                <a:lnTo>
                  <a:pt x="873" y="78"/>
                </a:lnTo>
                <a:lnTo>
                  <a:pt x="878" y="82"/>
                </a:lnTo>
                <a:lnTo>
                  <a:pt x="882" y="86"/>
                </a:lnTo>
                <a:lnTo>
                  <a:pt x="878" y="91"/>
                </a:lnTo>
                <a:lnTo>
                  <a:pt x="878" y="91"/>
                </a:lnTo>
                <a:lnTo>
                  <a:pt x="873" y="95"/>
                </a:lnTo>
                <a:lnTo>
                  <a:pt x="865" y="91"/>
                </a:lnTo>
                <a:lnTo>
                  <a:pt x="865" y="86"/>
                </a:lnTo>
                <a:lnTo>
                  <a:pt x="869" y="78"/>
                </a:lnTo>
                <a:lnTo>
                  <a:pt x="869" y="78"/>
                </a:lnTo>
                <a:close/>
                <a:moveTo>
                  <a:pt x="895" y="61"/>
                </a:moveTo>
                <a:lnTo>
                  <a:pt x="895" y="61"/>
                </a:lnTo>
                <a:lnTo>
                  <a:pt x="904" y="56"/>
                </a:lnTo>
                <a:lnTo>
                  <a:pt x="908" y="61"/>
                </a:lnTo>
                <a:lnTo>
                  <a:pt x="908" y="69"/>
                </a:lnTo>
                <a:lnTo>
                  <a:pt x="908" y="73"/>
                </a:lnTo>
                <a:lnTo>
                  <a:pt x="908" y="73"/>
                </a:lnTo>
                <a:lnTo>
                  <a:pt x="899" y="73"/>
                </a:lnTo>
                <a:lnTo>
                  <a:pt x="895" y="69"/>
                </a:lnTo>
                <a:lnTo>
                  <a:pt x="895" y="65"/>
                </a:lnTo>
                <a:lnTo>
                  <a:pt x="895" y="61"/>
                </a:lnTo>
                <a:lnTo>
                  <a:pt x="895" y="61"/>
                </a:lnTo>
                <a:close/>
                <a:moveTo>
                  <a:pt x="925" y="39"/>
                </a:moveTo>
                <a:lnTo>
                  <a:pt x="925" y="39"/>
                </a:lnTo>
                <a:lnTo>
                  <a:pt x="934" y="39"/>
                </a:lnTo>
                <a:lnTo>
                  <a:pt x="938" y="43"/>
                </a:lnTo>
                <a:lnTo>
                  <a:pt x="938" y="48"/>
                </a:lnTo>
                <a:lnTo>
                  <a:pt x="934" y="56"/>
                </a:lnTo>
                <a:lnTo>
                  <a:pt x="934" y="56"/>
                </a:lnTo>
                <a:lnTo>
                  <a:pt x="930" y="56"/>
                </a:lnTo>
                <a:lnTo>
                  <a:pt x="921" y="52"/>
                </a:lnTo>
                <a:lnTo>
                  <a:pt x="921" y="48"/>
                </a:lnTo>
                <a:lnTo>
                  <a:pt x="925" y="39"/>
                </a:lnTo>
                <a:lnTo>
                  <a:pt x="925" y="39"/>
                </a:lnTo>
                <a:close/>
                <a:moveTo>
                  <a:pt x="956" y="22"/>
                </a:moveTo>
                <a:lnTo>
                  <a:pt x="956" y="22"/>
                </a:lnTo>
                <a:lnTo>
                  <a:pt x="960" y="22"/>
                </a:lnTo>
                <a:lnTo>
                  <a:pt x="968" y="22"/>
                </a:lnTo>
                <a:lnTo>
                  <a:pt x="968" y="30"/>
                </a:lnTo>
                <a:lnTo>
                  <a:pt x="964" y="35"/>
                </a:lnTo>
                <a:lnTo>
                  <a:pt x="964" y="35"/>
                </a:lnTo>
                <a:lnTo>
                  <a:pt x="956" y="39"/>
                </a:lnTo>
                <a:lnTo>
                  <a:pt x="951" y="35"/>
                </a:lnTo>
                <a:lnTo>
                  <a:pt x="951" y="26"/>
                </a:lnTo>
                <a:lnTo>
                  <a:pt x="956" y="22"/>
                </a:lnTo>
                <a:lnTo>
                  <a:pt x="956" y="22"/>
                </a:lnTo>
                <a:close/>
                <a:moveTo>
                  <a:pt x="981" y="4"/>
                </a:moveTo>
                <a:lnTo>
                  <a:pt x="981" y="4"/>
                </a:lnTo>
                <a:lnTo>
                  <a:pt x="981" y="4"/>
                </a:lnTo>
                <a:lnTo>
                  <a:pt x="990" y="0"/>
                </a:lnTo>
                <a:lnTo>
                  <a:pt x="994" y="4"/>
                </a:lnTo>
                <a:lnTo>
                  <a:pt x="999" y="13"/>
                </a:lnTo>
                <a:lnTo>
                  <a:pt x="994" y="17"/>
                </a:lnTo>
                <a:lnTo>
                  <a:pt x="994" y="17"/>
                </a:lnTo>
                <a:lnTo>
                  <a:pt x="986" y="17"/>
                </a:lnTo>
                <a:lnTo>
                  <a:pt x="981" y="13"/>
                </a:lnTo>
                <a:lnTo>
                  <a:pt x="981" y="9"/>
                </a:lnTo>
                <a:lnTo>
                  <a:pt x="981" y="4"/>
                </a:lnTo>
                <a:lnTo>
                  <a:pt x="981" y="4"/>
                </a:lnTo>
                <a:close/>
              </a:path>
            </a:pathLst>
          </a:custGeom>
          <a:solidFill>
            <a:srgbClr val="00B050"/>
          </a:solidFill>
          <a:ln w="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 name="Ellipse 114"/>
          <p:cNvSpPr/>
          <p:nvPr/>
        </p:nvSpPr>
        <p:spPr>
          <a:xfrm>
            <a:off x="2470519" y="3175035"/>
            <a:ext cx="99417" cy="99218"/>
          </a:xfrm>
          <a:prstGeom prst="ellipse">
            <a:avLst/>
          </a:prstGeom>
          <a:solidFill>
            <a:srgbClr val="3399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4099" name="Gruppieren 214098"/>
          <p:cNvGrpSpPr/>
          <p:nvPr/>
        </p:nvGrpSpPr>
        <p:grpSpPr>
          <a:xfrm rot="18992527">
            <a:off x="2288694" y="2541304"/>
            <a:ext cx="1020520" cy="276999"/>
            <a:chOff x="5738812" y="4025435"/>
            <a:chExt cx="1020520" cy="276999"/>
          </a:xfrm>
        </p:grpSpPr>
        <p:sp>
          <p:nvSpPr>
            <p:cNvPr id="214096" name="Textfeld 214095"/>
            <p:cNvSpPr txBox="1"/>
            <p:nvPr/>
          </p:nvSpPr>
          <p:spPr>
            <a:xfrm>
              <a:off x="5832475" y="4025435"/>
              <a:ext cx="926857" cy="276999"/>
            </a:xfrm>
            <a:prstGeom prst="rect">
              <a:avLst/>
            </a:prstGeom>
            <a:noFill/>
          </p:spPr>
          <p:txBody>
            <a:bodyPr wrap="none" rtlCol="0">
              <a:spAutoFit/>
            </a:bodyPr>
            <a:lstStyle/>
            <a:p>
              <a:r>
                <a:rPr lang="en-US" sz="1200" dirty="0"/>
                <a:t>max. slope</a:t>
              </a:r>
            </a:p>
          </p:txBody>
        </p:sp>
        <p:sp>
          <p:nvSpPr>
            <p:cNvPr id="214097" name="Gleichschenkliges Dreieck 214096"/>
            <p:cNvSpPr/>
            <p:nvPr/>
          </p:nvSpPr>
          <p:spPr>
            <a:xfrm rot="5400000">
              <a:off x="5702546" y="4126022"/>
              <a:ext cx="185382" cy="112849"/>
            </a:xfrm>
            <a:prstGeom prst="triangl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4098" name="Gruppieren 214097"/>
          <p:cNvGrpSpPr/>
          <p:nvPr/>
        </p:nvGrpSpPr>
        <p:grpSpPr>
          <a:xfrm rot="18938443">
            <a:off x="1479343" y="3323765"/>
            <a:ext cx="1039706" cy="276999"/>
            <a:chOff x="5827884" y="4470354"/>
            <a:chExt cx="1039706" cy="276999"/>
          </a:xfrm>
        </p:grpSpPr>
        <p:sp>
          <p:nvSpPr>
            <p:cNvPr id="118" name="Textfeld 117"/>
            <p:cNvSpPr txBox="1"/>
            <p:nvPr/>
          </p:nvSpPr>
          <p:spPr>
            <a:xfrm>
              <a:off x="5827884" y="4470354"/>
              <a:ext cx="883575" cy="276999"/>
            </a:xfrm>
            <a:prstGeom prst="rect">
              <a:avLst/>
            </a:prstGeom>
            <a:noFill/>
          </p:spPr>
          <p:txBody>
            <a:bodyPr wrap="none" rtlCol="0">
              <a:spAutoFit/>
            </a:bodyPr>
            <a:lstStyle/>
            <a:p>
              <a:r>
                <a:rPr lang="en-US" sz="1200" dirty="0"/>
                <a:t>min. slope</a:t>
              </a:r>
            </a:p>
          </p:txBody>
        </p:sp>
        <p:sp>
          <p:nvSpPr>
            <p:cNvPr id="119" name="Gleichschenkliges Dreieck 118"/>
            <p:cNvSpPr/>
            <p:nvPr/>
          </p:nvSpPr>
          <p:spPr>
            <a:xfrm rot="16200000" flipH="1">
              <a:off x="6718475" y="4552429"/>
              <a:ext cx="185382" cy="112849"/>
            </a:xfrm>
            <a:prstGeom prst="triangl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Grafik 54"/>
          <p:cNvPicPr>
            <a:picLocks noChangeAspect="1"/>
          </p:cNvPicPr>
          <p:nvPr/>
        </p:nvPicPr>
        <p:blipFill>
          <a:blip r:embed="rId2"/>
          <a:stretch>
            <a:fillRect/>
          </a:stretch>
        </p:blipFill>
        <p:spPr>
          <a:xfrm>
            <a:off x="5257076" y="3868302"/>
            <a:ext cx="3923210" cy="2839504"/>
          </a:xfrm>
          <a:prstGeom prst="rect">
            <a:avLst/>
          </a:prstGeom>
          <a:ln w="3175">
            <a:solidFill>
              <a:schemeClr val="tx1"/>
            </a:solidFill>
          </a:ln>
        </p:spPr>
      </p:pic>
      <p:sp>
        <p:nvSpPr>
          <p:cNvPr id="2" name="Pfeil nach oben und unten 1"/>
          <p:cNvSpPr/>
          <p:nvPr/>
        </p:nvSpPr>
        <p:spPr>
          <a:xfrm>
            <a:off x="3899322" y="1921816"/>
            <a:ext cx="219959" cy="63856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oliennummernplatzhalter 7"/>
          <p:cNvSpPr>
            <a:spLocks noGrp="1"/>
          </p:cNvSpPr>
          <p:nvPr>
            <p:ph type="sldNum" sz="quarter" idx="12"/>
          </p:nvPr>
        </p:nvSpPr>
        <p:spPr/>
        <p:txBody>
          <a:bodyPr/>
          <a:lstStyle/>
          <a:p>
            <a:fld id="{B54DA138-5A42-4C18-88B2-CB41C72B2C94}" type="slidenum">
              <a:rPr lang="en-GB" smtClean="0"/>
              <a:t>12</a:t>
            </a:fld>
            <a:endParaRPr lang="en-GB"/>
          </a:p>
        </p:txBody>
      </p:sp>
    </p:spTree>
    <p:extLst>
      <p:ext uri="{BB962C8B-B14F-4D97-AF65-F5344CB8AC3E}">
        <p14:creationId xmlns:p14="http://schemas.microsoft.com/office/powerpoint/2010/main" val="2935551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ChangeArrowheads="1"/>
          </p:cNvSpPr>
          <p:nvPr/>
        </p:nvSpPr>
        <p:spPr bwMode="auto">
          <a:xfrm>
            <a:off x="1055440" y="432000"/>
            <a:ext cx="94262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pPr>
            <a:r>
              <a:rPr lang="en-GB" altLang="de-DE" sz="2400" b="1" dirty="0"/>
              <a:t>The “Prediction Model” for the </a:t>
            </a:r>
            <a:r>
              <a:rPr lang="en-GB" altLang="de-DE" sz="2400" b="1" dirty="0">
                <a:solidFill>
                  <a:srgbClr val="009900"/>
                </a:solidFill>
                <a:effectLst>
                  <a:outerShdw blurRad="38100" dist="38100" dir="2700000" algn="tl">
                    <a:srgbClr val="000000">
                      <a:alpha val="43137"/>
                    </a:srgbClr>
                  </a:outerShdw>
                </a:effectLst>
              </a:rPr>
              <a:t>Tyre Rolling Sound</a:t>
            </a:r>
          </a:p>
        </p:txBody>
      </p:sp>
      <p:sp>
        <p:nvSpPr>
          <p:cNvPr id="5" name="Textfeld 4"/>
          <p:cNvSpPr txBox="1"/>
          <p:nvPr/>
        </p:nvSpPr>
        <p:spPr>
          <a:xfrm>
            <a:off x="548000" y="1243854"/>
            <a:ext cx="10441160" cy="1046440"/>
          </a:xfrm>
          <a:prstGeom prst="rect">
            <a:avLst/>
          </a:prstGeom>
          <a:noFill/>
        </p:spPr>
        <p:txBody>
          <a:bodyPr wrap="square" rtlCol="0">
            <a:spAutoFit/>
          </a:bodyPr>
          <a:lstStyle/>
          <a:p>
            <a:pPr marL="342900" indent="-342900">
              <a:spcBef>
                <a:spcPts val="600"/>
              </a:spcBef>
              <a:buFont typeface="Wingdings" panose="05000000000000000000" pitchFamily="2" charset="2"/>
              <a:buChar char="Ø"/>
              <a:tabLst>
                <a:tab pos="1168400" algn="l"/>
              </a:tabLst>
            </a:pPr>
            <a:r>
              <a:rPr lang="en-GB" sz="2400" dirty="0"/>
              <a:t>The mathematical function is:</a:t>
            </a:r>
            <a:br>
              <a:rPr lang="en-GB" sz="2400" dirty="0"/>
            </a:br>
            <a:br>
              <a:rPr lang="en-GB" dirty="0"/>
            </a:br>
            <a:r>
              <a:rPr lang="en-GB" sz="2000" b="1" dirty="0">
                <a:effectLst>
                  <a:outerShdw blurRad="38100" dist="38100" dir="2700000" algn="tl">
                    <a:srgbClr val="000000">
                      <a:alpha val="43137"/>
                    </a:srgbClr>
                  </a:outerShdw>
                </a:effectLst>
              </a:rPr>
              <a:t>L</a:t>
            </a:r>
            <a:r>
              <a:rPr lang="en-GB" sz="2000" b="1" baseline="-25000" dirty="0">
                <a:effectLst>
                  <a:outerShdw blurRad="38100" dist="38100" dir="2700000" algn="tl">
                    <a:srgbClr val="000000">
                      <a:alpha val="43137"/>
                    </a:srgbClr>
                  </a:outerShdw>
                </a:effectLst>
              </a:rPr>
              <a:t>TR,NL</a:t>
            </a:r>
            <a:r>
              <a:rPr lang="en-GB" sz="2000" baseline="-25000" dirty="0"/>
              <a:t>	</a:t>
            </a:r>
            <a:r>
              <a:rPr lang="en-GB" sz="2000" dirty="0"/>
              <a:t>=   </a:t>
            </a:r>
            <a:r>
              <a:rPr lang="en-GB" sz="2000" dirty="0" err="1">
                <a:solidFill>
                  <a:schemeClr val="accent6">
                    <a:lumMod val="75000"/>
                  </a:schemeClr>
                </a:solidFill>
                <a:effectLst>
                  <a:outerShdw blurRad="38100" dist="38100" dir="2700000" algn="tl">
                    <a:srgbClr val="000000">
                      <a:alpha val="43137"/>
                    </a:srgbClr>
                  </a:outerShdw>
                </a:effectLst>
              </a:rPr>
              <a:t>slope</a:t>
            </a:r>
            <a:r>
              <a:rPr lang="en-GB" sz="2000" baseline="-25000" dirty="0" err="1">
                <a:solidFill>
                  <a:schemeClr val="accent6">
                    <a:lumMod val="75000"/>
                  </a:schemeClr>
                </a:solidFill>
                <a:effectLst>
                  <a:outerShdw blurRad="38100" dist="38100" dir="2700000" algn="tl">
                    <a:srgbClr val="000000">
                      <a:alpha val="43137"/>
                    </a:srgbClr>
                  </a:outerShdw>
                </a:effectLst>
              </a:rPr>
              <a:t>TR</a:t>
            </a:r>
            <a:r>
              <a:rPr lang="en-GB" sz="2000" dirty="0">
                <a:effectLst>
                  <a:outerShdw blurRad="38100" dist="38100" dir="2700000" algn="tl">
                    <a:srgbClr val="000000">
                      <a:alpha val="43137"/>
                    </a:srgbClr>
                  </a:outerShdw>
                </a:effectLst>
              </a:rPr>
              <a:t>   </a:t>
            </a:r>
            <a:r>
              <a:rPr lang="en-GB" sz="2000" dirty="0"/>
              <a:t>* LOG</a:t>
            </a:r>
            <a:r>
              <a:rPr lang="en-GB" sz="2000" baseline="-25000" dirty="0"/>
              <a:t>10</a:t>
            </a:r>
            <a:r>
              <a:rPr lang="en-GB" sz="2000" dirty="0"/>
              <a:t>( </a:t>
            </a:r>
            <a:r>
              <a:rPr lang="en-GB" sz="2000" dirty="0" err="1"/>
              <a:t>v</a:t>
            </a:r>
            <a:r>
              <a:rPr lang="en-GB" sz="2000" baseline="-25000" dirty="0" err="1"/>
              <a:t>test</a:t>
            </a:r>
            <a:r>
              <a:rPr lang="en-GB" sz="2000" dirty="0"/>
              <a:t> / 50 ) +  </a:t>
            </a:r>
            <a:r>
              <a:rPr lang="en-GB" sz="2000" dirty="0">
                <a:solidFill>
                  <a:schemeClr val="accent6">
                    <a:lumMod val="75000"/>
                  </a:schemeClr>
                </a:solidFill>
                <a:effectLst>
                  <a:outerShdw blurRad="38100" dist="38100" dir="2700000" algn="tl">
                    <a:srgbClr val="000000">
                      <a:alpha val="43137"/>
                    </a:srgbClr>
                  </a:outerShdw>
                </a:effectLst>
              </a:rPr>
              <a:t>L</a:t>
            </a:r>
            <a:r>
              <a:rPr lang="en-GB" sz="2000" baseline="-25000" dirty="0">
                <a:solidFill>
                  <a:schemeClr val="accent6">
                    <a:lumMod val="75000"/>
                  </a:schemeClr>
                </a:solidFill>
                <a:effectLst>
                  <a:outerShdw blurRad="38100" dist="38100" dir="2700000" algn="tl">
                    <a:srgbClr val="000000">
                      <a:alpha val="43137"/>
                    </a:srgbClr>
                  </a:outerShdw>
                </a:effectLst>
              </a:rPr>
              <a:t>REF,TR</a:t>
            </a:r>
            <a:endParaRPr lang="en-GB" baseline="-25000" dirty="0">
              <a:solidFill>
                <a:schemeClr val="accent6">
                  <a:lumMod val="75000"/>
                </a:schemeClr>
              </a:solidFill>
              <a:effectLst>
                <a:outerShdw blurRad="38100" dist="38100" dir="2700000" algn="tl">
                  <a:srgbClr val="000000">
                    <a:alpha val="43137"/>
                  </a:srgbClr>
                </a:outerShdw>
              </a:effectLst>
            </a:endParaRPr>
          </a:p>
        </p:txBody>
      </p:sp>
      <p:sp>
        <p:nvSpPr>
          <p:cNvPr id="4" name="Ellipse 3"/>
          <p:cNvSpPr/>
          <p:nvPr/>
        </p:nvSpPr>
        <p:spPr>
          <a:xfrm>
            <a:off x="623392" y="432000"/>
            <a:ext cx="432048" cy="449330"/>
          </a:xfrm>
          <a:prstGeom prst="ellipse">
            <a:avLst/>
          </a:prstGeom>
          <a:solidFill>
            <a:srgbClr val="CCFF99"/>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mj-lt"/>
              </a:rPr>
              <a:t>1</a:t>
            </a:r>
          </a:p>
        </p:txBody>
      </p:sp>
      <p:grpSp>
        <p:nvGrpSpPr>
          <p:cNvPr id="2" name="Gruppieren 1"/>
          <p:cNvGrpSpPr/>
          <p:nvPr/>
        </p:nvGrpSpPr>
        <p:grpSpPr>
          <a:xfrm>
            <a:off x="911424" y="1860112"/>
            <a:ext cx="4752528" cy="2849936"/>
            <a:chOff x="-612576" y="1860112"/>
            <a:chExt cx="4752528" cy="2849936"/>
          </a:xfrm>
        </p:grpSpPr>
        <p:cxnSp>
          <p:nvCxnSpPr>
            <p:cNvPr id="7" name="Gerade Verbindung mit Pfeil 6"/>
            <p:cNvCxnSpPr>
              <a:stCxn id="8" idx="0"/>
              <a:endCxn id="14" idx="4"/>
            </p:cNvCxnSpPr>
            <p:nvPr/>
          </p:nvCxnSpPr>
          <p:spPr>
            <a:xfrm flipH="1" flipV="1">
              <a:off x="952569" y="2364168"/>
              <a:ext cx="811119" cy="560776"/>
            </a:xfrm>
            <a:prstGeom prst="straightConnector1">
              <a:avLst/>
            </a:prstGeom>
            <a:ln w="28575">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feld 7"/>
            <p:cNvSpPr txBox="1"/>
            <p:nvPr/>
          </p:nvSpPr>
          <p:spPr>
            <a:xfrm>
              <a:off x="-612576" y="2924944"/>
              <a:ext cx="4752528" cy="1785104"/>
            </a:xfrm>
            <a:prstGeom prst="rect">
              <a:avLst/>
            </a:prstGeom>
            <a:noFill/>
          </p:spPr>
          <p:txBody>
            <a:bodyPr wrap="square" rtlCol="0">
              <a:spAutoFit/>
            </a:bodyPr>
            <a:lstStyle/>
            <a:p>
              <a:pPr>
                <a:lnSpc>
                  <a:spcPts val="2400"/>
                </a:lnSpc>
                <a:spcBef>
                  <a:spcPts val="1200"/>
                </a:spcBef>
              </a:pPr>
              <a:r>
                <a:rPr lang="en-GB" sz="1800" dirty="0"/>
                <a:t>There will be a </a:t>
              </a:r>
              <a:r>
                <a:rPr lang="en-GB" sz="1800" b="1" dirty="0" err="1">
                  <a:solidFill>
                    <a:schemeClr val="accent6">
                      <a:lumMod val="75000"/>
                    </a:schemeClr>
                  </a:solidFill>
                  <a:effectLst>
                    <a:outerShdw blurRad="38100" dist="38100" dir="2700000" algn="tl">
                      <a:srgbClr val="000000">
                        <a:alpha val="43137"/>
                      </a:srgbClr>
                    </a:outerShdw>
                  </a:effectLst>
                </a:rPr>
                <a:t>slope</a:t>
              </a:r>
              <a:r>
                <a:rPr lang="en-GB" sz="1800" b="1" baseline="-25000" dirty="0" err="1">
                  <a:solidFill>
                    <a:schemeClr val="accent6">
                      <a:lumMod val="75000"/>
                    </a:schemeClr>
                  </a:solidFill>
                  <a:effectLst>
                    <a:outerShdw blurRad="38100" dist="38100" dir="2700000" algn="tl">
                      <a:srgbClr val="000000">
                        <a:alpha val="43137"/>
                      </a:srgbClr>
                    </a:outerShdw>
                  </a:effectLst>
                </a:rPr>
                <a:t>TR,min</a:t>
              </a:r>
              <a:r>
                <a:rPr lang="en-GB" sz="1800" dirty="0"/>
                <a:t> for test speeds below 50 km/h and a </a:t>
              </a:r>
              <a:r>
                <a:rPr lang="en-GB" sz="1800" b="1" dirty="0" err="1">
                  <a:solidFill>
                    <a:schemeClr val="accent6">
                      <a:lumMod val="75000"/>
                    </a:schemeClr>
                  </a:solidFill>
                  <a:effectLst>
                    <a:outerShdw blurRad="38100" dist="38100" dir="2700000" algn="tl">
                      <a:srgbClr val="000000">
                        <a:alpha val="43137"/>
                      </a:srgbClr>
                    </a:outerShdw>
                  </a:effectLst>
                </a:rPr>
                <a:t>slope</a:t>
              </a:r>
              <a:r>
                <a:rPr lang="en-GB" sz="1800" b="1" baseline="-25000" dirty="0" err="1">
                  <a:solidFill>
                    <a:schemeClr val="accent6">
                      <a:lumMod val="75000"/>
                    </a:schemeClr>
                  </a:solidFill>
                  <a:effectLst>
                    <a:outerShdw blurRad="38100" dist="38100" dir="2700000" algn="tl">
                      <a:srgbClr val="000000">
                        <a:alpha val="43137"/>
                      </a:srgbClr>
                    </a:outerShdw>
                  </a:effectLst>
                </a:rPr>
                <a:t>TR,max</a:t>
              </a:r>
              <a:r>
                <a:rPr lang="en-GB" sz="1800" dirty="0"/>
                <a:t> for speeds above 50 km/h.</a:t>
              </a:r>
            </a:p>
            <a:p>
              <a:pPr>
                <a:lnSpc>
                  <a:spcPts val="2400"/>
                </a:lnSpc>
                <a:spcBef>
                  <a:spcPts val="1200"/>
                </a:spcBef>
              </a:pPr>
              <a:r>
                <a:rPr lang="en-GB" sz="1800" dirty="0"/>
                <a:t>The differentiation accounts for the unknown behaviour of the tyre rolling sound.</a:t>
              </a:r>
            </a:p>
          </p:txBody>
        </p:sp>
        <p:sp>
          <p:nvSpPr>
            <p:cNvPr id="14" name="Ellipse 13"/>
            <p:cNvSpPr/>
            <p:nvPr/>
          </p:nvSpPr>
          <p:spPr>
            <a:xfrm>
              <a:off x="441898" y="1860112"/>
              <a:ext cx="1021342" cy="504056"/>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 name="Gruppieren 2"/>
          <p:cNvGrpSpPr/>
          <p:nvPr/>
        </p:nvGrpSpPr>
        <p:grpSpPr>
          <a:xfrm>
            <a:off x="5102682" y="1860112"/>
            <a:ext cx="6482695" cy="3379313"/>
            <a:chOff x="3489905" y="1864408"/>
            <a:chExt cx="6482695" cy="3379313"/>
          </a:xfrm>
        </p:grpSpPr>
        <p:cxnSp>
          <p:nvCxnSpPr>
            <p:cNvPr id="11" name="Gerade Verbindung mit Pfeil 10"/>
            <p:cNvCxnSpPr>
              <a:stCxn id="16" idx="0"/>
              <a:endCxn id="29" idx="4"/>
            </p:cNvCxnSpPr>
            <p:nvPr/>
          </p:nvCxnSpPr>
          <p:spPr>
            <a:xfrm flipH="1" flipV="1">
              <a:off x="3971019" y="2368464"/>
              <a:ext cx="3301281" cy="628488"/>
            </a:xfrm>
            <a:prstGeom prst="straightConnector1">
              <a:avLst/>
            </a:prstGeom>
            <a:ln w="28575">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a:off x="4572000" y="2996952"/>
              <a:ext cx="5400600" cy="2246769"/>
            </a:xfrm>
            <a:prstGeom prst="rect">
              <a:avLst/>
            </a:prstGeom>
            <a:noFill/>
          </p:spPr>
          <p:txBody>
            <a:bodyPr wrap="square" rtlCol="0">
              <a:spAutoFit/>
            </a:bodyPr>
            <a:lstStyle/>
            <a:p>
              <a:pPr>
                <a:lnSpc>
                  <a:spcPts val="2400"/>
                </a:lnSpc>
              </a:pPr>
              <a:r>
                <a:rPr lang="en-GB" sz="1800" dirty="0"/>
                <a:t>The </a:t>
              </a:r>
              <a:r>
                <a:rPr lang="en-GB" sz="1800" b="1" dirty="0">
                  <a:solidFill>
                    <a:schemeClr val="accent6">
                      <a:lumMod val="75000"/>
                    </a:schemeClr>
                  </a:solidFill>
                  <a:effectLst>
                    <a:outerShdw blurRad="38100" dist="38100" dir="2700000" algn="tl">
                      <a:srgbClr val="000000">
                        <a:alpha val="43137"/>
                      </a:srgbClr>
                    </a:outerShdw>
                  </a:effectLst>
                </a:rPr>
                <a:t>L</a:t>
              </a:r>
              <a:r>
                <a:rPr lang="en-GB" sz="1800" b="1" baseline="-25000" dirty="0">
                  <a:solidFill>
                    <a:schemeClr val="accent6">
                      <a:lumMod val="75000"/>
                    </a:schemeClr>
                  </a:solidFill>
                  <a:effectLst>
                    <a:outerShdw blurRad="38100" dist="38100" dir="2700000" algn="tl">
                      <a:srgbClr val="000000">
                        <a:alpha val="43137"/>
                      </a:srgbClr>
                    </a:outerShdw>
                  </a:effectLst>
                </a:rPr>
                <a:t>REF,TR</a:t>
              </a:r>
              <a:r>
                <a:rPr lang="en-GB" sz="1800" dirty="0"/>
                <a:t> is a fraction of the steady speed test result of Annex 3 </a:t>
              </a:r>
              <a:r>
                <a:rPr lang="en-GB" sz="1800" b="1" dirty="0" err="1">
                  <a:solidFill>
                    <a:schemeClr val="accent6">
                      <a:lumMod val="75000"/>
                    </a:schemeClr>
                  </a:solidFill>
                  <a:effectLst>
                    <a:outerShdw blurRad="38100" dist="38100" dir="2700000" algn="tl">
                      <a:srgbClr val="000000">
                        <a:alpha val="43137"/>
                      </a:srgbClr>
                    </a:outerShdw>
                  </a:effectLst>
                </a:rPr>
                <a:t>L</a:t>
              </a:r>
              <a:r>
                <a:rPr lang="en-GB" sz="1800" b="1" baseline="-25000" dirty="0" err="1">
                  <a:solidFill>
                    <a:schemeClr val="accent6">
                      <a:lumMod val="75000"/>
                    </a:schemeClr>
                  </a:solidFill>
                  <a:effectLst>
                    <a:outerShdw blurRad="38100" dist="38100" dir="2700000" algn="tl">
                      <a:srgbClr val="000000">
                        <a:alpha val="43137"/>
                      </a:srgbClr>
                    </a:outerShdw>
                  </a:effectLst>
                </a:rPr>
                <a:t>CRS,</a:t>
              </a:r>
              <a:r>
                <a:rPr lang="en-GB" sz="1800" b="1" baseline="-25000" dirty="0" err="1">
                  <a:solidFill>
                    <a:schemeClr val="accent1">
                      <a:lumMod val="50000"/>
                    </a:schemeClr>
                  </a:solidFill>
                  <a:effectLst>
                    <a:outerShdw blurRad="38100" dist="38100" dir="2700000" algn="tl">
                      <a:srgbClr val="000000">
                        <a:alpha val="43137"/>
                      </a:srgbClr>
                    </a:outerShdw>
                  </a:effectLst>
                </a:rPr>
                <a:t>i</a:t>
              </a:r>
              <a:r>
                <a:rPr lang="en-GB" sz="1800" dirty="0"/>
                <a:t>.</a:t>
              </a:r>
            </a:p>
            <a:p>
              <a:pPr>
                <a:lnSpc>
                  <a:spcPts val="2400"/>
                </a:lnSpc>
                <a:spcBef>
                  <a:spcPts val="1200"/>
                </a:spcBef>
                <a:spcAft>
                  <a:spcPts val="1200"/>
                </a:spcAft>
                <a:tabLst>
                  <a:tab pos="357188" algn="l"/>
                </a:tabLst>
              </a:pPr>
              <a:r>
                <a:rPr lang="en-GB" sz="1800" b="1" dirty="0">
                  <a:solidFill>
                    <a:schemeClr val="accent1">
                      <a:lumMod val="50000"/>
                    </a:schemeClr>
                  </a:solidFill>
                  <a:effectLst>
                    <a:outerShdw blurRad="38100" dist="38100" dir="2700000" algn="tl">
                      <a:srgbClr val="000000">
                        <a:alpha val="43137"/>
                      </a:srgbClr>
                    </a:outerShdw>
                  </a:effectLst>
                </a:rPr>
                <a:t>	</a:t>
              </a:r>
              <a:r>
                <a:rPr lang="en-GB" sz="1800" b="1" dirty="0">
                  <a:solidFill>
                    <a:schemeClr val="accent6">
                      <a:lumMod val="75000"/>
                    </a:schemeClr>
                  </a:solidFill>
                  <a:effectLst>
                    <a:outerShdw blurRad="38100" dist="38100" dir="2700000" algn="tl">
                      <a:srgbClr val="000000">
                        <a:alpha val="43137"/>
                      </a:srgbClr>
                    </a:outerShdw>
                  </a:effectLst>
                </a:rPr>
                <a:t>L</a:t>
              </a:r>
              <a:r>
                <a:rPr lang="en-GB" sz="1800" b="1" baseline="-25000" dirty="0">
                  <a:solidFill>
                    <a:schemeClr val="accent6">
                      <a:lumMod val="75000"/>
                    </a:schemeClr>
                  </a:solidFill>
                  <a:effectLst>
                    <a:outerShdw blurRad="38100" dist="38100" dir="2700000" algn="tl">
                      <a:srgbClr val="000000">
                        <a:alpha val="43137"/>
                      </a:srgbClr>
                    </a:outerShdw>
                  </a:effectLst>
                </a:rPr>
                <a:t>REF,TR</a:t>
              </a:r>
              <a:r>
                <a:rPr lang="en-GB" sz="1800" dirty="0"/>
                <a:t> = 10 * LOG</a:t>
              </a:r>
              <a:r>
                <a:rPr lang="en-GB" sz="1800" baseline="-25000" dirty="0"/>
                <a:t>10</a:t>
              </a:r>
              <a:r>
                <a:rPr lang="en-GB" sz="1800" dirty="0"/>
                <a:t>(</a:t>
              </a:r>
              <a:r>
                <a:rPr lang="en-GB" sz="1800" b="1" dirty="0">
                  <a:solidFill>
                    <a:srgbClr val="FF0066"/>
                  </a:solidFill>
                  <a:effectLst>
                    <a:outerShdw blurRad="38100" dist="38100" dir="2700000" algn="tl">
                      <a:srgbClr val="000000">
                        <a:alpha val="43137"/>
                      </a:srgbClr>
                    </a:outerShdw>
                  </a:effectLst>
                </a:rPr>
                <a:t>x%</a:t>
              </a:r>
              <a:r>
                <a:rPr lang="en-GB" sz="1800" dirty="0"/>
                <a:t>*10</a:t>
              </a:r>
              <a:r>
                <a:rPr lang="en-GB" sz="1800" baseline="30000" dirty="0"/>
                <a:t>(</a:t>
              </a:r>
              <a:r>
                <a:rPr lang="en-GB" sz="1800" b="1" baseline="30000" dirty="0" err="1">
                  <a:solidFill>
                    <a:schemeClr val="accent1">
                      <a:lumMod val="50000"/>
                    </a:schemeClr>
                  </a:solidFill>
                  <a:effectLst>
                    <a:outerShdw blurRad="38100" dist="38100" dir="2700000" algn="tl">
                      <a:srgbClr val="000000">
                        <a:alpha val="43137"/>
                      </a:srgbClr>
                    </a:outerShdw>
                  </a:effectLst>
                </a:rPr>
                <a:t>L</a:t>
              </a:r>
              <a:r>
                <a:rPr lang="en-GB" sz="1200" b="1" baseline="30000" dirty="0" err="1">
                  <a:solidFill>
                    <a:schemeClr val="accent1">
                      <a:lumMod val="50000"/>
                    </a:schemeClr>
                  </a:solidFill>
                  <a:effectLst>
                    <a:outerShdw blurRad="38100" dist="38100" dir="2700000" algn="tl">
                      <a:srgbClr val="000000">
                        <a:alpha val="43137"/>
                      </a:srgbClr>
                    </a:outerShdw>
                  </a:effectLst>
                </a:rPr>
                <a:t>crs,i</a:t>
              </a:r>
              <a:r>
                <a:rPr lang="en-GB" sz="1800" baseline="30000" dirty="0"/>
                <a:t>/10)</a:t>
              </a:r>
              <a:r>
                <a:rPr lang="en-GB" sz="1800" dirty="0"/>
                <a:t> )</a:t>
              </a:r>
            </a:p>
            <a:p>
              <a:pPr>
                <a:lnSpc>
                  <a:spcPts val="2400"/>
                </a:lnSpc>
              </a:pPr>
              <a:r>
                <a:rPr lang="en-GB" sz="1800" dirty="0"/>
                <a:t>How much percent (</a:t>
              </a:r>
              <a:r>
                <a:rPr lang="en-GB" sz="1800" b="1" dirty="0">
                  <a:solidFill>
                    <a:srgbClr val="FF0066"/>
                  </a:solidFill>
                  <a:effectLst>
                    <a:outerShdw blurRad="38100" dist="38100" dir="2700000" algn="tl">
                      <a:srgbClr val="000000">
                        <a:alpha val="43137"/>
                      </a:srgbClr>
                    </a:outerShdw>
                  </a:effectLst>
                </a:rPr>
                <a:t>x%</a:t>
              </a:r>
              <a:r>
                <a:rPr lang="en-GB" sz="1800" dirty="0"/>
                <a:t>) of the steady speed result is used, needs further investigation and might be defined differently for the vehicle categories.</a:t>
              </a:r>
            </a:p>
          </p:txBody>
        </p:sp>
        <p:sp>
          <p:nvSpPr>
            <p:cNvPr id="29" name="Ellipse 28"/>
            <p:cNvSpPr/>
            <p:nvPr/>
          </p:nvSpPr>
          <p:spPr>
            <a:xfrm>
              <a:off x="3489905" y="1864408"/>
              <a:ext cx="962228" cy="504056"/>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7" name="Textfeld 16"/>
          <p:cNvSpPr txBox="1"/>
          <p:nvPr/>
        </p:nvSpPr>
        <p:spPr>
          <a:xfrm>
            <a:off x="509954" y="5603422"/>
            <a:ext cx="10585176" cy="830997"/>
          </a:xfrm>
          <a:prstGeom prst="rect">
            <a:avLst/>
          </a:prstGeom>
          <a:noFill/>
        </p:spPr>
        <p:txBody>
          <a:bodyPr wrap="square" rtlCol="0">
            <a:spAutoFit/>
          </a:bodyPr>
          <a:lstStyle/>
          <a:p>
            <a:pPr algn="ctr"/>
            <a:r>
              <a:rPr lang="en-US" sz="2400" b="1" dirty="0">
                <a:effectLst>
                  <a:outerShdw blurRad="38100" dist="38100" dir="2700000" algn="tl">
                    <a:srgbClr val="000000">
                      <a:alpha val="43137"/>
                    </a:srgbClr>
                  </a:outerShdw>
                </a:effectLst>
              </a:rPr>
              <a:t>The </a:t>
            </a:r>
            <a:r>
              <a:rPr lang="en-US" sz="2400" b="1" dirty="0" err="1">
                <a:effectLst>
                  <a:outerShdw blurRad="38100" dist="38100" dir="2700000" algn="tl">
                    <a:srgbClr val="000000">
                      <a:alpha val="43137"/>
                    </a:srgbClr>
                  </a:outerShdw>
                </a:effectLst>
              </a:rPr>
              <a:t>tyre</a:t>
            </a:r>
            <a:r>
              <a:rPr lang="en-US" sz="2400" b="1" dirty="0">
                <a:effectLst>
                  <a:outerShdw blurRad="38100" dist="38100" dir="2700000" algn="tl">
                    <a:srgbClr val="000000">
                      <a:alpha val="43137"/>
                    </a:srgbClr>
                  </a:outerShdw>
                </a:effectLst>
              </a:rPr>
              <a:t> rolling sound’s load dependency is covered under the </a:t>
            </a:r>
            <a:r>
              <a:rPr lang="en-US" sz="2400" b="1" dirty="0">
                <a:solidFill>
                  <a:srgbClr val="FF0000"/>
                </a:solidFill>
                <a:effectLst>
                  <a:outerShdw blurRad="38100" dist="38100" dir="2700000" algn="tl">
                    <a:srgbClr val="000000">
                      <a:alpha val="43137"/>
                    </a:srgbClr>
                  </a:outerShdw>
                </a:effectLst>
              </a:rPr>
              <a:t>dynamic model       </a:t>
            </a:r>
            <a:r>
              <a:rPr lang="en-US" sz="2400" b="1" dirty="0">
                <a:effectLst>
                  <a:outerShdw blurRad="38100" dist="38100" dir="2700000" algn="tl">
                    <a:srgbClr val="000000">
                      <a:alpha val="43137"/>
                    </a:srgbClr>
                  </a:outerShdw>
                </a:effectLst>
              </a:rPr>
              <a:t>. </a:t>
            </a:r>
            <a:endParaRPr lang="de-DE" sz="2400" b="1" dirty="0">
              <a:effectLst>
                <a:outerShdw blurRad="38100" dist="38100" dir="2700000" algn="tl">
                  <a:srgbClr val="000000">
                    <a:alpha val="43137"/>
                  </a:srgbClr>
                </a:outerShdw>
              </a:effectLst>
            </a:endParaRPr>
          </a:p>
        </p:txBody>
      </p:sp>
      <p:sp>
        <p:nvSpPr>
          <p:cNvPr id="18" name="Ellipse 17"/>
          <p:cNvSpPr/>
          <p:nvPr/>
        </p:nvSpPr>
        <p:spPr>
          <a:xfrm>
            <a:off x="10920845" y="5673177"/>
            <a:ext cx="348569" cy="345743"/>
          </a:xfrm>
          <a:prstGeom prst="ellipse">
            <a:avLst/>
          </a:prstGeom>
          <a:solidFill>
            <a:srgbClr val="FFCCCC"/>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rgbClr val="FF0000"/>
                </a:solidFill>
                <a:effectLst>
                  <a:outerShdw blurRad="38100" dist="38100" dir="2700000" algn="tl">
                    <a:srgbClr val="000000">
                      <a:alpha val="43137"/>
                    </a:srgbClr>
                  </a:outerShdw>
                </a:effectLst>
                <a:latin typeface="+mj-lt"/>
              </a:rPr>
              <a:t>3</a:t>
            </a:r>
          </a:p>
        </p:txBody>
      </p:sp>
      <p:sp>
        <p:nvSpPr>
          <p:cNvPr id="10" name="Foliennummernplatzhalter 9"/>
          <p:cNvSpPr>
            <a:spLocks noGrp="1"/>
          </p:cNvSpPr>
          <p:nvPr>
            <p:ph type="sldNum" sz="quarter" idx="12"/>
          </p:nvPr>
        </p:nvSpPr>
        <p:spPr/>
        <p:txBody>
          <a:bodyPr/>
          <a:lstStyle/>
          <a:p>
            <a:fld id="{B54DA138-5A42-4C18-88B2-CB41C72B2C94}" type="slidenum">
              <a:rPr lang="en-GB" smtClean="0"/>
              <a:t>13</a:t>
            </a:fld>
            <a:endParaRPr lang="en-GB"/>
          </a:p>
        </p:txBody>
      </p:sp>
    </p:spTree>
    <p:extLst>
      <p:ext uri="{BB962C8B-B14F-4D97-AF65-F5344CB8AC3E}">
        <p14:creationId xmlns:p14="http://schemas.microsoft.com/office/powerpoint/2010/main" val="63174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ChangeArrowheads="1"/>
          </p:cNvSpPr>
          <p:nvPr/>
        </p:nvSpPr>
        <p:spPr bwMode="auto">
          <a:xfrm>
            <a:off x="1055440" y="432000"/>
            <a:ext cx="94262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pPr>
            <a:r>
              <a:rPr lang="en-GB" altLang="de-DE" sz="2400" b="1" dirty="0">
                <a:solidFill>
                  <a:srgbClr val="009900"/>
                </a:solidFill>
                <a:effectLst>
                  <a:outerShdw blurRad="38100" dist="38100" dir="2700000" algn="tl">
                    <a:srgbClr val="000000">
                      <a:alpha val="43137"/>
                    </a:srgbClr>
                  </a:outerShdw>
                </a:effectLst>
              </a:rPr>
              <a:t>Tyre Rolling Sound </a:t>
            </a:r>
            <a:r>
              <a:rPr lang="en-GB" altLang="de-DE" sz="2400" b="1" dirty="0"/>
              <a:t>– Determination of the Tyre Share (x-factor)</a:t>
            </a:r>
          </a:p>
        </p:txBody>
      </p:sp>
      <mc:AlternateContent xmlns:mc="http://schemas.openxmlformats.org/markup-compatibility/2006" xmlns:a14="http://schemas.microsoft.com/office/drawing/2010/main">
        <mc:Choice Requires="a14">
          <p:sp>
            <p:nvSpPr>
              <p:cNvPr id="5" name="Textfeld 4"/>
              <p:cNvSpPr txBox="1"/>
              <p:nvPr/>
            </p:nvSpPr>
            <p:spPr>
              <a:xfrm>
                <a:off x="579006" y="1246073"/>
                <a:ext cx="6840760" cy="5293757"/>
              </a:xfrm>
              <a:prstGeom prst="rect">
                <a:avLst/>
              </a:prstGeom>
              <a:noFill/>
            </p:spPr>
            <p:txBody>
              <a:bodyPr wrap="square" rtlCol="0">
                <a:spAutoFit/>
              </a:bodyPr>
              <a:lstStyle/>
              <a:p>
                <a:pPr marL="342900" indent="-342900">
                  <a:spcBef>
                    <a:spcPts val="1200"/>
                  </a:spcBef>
                  <a:buFont typeface="Wingdings" panose="05000000000000000000" pitchFamily="2" charset="2"/>
                  <a:buChar char="Ø"/>
                  <a:tabLst>
                    <a:tab pos="1168400" algn="l"/>
                  </a:tabLst>
                </a:pPr>
                <a:r>
                  <a:rPr lang="en-GB" dirty="0">
                    <a:cs typeface="Arial" panose="020B0604020202020204" pitchFamily="34" charset="0"/>
                  </a:rPr>
                  <a:t>The x-factor describes the contribution of tyre rolling sound at the cruise test of Annex 3. </a:t>
                </a:r>
                <a:r>
                  <a:rPr lang="en-GB" b="1" u="sng" dirty="0">
                    <a:effectLst>
                      <a:outerShdw blurRad="38100" dist="38100" dir="2700000" algn="tl">
                        <a:srgbClr val="000000">
                          <a:alpha val="43137"/>
                        </a:srgbClr>
                      </a:outerShdw>
                    </a:effectLst>
                    <a:cs typeface="Arial" panose="020B0604020202020204" pitchFamily="34" charset="0"/>
                  </a:rPr>
                  <a:t>The basic model will assume a standard value </a:t>
                </a:r>
                <a14:m>
                  <m:oMath xmlns:m="http://schemas.openxmlformats.org/officeDocument/2006/math">
                    <m:r>
                      <a:rPr lang="de-DE" b="1" i="1" u="sng" smtClean="0">
                        <a:effectLst>
                          <a:outerShdw blurRad="38100" dist="38100" dir="2700000" algn="tl">
                            <a:srgbClr val="000000">
                              <a:alpha val="43137"/>
                            </a:srgbClr>
                          </a:outerShdw>
                        </a:effectLst>
                        <a:latin typeface="Cambria Math" panose="02040503050406030204" pitchFamily="18" charset="0"/>
                      </a:rPr>
                      <m:t>𝒙</m:t>
                    </m:r>
                    <m:r>
                      <a:rPr lang="de-DE" b="1" i="1" u="sng"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de-DE" b="1" i="1" u="sng"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𝟗𝟎</m:t>
                    </m:r>
                    <m:r>
                      <a:rPr lang="de-DE" b="1" i="1" u="sng"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de-DE" b="0" i="1" u="sng" smtClean="0">
                        <a:latin typeface="Cambria Math" panose="02040503050406030204" pitchFamily="18" charset="0"/>
                        <a:ea typeface="Cambria Math" panose="02040503050406030204" pitchFamily="18" charset="0"/>
                      </a:rPr>
                      <m:t> </m:t>
                    </m:r>
                  </m:oMath>
                </a14:m>
                <a:r>
                  <a:rPr lang="en-GB" dirty="0">
                    <a:cs typeface="Arial" panose="020B0604020202020204" pitchFamily="34" charset="0"/>
                  </a:rPr>
                  <a:t>, which means that 90% of the energy of the cruise test is used as tyre rolling sound.</a:t>
                </a:r>
              </a:p>
              <a:p>
                <a:pPr marL="342900" indent="-342900">
                  <a:spcBef>
                    <a:spcPts val="1200"/>
                  </a:spcBef>
                  <a:buFont typeface="Wingdings" panose="05000000000000000000" pitchFamily="2" charset="2"/>
                  <a:buChar char="Ø"/>
                  <a:tabLst>
                    <a:tab pos="1168400" algn="l"/>
                  </a:tabLst>
                </a:pPr>
                <a:r>
                  <a:rPr lang="en-GB" dirty="0">
                    <a:cs typeface="Arial" panose="020B0604020202020204" pitchFamily="34" charset="0"/>
                  </a:rPr>
                  <a:t>However, it should be possible to determined specifically the tyre contribution by coast-down measurement of the vehicle, with no contribution of any power train noise during the measurement</a:t>
                </a:r>
              </a:p>
              <a:p>
                <a:pPr marL="342900" indent="-342900">
                  <a:spcBef>
                    <a:spcPts val="1200"/>
                  </a:spcBef>
                  <a:buFont typeface="Wingdings" panose="05000000000000000000" pitchFamily="2" charset="2"/>
                  <a:buChar char="Ø"/>
                  <a:tabLst>
                    <a:tab pos="1168400" algn="l"/>
                  </a:tabLst>
                </a:pPr>
                <a:r>
                  <a:rPr lang="en-GB" dirty="0">
                    <a:cs typeface="Arial" panose="020B0604020202020204" pitchFamily="34" charset="0"/>
                  </a:rPr>
                  <a:t>Therefore a coast-down test is needed at the speed range of the test speed for the cruise-test measurement of Annex 3 of the vehicle under consideration.</a:t>
                </a:r>
              </a:p>
              <a:p>
                <a:pPr marL="342900" indent="-342900">
                  <a:spcBef>
                    <a:spcPts val="1200"/>
                  </a:spcBef>
                  <a:buFont typeface="Wingdings" panose="05000000000000000000" pitchFamily="2" charset="2"/>
                  <a:buChar char="Ø"/>
                  <a:tabLst>
                    <a:tab pos="1168400" algn="l"/>
                  </a:tabLst>
                </a:pPr>
                <a:r>
                  <a:rPr lang="en-GB" dirty="0">
                    <a:cs typeface="Arial" panose="020B0604020202020204" pitchFamily="34" charset="0"/>
                  </a:rPr>
                  <a:t>For a set of coast-down measurements (e.g. 4 runs) following the testing principles of UN R117.02, at </a:t>
                </a:r>
                <a:r>
                  <a:rPr lang="en-GB" dirty="0" err="1">
                    <a:cs typeface="Arial" panose="020B0604020202020204" pitchFamily="34" charset="0"/>
                  </a:rPr>
                  <a:t>v</a:t>
                </a:r>
                <a:r>
                  <a:rPr lang="en-GB" baseline="-25000" dirty="0" err="1">
                    <a:cs typeface="Arial" panose="020B0604020202020204" pitchFamily="34" charset="0"/>
                  </a:rPr>
                  <a:t>TEST</a:t>
                </a:r>
                <a:r>
                  <a:rPr lang="en-GB" dirty="0">
                    <a:cs typeface="Arial" panose="020B0604020202020204" pitchFamily="34" charset="0"/>
                  </a:rPr>
                  <a:t> +/- 5 km/h, with two runs above and two runs below </a:t>
                </a:r>
                <a:r>
                  <a:rPr lang="en-GB" dirty="0" err="1">
                    <a:cs typeface="Arial" panose="020B0604020202020204" pitchFamily="34" charset="0"/>
                  </a:rPr>
                  <a:t>v</a:t>
                </a:r>
                <a:r>
                  <a:rPr lang="en-GB" baseline="-25000" dirty="0" err="1">
                    <a:cs typeface="Arial" panose="020B0604020202020204" pitchFamily="34" charset="0"/>
                  </a:rPr>
                  <a:t>TEST</a:t>
                </a:r>
                <a:r>
                  <a:rPr lang="en-GB" dirty="0">
                    <a:cs typeface="Arial" panose="020B0604020202020204" pitchFamily="34" charset="0"/>
                  </a:rPr>
                  <a:t>, the tyre rolling sound L</a:t>
                </a:r>
                <a:r>
                  <a:rPr lang="en-GB" baseline="-25000" dirty="0">
                    <a:cs typeface="Arial" panose="020B0604020202020204" pitchFamily="34" charset="0"/>
                  </a:rPr>
                  <a:t>TR,REF</a:t>
                </a:r>
                <a:r>
                  <a:rPr lang="en-GB" dirty="0">
                    <a:cs typeface="Arial" panose="020B0604020202020204" pitchFamily="34" charset="0"/>
                  </a:rPr>
                  <a:t> can be determined by the regression analysis aside.</a:t>
                </a:r>
              </a:p>
              <a:p>
                <a:pPr marL="342900" indent="-342900">
                  <a:spcBef>
                    <a:spcPts val="1200"/>
                  </a:spcBef>
                  <a:buFont typeface="Wingdings" panose="05000000000000000000" pitchFamily="2" charset="2"/>
                  <a:buChar char="Ø"/>
                  <a:tabLst>
                    <a:tab pos="1168400" algn="l"/>
                  </a:tabLst>
                </a:pPr>
                <a:r>
                  <a:rPr lang="en-GB" dirty="0">
                    <a:cs typeface="Arial" panose="020B0604020202020204" pitchFamily="34" charset="0"/>
                  </a:rPr>
                  <a:t>The x-factor is then provided by the formula</a:t>
                </a:r>
              </a:p>
              <a:p>
                <a:pPr marL="342900" indent="-342900">
                  <a:spcBef>
                    <a:spcPts val="1200"/>
                  </a:spcBef>
                  <a:buFont typeface="Wingdings" panose="05000000000000000000" pitchFamily="2" charset="2"/>
                  <a:buChar char="Ø"/>
                  <a:tabLst>
                    <a:tab pos="1168400" algn="l"/>
                  </a:tabLst>
                </a:pPr>
                <a:endParaRPr lang="en-GB" dirty="0">
                  <a:cs typeface="Arial" panose="020B0604020202020204" pitchFamily="34" charset="0"/>
                </a:endParaRPr>
              </a:p>
            </p:txBody>
          </p:sp>
        </mc:Choice>
        <mc:Fallback xmlns="">
          <p:sp>
            <p:nvSpPr>
              <p:cNvPr id="5" name="Textfeld 4"/>
              <p:cNvSpPr txBox="1">
                <a:spLocks noRot="1" noChangeAspect="1" noMove="1" noResize="1" noEditPoints="1" noAdjustHandles="1" noChangeArrowheads="1" noChangeShapeType="1" noTextEdit="1"/>
              </p:cNvSpPr>
              <p:nvPr/>
            </p:nvSpPr>
            <p:spPr>
              <a:xfrm>
                <a:off x="579006" y="1246073"/>
                <a:ext cx="6840760" cy="5293757"/>
              </a:xfrm>
              <a:prstGeom prst="rect">
                <a:avLst/>
              </a:prstGeom>
              <a:blipFill rotWithShape="0">
                <a:blip r:embed="rId2"/>
                <a:stretch>
                  <a:fillRect l="-624" t="-575" r="-357"/>
                </a:stretch>
              </a:blipFill>
            </p:spPr>
            <p:txBody>
              <a:bodyPr/>
              <a:lstStyle/>
              <a:p>
                <a:r>
                  <a:rPr lang="en-GB">
                    <a:noFill/>
                  </a:rPr>
                  <a:t> </a:t>
                </a:r>
              </a:p>
            </p:txBody>
          </p:sp>
        </mc:Fallback>
      </mc:AlternateContent>
      <p:sp>
        <p:nvSpPr>
          <p:cNvPr id="4" name="Ellipse 3"/>
          <p:cNvSpPr/>
          <p:nvPr/>
        </p:nvSpPr>
        <p:spPr>
          <a:xfrm>
            <a:off x="623392" y="432000"/>
            <a:ext cx="432048" cy="449330"/>
          </a:xfrm>
          <a:prstGeom prst="ellipse">
            <a:avLst/>
          </a:prstGeom>
          <a:solidFill>
            <a:srgbClr val="CCFF99"/>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mj-lt"/>
              </a:rPr>
              <a:t>1</a:t>
            </a:r>
          </a:p>
        </p:txBody>
      </p:sp>
      <mc:AlternateContent xmlns:mc="http://schemas.openxmlformats.org/markup-compatibility/2006" xmlns:a14="http://schemas.microsoft.com/office/drawing/2010/main">
        <mc:Choice Requires="a14">
          <p:sp>
            <p:nvSpPr>
              <p:cNvPr id="6" name="Textfeld 5"/>
              <p:cNvSpPr txBox="1"/>
              <p:nvPr/>
            </p:nvSpPr>
            <p:spPr>
              <a:xfrm>
                <a:off x="1471703" y="6111432"/>
                <a:ext cx="3015954" cy="2779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b="1" i="1" smtClean="0">
                          <a:latin typeface="Cambria Math" panose="02040503050406030204" pitchFamily="18" charset="0"/>
                        </a:rPr>
                        <m:t>𝒙</m:t>
                      </m:r>
                      <m:r>
                        <a:rPr lang="de-DE" b="1" i="1" smtClean="0">
                          <a:latin typeface="Cambria Math" panose="02040503050406030204" pitchFamily="18" charset="0"/>
                        </a:rPr>
                        <m:t>=</m:t>
                      </m:r>
                      <m:f>
                        <m:fPr>
                          <m:type m:val="lin"/>
                          <m:ctrlPr>
                            <a:rPr lang="de-DE" b="1" i="1" smtClean="0">
                              <a:latin typeface="Cambria Math" panose="02040503050406030204" pitchFamily="18" charset="0"/>
                            </a:rPr>
                          </m:ctrlPr>
                        </m:fPr>
                        <m:num>
                          <m:d>
                            <m:dPr>
                              <m:ctrlPr>
                                <a:rPr lang="de-DE" b="1" i="1" smtClean="0">
                                  <a:latin typeface="Cambria Math" panose="02040503050406030204" pitchFamily="18" charset="0"/>
                                </a:rPr>
                              </m:ctrlPr>
                            </m:dPr>
                            <m:e>
                              <m:sSup>
                                <m:sSupPr>
                                  <m:ctrlPr>
                                    <a:rPr lang="de-DE" b="1" i="1" smtClean="0">
                                      <a:latin typeface="Cambria Math" panose="02040503050406030204" pitchFamily="18" charset="0"/>
                                    </a:rPr>
                                  </m:ctrlPr>
                                </m:sSupPr>
                                <m:e>
                                  <m:r>
                                    <a:rPr lang="de-DE" b="1" i="1" smtClean="0">
                                      <a:latin typeface="Cambria Math" panose="02040503050406030204" pitchFamily="18" charset="0"/>
                                    </a:rPr>
                                    <m:t>𝟏𝟎</m:t>
                                  </m:r>
                                </m:e>
                                <m:sup>
                                  <m:sSub>
                                    <m:sSubPr>
                                      <m:ctrlPr>
                                        <a:rPr lang="de-DE" b="1" i="1" smtClean="0">
                                          <a:latin typeface="Cambria Math" panose="02040503050406030204" pitchFamily="18" charset="0"/>
                                        </a:rPr>
                                      </m:ctrlPr>
                                    </m:sSubPr>
                                    <m:e>
                                      <m:r>
                                        <a:rPr lang="de-DE" b="1" i="1" smtClean="0">
                                          <a:latin typeface="Cambria Math" panose="02040503050406030204" pitchFamily="18" charset="0"/>
                                        </a:rPr>
                                        <m:t>𝟎</m:t>
                                      </m:r>
                                      <m:r>
                                        <a:rPr lang="de-DE" b="1" i="1" smtClean="0">
                                          <a:latin typeface="Cambria Math" panose="02040503050406030204" pitchFamily="18" charset="0"/>
                                        </a:rPr>
                                        <m:t>,</m:t>
                                      </m:r>
                                      <m:r>
                                        <a:rPr lang="de-DE" b="1" i="1" smtClean="0">
                                          <a:latin typeface="Cambria Math" panose="02040503050406030204" pitchFamily="18" charset="0"/>
                                        </a:rPr>
                                        <m:t>𝟏</m:t>
                                      </m:r>
                                      <m:r>
                                        <a:rPr lang="de-DE" b="1" i="1" smtClean="0">
                                          <a:latin typeface="Cambria Math" panose="02040503050406030204" pitchFamily="18" charset="0"/>
                                          <a:ea typeface="Cambria Math" panose="02040503050406030204" pitchFamily="18" charset="0"/>
                                        </a:rPr>
                                        <m:t>×</m:t>
                                      </m:r>
                                      <m:r>
                                        <a:rPr lang="de-DE" b="1" i="1" smtClean="0">
                                          <a:latin typeface="Cambria Math" panose="02040503050406030204" pitchFamily="18" charset="0"/>
                                          <a:ea typeface="Cambria Math" panose="02040503050406030204" pitchFamily="18" charset="0"/>
                                        </a:rPr>
                                        <m:t>𝑳</m:t>
                                      </m:r>
                                    </m:e>
                                    <m:sub>
                                      <m:r>
                                        <a:rPr lang="de-DE" b="1" i="1" smtClean="0">
                                          <a:latin typeface="Cambria Math" panose="02040503050406030204" pitchFamily="18" charset="0"/>
                                        </a:rPr>
                                        <m:t>𝑻𝑹</m:t>
                                      </m:r>
                                      <m:r>
                                        <a:rPr lang="de-DE" b="1" i="1" smtClean="0">
                                          <a:latin typeface="Cambria Math" panose="02040503050406030204" pitchFamily="18" charset="0"/>
                                        </a:rPr>
                                        <m:t>,</m:t>
                                      </m:r>
                                      <m:r>
                                        <a:rPr lang="de-DE" b="1" i="1" smtClean="0">
                                          <a:latin typeface="Cambria Math" panose="02040503050406030204" pitchFamily="18" charset="0"/>
                                        </a:rPr>
                                        <m:t>𝑹𝑬𝑭</m:t>
                                      </m:r>
                                    </m:sub>
                                  </m:sSub>
                                </m:sup>
                              </m:sSup>
                            </m:e>
                          </m:d>
                        </m:num>
                        <m:den>
                          <m:sSup>
                            <m:sSupPr>
                              <m:ctrlPr>
                                <a:rPr lang="de-DE" b="1" i="1" smtClean="0">
                                  <a:latin typeface="Cambria Math" panose="02040503050406030204" pitchFamily="18" charset="0"/>
                                </a:rPr>
                              </m:ctrlPr>
                            </m:sSupPr>
                            <m:e>
                              <m:r>
                                <a:rPr lang="de-DE" b="1" i="1" smtClean="0">
                                  <a:latin typeface="Cambria Math" panose="02040503050406030204" pitchFamily="18" charset="0"/>
                                </a:rPr>
                                <m:t>𝟏𝟎</m:t>
                              </m:r>
                            </m:e>
                            <m:sup>
                              <m:sSub>
                                <m:sSubPr>
                                  <m:ctrlPr>
                                    <a:rPr lang="de-DE" b="1" i="1" smtClean="0">
                                      <a:latin typeface="Cambria Math" panose="02040503050406030204" pitchFamily="18" charset="0"/>
                                    </a:rPr>
                                  </m:ctrlPr>
                                </m:sSubPr>
                                <m:e>
                                  <m:r>
                                    <a:rPr lang="de-DE" b="1" i="1" smtClean="0">
                                      <a:latin typeface="Cambria Math" panose="02040503050406030204" pitchFamily="18" charset="0"/>
                                    </a:rPr>
                                    <m:t>𝟎</m:t>
                                  </m:r>
                                  <m:r>
                                    <a:rPr lang="de-DE" b="1" i="1" smtClean="0">
                                      <a:latin typeface="Cambria Math" panose="02040503050406030204" pitchFamily="18" charset="0"/>
                                    </a:rPr>
                                    <m:t>,</m:t>
                                  </m:r>
                                  <m:r>
                                    <a:rPr lang="de-DE" b="1" i="1" smtClean="0">
                                      <a:latin typeface="Cambria Math" panose="02040503050406030204" pitchFamily="18" charset="0"/>
                                    </a:rPr>
                                    <m:t>𝟏</m:t>
                                  </m:r>
                                  <m:r>
                                    <a:rPr lang="de-DE" b="1" i="1" smtClean="0">
                                      <a:latin typeface="Cambria Math" panose="02040503050406030204" pitchFamily="18" charset="0"/>
                                      <a:ea typeface="Cambria Math" panose="02040503050406030204" pitchFamily="18" charset="0"/>
                                    </a:rPr>
                                    <m:t>×</m:t>
                                  </m:r>
                                  <m:r>
                                    <a:rPr lang="de-DE" b="1" i="1" smtClean="0">
                                      <a:latin typeface="Cambria Math" panose="02040503050406030204" pitchFamily="18" charset="0"/>
                                      <a:ea typeface="Cambria Math" panose="02040503050406030204" pitchFamily="18" charset="0"/>
                                    </a:rPr>
                                    <m:t>𝑳</m:t>
                                  </m:r>
                                </m:e>
                                <m:sub>
                                  <m:r>
                                    <a:rPr lang="de-DE" b="1" i="1" smtClean="0">
                                      <a:latin typeface="Cambria Math" panose="02040503050406030204" pitchFamily="18" charset="0"/>
                                    </a:rPr>
                                    <m:t>𝑪𝑹𝑺</m:t>
                                  </m:r>
                                  <m:r>
                                    <a:rPr lang="de-DE" b="1" i="1" smtClean="0">
                                      <a:latin typeface="Cambria Math" panose="02040503050406030204" pitchFamily="18" charset="0"/>
                                    </a:rPr>
                                    <m:t>,</m:t>
                                  </m:r>
                                  <m:r>
                                    <a:rPr lang="de-DE" b="1" i="1" smtClean="0">
                                      <a:latin typeface="Cambria Math" panose="02040503050406030204" pitchFamily="18" charset="0"/>
                                    </a:rPr>
                                    <m:t>𝑹𝑬𝑷</m:t>
                                  </m:r>
                                </m:sub>
                              </m:sSub>
                            </m:sup>
                          </m:sSup>
                        </m:den>
                      </m:f>
                    </m:oMath>
                  </m:oMathPara>
                </a14:m>
                <a:endParaRPr lang="de-DE" b="1" dirty="0"/>
              </a:p>
            </p:txBody>
          </p:sp>
        </mc:Choice>
        <mc:Fallback xmlns="">
          <p:sp>
            <p:nvSpPr>
              <p:cNvPr id="6" name="Textfeld 5"/>
              <p:cNvSpPr txBox="1">
                <a:spLocks noRot="1" noChangeAspect="1" noMove="1" noResize="1" noEditPoints="1" noAdjustHandles="1" noChangeArrowheads="1" noChangeShapeType="1" noTextEdit="1"/>
              </p:cNvSpPr>
              <p:nvPr/>
            </p:nvSpPr>
            <p:spPr>
              <a:xfrm>
                <a:off x="1471703" y="6111432"/>
                <a:ext cx="3015954" cy="277961"/>
              </a:xfrm>
              <a:prstGeom prst="rect">
                <a:avLst/>
              </a:prstGeom>
              <a:blipFill rotWithShape="0">
                <a:blip r:embed="rId3"/>
                <a:stretch>
                  <a:fillRect l="-2020" t="-166667" r="-10101" b="-264444"/>
                </a:stretch>
              </a:blipFill>
            </p:spPr>
            <p:txBody>
              <a:bodyPr/>
              <a:lstStyle/>
              <a:p>
                <a:r>
                  <a:rPr lang="en-GB">
                    <a:noFill/>
                  </a:rPr>
                  <a:t> </a:t>
                </a:r>
              </a:p>
            </p:txBody>
          </p:sp>
        </mc:Fallback>
      </mc:AlternateContent>
      <p:pic>
        <p:nvPicPr>
          <p:cNvPr id="9" name="Grafik 8"/>
          <p:cNvPicPr>
            <a:picLocks noChangeAspect="1"/>
          </p:cNvPicPr>
          <p:nvPr/>
        </p:nvPicPr>
        <p:blipFill>
          <a:blip r:embed="rId4"/>
          <a:stretch>
            <a:fillRect/>
          </a:stretch>
        </p:blipFill>
        <p:spPr>
          <a:xfrm>
            <a:off x="7598303" y="1396999"/>
            <a:ext cx="4384924" cy="4399738"/>
          </a:xfrm>
          <a:prstGeom prst="rect">
            <a:avLst/>
          </a:prstGeom>
          <a:ln>
            <a:solidFill>
              <a:schemeClr val="tx1"/>
            </a:solidFill>
          </a:ln>
          <a:effectLst>
            <a:outerShdw blurRad="50800" dist="38100" dir="2700000" algn="tl" rotWithShape="0">
              <a:prstClr val="black">
                <a:alpha val="40000"/>
              </a:prstClr>
            </a:outerShdw>
          </a:effectLst>
        </p:spPr>
      </p:pic>
      <p:sp>
        <p:nvSpPr>
          <p:cNvPr id="2" name="Textfeld 1"/>
          <p:cNvSpPr txBox="1"/>
          <p:nvPr/>
        </p:nvSpPr>
        <p:spPr>
          <a:xfrm>
            <a:off x="7927530" y="5893026"/>
            <a:ext cx="3726469" cy="369332"/>
          </a:xfrm>
          <a:prstGeom prst="rect">
            <a:avLst/>
          </a:prstGeom>
          <a:noFill/>
        </p:spPr>
        <p:txBody>
          <a:bodyPr wrap="none" rtlCol="0">
            <a:spAutoFit/>
          </a:bodyPr>
          <a:lstStyle/>
          <a:p>
            <a:r>
              <a:rPr lang="de-DE" dirty="0"/>
              <a:t>Assessment </a:t>
            </a:r>
            <a:r>
              <a:rPr lang="de-DE" dirty="0" err="1"/>
              <a:t>procedure</a:t>
            </a:r>
            <a:r>
              <a:rPr lang="de-DE" dirty="0"/>
              <a:t> </a:t>
            </a:r>
            <a:r>
              <a:rPr lang="de-DE" dirty="0" err="1"/>
              <a:t>of</a:t>
            </a:r>
            <a:r>
              <a:rPr lang="de-DE" dirty="0"/>
              <a:t> UN R117.02</a:t>
            </a:r>
            <a:endParaRPr lang="en-GB" dirty="0"/>
          </a:p>
        </p:txBody>
      </p:sp>
      <p:sp>
        <p:nvSpPr>
          <p:cNvPr id="3" name="Foliennummernplatzhalter 2"/>
          <p:cNvSpPr>
            <a:spLocks noGrp="1"/>
          </p:cNvSpPr>
          <p:nvPr>
            <p:ph type="sldNum" sz="quarter" idx="12"/>
          </p:nvPr>
        </p:nvSpPr>
        <p:spPr/>
        <p:txBody>
          <a:bodyPr/>
          <a:lstStyle/>
          <a:p>
            <a:fld id="{B54DA138-5A42-4C18-88B2-CB41C72B2C94}" type="slidenum">
              <a:rPr lang="en-GB" smtClean="0"/>
              <a:t>14</a:t>
            </a:fld>
            <a:endParaRPr lang="en-GB"/>
          </a:p>
        </p:txBody>
      </p:sp>
    </p:spTree>
    <p:extLst>
      <p:ext uri="{BB962C8B-B14F-4D97-AF65-F5344CB8AC3E}">
        <p14:creationId xmlns:p14="http://schemas.microsoft.com/office/powerpoint/2010/main" val="109297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998890" y="2927084"/>
            <a:ext cx="6192688"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pPr>
            <a:r>
              <a:rPr lang="en-US" altLang="de-DE" sz="4000" b="1" dirty="0">
                <a:effectLst>
                  <a:outerShdw blurRad="38100" dist="38100" dir="2700000" algn="tl">
                    <a:srgbClr val="000000">
                      <a:alpha val="43137"/>
                    </a:srgbClr>
                  </a:outerShdw>
                </a:effectLst>
              </a:rPr>
              <a:t>Power Train Base Sound</a:t>
            </a:r>
          </a:p>
          <a:p>
            <a:pPr>
              <a:spcBef>
                <a:spcPct val="20000"/>
              </a:spcBef>
            </a:pPr>
            <a:r>
              <a:rPr lang="en-US" altLang="de-DE" sz="4000" b="1" dirty="0">
                <a:effectLst>
                  <a:outerShdw blurRad="38100" dist="38100" dir="2700000" algn="tl">
                    <a:srgbClr val="000000">
                      <a:alpha val="43137"/>
                    </a:srgbClr>
                  </a:outerShdw>
                </a:effectLst>
              </a:rPr>
              <a:t>Modelling</a:t>
            </a:r>
          </a:p>
        </p:txBody>
      </p:sp>
      <p:sp>
        <p:nvSpPr>
          <p:cNvPr id="4" name="Ellipse 3"/>
          <p:cNvSpPr/>
          <p:nvPr/>
        </p:nvSpPr>
        <p:spPr>
          <a:xfrm>
            <a:off x="2495600" y="3062570"/>
            <a:ext cx="1192669" cy="1175578"/>
          </a:xfrm>
          <a:prstGeom prst="ellipse">
            <a:avLst/>
          </a:prstGeom>
          <a:solidFill>
            <a:srgbClr val="FFFFCC"/>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0" b="1" dirty="0">
                <a:solidFill>
                  <a:srgbClr val="FFC000"/>
                </a:solidFill>
                <a:effectLst>
                  <a:outerShdw blurRad="38100" dist="38100" dir="2700000" algn="tl">
                    <a:srgbClr val="000000">
                      <a:alpha val="43137"/>
                    </a:srgbClr>
                  </a:outerShdw>
                </a:effectLst>
                <a:latin typeface="+mj-lt"/>
              </a:rPr>
              <a:t>2</a:t>
            </a:r>
          </a:p>
        </p:txBody>
      </p:sp>
      <p:sp>
        <p:nvSpPr>
          <p:cNvPr id="5" name="Textfeld 4"/>
          <p:cNvSpPr txBox="1"/>
          <p:nvPr/>
        </p:nvSpPr>
        <p:spPr>
          <a:xfrm>
            <a:off x="623392" y="1124744"/>
            <a:ext cx="11089231" cy="646331"/>
          </a:xfrm>
          <a:prstGeom prst="rect">
            <a:avLst/>
          </a:prstGeom>
          <a:noFill/>
        </p:spPr>
        <p:txBody>
          <a:bodyPr wrap="square" rtlCol="0">
            <a:spAutoFit/>
          </a:bodyPr>
          <a:lstStyle/>
          <a:p>
            <a:pPr algn="ctr"/>
            <a:r>
              <a:rPr lang="de-DE" sz="3600" b="1" dirty="0" err="1"/>
              <a:t>Introduction</a:t>
            </a:r>
            <a:r>
              <a:rPr lang="de-DE" sz="3600" b="1" dirty="0"/>
              <a:t> </a:t>
            </a:r>
            <a:r>
              <a:rPr lang="de-DE" sz="3600" b="1" dirty="0" err="1"/>
              <a:t>to</a:t>
            </a:r>
            <a:r>
              <a:rPr lang="de-DE" sz="3600" b="1" dirty="0"/>
              <a:t> </a:t>
            </a:r>
            <a:r>
              <a:rPr lang="de-DE" sz="3600" b="1" dirty="0" err="1"/>
              <a:t>the</a:t>
            </a:r>
            <a:r>
              <a:rPr lang="de-DE" sz="3600" b="1" dirty="0"/>
              <a:t> </a:t>
            </a:r>
            <a:r>
              <a:rPr lang="de-DE" sz="3600" b="1" dirty="0" err="1"/>
              <a:t>Principles</a:t>
            </a:r>
            <a:r>
              <a:rPr lang="de-DE" sz="3600" b="1" dirty="0"/>
              <a:t> </a:t>
            </a:r>
            <a:r>
              <a:rPr lang="de-DE" sz="3600" b="1" dirty="0" err="1"/>
              <a:t>of</a:t>
            </a:r>
            <a:r>
              <a:rPr lang="de-DE" sz="3600" b="1" dirty="0"/>
              <a:t> </a:t>
            </a:r>
            <a:r>
              <a:rPr lang="de-DE" sz="3600" b="1" dirty="0" err="1"/>
              <a:t>the</a:t>
            </a:r>
            <a:r>
              <a:rPr lang="de-DE" sz="3600" b="1" dirty="0"/>
              <a:t> Sound Model</a:t>
            </a:r>
            <a:endParaRPr lang="en-GB" sz="3600" b="1" dirty="0"/>
          </a:p>
        </p:txBody>
      </p:sp>
      <p:sp>
        <p:nvSpPr>
          <p:cNvPr id="2" name="Foliennummernplatzhalter 1"/>
          <p:cNvSpPr>
            <a:spLocks noGrp="1"/>
          </p:cNvSpPr>
          <p:nvPr>
            <p:ph type="sldNum" sz="quarter" idx="12"/>
          </p:nvPr>
        </p:nvSpPr>
        <p:spPr/>
        <p:txBody>
          <a:bodyPr/>
          <a:lstStyle/>
          <a:p>
            <a:fld id="{B54DA138-5A42-4C18-88B2-CB41C72B2C94}" type="slidenum">
              <a:rPr lang="en-GB" smtClean="0"/>
              <a:t>15</a:t>
            </a:fld>
            <a:endParaRPr lang="en-GB"/>
          </a:p>
        </p:txBody>
      </p:sp>
    </p:spTree>
    <p:extLst>
      <p:ext uri="{BB962C8B-B14F-4D97-AF65-F5344CB8AC3E}">
        <p14:creationId xmlns:p14="http://schemas.microsoft.com/office/powerpoint/2010/main" val="1128168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ChangeArrowheads="1"/>
          </p:cNvSpPr>
          <p:nvPr/>
        </p:nvSpPr>
        <p:spPr bwMode="auto">
          <a:xfrm>
            <a:off x="1127448" y="432000"/>
            <a:ext cx="74888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pPr>
            <a:r>
              <a:rPr lang="en-US" altLang="de-DE" sz="2400" b="1" dirty="0"/>
              <a:t>The Base Mechanic Model for the Power Train</a:t>
            </a:r>
          </a:p>
        </p:txBody>
      </p:sp>
      <p:sp>
        <p:nvSpPr>
          <p:cNvPr id="5" name="Textfeld 4"/>
          <p:cNvSpPr txBox="1"/>
          <p:nvPr/>
        </p:nvSpPr>
        <p:spPr>
          <a:xfrm>
            <a:off x="6549524" y="1206755"/>
            <a:ext cx="5072910" cy="4862870"/>
          </a:xfrm>
          <a:prstGeom prst="rect">
            <a:avLst/>
          </a:prstGeom>
          <a:noFill/>
        </p:spPr>
        <p:txBody>
          <a:bodyPr wrap="square" rtlCol="0">
            <a:spAutoFit/>
          </a:bodyPr>
          <a:lstStyle/>
          <a:p>
            <a:pPr marL="342900" indent="-342900">
              <a:spcBef>
                <a:spcPts val="1200"/>
              </a:spcBef>
              <a:buFont typeface="Wingdings" panose="05000000000000000000" pitchFamily="2" charset="2"/>
              <a:buChar char="Ø"/>
            </a:pPr>
            <a:r>
              <a:rPr lang="en-US" sz="2000" dirty="0"/>
              <a:t>The power train sound behavior appears on a first look as a linear function.</a:t>
            </a:r>
          </a:p>
          <a:p>
            <a:pPr marL="342900" indent="-342900">
              <a:spcBef>
                <a:spcPts val="1200"/>
              </a:spcBef>
              <a:buFont typeface="Wingdings" panose="05000000000000000000" pitchFamily="2" charset="2"/>
              <a:buChar char="Ø"/>
            </a:pPr>
            <a:r>
              <a:rPr lang="en-US" sz="2000" dirty="0"/>
              <a:t>However, the regression calculation shows, that a shifted logarithm provides best accuracy.</a:t>
            </a:r>
          </a:p>
          <a:p>
            <a:pPr marL="342900" indent="-342900">
              <a:spcBef>
                <a:spcPts val="1200"/>
              </a:spcBef>
              <a:buFont typeface="Wingdings" panose="05000000000000000000" pitchFamily="2" charset="2"/>
              <a:buChar char="Ø"/>
            </a:pPr>
            <a:r>
              <a:rPr lang="en-US" sz="2000" dirty="0"/>
              <a:t>Based on stationary run-up, where no power train dynamic and no </a:t>
            </a:r>
            <a:r>
              <a:rPr lang="en-US" sz="2000" dirty="0" err="1"/>
              <a:t>tyre</a:t>
            </a:r>
            <a:r>
              <a:rPr lang="en-US" sz="2000" dirty="0"/>
              <a:t> rolling sound contributes to the measurement,</a:t>
            </a:r>
            <a:br>
              <a:rPr lang="en-US" sz="2000" dirty="0"/>
            </a:br>
            <a:r>
              <a:rPr lang="en-US" sz="2000" b="1" u="sng" dirty="0">
                <a:effectLst>
                  <a:outerShdw blurRad="38100" dist="38100" dir="2700000" algn="tl">
                    <a:srgbClr val="000000">
                      <a:alpha val="43137"/>
                    </a:srgbClr>
                  </a:outerShdw>
                </a:effectLst>
              </a:rPr>
              <a:t>a minimum slope and a maximum slope can be determined to define a range of standard power train behavior</a:t>
            </a:r>
            <a:r>
              <a:rPr lang="en-US" sz="2000" dirty="0"/>
              <a:t>.</a:t>
            </a:r>
          </a:p>
          <a:p>
            <a:pPr marL="342900" indent="-342900">
              <a:spcBef>
                <a:spcPts val="1200"/>
              </a:spcBef>
              <a:buFont typeface="Wingdings" panose="05000000000000000000" pitchFamily="2" charset="2"/>
              <a:buChar char="Ø"/>
            </a:pPr>
            <a:r>
              <a:rPr lang="en-US" sz="2000" dirty="0"/>
              <a:t>The model for the power train base mechanic follows the same principle as for the </a:t>
            </a:r>
            <a:r>
              <a:rPr lang="en-US" sz="2000" dirty="0" err="1"/>
              <a:t>tyre</a:t>
            </a:r>
            <a:r>
              <a:rPr lang="en-US" sz="2000" dirty="0"/>
              <a:t> rolling sound.</a:t>
            </a:r>
          </a:p>
        </p:txBody>
      </p:sp>
      <p:sp>
        <p:nvSpPr>
          <p:cNvPr id="4" name="Ellipse 3"/>
          <p:cNvSpPr/>
          <p:nvPr/>
        </p:nvSpPr>
        <p:spPr>
          <a:xfrm>
            <a:off x="638324" y="432000"/>
            <a:ext cx="432048" cy="449330"/>
          </a:xfrm>
          <a:prstGeom prst="ellipse">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latin typeface="+mj-lt"/>
              </a:rPr>
              <a:t>2</a:t>
            </a:r>
          </a:p>
        </p:txBody>
      </p:sp>
      <p:grpSp>
        <p:nvGrpSpPr>
          <p:cNvPr id="2" name="Gruppieren 1"/>
          <p:cNvGrpSpPr/>
          <p:nvPr/>
        </p:nvGrpSpPr>
        <p:grpSpPr>
          <a:xfrm>
            <a:off x="695400" y="1207363"/>
            <a:ext cx="5705400" cy="5344357"/>
            <a:chOff x="695400" y="1772816"/>
            <a:chExt cx="4434203" cy="4320000"/>
          </a:xfrm>
        </p:grpSpPr>
        <p:pic>
          <p:nvPicPr>
            <p:cNvPr id="6" name="Grafik 5"/>
            <p:cNvPicPr>
              <a:picLocks noChangeAspect="1"/>
            </p:cNvPicPr>
            <p:nvPr/>
          </p:nvPicPr>
          <p:blipFill>
            <a:blip r:embed="rId2"/>
            <a:stretch>
              <a:fillRect/>
            </a:stretch>
          </p:blipFill>
          <p:spPr>
            <a:xfrm>
              <a:off x="695400" y="1772816"/>
              <a:ext cx="4434203" cy="4320000"/>
            </a:xfrm>
            <a:prstGeom prst="rect">
              <a:avLst/>
            </a:prstGeom>
          </p:spPr>
        </p:pic>
        <p:grpSp>
          <p:nvGrpSpPr>
            <p:cNvPr id="9" name="Gruppieren 8"/>
            <p:cNvGrpSpPr/>
            <p:nvPr/>
          </p:nvGrpSpPr>
          <p:grpSpPr>
            <a:xfrm>
              <a:off x="1730635" y="2332608"/>
              <a:ext cx="3179573" cy="2693988"/>
              <a:chOff x="1519238" y="2260600"/>
              <a:chExt cx="3179573" cy="2693988"/>
            </a:xfrm>
          </p:grpSpPr>
          <p:sp>
            <p:nvSpPr>
              <p:cNvPr id="10" name="Freeform 24"/>
              <p:cNvSpPr>
                <a:spLocks noEditPoints="1"/>
              </p:cNvSpPr>
              <p:nvPr/>
            </p:nvSpPr>
            <p:spPr bwMode="auto">
              <a:xfrm>
                <a:off x="1519238" y="2397125"/>
                <a:ext cx="2651125" cy="2557463"/>
              </a:xfrm>
              <a:custGeom>
                <a:avLst/>
                <a:gdLst>
                  <a:gd name="T0" fmla="*/ 26 w 1670"/>
                  <a:gd name="T1" fmla="*/ 1581 h 1611"/>
                  <a:gd name="T2" fmla="*/ 47 w 1670"/>
                  <a:gd name="T3" fmla="*/ 1559 h 1611"/>
                  <a:gd name="T4" fmla="*/ 82 w 1670"/>
                  <a:gd name="T5" fmla="*/ 1533 h 1611"/>
                  <a:gd name="T6" fmla="*/ 103 w 1670"/>
                  <a:gd name="T7" fmla="*/ 1516 h 1611"/>
                  <a:gd name="T8" fmla="*/ 129 w 1670"/>
                  <a:gd name="T9" fmla="*/ 1495 h 1611"/>
                  <a:gd name="T10" fmla="*/ 147 w 1670"/>
                  <a:gd name="T11" fmla="*/ 1469 h 1611"/>
                  <a:gd name="T12" fmla="*/ 173 w 1670"/>
                  <a:gd name="T13" fmla="*/ 1438 h 1611"/>
                  <a:gd name="T14" fmla="*/ 198 w 1670"/>
                  <a:gd name="T15" fmla="*/ 1413 h 1611"/>
                  <a:gd name="T16" fmla="*/ 237 w 1670"/>
                  <a:gd name="T17" fmla="*/ 1378 h 1611"/>
                  <a:gd name="T18" fmla="*/ 259 w 1670"/>
                  <a:gd name="T19" fmla="*/ 1356 h 1611"/>
                  <a:gd name="T20" fmla="*/ 293 w 1670"/>
                  <a:gd name="T21" fmla="*/ 1330 h 1611"/>
                  <a:gd name="T22" fmla="*/ 315 w 1670"/>
                  <a:gd name="T23" fmla="*/ 1313 h 1611"/>
                  <a:gd name="T24" fmla="*/ 341 w 1670"/>
                  <a:gd name="T25" fmla="*/ 1287 h 1611"/>
                  <a:gd name="T26" fmla="*/ 358 w 1670"/>
                  <a:gd name="T27" fmla="*/ 1266 h 1611"/>
                  <a:gd name="T28" fmla="*/ 384 w 1670"/>
                  <a:gd name="T29" fmla="*/ 1235 h 1611"/>
                  <a:gd name="T30" fmla="*/ 410 w 1670"/>
                  <a:gd name="T31" fmla="*/ 1210 h 1611"/>
                  <a:gd name="T32" fmla="*/ 449 w 1670"/>
                  <a:gd name="T33" fmla="*/ 1175 h 1611"/>
                  <a:gd name="T34" fmla="*/ 470 w 1670"/>
                  <a:gd name="T35" fmla="*/ 1149 h 1611"/>
                  <a:gd name="T36" fmla="*/ 505 w 1670"/>
                  <a:gd name="T37" fmla="*/ 1127 h 1611"/>
                  <a:gd name="T38" fmla="*/ 526 w 1670"/>
                  <a:gd name="T39" fmla="*/ 1110 h 1611"/>
                  <a:gd name="T40" fmla="*/ 552 w 1670"/>
                  <a:gd name="T41" fmla="*/ 1084 h 1611"/>
                  <a:gd name="T42" fmla="*/ 570 w 1670"/>
                  <a:gd name="T43" fmla="*/ 1058 h 1611"/>
                  <a:gd name="T44" fmla="*/ 596 w 1670"/>
                  <a:gd name="T45" fmla="*/ 1032 h 1611"/>
                  <a:gd name="T46" fmla="*/ 621 w 1670"/>
                  <a:gd name="T47" fmla="*/ 1007 h 1611"/>
                  <a:gd name="T48" fmla="*/ 660 w 1670"/>
                  <a:gd name="T49" fmla="*/ 972 h 1611"/>
                  <a:gd name="T50" fmla="*/ 682 w 1670"/>
                  <a:gd name="T51" fmla="*/ 946 h 1611"/>
                  <a:gd name="T52" fmla="*/ 716 w 1670"/>
                  <a:gd name="T53" fmla="*/ 925 h 1611"/>
                  <a:gd name="T54" fmla="*/ 738 w 1670"/>
                  <a:gd name="T55" fmla="*/ 903 h 1611"/>
                  <a:gd name="T56" fmla="*/ 764 w 1670"/>
                  <a:gd name="T57" fmla="*/ 881 h 1611"/>
                  <a:gd name="T58" fmla="*/ 781 w 1670"/>
                  <a:gd name="T59" fmla="*/ 855 h 1611"/>
                  <a:gd name="T60" fmla="*/ 807 w 1670"/>
                  <a:gd name="T61" fmla="*/ 825 h 1611"/>
                  <a:gd name="T62" fmla="*/ 833 w 1670"/>
                  <a:gd name="T63" fmla="*/ 804 h 1611"/>
                  <a:gd name="T64" fmla="*/ 872 w 1670"/>
                  <a:gd name="T65" fmla="*/ 765 h 1611"/>
                  <a:gd name="T66" fmla="*/ 893 w 1670"/>
                  <a:gd name="T67" fmla="*/ 743 h 1611"/>
                  <a:gd name="T68" fmla="*/ 924 w 1670"/>
                  <a:gd name="T69" fmla="*/ 717 h 1611"/>
                  <a:gd name="T70" fmla="*/ 950 w 1670"/>
                  <a:gd name="T71" fmla="*/ 700 h 1611"/>
                  <a:gd name="T72" fmla="*/ 975 w 1670"/>
                  <a:gd name="T73" fmla="*/ 678 h 1611"/>
                  <a:gd name="T74" fmla="*/ 993 w 1670"/>
                  <a:gd name="T75" fmla="*/ 652 h 1611"/>
                  <a:gd name="T76" fmla="*/ 1019 w 1670"/>
                  <a:gd name="T77" fmla="*/ 622 h 1611"/>
                  <a:gd name="T78" fmla="*/ 1045 w 1670"/>
                  <a:gd name="T79" fmla="*/ 601 h 1611"/>
                  <a:gd name="T80" fmla="*/ 1083 w 1670"/>
                  <a:gd name="T81" fmla="*/ 562 h 1611"/>
                  <a:gd name="T82" fmla="*/ 1105 w 1670"/>
                  <a:gd name="T83" fmla="*/ 540 h 1611"/>
                  <a:gd name="T84" fmla="*/ 1135 w 1670"/>
                  <a:gd name="T85" fmla="*/ 514 h 1611"/>
                  <a:gd name="T86" fmla="*/ 1161 w 1670"/>
                  <a:gd name="T87" fmla="*/ 497 h 1611"/>
                  <a:gd name="T88" fmla="*/ 1187 w 1670"/>
                  <a:gd name="T89" fmla="*/ 471 h 1611"/>
                  <a:gd name="T90" fmla="*/ 1204 w 1670"/>
                  <a:gd name="T91" fmla="*/ 449 h 1611"/>
                  <a:gd name="T92" fmla="*/ 1230 w 1670"/>
                  <a:gd name="T93" fmla="*/ 419 h 1611"/>
                  <a:gd name="T94" fmla="*/ 1256 w 1670"/>
                  <a:gd name="T95" fmla="*/ 393 h 1611"/>
                  <a:gd name="T96" fmla="*/ 1295 w 1670"/>
                  <a:gd name="T97" fmla="*/ 359 h 1611"/>
                  <a:gd name="T98" fmla="*/ 1316 w 1670"/>
                  <a:gd name="T99" fmla="*/ 333 h 1611"/>
                  <a:gd name="T100" fmla="*/ 1347 w 1670"/>
                  <a:gd name="T101" fmla="*/ 311 h 1611"/>
                  <a:gd name="T102" fmla="*/ 1373 w 1670"/>
                  <a:gd name="T103" fmla="*/ 294 h 1611"/>
                  <a:gd name="T104" fmla="*/ 1399 w 1670"/>
                  <a:gd name="T105" fmla="*/ 268 h 1611"/>
                  <a:gd name="T106" fmla="*/ 1416 w 1670"/>
                  <a:gd name="T107" fmla="*/ 246 h 1611"/>
                  <a:gd name="T108" fmla="*/ 1442 w 1670"/>
                  <a:gd name="T109" fmla="*/ 216 h 1611"/>
                  <a:gd name="T110" fmla="*/ 1468 w 1670"/>
                  <a:gd name="T111" fmla="*/ 190 h 1611"/>
                  <a:gd name="T112" fmla="*/ 1506 w 1670"/>
                  <a:gd name="T113" fmla="*/ 156 h 1611"/>
                  <a:gd name="T114" fmla="*/ 1528 w 1670"/>
                  <a:gd name="T115" fmla="*/ 130 h 1611"/>
                  <a:gd name="T116" fmla="*/ 1558 w 1670"/>
                  <a:gd name="T117" fmla="*/ 108 h 1611"/>
                  <a:gd name="T118" fmla="*/ 1584 w 1670"/>
                  <a:gd name="T119" fmla="*/ 91 h 1611"/>
                  <a:gd name="T120" fmla="*/ 1610 w 1670"/>
                  <a:gd name="T121" fmla="*/ 65 h 1611"/>
                  <a:gd name="T122" fmla="*/ 1627 w 1670"/>
                  <a:gd name="T123" fmla="*/ 39 h 1611"/>
                  <a:gd name="T124" fmla="*/ 1653 w 1670"/>
                  <a:gd name="T125" fmla="*/ 9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70" h="1611">
                    <a:moveTo>
                      <a:pt x="0" y="1607"/>
                    </a:moveTo>
                    <a:lnTo>
                      <a:pt x="0" y="1607"/>
                    </a:lnTo>
                    <a:lnTo>
                      <a:pt x="4" y="1607"/>
                    </a:lnTo>
                    <a:lnTo>
                      <a:pt x="4" y="1611"/>
                    </a:lnTo>
                    <a:lnTo>
                      <a:pt x="4" y="1611"/>
                    </a:lnTo>
                    <a:lnTo>
                      <a:pt x="0" y="1611"/>
                    </a:lnTo>
                    <a:lnTo>
                      <a:pt x="0" y="1607"/>
                    </a:lnTo>
                    <a:lnTo>
                      <a:pt x="0" y="1607"/>
                    </a:lnTo>
                    <a:close/>
                    <a:moveTo>
                      <a:pt x="13" y="1594"/>
                    </a:moveTo>
                    <a:lnTo>
                      <a:pt x="13" y="1594"/>
                    </a:lnTo>
                    <a:lnTo>
                      <a:pt x="17" y="1594"/>
                    </a:lnTo>
                    <a:lnTo>
                      <a:pt x="17" y="1603"/>
                    </a:lnTo>
                    <a:lnTo>
                      <a:pt x="17" y="1603"/>
                    </a:lnTo>
                    <a:lnTo>
                      <a:pt x="13" y="1598"/>
                    </a:lnTo>
                    <a:lnTo>
                      <a:pt x="13" y="1594"/>
                    </a:lnTo>
                    <a:lnTo>
                      <a:pt x="13" y="1594"/>
                    </a:lnTo>
                    <a:close/>
                    <a:moveTo>
                      <a:pt x="26" y="1581"/>
                    </a:moveTo>
                    <a:lnTo>
                      <a:pt x="26" y="1581"/>
                    </a:lnTo>
                    <a:lnTo>
                      <a:pt x="30" y="1581"/>
                    </a:lnTo>
                    <a:lnTo>
                      <a:pt x="30" y="1590"/>
                    </a:lnTo>
                    <a:lnTo>
                      <a:pt x="30" y="1590"/>
                    </a:lnTo>
                    <a:lnTo>
                      <a:pt x="26" y="1590"/>
                    </a:lnTo>
                    <a:lnTo>
                      <a:pt x="26" y="1581"/>
                    </a:lnTo>
                    <a:lnTo>
                      <a:pt x="26" y="1581"/>
                    </a:lnTo>
                    <a:close/>
                    <a:moveTo>
                      <a:pt x="39" y="1572"/>
                    </a:moveTo>
                    <a:lnTo>
                      <a:pt x="39" y="1572"/>
                    </a:lnTo>
                    <a:lnTo>
                      <a:pt x="43" y="1572"/>
                    </a:lnTo>
                    <a:lnTo>
                      <a:pt x="43" y="1577"/>
                    </a:lnTo>
                    <a:lnTo>
                      <a:pt x="43" y="1577"/>
                    </a:lnTo>
                    <a:lnTo>
                      <a:pt x="34" y="1577"/>
                    </a:lnTo>
                    <a:lnTo>
                      <a:pt x="39" y="1572"/>
                    </a:lnTo>
                    <a:lnTo>
                      <a:pt x="39" y="1572"/>
                    </a:lnTo>
                    <a:close/>
                    <a:moveTo>
                      <a:pt x="47" y="1559"/>
                    </a:moveTo>
                    <a:lnTo>
                      <a:pt x="47" y="1559"/>
                    </a:lnTo>
                    <a:lnTo>
                      <a:pt x="56" y="1559"/>
                    </a:lnTo>
                    <a:lnTo>
                      <a:pt x="56" y="1564"/>
                    </a:lnTo>
                    <a:lnTo>
                      <a:pt x="56" y="1564"/>
                    </a:lnTo>
                    <a:lnTo>
                      <a:pt x="47" y="1564"/>
                    </a:lnTo>
                    <a:lnTo>
                      <a:pt x="47" y="1559"/>
                    </a:lnTo>
                    <a:lnTo>
                      <a:pt x="47" y="1559"/>
                    </a:lnTo>
                    <a:close/>
                    <a:moveTo>
                      <a:pt x="60" y="1546"/>
                    </a:moveTo>
                    <a:lnTo>
                      <a:pt x="60" y="1546"/>
                    </a:lnTo>
                    <a:lnTo>
                      <a:pt x="69" y="1546"/>
                    </a:lnTo>
                    <a:lnTo>
                      <a:pt x="69" y="1551"/>
                    </a:lnTo>
                    <a:lnTo>
                      <a:pt x="69" y="1551"/>
                    </a:lnTo>
                    <a:lnTo>
                      <a:pt x="60" y="1551"/>
                    </a:lnTo>
                    <a:lnTo>
                      <a:pt x="60" y="1546"/>
                    </a:lnTo>
                    <a:lnTo>
                      <a:pt x="60" y="1546"/>
                    </a:lnTo>
                    <a:close/>
                    <a:moveTo>
                      <a:pt x="73" y="1533"/>
                    </a:moveTo>
                    <a:lnTo>
                      <a:pt x="73" y="1533"/>
                    </a:lnTo>
                    <a:lnTo>
                      <a:pt x="82" y="1533"/>
                    </a:lnTo>
                    <a:lnTo>
                      <a:pt x="82" y="1542"/>
                    </a:lnTo>
                    <a:lnTo>
                      <a:pt x="82" y="1542"/>
                    </a:lnTo>
                    <a:lnTo>
                      <a:pt x="73" y="1542"/>
                    </a:lnTo>
                    <a:lnTo>
                      <a:pt x="73" y="1533"/>
                    </a:lnTo>
                    <a:lnTo>
                      <a:pt x="73" y="1533"/>
                    </a:lnTo>
                    <a:close/>
                    <a:moveTo>
                      <a:pt x="86" y="1521"/>
                    </a:moveTo>
                    <a:lnTo>
                      <a:pt x="86" y="1521"/>
                    </a:lnTo>
                    <a:lnTo>
                      <a:pt x="90" y="1521"/>
                    </a:lnTo>
                    <a:lnTo>
                      <a:pt x="90" y="1529"/>
                    </a:lnTo>
                    <a:lnTo>
                      <a:pt x="90" y="1529"/>
                    </a:lnTo>
                    <a:lnTo>
                      <a:pt x="86" y="1529"/>
                    </a:lnTo>
                    <a:lnTo>
                      <a:pt x="86" y="1521"/>
                    </a:lnTo>
                    <a:lnTo>
                      <a:pt x="86" y="1521"/>
                    </a:lnTo>
                    <a:close/>
                    <a:moveTo>
                      <a:pt x="99" y="1512"/>
                    </a:moveTo>
                    <a:lnTo>
                      <a:pt x="99" y="1512"/>
                    </a:lnTo>
                    <a:lnTo>
                      <a:pt x="103" y="1512"/>
                    </a:lnTo>
                    <a:lnTo>
                      <a:pt x="103" y="1516"/>
                    </a:lnTo>
                    <a:lnTo>
                      <a:pt x="103" y="1516"/>
                    </a:lnTo>
                    <a:lnTo>
                      <a:pt x="99" y="1516"/>
                    </a:lnTo>
                    <a:lnTo>
                      <a:pt x="99" y="1512"/>
                    </a:lnTo>
                    <a:lnTo>
                      <a:pt x="99" y="1512"/>
                    </a:lnTo>
                    <a:close/>
                    <a:moveTo>
                      <a:pt x="112" y="1499"/>
                    </a:moveTo>
                    <a:lnTo>
                      <a:pt x="112" y="1499"/>
                    </a:lnTo>
                    <a:lnTo>
                      <a:pt x="116" y="1499"/>
                    </a:lnTo>
                    <a:lnTo>
                      <a:pt x="116" y="1503"/>
                    </a:lnTo>
                    <a:lnTo>
                      <a:pt x="116" y="1503"/>
                    </a:lnTo>
                    <a:lnTo>
                      <a:pt x="112" y="1503"/>
                    </a:lnTo>
                    <a:lnTo>
                      <a:pt x="112" y="1499"/>
                    </a:lnTo>
                    <a:lnTo>
                      <a:pt x="112" y="1499"/>
                    </a:lnTo>
                    <a:close/>
                    <a:moveTo>
                      <a:pt x="125" y="1486"/>
                    </a:moveTo>
                    <a:lnTo>
                      <a:pt x="125" y="1486"/>
                    </a:lnTo>
                    <a:lnTo>
                      <a:pt x="129" y="1486"/>
                    </a:lnTo>
                    <a:lnTo>
                      <a:pt x="129" y="1495"/>
                    </a:lnTo>
                    <a:lnTo>
                      <a:pt x="129" y="1495"/>
                    </a:lnTo>
                    <a:lnTo>
                      <a:pt x="125" y="1490"/>
                    </a:lnTo>
                    <a:lnTo>
                      <a:pt x="125" y="1486"/>
                    </a:lnTo>
                    <a:lnTo>
                      <a:pt x="125" y="1486"/>
                    </a:lnTo>
                    <a:close/>
                    <a:moveTo>
                      <a:pt x="138" y="1473"/>
                    </a:moveTo>
                    <a:lnTo>
                      <a:pt x="138" y="1473"/>
                    </a:lnTo>
                    <a:lnTo>
                      <a:pt x="142" y="1473"/>
                    </a:lnTo>
                    <a:lnTo>
                      <a:pt x="142" y="1482"/>
                    </a:lnTo>
                    <a:lnTo>
                      <a:pt x="142" y="1482"/>
                    </a:lnTo>
                    <a:lnTo>
                      <a:pt x="138" y="1482"/>
                    </a:lnTo>
                    <a:lnTo>
                      <a:pt x="138" y="1473"/>
                    </a:lnTo>
                    <a:lnTo>
                      <a:pt x="138" y="1473"/>
                    </a:lnTo>
                    <a:close/>
                    <a:moveTo>
                      <a:pt x="147" y="1464"/>
                    </a:moveTo>
                    <a:lnTo>
                      <a:pt x="147" y="1464"/>
                    </a:lnTo>
                    <a:lnTo>
                      <a:pt x="155" y="1464"/>
                    </a:lnTo>
                    <a:lnTo>
                      <a:pt x="155" y="1469"/>
                    </a:lnTo>
                    <a:lnTo>
                      <a:pt x="155" y="1469"/>
                    </a:lnTo>
                    <a:lnTo>
                      <a:pt x="147" y="1469"/>
                    </a:lnTo>
                    <a:lnTo>
                      <a:pt x="147" y="1464"/>
                    </a:lnTo>
                    <a:lnTo>
                      <a:pt x="147" y="1464"/>
                    </a:lnTo>
                    <a:close/>
                    <a:moveTo>
                      <a:pt x="160" y="1451"/>
                    </a:moveTo>
                    <a:lnTo>
                      <a:pt x="160" y="1451"/>
                    </a:lnTo>
                    <a:lnTo>
                      <a:pt x="168" y="1451"/>
                    </a:lnTo>
                    <a:lnTo>
                      <a:pt x="168" y="1456"/>
                    </a:lnTo>
                    <a:lnTo>
                      <a:pt x="168" y="1456"/>
                    </a:lnTo>
                    <a:lnTo>
                      <a:pt x="160" y="1456"/>
                    </a:lnTo>
                    <a:lnTo>
                      <a:pt x="160" y="1451"/>
                    </a:lnTo>
                    <a:lnTo>
                      <a:pt x="160" y="1451"/>
                    </a:lnTo>
                    <a:close/>
                    <a:moveTo>
                      <a:pt x="173" y="1438"/>
                    </a:moveTo>
                    <a:lnTo>
                      <a:pt x="173" y="1438"/>
                    </a:lnTo>
                    <a:lnTo>
                      <a:pt x="181" y="1438"/>
                    </a:lnTo>
                    <a:lnTo>
                      <a:pt x="181" y="1443"/>
                    </a:lnTo>
                    <a:lnTo>
                      <a:pt x="181" y="1443"/>
                    </a:lnTo>
                    <a:lnTo>
                      <a:pt x="173" y="1443"/>
                    </a:lnTo>
                    <a:lnTo>
                      <a:pt x="173" y="1438"/>
                    </a:lnTo>
                    <a:lnTo>
                      <a:pt x="173" y="1438"/>
                    </a:lnTo>
                    <a:close/>
                    <a:moveTo>
                      <a:pt x="185" y="1426"/>
                    </a:moveTo>
                    <a:lnTo>
                      <a:pt x="185" y="1426"/>
                    </a:lnTo>
                    <a:lnTo>
                      <a:pt x="194" y="1426"/>
                    </a:lnTo>
                    <a:lnTo>
                      <a:pt x="190" y="1434"/>
                    </a:lnTo>
                    <a:lnTo>
                      <a:pt x="190" y="1434"/>
                    </a:lnTo>
                    <a:lnTo>
                      <a:pt x="185" y="1434"/>
                    </a:lnTo>
                    <a:lnTo>
                      <a:pt x="185" y="1426"/>
                    </a:lnTo>
                    <a:lnTo>
                      <a:pt x="185" y="1426"/>
                    </a:lnTo>
                    <a:close/>
                    <a:moveTo>
                      <a:pt x="198" y="1413"/>
                    </a:moveTo>
                    <a:lnTo>
                      <a:pt x="198" y="1413"/>
                    </a:lnTo>
                    <a:lnTo>
                      <a:pt x="203" y="1413"/>
                    </a:lnTo>
                    <a:lnTo>
                      <a:pt x="203" y="1421"/>
                    </a:lnTo>
                    <a:lnTo>
                      <a:pt x="203" y="1421"/>
                    </a:lnTo>
                    <a:lnTo>
                      <a:pt x="198" y="1421"/>
                    </a:lnTo>
                    <a:lnTo>
                      <a:pt x="198" y="1413"/>
                    </a:lnTo>
                    <a:lnTo>
                      <a:pt x="198" y="1413"/>
                    </a:lnTo>
                    <a:close/>
                    <a:moveTo>
                      <a:pt x="211" y="1404"/>
                    </a:moveTo>
                    <a:lnTo>
                      <a:pt x="211" y="1404"/>
                    </a:lnTo>
                    <a:lnTo>
                      <a:pt x="216" y="1404"/>
                    </a:lnTo>
                    <a:lnTo>
                      <a:pt x="216" y="1408"/>
                    </a:lnTo>
                    <a:lnTo>
                      <a:pt x="216" y="1408"/>
                    </a:lnTo>
                    <a:lnTo>
                      <a:pt x="211" y="1408"/>
                    </a:lnTo>
                    <a:lnTo>
                      <a:pt x="211" y="1404"/>
                    </a:lnTo>
                    <a:lnTo>
                      <a:pt x="211" y="1404"/>
                    </a:lnTo>
                    <a:close/>
                    <a:moveTo>
                      <a:pt x="224" y="1391"/>
                    </a:moveTo>
                    <a:lnTo>
                      <a:pt x="224" y="1391"/>
                    </a:lnTo>
                    <a:lnTo>
                      <a:pt x="229" y="1391"/>
                    </a:lnTo>
                    <a:lnTo>
                      <a:pt x="229" y="1395"/>
                    </a:lnTo>
                    <a:lnTo>
                      <a:pt x="229" y="1395"/>
                    </a:lnTo>
                    <a:lnTo>
                      <a:pt x="224" y="1395"/>
                    </a:lnTo>
                    <a:lnTo>
                      <a:pt x="224" y="1391"/>
                    </a:lnTo>
                    <a:lnTo>
                      <a:pt x="224" y="1391"/>
                    </a:lnTo>
                    <a:close/>
                    <a:moveTo>
                      <a:pt x="237" y="1378"/>
                    </a:moveTo>
                    <a:lnTo>
                      <a:pt x="237" y="1378"/>
                    </a:lnTo>
                    <a:lnTo>
                      <a:pt x="242" y="1378"/>
                    </a:lnTo>
                    <a:lnTo>
                      <a:pt x="242" y="1387"/>
                    </a:lnTo>
                    <a:lnTo>
                      <a:pt x="242" y="1387"/>
                    </a:lnTo>
                    <a:lnTo>
                      <a:pt x="237" y="1382"/>
                    </a:lnTo>
                    <a:lnTo>
                      <a:pt x="237" y="1378"/>
                    </a:lnTo>
                    <a:lnTo>
                      <a:pt x="237" y="1378"/>
                    </a:lnTo>
                    <a:close/>
                    <a:moveTo>
                      <a:pt x="246" y="1365"/>
                    </a:moveTo>
                    <a:lnTo>
                      <a:pt x="246" y="1365"/>
                    </a:lnTo>
                    <a:lnTo>
                      <a:pt x="255" y="1365"/>
                    </a:lnTo>
                    <a:lnTo>
                      <a:pt x="255" y="1374"/>
                    </a:lnTo>
                    <a:lnTo>
                      <a:pt x="255" y="1374"/>
                    </a:lnTo>
                    <a:lnTo>
                      <a:pt x="246" y="1374"/>
                    </a:lnTo>
                    <a:lnTo>
                      <a:pt x="246" y="1365"/>
                    </a:lnTo>
                    <a:lnTo>
                      <a:pt x="246" y="1365"/>
                    </a:lnTo>
                    <a:close/>
                    <a:moveTo>
                      <a:pt x="259" y="1356"/>
                    </a:moveTo>
                    <a:lnTo>
                      <a:pt x="259" y="1356"/>
                    </a:lnTo>
                    <a:lnTo>
                      <a:pt x="267" y="1356"/>
                    </a:lnTo>
                    <a:lnTo>
                      <a:pt x="267" y="1361"/>
                    </a:lnTo>
                    <a:lnTo>
                      <a:pt x="267" y="1361"/>
                    </a:lnTo>
                    <a:lnTo>
                      <a:pt x="259" y="1361"/>
                    </a:lnTo>
                    <a:lnTo>
                      <a:pt x="259" y="1356"/>
                    </a:lnTo>
                    <a:lnTo>
                      <a:pt x="259" y="1356"/>
                    </a:lnTo>
                    <a:close/>
                    <a:moveTo>
                      <a:pt x="272" y="1343"/>
                    </a:moveTo>
                    <a:lnTo>
                      <a:pt x="272" y="1343"/>
                    </a:lnTo>
                    <a:lnTo>
                      <a:pt x="280" y="1343"/>
                    </a:lnTo>
                    <a:lnTo>
                      <a:pt x="280" y="1348"/>
                    </a:lnTo>
                    <a:lnTo>
                      <a:pt x="280" y="1348"/>
                    </a:lnTo>
                    <a:lnTo>
                      <a:pt x="272" y="1348"/>
                    </a:lnTo>
                    <a:lnTo>
                      <a:pt x="272" y="1343"/>
                    </a:lnTo>
                    <a:lnTo>
                      <a:pt x="272" y="1343"/>
                    </a:lnTo>
                    <a:close/>
                    <a:moveTo>
                      <a:pt x="285" y="1330"/>
                    </a:moveTo>
                    <a:lnTo>
                      <a:pt x="285" y="1330"/>
                    </a:lnTo>
                    <a:lnTo>
                      <a:pt x="293" y="1330"/>
                    </a:lnTo>
                    <a:lnTo>
                      <a:pt x="293" y="1335"/>
                    </a:lnTo>
                    <a:lnTo>
                      <a:pt x="293" y="1335"/>
                    </a:lnTo>
                    <a:lnTo>
                      <a:pt x="285" y="1335"/>
                    </a:lnTo>
                    <a:lnTo>
                      <a:pt x="285" y="1330"/>
                    </a:lnTo>
                    <a:lnTo>
                      <a:pt x="285" y="1330"/>
                    </a:lnTo>
                    <a:close/>
                    <a:moveTo>
                      <a:pt x="298" y="1318"/>
                    </a:moveTo>
                    <a:lnTo>
                      <a:pt x="298" y="1318"/>
                    </a:lnTo>
                    <a:lnTo>
                      <a:pt x="302" y="1318"/>
                    </a:lnTo>
                    <a:lnTo>
                      <a:pt x="302" y="1326"/>
                    </a:lnTo>
                    <a:lnTo>
                      <a:pt x="302" y="1326"/>
                    </a:lnTo>
                    <a:lnTo>
                      <a:pt x="298" y="1326"/>
                    </a:lnTo>
                    <a:lnTo>
                      <a:pt x="298" y="1318"/>
                    </a:lnTo>
                    <a:lnTo>
                      <a:pt x="298" y="1318"/>
                    </a:lnTo>
                    <a:close/>
                    <a:moveTo>
                      <a:pt x="311" y="1305"/>
                    </a:moveTo>
                    <a:lnTo>
                      <a:pt x="311" y="1305"/>
                    </a:lnTo>
                    <a:lnTo>
                      <a:pt x="315" y="1305"/>
                    </a:lnTo>
                    <a:lnTo>
                      <a:pt x="315" y="1313"/>
                    </a:lnTo>
                    <a:lnTo>
                      <a:pt x="315" y="1313"/>
                    </a:lnTo>
                    <a:lnTo>
                      <a:pt x="311" y="1313"/>
                    </a:lnTo>
                    <a:lnTo>
                      <a:pt x="311" y="1305"/>
                    </a:lnTo>
                    <a:lnTo>
                      <a:pt x="311" y="1305"/>
                    </a:lnTo>
                    <a:close/>
                    <a:moveTo>
                      <a:pt x="324" y="1296"/>
                    </a:moveTo>
                    <a:lnTo>
                      <a:pt x="324" y="1296"/>
                    </a:lnTo>
                    <a:lnTo>
                      <a:pt x="328" y="1296"/>
                    </a:lnTo>
                    <a:lnTo>
                      <a:pt x="328" y="1300"/>
                    </a:lnTo>
                    <a:lnTo>
                      <a:pt x="328" y="1300"/>
                    </a:lnTo>
                    <a:lnTo>
                      <a:pt x="324" y="1300"/>
                    </a:lnTo>
                    <a:lnTo>
                      <a:pt x="324" y="1296"/>
                    </a:lnTo>
                    <a:lnTo>
                      <a:pt x="324" y="1296"/>
                    </a:lnTo>
                    <a:close/>
                    <a:moveTo>
                      <a:pt x="337" y="1283"/>
                    </a:moveTo>
                    <a:lnTo>
                      <a:pt x="337" y="1283"/>
                    </a:lnTo>
                    <a:lnTo>
                      <a:pt x="341" y="1283"/>
                    </a:lnTo>
                    <a:lnTo>
                      <a:pt x="341" y="1287"/>
                    </a:lnTo>
                    <a:lnTo>
                      <a:pt x="341" y="1287"/>
                    </a:lnTo>
                    <a:lnTo>
                      <a:pt x="337" y="1287"/>
                    </a:lnTo>
                    <a:lnTo>
                      <a:pt x="337" y="1283"/>
                    </a:lnTo>
                    <a:lnTo>
                      <a:pt x="337" y="1283"/>
                    </a:lnTo>
                    <a:close/>
                    <a:moveTo>
                      <a:pt x="350" y="1270"/>
                    </a:moveTo>
                    <a:lnTo>
                      <a:pt x="350" y="1270"/>
                    </a:lnTo>
                    <a:lnTo>
                      <a:pt x="354" y="1270"/>
                    </a:lnTo>
                    <a:lnTo>
                      <a:pt x="354" y="1279"/>
                    </a:lnTo>
                    <a:lnTo>
                      <a:pt x="354" y="1279"/>
                    </a:lnTo>
                    <a:lnTo>
                      <a:pt x="350" y="1274"/>
                    </a:lnTo>
                    <a:lnTo>
                      <a:pt x="350" y="1270"/>
                    </a:lnTo>
                    <a:lnTo>
                      <a:pt x="350" y="1270"/>
                    </a:lnTo>
                    <a:close/>
                    <a:moveTo>
                      <a:pt x="358" y="1257"/>
                    </a:moveTo>
                    <a:lnTo>
                      <a:pt x="358" y="1257"/>
                    </a:lnTo>
                    <a:lnTo>
                      <a:pt x="367" y="1257"/>
                    </a:lnTo>
                    <a:lnTo>
                      <a:pt x="367" y="1266"/>
                    </a:lnTo>
                    <a:lnTo>
                      <a:pt x="367" y="1266"/>
                    </a:lnTo>
                    <a:lnTo>
                      <a:pt x="358" y="1266"/>
                    </a:lnTo>
                    <a:lnTo>
                      <a:pt x="358" y="1257"/>
                    </a:lnTo>
                    <a:lnTo>
                      <a:pt x="358" y="1257"/>
                    </a:lnTo>
                    <a:close/>
                    <a:moveTo>
                      <a:pt x="371" y="1248"/>
                    </a:moveTo>
                    <a:lnTo>
                      <a:pt x="371" y="1248"/>
                    </a:lnTo>
                    <a:lnTo>
                      <a:pt x="380" y="1248"/>
                    </a:lnTo>
                    <a:lnTo>
                      <a:pt x="380" y="1253"/>
                    </a:lnTo>
                    <a:lnTo>
                      <a:pt x="380" y="1253"/>
                    </a:lnTo>
                    <a:lnTo>
                      <a:pt x="371" y="1253"/>
                    </a:lnTo>
                    <a:lnTo>
                      <a:pt x="371" y="1248"/>
                    </a:lnTo>
                    <a:lnTo>
                      <a:pt x="371" y="1248"/>
                    </a:lnTo>
                    <a:close/>
                    <a:moveTo>
                      <a:pt x="384" y="1235"/>
                    </a:moveTo>
                    <a:lnTo>
                      <a:pt x="384" y="1235"/>
                    </a:lnTo>
                    <a:lnTo>
                      <a:pt x="393" y="1235"/>
                    </a:lnTo>
                    <a:lnTo>
                      <a:pt x="393" y="1240"/>
                    </a:lnTo>
                    <a:lnTo>
                      <a:pt x="393" y="1240"/>
                    </a:lnTo>
                    <a:lnTo>
                      <a:pt x="384" y="1240"/>
                    </a:lnTo>
                    <a:lnTo>
                      <a:pt x="384" y="1235"/>
                    </a:lnTo>
                    <a:lnTo>
                      <a:pt x="384" y="1235"/>
                    </a:lnTo>
                    <a:close/>
                    <a:moveTo>
                      <a:pt x="397" y="1223"/>
                    </a:moveTo>
                    <a:lnTo>
                      <a:pt x="397" y="1223"/>
                    </a:lnTo>
                    <a:lnTo>
                      <a:pt x="401" y="1223"/>
                    </a:lnTo>
                    <a:lnTo>
                      <a:pt x="401" y="1227"/>
                    </a:lnTo>
                    <a:lnTo>
                      <a:pt x="401" y="1227"/>
                    </a:lnTo>
                    <a:lnTo>
                      <a:pt x="397" y="1227"/>
                    </a:lnTo>
                    <a:lnTo>
                      <a:pt x="397" y="1223"/>
                    </a:lnTo>
                    <a:lnTo>
                      <a:pt x="397" y="1223"/>
                    </a:lnTo>
                    <a:close/>
                    <a:moveTo>
                      <a:pt x="410" y="1210"/>
                    </a:moveTo>
                    <a:lnTo>
                      <a:pt x="410" y="1210"/>
                    </a:lnTo>
                    <a:lnTo>
                      <a:pt x="414" y="1210"/>
                    </a:lnTo>
                    <a:lnTo>
                      <a:pt x="414" y="1218"/>
                    </a:lnTo>
                    <a:lnTo>
                      <a:pt x="414" y="1218"/>
                    </a:lnTo>
                    <a:lnTo>
                      <a:pt x="410" y="1218"/>
                    </a:lnTo>
                    <a:lnTo>
                      <a:pt x="410" y="1210"/>
                    </a:lnTo>
                    <a:lnTo>
                      <a:pt x="410" y="1210"/>
                    </a:lnTo>
                    <a:close/>
                    <a:moveTo>
                      <a:pt x="423" y="1197"/>
                    </a:moveTo>
                    <a:lnTo>
                      <a:pt x="423" y="1197"/>
                    </a:lnTo>
                    <a:lnTo>
                      <a:pt x="427" y="1197"/>
                    </a:lnTo>
                    <a:lnTo>
                      <a:pt x="427" y="1205"/>
                    </a:lnTo>
                    <a:lnTo>
                      <a:pt x="427" y="1205"/>
                    </a:lnTo>
                    <a:lnTo>
                      <a:pt x="423" y="1205"/>
                    </a:lnTo>
                    <a:lnTo>
                      <a:pt x="423" y="1197"/>
                    </a:lnTo>
                    <a:lnTo>
                      <a:pt x="423" y="1197"/>
                    </a:lnTo>
                    <a:close/>
                    <a:moveTo>
                      <a:pt x="436" y="1188"/>
                    </a:moveTo>
                    <a:lnTo>
                      <a:pt x="436" y="1188"/>
                    </a:lnTo>
                    <a:lnTo>
                      <a:pt x="440" y="1188"/>
                    </a:lnTo>
                    <a:lnTo>
                      <a:pt x="440" y="1192"/>
                    </a:lnTo>
                    <a:lnTo>
                      <a:pt x="440" y="1192"/>
                    </a:lnTo>
                    <a:lnTo>
                      <a:pt x="436" y="1192"/>
                    </a:lnTo>
                    <a:lnTo>
                      <a:pt x="436" y="1188"/>
                    </a:lnTo>
                    <a:lnTo>
                      <a:pt x="436" y="1188"/>
                    </a:lnTo>
                    <a:close/>
                    <a:moveTo>
                      <a:pt x="449" y="1175"/>
                    </a:moveTo>
                    <a:lnTo>
                      <a:pt x="449" y="1175"/>
                    </a:lnTo>
                    <a:lnTo>
                      <a:pt x="453" y="1175"/>
                    </a:lnTo>
                    <a:lnTo>
                      <a:pt x="453" y="1179"/>
                    </a:lnTo>
                    <a:lnTo>
                      <a:pt x="453" y="1179"/>
                    </a:lnTo>
                    <a:lnTo>
                      <a:pt x="449" y="1179"/>
                    </a:lnTo>
                    <a:lnTo>
                      <a:pt x="449" y="1175"/>
                    </a:lnTo>
                    <a:lnTo>
                      <a:pt x="449" y="1175"/>
                    </a:lnTo>
                    <a:close/>
                    <a:moveTo>
                      <a:pt x="457" y="1162"/>
                    </a:moveTo>
                    <a:lnTo>
                      <a:pt x="457" y="1162"/>
                    </a:lnTo>
                    <a:lnTo>
                      <a:pt x="466" y="1162"/>
                    </a:lnTo>
                    <a:lnTo>
                      <a:pt x="466" y="1171"/>
                    </a:lnTo>
                    <a:lnTo>
                      <a:pt x="466" y="1171"/>
                    </a:lnTo>
                    <a:lnTo>
                      <a:pt x="457" y="1166"/>
                    </a:lnTo>
                    <a:lnTo>
                      <a:pt x="457" y="1162"/>
                    </a:lnTo>
                    <a:lnTo>
                      <a:pt x="457" y="1162"/>
                    </a:lnTo>
                    <a:close/>
                    <a:moveTo>
                      <a:pt x="470" y="1149"/>
                    </a:moveTo>
                    <a:lnTo>
                      <a:pt x="470" y="1149"/>
                    </a:lnTo>
                    <a:lnTo>
                      <a:pt x="479" y="1149"/>
                    </a:lnTo>
                    <a:lnTo>
                      <a:pt x="479" y="1158"/>
                    </a:lnTo>
                    <a:lnTo>
                      <a:pt x="479" y="1158"/>
                    </a:lnTo>
                    <a:lnTo>
                      <a:pt x="470" y="1158"/>
                    </a:lnTo>
                    <a:lnTo>
                      <a:pt x="470" y="1149"/>
                    </a:lnTo>
                    <a:lnTo>
                      <a:pt x="470" y="1149"/>
                    </a:lnTo>
                    <a:close/>
                    <a:moveTo>
                      <a:pt x="483" y="1140"/>
                    </a:moveTo>
                    <a:lnTo>
                      <a:pt x="483" y="1140"/>
                    </a:lnTo>
                    <a:lnTo>
                      <a:pt x="492" y="1140"/>
                    </a:lnTo>
                    <a:lnTo>
                      <a:pt x="492" y="1145"/>
                    </a:lnTo>
                    <a:lnTo>
                      <a:pt x="492" y="1145"/>
                    </a:lnTo>
                    <a:lnTo>
                      <a:pt x="483" y="1145"/>
                    </a:lnTo>
                    <a:lnTo>
                      <a:pt x="483" y="1140"/>
                    </a:lnTo>
                    <a:lnTo>
                      <a:pt x="483" y="1140"/>
                    </a:lnTo>
                    <a:close/>
                    <a:moveTo>
                      <a:pt x="496" y="1127"/>
                    </a:moveTo>
                    <a:lnTo>
                      <a:pt x="496" y="1127"/>
                    </a:lnTo>
                    <a:lnTo>
                      <a:pt x="505" y="1127"/>
                    </a:lnTo>
                    <a:lnTo>
                      <a:pt x="505" y="1132"/>
                    </a:lnTo>
                    <a:lnTo>
                      <a:pt x="505" y="1132"/>
                    </a:lnTo>
                    <a:lnTo>
                      <a:pt x="496" y="1132"/>
                    </a:lnTo>
                    <a:lnTo>
                      <a:pt x="496" y="1127"/>
                    </a:lnTo>
                    <a:lnTo>
                      <a:pt x="496" y="1127"/>
                    </a:lnTo>
                    <a:close/>
                    <a:moveTo>
                      <a:pt x="509" y="1115"/>
                    </a:moveTo>
                    <a:lnTo>
                      <a:pt x="509" y="1115"/>
                    </a:lnTo>
                    <a:lnTo>
                      <a:pt x="514" y="1115"/>
                    </a:lnTo>
                    <a:lnTo>
                      <a:pt x="514" y="1119"/>
                    </a:lnTo>
                    <a:lnTo>
                      <a:pt x="514" y="1119"/>
                    </a:lnTo>
                    <a:lnTo>
                      <a:pt x="509" y="1119"/>
                    </a:lnTo>
                    <a:lnTo>
                      <a:pt x="509" y="1115"/>
                    </a:lnTo>
                    <a:lnTo>
                      <a:pt x="509" y="1115"/>
                    </a:lnTo>
                    <a:close/>
                    <a:moveTo>
                      <a:pt x="522" y="1102"/>
                    </a:moveTo>
                    <a:lnTo>
                      <a:pt x="522" y="1102"/>
                    </a:lnTo>
                    <a:lnTo>
                      <a:pt x="526" y="1102"/>
                    </a:lnTo>
                    <a:lnTo>
                      <a:pt x="526" y="1110"/>
                    </a:lnTo>
                    <a:lnTo>
                      <a:pt x="526" y="1110"/>
                    </a:lnTo>
                    <a:lnTo>
                      <a:pt x="522" y="1110"/>
                    </a:lnTo>
                    <a:lnTo>
                      <a:pt x="522" y="1102"/>
                    </a:lnTo>
                    <a:lnTo>
                      <a:pt x="522" y="1102"/>
                    </a:lnTo>
                    <a:close/>
                    <a:moveTo>
                      <a:pt x="535" y="1089"/>
                    </a:moveTo>
                    <a:lnTo>
                      <a:pt x="535" y="1089"/>
                    </a:lnTo>
                    <a:lnTo>
                      <a:pt x="539" y="1089"/>
                    </a:lnTo>
                    <a:lnTo>
                      <a:pt x="539" y="1097"/>
                    </a:lnTo>
                    <a:lnTo>
                      <a:pt x="539" y="1097"/>
                    </a:lnTo>
                    <a:lnTo>
                      <a:pt x="535" y="1097"/>
                    </a:lnTo>
                    <a:lnTo>
                      <a:pt x="535" y="1089"/>
                    </a:lnTo>
                    <a:lnTo>
                      <a:pt x="535" y="1089"/>
                    </a:lnTo>
                    <a:close/>
                    <a:moveTo>
                      <a:pt x="548" y="1080"/>
                    </a:moveTo>
                    <a:lnTo>
                      <a:pt x="548" y="1080"/>
                    </a:lnTo>
                    <a:lnTo>
                      <a:pt x="552" y="1080"/>
                    </a:lnTo>
                    <a:lnTo>
                      <a:pt x="552" y="1084"/>
                    </a:lnTo>
                    <a:lnTo>
                      <a:pt x="552" y="1084"/>
                    </a:lnTo>
                    <a:lnTo>
                      <a:pt x="548" y="1084"/>
                    </a:lnTo>
                    <a:lnTo>
                      <a:pt x="548" y="1080"/>
                    </a:lnTo>
                    <a:lnTo>
                      <a:pt x="548" y="1080"/>
                    </a:lnTo>
                    <a:close/>
                    <a:moveTo>
                      <a:pt x="561" y="1067"/>
                    </a:moveTo>
                    <a:lnTo>
                      <a:pt x="561" y="1067"/>
                    </a:lnTo>
                    <a:lnTo>
                      <a:pt x="565" y="1067"/>
                    </a:lnTo>
                    <a:lnTo>
                      <a:pt x="565" y="1071"/>
                    </a:lnTo>
                    <a:lnTo>
                      <a:pt x="565" y="1071"/>
                    </a:lnTo>
                    <a:lnTo>
                      <a:pt x="561" y="1071"/>
                    </a:lnTo>
                    <a:lnTo>
                      <a:pt x="561" y="1067"/>
                    </a:lnTo>
                    <a:lnTo>
                      <a:pt x="561" y="1067"/>
                    </a:lnTo>
                    <a:close/>
                    <a:moveTo>
                      <a:pt x="570" y="1054"/>
                    </a:moveTo>
                    <a:lnTo>
                      <a:pt x="570" y="1054"/>
                    </a:lnTo>
                    <a:lnTo>
                      <a:pt x="578" y="1054"/>
                    </a:lnTo>
                    <a:lnTo>
                      <a:pt x="578" y="1063"/>
                    </a:lnTo>
                    <a:lnTo>
                      <a:pt x="578" y="1063"/>
                    </a:lnTo>
                    <a:lnTo>
                      <a:pt x="570" y="1058"/>
                    </a:lnTo>
                    <a:lnTo>
                      <a:pt x="570" y="1054"/>
                    </a:lnTo>
                    <a:lnTo>
                      <a:pt x="570" y="1054"/>
                    </a:lnTo>
                    <a:close/>
                    <a:moveTo>
                      <a:pt x="583" y="1041"/>
                    </a:moveTo>
                    <a:lnTo>
                      <a:pt x="583" y="1041"/>
                    </a:lnTo>
                    <a:lnTo>
                      <a:pt x="591" y="1041"/>
                    </a:lnTo>
                    <a:lnTo>
                      <a:pt x="591" y="1050"/>
                    </a:lnTo>
                    <a:lnTo>
                      <a:pt x="591" y="1050"/>
                    </a:lnTo>
                    <a:lnTo>
                      <a:pt x="583" y="1050"/>
                    </a:lnTo>
                    <a:lnTo>
                      <a:pt x="583" y="1041"/>
                    </a:lnTo>
                    <a:lnTo>
                      <a:pt x="583" y="1041"/>
                    </a:lnTo>
                    <a:close/>
                    <a:moveTo>
                      <a:pt x="596" y="1032"/>
                    </a:moveTo>
                    <a:lnTo>
                      <a:pt x="596" y="1032"/>
                    </a:lnTo>
                    <a:lnTo>
                      <a:pt x="604" y="1032"/>
                    </a:lnTo>
                    <a:lnTo>
                      <a:pt x="604" y="1037"/>
                    </a:lnTo>
                    <a:lnTo>
                      <a:pt x="604" y="1037"/>
                    </a:lnTo>
                    <a:lnTo>
                      <a:pt x="596" y="1037"/>
                    </a:lnTo>
                    <a:lnTo>
                      <a:pt x="596" y="1032"/>
                    </a:lnTo>
                    <a:lnTo>
                      <a:pt x="596" y="1032"/>
                    </a:lnTo>
                    <a:close/>
                    <a:moveTo>
                      <a:pt x="609" y="1020"/>
                    </a:moveTo>
                    <a:lnTo>
                      <a:pt x="609" y="1020"/>
                    </a:lnTo>
                    <a:lnTo>
                      <a:pt x="613" y="1020"/>
                    </a:lnTo>
                    <a:lnTo>
                      <a:pt x="613" y="1024"/>
                    </a:lnTo>
                    <a:lnTo>
                      <a:pt x="613" y="1024"/>
                    </a:lnTo>
                    <a:lnTo>
                      <a:pt x="609" y="1024"/>
                    </a:lnTo>
                    <a:lnTo>
                      <a:pt x="609" y="1020"/>
                    </a:lnTo>
                    <a:lnTo>
                      <a:pt x="609" y="1020"/>
                    </a:lnTo>
                    <a:close/>
                    <a:moveTo>
                      <a:pt x="621" y="1007"/>
                    </a:moveTo>
                    <a:lnTo>
                      <a:pt x="621" y="1007"/>
                    </a:lnTo>
                    <a:lnTo>
                      <a:pt x="626" y="1007"/>
                    </a:lnTo>
                    <a:lnTo>
                      <a:pt x="626" y="1011"/>
                    </a:lnTo>
                    <a:lnTo>
                      <a:pt x="626" y="1011"/>
                    </a:lnTo>
                    <a:lnTo>
                      <a:pt x="621" y="1011"/>
                    </a:lnTo>
                    <a:lnTo>
                      <a:pt x="621" y="1007"/>
                    </a:lnTo>
                    <a:lnTo>
                      <a:pt x="621" y="1007"/>
                    </a:lnTo>
                    <a:close/>
                    <a:moveTo>
                      <a:pt x="634" y="994"/>
                    </a:moveTo>
                    <a:lnTo>
                      <a:pt x="634" y="994"/>
                    </a:lnTo>
                    <a:lnTo>
                      <a:pt x="639" y="994"/>
                    </a:lnTo>
                    <a:lnTo>
                      <a:pt x="639" y="1002"/>
                    </a:lnTo>
                    <a:lnTo>
                      <a:pt x="639" y="1002"/>
                    </a:lnTo>
                    <a:lnTo>
                      <a:pt x="634" y="1002"/>
                    </a:lnTo>
                    <a:lnTo>
                      <a:pt x="634" y="994"/>
                    </a:lnTo>
                    <a:lnTo>
                      <a:pt x="634" y="994"/>
                    </a:lnTo>
                    <a:close/>
                    <a:moveTo>
                      <a:pt x="647" y="981"/>
                    </a:moveTo>
                    <a:lnTo>
                      <a:pt x="647" y="981"/>
                    </a:lnTo>
                    <a:lnTo>
                      <a:pt x="652" y="981"/>
                    </a:lnTo>
                    <a:lnTo>
                      <a:pt x="652" y="989"/>
                    </a:lnTo>
                    <a:lnTo>
                      <a:pt x="652" y="989"/>
                    </a:lnTo>
                    <a:lnTo>
                      <a:pt x="647" y="989"/>
                    </a:lnTo>
                    <a:lnTo>
                      <a:pt x="647" y="981"/>
                    </a:lnTo>
                    <a:lnTo>
                      <a:pt x="647" y="981"/>
                    </a:lnTo>
                    <a:close/>
                    <a:moveTo>
                      <a:pt x="660" y="972"/>
                    </a:moveTo>
                    <a:lnTo>
                      <a:pt x="660" y="972"/>
                    </a:lnTo>
                    <a:lnTo>
                      <a:pt x="665" y="972"/>
                    </a:lnTo>
                    <a:lnTo>
                      <a:pt x="665" y="976"/>
                    </a:lnTo>
                    <a:lnTo>
                      <a:pt x="665" y="976"/>
                    </a:lnTo>
                    <a:lnTo>
                      <a:pt x="660" y="976"/>
                    </a:lnTo>
                    <a:lnTo>
                      <a:pt x="660" y="972"/>
                    </a:lnTo>
                    <a:lnTo>
                      <a:pt x="660" y="972"/>
                    </a:lnTo>
                    <a:close/>
                    <a:moveTo>
                      <a:pt x="669" y="959"/>
                    </a:moveTo>
                    <a:lnTo>
                      <a:pt x="669" y="959"/>
                    </a:lnTo>
                    <a:lnTo>
                      <a:pt x="678" y="959"/>
                    </a:lnTo>
                    <a:lnTo>
                      <a:pt x="678" y="963"/>
                    </a:lnTo>
                    <a:lnTo>
                      <a:pt x="678" y="963"/>
                    </a:lnTo>
                    <a:lnTo>
                      <a:pt x="669" y="963"/>
                    </a:lnTo>
                    <a:lnTo>
                      <a:pt x="669" y="959"/>
                    </a:lnTo>
                    <a:lnTo>
                      <a:pt x="669" y="959"/>
                    </a:lnTo>
                    <a:close/>
                    <a:moveTo>
                      <a:pt x="682" y="946"/>
                    </a:moveTo>
                    <a:lnTo>
                      <a:pt x="682" y="946"/>
                    </a:lnTo>
                    <a:lnTo>
                      <a:pt x="691" y="946"/>
                    </a:lnTo>
                    <a:lnTo>
                      <a:pt x="691" y="955"/>
                    </a:lnTo>
                    <a:lnTo>
                      <a:pt x="691" y="955"/>
                    </a:lnTo>
                    <a:lnTo>
                      <a:pt x="682" y="955"/>
                    </a:lnTo>
                    <a:lnTo>
                      <a:pt x="682" y="946"/>
                    </a:lnTo>
                    <a:lnTo>
                      <a:pt x="682" y="946"/>
                    </a:lnTo>
                    <a:close/>
                    <a:moveTo>
                      <a:pt x="695" y="933"/>
                    </a:moveTo>
                    <a:lnTo>
                      <a:pt x="695" y="933"/>
                    </a:lnTo>
                    <a:lnTo>
                      <a:pt x="703" y="933"/>
                    </a:lnTo>
                    <a:lnTo>
                      <a:pt x="703" y="942"/>
                    </a:lnTo>
                    <a:lnTo>
                      <a:pt x="703" y="942"/>
                    </a:lnTo>
                    <a:lnTo>
                      <a:pt x="695" y="942"/>
                    </a:lnTo>
                    <a:lnTo>
                      <a:pt x="695" y="933"/>
                    </a:lnTo>
                    <a:lnTo>
                      <a:pt x="695" y="933"/>
                    </a:lnTo>
                    <a:close/>
                    <a:moveTo>
                      <a:pt x="708" y="925"/>
                    </a:moveTo>
                    <a:lnTo>
                      <a:pt x="708" y="925"/>
                    </a:lnTo>
                    <a:lnTo>
                      <a:pt x="716" y="925"/>
                    </a:lnTo>
                    <a:lnTo>
                      <a:pt x="712" y="929"/>
                    </a:lnTo>
                    <a:lnTo>
                      <a:pt x="712" y="929"/>
                    </a:lnTo>
                    <a:lnTo>
                      <a:pt x="708" y="929"/>
                    </a:lnTo>
                    <a:lnTo>
                      <a:pt x="708" y="925"/>
                    </a:lnTo>
                    <a:lnTo>
                      <a:pt x="708" y="925"/>
                    </a:lnTo>
                    <a:close/>
                    <a:moveTo>
                      <a:pt x="721" y="912"/>
                    </a:moveTo>
                    <a:lnTo>
                      <a:pt x="721" y="912"/>
                    </a:lnTo>
                    <a:lnTo>
                      <a:pt x="725" y="912"/>
                    </a:lnTo>
                    <a:lnTo>
                      <a:pt x="725" y="916"/>
                    </a:lnTo>
                    <a:lnTo>
                      <a:pt x="725" y="916"/>
                    </a:lnTo>
                    <a:lnTo>
                      <a:pt x="721" y="916"/>
                    </a:lnTo>
                    <a:lnTo>
                      <a:pt x="721" y="912"/>
                    </a:lnTo>
                    <a:lnTo>
                      <a:pt x="721" y="912"/>
                    </a:lnTo>
                    <a:close/>
                    <a:moveTo>
                      <a:pt x="734" y="899"/>
                    </a:moveTo>
                    <a:lnTo>
                      <a:pt x="734" y="899"/>
                    </a:lnTo>
                    <a:lnTo>
                      <a:pt x="738" y="899"/>
                    </a:lnTo>
                    <a:lnTo>
                      <a:pt x="738" y="903"/>
                    </a:lnTo>
                    <a:lnTo>
                      <a:pt x="738" y="903"/>
                    </a:lnTo>
                    <a:lnTo>
                      <a:pt x="734" y="903"/>
                    </a:lnTo>
                    <a:lnTo>
                      <a:pt x="734" y="899"/>
                    </a:lnTo>
                    <a:lnTo>
                      <a:pt x="734" y="899"/>
                    </a:lnTo>
                    <a:close/>
                    <a:moveTo>
                      <a:pt x="747" y="886"/>
                    </a:moveTo>
                    <a:lnTo>
                      <a:pt x="747" y="886"/>
                    </a:lnTo>
                    <a:lnTo>
                      <a:pt x="751" y="886"/>
                    </a:lnTo>
                    <a:lnTo>
                      <a:pt x="751" y="894"/>
                    </a:lnTo>
                    <a:lnTo>
                      <a:pt x="751" y="894"/>
                    </a:lnTo>
                    <a:lnTo>
                      <a:pt x="747" y="894"/>
                    </a:lnTo>
                    <a:lnTo>
                      <a:pt x="747" y="886"/>
                    </a:lnTo>
                    <a:lnTo>
                      <a:pt x="747" y="886"/>
                    </a:lnTo>
                    <a:close/>
                    <a:moveTo>
                      <a:pt x="760" y="873"/>
                    </a:moveTo>
                    <a:lnTo>
                      <a:pt x="760" y="873"/>
                    </a:lnTo>
                    <a:lnTo>
                      <a:pt x="764" y="873"/>
                    </a:lnTo>
                    <a:lnTo>
                      <a:pt x="764" y="881"/>
                    </a:lnTo>
                    <a:lnTo>
                      <a:pt x="764" y="881"/>
                    </a:lnTo>
                    <a:lnTo>
                      <a:pt x="760" y="881"/>
                    </a:lnTo>
                    <a:lnTo>
                      <a:pt x="760" y="873"/>
                    </a:lnTo>
                    <a:lnTo>
                      <a:pt x="760" y="873"/>
                    </a:lnTo>
                    <a:close/>
                    <a:moveTo>
                      <a:pt x="773" y="864"/>
                    </a:moveTo>
                    <a:lnTo>
                      <a:pt x="773" y="864"/>
                    </a:lnTo>
                    <a:lnTo>
                      <a:pt x="777" y="864"/>
                    </a:lnTo>
                    <a:lnTo>
                      <a:pt x="777" y="868"/>
                    </a:lnTo>
                    <a:lnTo>
                      <a:pt x="777" y="868"/>
                    </a:lnTo>
                    <a:lnTo>
                      <a:pt x="768" y="868"/>
                    </a:lnTo>
                    <a:lnTo>
                      <a:pt x="773" y="864"/>
                    </a:lnTo>
                    <a:lnTo>
                      <a:pt x="773" y="864"/>
                    </a:lnTo>
                    <a:close/>
                    <a:moveTo>
                      <a:pt x="781" y="851"/>
                    </a:moveTo>
                    <a:lnTo>
                      <a:pt x="781" y="851"/>
                    </a:lnTo>
                    <a:lnTo>
                      <a:pt x="790" y="851"/>
                    </a:lnTo>
                    <a:lnTo>
                      <a:pt x="790" y="855"/>
                    </a:lnTo>
                    <a:lnTo>
                      <a:pt x="790" y="855"/>
                    </a:lnTo>
                    <a:lnTo>
                      <a:pt x="781" y="855"/>
                    </a:lnTo>
                    <a:lnTo>
                      <a:pt x="781" y="851"/>
                    </a:lnTo>
                    <a:lnTo>
                      <a:pt x="781" y="851"/>
                    </a:lnTo>
                    <a:close/>
                    <a:moveTo>
                      <a:pt x="794" y="838"/>
                    </a:moveTo>
                    <a:lnTo>
                      <a:pt x="794" y="838"/>
                    </a:lnTo>
                    <a:lnTo>
                      <a:pt x="803" y="838"/>
                    </a:lnTo>
                    <a:lnTo>
                      <a:pt x="803" y="847"/>
                    </a:lnTo>
                    <a:lnTo>
                      <a:pt x="803" y="847"/>
                    </a:lnTo>
                    <a:lnTo>
                      <a:pt x="794" y="847"/>
                    </a:lnTo>
                    <a:lnTo>
                      <a:pt x="794" y="838"/>
                    </a:lnTo>
                    <a:lnTo>
                      <a:pt x="794" y="838"/>
                    </a:lnTo>
                    <a:close/>
                    <a:moveTo>
                      <a:pt x="807" y="825"/>
                    </a:moveTo>
                    <a:lnTo>
                      <a:pt x="807" y="825"/>
                    </a:lnTo>
                    <a:lnTo>
                      <a:pt x="816" y="825"/>
                    </a:lnTo>
                    <a:lnTo>
                      <a:pt x="816" y="834"/>
                    </a:lnTo>
                    <a:lnTo>
                      <a:pt x="816" y="834"/>
                    </a:lnTo>
                    <a:lnTo>
                      <a:pt x="807" y="834"/>
                    </a:lnTo>
                    <a:lnTo>
                      <a:pt x="807" y="825"/>
                    </a:lnTo>
                    <a:lnTo>
                      <a:pt x="807" y="825"/>
                    </a:lnTo>
                    <a:close/>
                    <a:moveTo>
                      <a:pt x="820" y="817"/>
                    </a:moveTo>
                    <a:lnTo>
                      <a:pt x="820" y="817"/>
                    </a:lnTo>
                    <a:lnTo>
                      <a:pt x="824" y="817"/>
                    </a:lnTo>
                    <a:lnTo>
                      <a:pt x="824" y="821"/>
                    </a:lnTo>
                    <a:lnTo>
                      <a:pt x="824" y="821"/>
                    </a:lnTo>
                    <a:lnTo>
                      <a:pt x="820" y="821"/>
                    </a:lnTo>
                    <a:lnTo>
                      <a:pt x="820" y="817"/>
                    </a:lnTo>
                    <a:lnTo>
                      <a:pt x="820" y="817"/>
                    </a:lnTo>
                    <a:close/>
                    <a:moveTo>
                      <a:pt x="833" y="804"/>
                    </a:moveTo>
                    <a:lnTo>
                      <a:pt x="833" y="804"/>
                    </a:lnTo>
                    <a:lnTo>
                      <a:pt x="837" y="804"/>
                    </a:lnTo>
                    <a:lnTo>
                      <a:pt x="837" y="808"/>
                    </a:lnTo>
                    <a:lnTo>
                      <a:pt x="837" y="808"/>
                    </a:lnTo>
                    <a:lnTo>
                      <a:pt x="833" y="808"/>
                    </a:lnTo>
                    <a:lnTo>
                      <a:pt x="833" y="804"/>
                    </a:lnTo>
                    <a:lnTo>
                      <a:pt x="833" y="804"/>
                    </a:lnTo>
                    <a:close/>
                    <a:moveTo>
                      <a:pt x="846" y="791"/>
                    </a:moveTo>
                    <a:lnTo>
                      <a:pt x="846" y="791"/>
                    </a:lnTo>
                    <a:lnTo>
                      <a:pt x="850" y="791"/>
                    </a:lnTo>
                    <a:lnTo>
                      <a:pt x="850" y="795"/>
                    </a:lnTo>
                    <a:lnTo>
                      <a:pt x="850" y="795"/>
                    </a:lnTo>
                    <a:lnTo>
                      <a:pt x="846" y="795"/>
                    </a:lnTo>
                    <a:lnTo>
                      <a:pt x="846" y="791"/>
                    </a:lnTo>
                    <a:lnTo>
                      <a:pt x="846" y="791"/>
                    </a:lnTo>
                    <a:close/>
                    <a:moveTo>
                      <a:pt x="859" y="778"/>
                    </a:moveTo>
                    <a:lnTo>
                      <a:pt x="859" y="778"/>
                    </a:lnTo>
                    <a:lnTo>
                      <a:pt x="863" y="778"/>
                    </a:lnTo>
                    <a:lnTo>
                      <a:pt x="863" y="786"/>
                    </a:lnTo>
                    <a:lnTo>
                      <a:pt x="863" y="786"/>
                    </a:lnTo>
                    <a:lnTo>
                      <a:pt x="859" y="786"/>
                    </a:lnTo>
                    <a:lnTo>
                      <a:pt x="859" y="778"/>
                    </a:lnTo>
                    <a:lnTo>
                      <a:pt x="859" y="778"/>
                    </a:lnTo>
                    <a:close/>
                    <a:moveTo>
                      <a:pt x="872" y="765"/>
                    </a:moveTo>
                    <a:lnTo>
                      <a:pt x="872" y="765"/>
                    </a:lnTo>
                    <a:lnTo>
                      <a:pt x="876" y="765"/>
                    </a:lnTo>
                    <a:lnTo>
                      <a:pt x="876" y="773"/>
                    </a:lnTo>
                    <a:lnTo>
                      <a:pt x="876" y="773"/>
                    </a:lnTo>
                    <a:lnTo>
                      <a:pt x="872" y="773"/>
                    </a:lnTo>
                    <a:lnTo>
                      <a:pt x="872" y="765"/>
                    </a:lnTo>
                    <a:lnTo>
                      <a:pt x="872" y="765"/>
                    </a:lnTo>
                    <a:close/>
                    <a:moveTo>
                      <a:pt x="880" y="756"/>
                    </a:moveTo>
                    <a:lnTo>
                      <a:pt x="880" y="756"/>
                    </a:lnTo>
                    <a:lnTo>
                      <a:pt x="889" y="756"/>
                    </a:lnTo>
                    <a:lnTo>
                      <a:pt x="889" y="760"/>
                    </a:lnTo>
                    <a:lnTo>
                      <a:pt x="889" y="760"/>
                    </a:lnTo>
                    <a:lnTo>
                      <a:pt x="880" y="760"/>
                    </a:lnTo>
                    <a:lnTo>
                      <a:pt x="880" y="756"/>
                    </a:lnTo>
                    <a:lnTo>
                      <a:pt x="880" y="756"/>
                    </a:lnTo>
                    <a:close/>
                    <a:moveTo>
                      <a:pt x="893" y="743"/>
                    </a:moveTo>
                    <a:lnTo>
                      <a:pt x="893" y="743"/>
                    </a:lnTo>
                    <a:lnTo>
                      <a:pt x="902" y="743"/>
                    </a:lnTo>
                    <a:lnTo>
                      <a:pt x="902" y="747"/>
                    </a:lnTo>
                    <a:lnTo>
                      <a:pt x="902" y="747"/>
                    </a:lnTo>
                    <a:lnTo>
                      <a:pt x="893" y="747"/>
                    </a:lnTo>
                    <a:lnTo>
                      <a:pt x="893" y="743"/>
                    </a:lnTo>
                    <a:lnTo>
                      <a:pt x="893" y="743"/>
                    </a:lnTo>
                    <a:close/>
                    <a:moveTo>
                      <a:pt x="906" y="730"/>
                    </a:moveTo>
                    <a:lnTo>
                      <a:pt x="906" y="730"/>
                    </a:lnTo>
                    <a:lnTo>
                      <a:pt x="915" y="730"/>
                    </a:lnTo>
                    <a:lnTo>
                      <a:pt x="915" y="739"/>
                    </a:lnTo>
                    <a:lnTo>
                      <a:pt x="915" y="739"/>
                    </a:lnTo>
                    <a:lnTo>
                      <a:pt x="906" y="739"/>
                    </a:lnTo>
                    <a:lnTo>
                      <a:pt x="906" y="730"/>
                    </a:lnTo>
                    <a:lnTo>
                      <a:pt x="906" y="730"/>
                    </a:lnTo>
                    <a:close/>
                    <a:moveTo>
                      <a:pt x="919" y="717"/>
                    </a:moveTo>
                    <a:lnTo>
                      <a:pt x="919" y="717"/>
                    </a:lnTo>
                    <a:lnTo>
                      <a:pt x="924" y="717"/>
                    </a:lnTo>
                    <a:lnTo>
                      <a:pt x="924" y="726"/>
                    </a:lnTo>
                    <a:lnTo>
                      <a:pt x="924" y="726"/>
                    </a:lnTo>
                    <a:lnTo>
                      <a:pt x="919" y="726"/>
                    </a:lnTo>
                    <a:lnTo>
                      <a:pt x="919" y="717"/>
                    </a:lnTo>
                    <a:lnTo>
                      <a:pt x="919" y="717"/>
                    </a:lnTo>
                    <a:close/>
                    <a:moveTo>
                      <a:pt x="932" y="709"/>
                    </a:moveTo>
                    <a:lnTo>
                      <a:pt x="932" y="709"/>
                    </a:lnTo>
                    <a:lnTo>
                      <a:pt x="937" y="709"/>
                    </a:lnTo>
                    <a:lnTo>
                      <a:pt x="937" y="713"/>
                    </a:lnTo>
                    <a:lnTo>
                      <a:pt x="937" y="713"/>
                    </a:lnTo>
                    <a:lnTo>
                      <a:pt x="932" y="713"/>
                    </a:lnTo>
                    <a:lnTo>
                      <a:pt x="932" y="709"/>
                    </a:lnTo>
                    <a:lnTo>
                      <a:pt x="932" y="709"/>
                    </a:lnTo>
                    <a:close/>
                    <a:moveTo>
                      <a:pt x="945" y="696"/>
                    </a:moveTo>
                    <a:lnTo>
                      <a:pt x="945" y="696"/>
                    </a:lnTo>
                    <a:lnTo>
                      <a:pt x="950" y="696"/>
                    </a:lnTo>
                    <a:lnTo>
                      <a:pt x="950" y="700"/>
                    </a:lnTo>
                    <a:lnTo>
                      <a:pt x="950" y="700"/>
                    </a:lnTo>
                    <a:lnTo>
                      <a:pt x="945" y="700"/>
                    </a:lnTo>
                    <a:lnTo>
                      <a:pt x="945" y="696"/>
                    </a:lnTo>
                    <a:lnTo>
                      <a:pt x="945" y="696"/>
                    </a:lnTo>
                    <a:close/>
                    <a:moveTo>
                      <a:pt x="958" y="683"/>
                    </a:moveTo>
                    <a:lnTo>
                      <a:pt x="958" y="683"/>
                    </a:lnTo>
                    <a:lnTo>
                      <a:pt x="963" y="683"/>
                    </a:lnTo>
                    <a:lnTo>
                      <a:pt x="963" y="687"/>
                    </a:lnTo>
                    <a:lnTo>
                      <a:pt x="963" y="687"/>
                    </a:lnTo>
                    <a:lnTo>
                      <a:pt x="958" y="687"/>
                    </a:lnTo>
                    <a:lnTo>
                      <a:pt x="958" y="683"/>
                    </a:lnTo>
                    <a:lnTo>
                      <a:pt x="958" y="683"/>
                    </a:lnTo>
                    <a:close/>
                    <a:moveTo>
                      <a:pt x="971" y="670"/>
                    </a:moveTo>
                    <a:lnTo>
                      <a:pt x="971" y="670"/>
                    </a:lnTo>
                    <a:lnTo>
                      <a:pt x="975" y="670"/>
                    </a:lnTo>
                    <a:lnTo>
                      <a:pt x="975" y="678"/>
                    </a:lnTo>
                    <a:lnTo>
                      <a:pt x="975" y="678"/>
                    </a:lnTo>
                    <a:lnTo>
                      <a:pt x="971" y="678"/>
                    </a:lnTo>
                    <a:lnTo>
                      <a:pt x="971" y="670"/>
                    </a:lnTo>
                    <a:lnTo>
                      <a:pt x="971" y="670"/>
                    </a:lnTo>
                    <a:close/>
                    <a:moveTo>
                      <a:pt x="980" y="657"/>
                    </a:moveTo>
                    <a:lnTo>
                      <a:pt x="980" y="657"/>
                    </a:lnTo>
                    <a:lnTo>
                      <a:pt x="988" y="657"/>
                    </a:lnTo>
                    <a:lnTo>
                      <a:pt x="988" y="665"/>
                    </a:lnTo>
                    <a:lnTo>
                      <a:pt x="988" y="665"/>
                    </a:lnTo>
                    <a:lnTo>
                      <a:pt x="980" y="665"/>
                    </a:lnTo>
                    <a:lnTo>
                      <a:pt x="980" y="657"/>
                    </a:lnTo>
                    <a:lnTo>
                      <a:pt x="980" y="657"/>
                    </a:lnTo>
                    <a:close/>
                    <a:moveTo>
                      <a:pt x="993" y="648"/>
                    </a:moveTo>
                    <a:lnTo>
                      <a:pt x="993" y="648"/>
                    </a:lnTo>
                    <a:lnTo>
                      <a:pt x="1001" y="648"/>
                    </a:lnTo>
                    <a:lnTo>
                      <a:pt x="1001" y="652"/>
                    </a:lnTo>
                    <a:lnTo>
                      <a:pt x="1001" y="652"/>
                    </a:lnTo>
                    <a:lnTo>
                      <a:pt x="993" y="652"/>
                    </a:lnTo>
                    <a:lnTo>
                      <a:pt x="993" y="648"/>
                    </a:lnTo>
                    <a:lnTo>
                      <a:pt x="993" y="648"/>
                    </a:lnTo>
                    <a:close/>
                    <a:moveTo>
                      <a:pt x="1006" y="635"/>
                    </a:moveTo>
                    <a:lnTo>
                      <a:pt x="1006" y="635"/>
                    </a:lnTo>
                    <a:lnTo>
                      <a:pt x="1014" y="635"/>
                    </a:lnTo>
                    <a:lnTo>
                      <a:pt x="1014" y="639"/>
                    </a:lnTo>
                    <a:lnTo>
                      <a:pt x="1014" y="639"/>
                    </a:lnTo>
                    <a:lnTo>
                      <a:pt x="1006" y="639"/>
                    </a:lnTo>
                    <a:lnTo>
                      <a:pt x="1006" y="635"/>
                    </a:lnTo>
                    <a:lnTo>
                      <a:pt x="1006" y="635"/>
                    </a:lnTo>
                    <a:close/>
                    <a:moveTo>
                      <a:pt x="1019" y="622"/>
                    </a:moveTo>
                    <a:lnTo>
                      <a:pt x="1019" y="622"/>
                    </a:lnTo>
                    <a:lnTo>
                      <a:pt x="1027" y="622"/>
                    </a:lnTo>
                    <a:lnTo>
                      <a:pt x="1027" y="631"/>
                    </a:lnTo>
                    <a:lnTo>
                      <a:pt x="1027" y="631"/>
                    </a:lnTo>
                    <a:lnTo>
                      <a:pt x="1019" y="631"/>
                    </a:lnTo>
                    <a:lnTo>
                      <a:pt x="1019" y="622"/>
                    </a:lnTo>
                    <a:lnTo>
                      <a:pt x="1019" y="622"/>
                    </a:lnTo>
                    <a:close/>
                    <a:moveTo>
                      <a:pt x="1032" y="609"/>
                    </a:moveTo>
                    <a:lnTo>
                      <a:pt x="1032" y="609"/>
                    </a:lnTo>
                    <a:lnTo>
                      <a:pt x="1036" y="609"/>
                    </a:lnTo>
                    <a:lnTo>
                      <a:pt x="1036" y="618"/>
                    </a:lnTo>
                    <a:lnTo>
                      <a:pt x="1036" y="618"/>
                    </a:lnTo>
                    <a:lnTo>
                      <a:pt x="1032" y="618"/>
                    </a:lnTo>
                    <a:lnTo>
                      <a:pt x="1032" y="609"/>
                    </a:lnTo>
                    <a:lnTo>
                      <a:pt x="1032" y="609"/>
                    </a:lnTo>
                    <a:close/>
                    <a:moveTo>
                      <a:pt x="1045" y="601"/>
                    </a:moveTo>
                    <a:lnTo>
                      <a:pt x="1045" y="601"/>
                    </a:lnTo>
                    <a:lnTo>
                      <a:pt x="1049" y="601"/>
                    </a:lnTo>
                    <a:lnTo>
                      <a:pt x="1049" y="605"/>
                    </a:lnTo>
                    <a:lnTo>
                      <a:pt x="1049" y="605"/>
                    </a:lnTo>
                    <a:lnTo>
                      <a:pt x="1045" y="605"/>
                    </a:lnTo>
                    <a:lnTo>
                      <a:pt x="1045" y="601"/>
                    </a:lnTo>
                    <a:lnTo>
                      <a:pt x="1045" y="601"/>
                    </a:lnTo>
                    <a:close/>
                    <a:moveTo>
                      <a:pt x="1057" y="588"/>
                    </a:moveTo>
                    <a:lnTo>
                      <a:pt x="1057" y="588"/>
                    </a:lnTo>
                    <a:lnTo>
                      <a:pt x="1062" y="588"/>
                    </a:lnTo>
                    <a:lnTo>
                      <a:pt x="1062" y="592"/>
                    </a:lnTo>
                    <a:lnTo>
                      <a:pt x="1062" y="592"/>
                    </a:lnTo>
                    <a:lnTo>
                      <a:pt x="1057" y="592"/>
                    </a:lnTo>
                    <a:lnTo>
                      <a:pt x="1057" y="588"/>
                    </a:lnTo>
                    <a:lnTo>
                      <a:pt x="1057" y="588"/>
                    </a:lnTo>
                    <a:close/>
                    <a:moveTo>
                      <a:pt x="1070" y="575"/>
                    </a:moveTo>
                    <a:lnTo>
                      <a:pt x="1070" y="575"/>
                    </a:lnTo>
                    <a:lnTo>
                      <a:pt x="1075" y="575"/>
                    </a:lnTo>
                    <a:lnTo>
                      <a:pt x="1075" y="579"/>
                    </a:lnTo>
                    <a:lnTo>
                      <a:pt x="1075" y="579"/>
                    </a:lnTo>
                    <a:lnTo>
                      <a:pt x="1070" y="579"/>
                    </a:lnTo>
                    <a:lnTo>
                      <a:pt x="1070" y="575"/>
                    </a:lnTo>
                    <a:lnTo>
                      <a:pt x="1070" y="575"/>
                    </a:lnTo>
                    <a:close/>
                    <a:moveTo>
                      <a:pt x="1083" y="562"/>
                    </a:moveTo>
                    <a:lnTo>
                      <a:pt x="1083" y="562"/>
                    </a:lnTo>
                    <a:lnTo>
                      <a:pt x="1088" y="562"/>
                    </a:lnTo>
                    <a:lnTo>
                      <a:pt x="1088" y="570"/>
                    </a:lnTo>
                    <a:lnTo>
                      <a:pt x="1088" y="570"/>
                    </a:lnTo>
                    <a:lnTo>
                      <a:pt x="1083" y="570"/>
                    </a:lnTo>
                    <a:lnTo>
                      <a:pt x="1083" y="562"/>
                    </a:lnTo>
                    <a:lnTo>
                      <a:pt x="1083" y="562"/>
                    </a:lnTo>
                    <a:close/>
                    <a:moveTo>
                      <a:pt x="1092" y="549"/>
                    </a:moveTo>
                    <a:lnTo>
                      <a:pt x="1092" y="549"/>
                    </a:lnTo>
                    <a:lnTo>
                      <a:pt x="1101" y="549"/>
                    </a:lnTo>
                    <a:lnTo>
                      <a:pt x="1101" y="557"/>
                    </a:lnTo>
                    <a:lnTo>
                      <a:pt x="1101" y="557"/>
                    </a:lnTo>
                    <a:lnTo>
                      <a:pt x="1092" y="557"/>
                    </a:lnTo>
                    <a:lnTo>
                      <a:pt x="1092" y="549"/>
                    </a:lnTo>
                    <a:lnTo>
                      <a:pt x="1092" y="549"/>
                    </a:lnTo>
                    <a:close/>
                    <a:moveTo>
                      <a:pt x="1105" y="540"/>
                    </a:moveTo>
                    <a:lnTo>
                      <a:pt x="1105" y="540"/>
                    </a:lnTo>
                    <a:lnTo>
                      <a:pt x="1114" y="540"/>
                    </a:lnTo>
                    <a:lnTo>
                      <a:pt x="1114" y="544"/>
                    </a:lnTo>
                    <a:lnTo>
                      <a:pt x="1114" y="544"/>
                    </a:lnTo>
                    <a:lnTo>
                      <a:pt x="1105" y="544"/>
                    </a:lnTo>
                    <a:lnTo>
                      <a:pt x="1105" y="540"/>
                    </a:lnTo>
                    <a:lnTo>
                      <a:pt x="1105" y="540"/>
                    </a:lnTo>
                    <a:close/>
                    <a:moveTo>
                      <a:pt x="1118" y="527"/>
                    </a:moveTo>
                    <a:lnTo>
                      <a:pt x="1118" y="527"/>
                    </a:lnTo>
                    <a:lnTo>
                      <a:pt x="1127" y="527"/>
                    </a:lnTo>
                    <a:lnTo>
                      <a:pt x="1127" y="531"/>
                    </a:lnTo>
                    <a:lnTo>
                      <a:pt x="1127" y="531"/>
                    </a:lnTo>
                    <a:lnTo>
                      <a:pt x="1118" y="531"/>
                    </a:lnTo>
                    <a:lnTo>
                      <a:pt x="1118" y="527"/>
                    </a:lnTo>
                    <a:lnTo>
                      <a:pt x="1118" y="527"/>
                    </a:lnTo>
                    <a:close/>
                    <a:moveTo>
                      <a:pt x="1131" y="514"/>
                    </a:moveTo>
                    <a:lnTo>
                      <a:pt x="1131" y="514"/>
                    </a:lnTo>
                    <a:lnTo>
                      <a:pt x="1135" y="514"/>
                    </a:lnTo>
                    <a:lnTo>
                      <a:pt x="1135" y="523"/>
                    </a:lnTo>
                    <a:lnTo>
                      <a:pt x="1135" y="523"/>
                    </a:lnTo>
                    <a:lnTo>
                      <a:pt x="1131" y="523"/>
                    </a:lnTo>
                    <a:lnTo>
                      <a:pt x="1131" y="514"/>
                    </a:lnTo>
                    <a:lnTo>
                      <a:pt x="1131" y="514"/>
                    </a:lnTo>
                    <a:close/>
                    <a:moveTo>
                      <a:pt x="1144" y="501"/>
                    </a:moveTo>
                    <a:lnTo>
                      <a:pt x="1144" y="501"/>
                    </a:lnTo>
                    <a:lnTo>
                      <a:pt x="1148" y="501"/>
                    </a:lnTo>
                    <a:lnTo>
                      <a:pt x="1148" y="510"/>
                    </a:lnTo>
                    <a:lnTo>
                      <a:pt x="1148" y="510"/>
                    </a:lnTo>
                    <a:lnTo>
                      <a:pt x="1144" y="510"/>
                    </a:lnTo>
                    <a:lnTo>
                      <a:pt x="1144" y="501"/>
                    </a:lnTo>
                    <a:lnTo>
                      <a:pt x="1144" y="501"/>
                    </a:lnTo>
                    <a:close/>
                    <a:moveTo>
                      <a:pt x="1157" y="493"/>
                    </a:moveTo>
                    <a:lnTo>
                      <a:pt x="1157" y="493"/>
                    </a:lnTo>
                    <a:lnTo>
                      <a:pt x="1161" y="493"/>
                    </a:lnTo>
                    <a:lnTo>
                      <a:pt x="1161" y="497"/>
                    </a:lnTo>
                    <a:lnTo>
                      <a:pt x="1161" y="497"/>
                    </a:lnTo>
                    <a:lnTo>
                      <a:pt x="1157" y="497"/>
                    </a:lnTo>
                    <a:lnTo>
                      <a:pt x="1157" y="493"/>
                    </a:lnTo>
                    <a:lnTo>
                      <a:pt x="1157" y="493"/>
                    </a:lnTo>
                    <a:close/>
                    <a:moveTo>
                      <a:pt x="1170" y="480"/>
                    </a:moveTo>
                    <a:lnTo>
                      <a:pt x="1170" y="480"/>
                    </a:lnTo>
                    <a:lnTo>
                      <a:pt x="1174" y="480"/>
                    </a:lnTo>
                    <a:lnTo>
                      <a:pt x="1174" y="484"/>
                    </a:lnTo>
                    <a:lnTo>
                      <a:pt x="1174" y="484"/>
                    </a:lnTo>
                    <a:lnTo>
                      <a:pt x="1170" y="484"/>
                    </a:lnTo>
                    <a:lnTo>
                      <a:pt x="1170" y="480"/>
                    </a:lnTo>
                    <a:lnTo>
                      <a:pt x="1170" y="480"/>
                    </a:lnTo>
                    <a:close/>
                    <a:moveTo>
                      <a:pt x="1183" y="467"/>
                    </a:moveTo>
                    <a:lnTo>
                      <a:pt x="1183" y="467"/>
                    </a:lnTo>
                    <a:lnTo>
                      <a:pt x="1187" y="467"/>
                    </a:lnTo>
                    <a:lnTo>
                      <a:pt x="1187" y="471"/>
                    </a:lnTo>
                    <a:lnTo>
                      <a:pt x="1187" y="471"/>
                    </a:lnTo>
                    <a:lnTo>
                      <a:pt x="1183" y="471"/>
                    </a:lnTo>
                    <a:lnTo>
                      <a:pt x="1183" y="467"/>
                    </a:lnTo>
                    <a:lnTo>
                      <a:pt x="1183" y="467"/>
                    </a:lnTo>
                    <a:close/>
                    <a:moveTo>
                      <a:pt x="1191" y="454"/>
                    </a:moveTo>
                    <a:lnTo>
                      <a:pt x="1191" y="454"/>
                    </a:lnTo>
                    <a:lnTo>
                      <a:pt x="1200" y="454"/>
                    </a:lnTo>
                    <a:lnTo>
                      <a:pt x="1200" y="462"/>
                    </a:lnTo>
                    <a:lnTo>
                      <a:pt x="1200" y="462"/>
                    </a:lnTo>
                    <a:lnTo>
                      <a:pt x="1191" y="462"/>
                    </a:lnTo>
                    <a:lnTo>
                      <a:pt x="1191" y="454"/>
                    </a:lnTo>
                    <a:lnTo>
                      <a:pt x="1191" y="454"/>
                    </a:lnTo>
                    <a:close/>
                    <a:moveTo>
                      <a:pt x="1204" y="441"/>
                    </a:moveTo>
                    <a:lnTo>
                      <a:pt x="1204" y="441"/>
                    </a:lnTo>
                    <a:lnTo>
                      <a:pt x="1213" y="441"/>
                    </a:lnTo>
                    <a:lnTo>
                      <a:pt x="1213" y="449"/>
                    </a:lnTo>
                    <a:lnTo>
                      <a:pt x="1213" y="449"/>
                    </a:lnTo>
                    <a:lnTo>
                      <a:pt x="1204" y="449"/>
                    </a:lnTo>
                    <a:lnTo>
                      <a:pt x="1204" y="441"/>
                    </a:lnTo>
                    <a:lnTo>
                      <a:pt x="1204" y="441"/>
                    </a:lnTo>
                    <a:close/>
                    <a:moveTo>
                      <a:pt x="1217" y="432"/>
                    </a:moveTo>
                    <a:lnTo>
                      <a:pt x="1217" y="432"/>
                    </a:lnTo>
                    <a:lnTo>
                      <a:pt x="1226" y="432"/>
                    </a:lnTo>
                    <a:lnTo>
                      <a:pt x="1226" y="436"/>
                    </a:lnTo>
                    <a:lnTo>
                      <a:pt x="1226" y="436"/>
                    </a:lnTo>
                    <a:lnTo>
                      <a:pt x="1217" y="436"/>
                    </a:lnTo>
                    <a:lnTo>
                      <a:pt x="1217" y="432"/>
                    </a:lnTo>
                    <a:lnTo>
                      <a:pt x="1217" y="432"/>
                    </a:lnTo>
                    <a:close/>
                    <a:moveTo>
                      <a:pt x="1230" y="419"/>
                    </a:moveTo>
                    <a:lnTo>
                      <a:pt x="1230" y="419"/>
                    </a:lnTo>
                    <a:lnTo>
                      <a:pt x="1239" y="419"/>
                    </a:lnTo>
                    <a:lnTo>
                      <a:pt x="1239" y="423"/>
                    </a:lnTo>
                    <a:lnTo>
                      <a:pt x="1239" y="423"/>
                    </a:lnTo>
                    <a:lnTo>
                      <a:pt x="1230" y="423"/>
                    </a:lnTo>
                    <a:lnTo>
                      <a:pt x="1230" y="419"/>
                    </a:lnTo>
                    <a:lnTo>
                      <a:pt x="1230" y="419"/>
                    </a:lnTo>
                    <a:close/>
                    <a:moveTo>
                      <a:pt x="1243" y="406"/>
                    </a:moveTo>
                    <a:lnTo>
                      <a:pt x="1243" y="406"/>
                    </a:lnTo>
                    <a:lnTo>
                      <a:pt x="1247" y="406"/>
                    </a:lnTo>
                    <a:lnTo>
                      <a:pt x="1247" y="415"/>
                    </a:lnTo>
                    <a:lnTo>
                      <a:pt x="1247" y="415"/>
                    </a:lnTo>
                    <a:lnTo>
                      <a:pt x="1243" y="415"/>
                    </a:lnTo>
                    <a:lnTo>
                      <a:pt x="1243" y="406"/>
                    </a:lnTo>
                    <a:lnTo>
                      <a:pt x="1243" y="406"/>
                    </a:lnTo>
                    <a:close/>
                    <a:moveTo>
                      <a:pt x="1256" y="393"/>
                    </a:moveTo>
                    <a:lnTo>
                      <a:pt x="1256" y="393"/>
                    </a:lnTo>
                    <a:lnTo>
                      <a:pt x="1260" y="393"/>
                    </a:lnTo>
                    <a:lnTo>
                      <a:pt x="1260" y="402"/>
                    </a:lnTo>
                    <a:lnTo>
                      <a:pt x="1260" y="402"/>
                    </a:lnTo>
                    <a:lnTo>
                      <a:pt x="1256" y="402"/>
                    </a:lnTo>
                    <a:lnTo>
                      <a:pt x="1256" y="393"/>
                    </a:lnTo>
                    <a:lnTo>
                      <a:pt x="1256" y="393"/>
                    </a:lnTo>
                    <a:close/>
                    <a:moveTo>
                      <a:pt x="1269" y="385"/>
                    </a:moveTo>
                    <a:lnTo>
                      <a:pt x="1269" y="385"/>
                    </a:lnTo>
                    <a:lnTo>
                      <a:pt x="1273" y="385"/>
                    </a:lnTo>
                    <a:lnTo>
                      <a:pt x="1273" y="389"/>
                    </a:lnTo>
                    <a:lnTo>
                      <a:pt x="1273" y="389"/>
                    </a:lnTo>
                    <a:lnTo>
                      <a:pt x="1269" y="389"/>
                    </a:lnTo>
                    <a:lnTo>
                      <a:pt x="1269" y="385"/>
                    </a:lnTo>
                    <a:lnTo>
                      <a:pt x="1269" y="385"/>
                    </a:lnTo>
                    <a:close/>
                    <a:moveTo>
                      <a:pt x="1282" y="372"/>
                    </a:moveTo>
                    <a:lnTo>
                      <a:pt x="1282" y="372"/>
                    </a:lnTo>
                    <a:lnTo>
                      <a:pt x="1286" y="372"/>
                    </a:lnTo>
                    <a:lnTo>
                      <a:pt x="1286" y="376"/>
                    </a:lnTo>
                    <a:lnTo>
                      <a:pt x="1286" y="376"/>
                    </a:lnTo>
                    <a:lnTo>
                      <a:pt x="1282" y="376"/>
                    </a:lnTo>
                    <a:lnTo>
                      <a:pt x="1282" y="372"/>
                    </a:lnTo>
                    <a:lnTo>
                      <a:pt x="1282" y="372"/>
                    </a:lnTo>
                    <a:close/>
                    <a:moveTo>
                      <a:pt x="1295" y="359"/>
                    </a:moveTo>
                    <a:lnTo>
                      <a:pt x="1295" y="359"/>
                    </a:lnTo>
                    <a:lnTo>
                      <a:pt x="1299" y="359"/>
                    </a:lnTo>
                    <a:lnTo>
                      <a:pt x="1299" y="363"/>
                    </a:lnTo>
                    <a:lnTo>
                      <a:pt x="1299" y="363"/>
                    </a:lnTo>
                    <a:lnTo>
                      <a:pt x="1295" y="363"/>
                    </a:lnTo>
                    <a:lnTo>
                      <a:pt x="1295" y="359"/>
                    </a:lnTo>
                    <a:lnTo>
                      <a:pt x="1295" y="359"/>
                    </a:lnTo>
                    <a:close/>
                    <a:moveTo>
                      <a:pt x="1304" y="346"/>
                    </a:moveTo>
                    <a:lnTo>
                      <a:pt x="1304" y="346"/>
                    </a:lnTo>
                    <a:lnTo>
                      <a:pt x="1312" y="346"/>
                    </a:lnTo>
                    <a:lnTo>
                      <a:pt x="1312" y="354"/>
                    </a:lnTo>
                    <a:lnTo>
                      <a:pt x="1312" y="354"/>
                    </a:lnTo>
                    <a:lnTo>
                      <a:pt x="1304" y="354"/>
                    </a:lnTo>
                    <a:lnTo>
                      <a:pt x="1304" y="346"/>
                    </a:lnTo>
                    <a:lnTo>
                      <a:pt x="1304" y="346"/>
                    </a:lnTo>
                    <a:close/>
                    <a:moveTo>
                      <a:pt x="1316" y="333"/>
                    </a:moveTo>
                    <a:lnTo>
                      <a:pt x="1316" y="333"/>
                    </a:lnTo>
                    <a:lnTo>
                      <a:pt x="1325" y="333"/>
                    </a:lnTo>
                    <a:lnTo>
                      <a:pt x="1325" y="341"/>
                    </a:lnTo>
                    <a:lnTo>
                      <a:pt x="1325" y="341"/>
                    </a:lnTo>
                    <a:lnTo>
                      <a:pt x="1316" y="341"/>
                    </a:lnTo>
                    <a:lnTo>
                      <a:pt x="1316" y="333"/>
                    </a:lnTo>
                    <a:lnTo>
                      <a:pt x="1316" y="333"/>
                    </a:lnTo>
                    <a:close/>
                    <a:moveTo>
                      <a:pt x="1329" y="324"/>
                    </a:moveTo>
                    <a:lnTo>
                      <a:pt x="1329" y="324"/>
                    </a:lnTo>
                    <a:lnTo>
                      <a:pt x="1338" y="324"/>
                    </a:lnTo>
                    <a:lnTo>
                      <a:pt x="1338" y="328"/>
                    </a:lnTo>
                    <a:lnTo>
                      <a:pt x="1338" y="328"/>
                    </a:lnTo>
                    <a:lnTo>
                      <a:pt x="1329" y="328"/>
                    </a:lnTo>
                    <a:lnTo>
                      <a:pt x="1329" y="324"/>
                    </a:lnTo>
                    <a:lnTo>
                      <a:pt x="1329" y="324"/>
                    </a:lnTo>
                    <a:close/>
                    <a:moveTo>
                      <a:pt x="1342" y="311"/>
                    </a:moveTo>
                    <a:lnTo>
                      <a:pt x="1342" y="311"/>
                    </a:lnTo>
                    <a:lnTo>
                      <a:pt x="1347" y="311"/>
                    </a:lnTo>
                    <a:lnTo>
                      <a:pt x="1347" y="316"/>
                    </a:lnTo>
                    <a:lnTo>
                      <a:pt x="1347" y="316"/>
                    </a:lnTo>
                    <a:lnTo>
                      <a:pt x="1342" y="316"/>
                    </a:lnTo>
                    <a:lnTo>
                      <a:pt x="1342" y="311"/>
                    </a:lnTo>
                    <a:lnTo>
                      <a:pt x="1342" y="311"/>
                    </a:lnTo>
                    <a:close/>
                    <a:moveTo>
                      <a:pt x="1355" y="298"/>
                    </a:moveTo>
                    <a:lnTo>
                      <a:pt x="1355" y="298"/>
                    </a:lnTo>
                    <a:lnTo>
                      <a:pt x="1360" y="298"/>
                    </a:lnTo>
                    <a:lnTo>
                      <a:pt x="1360" y="307"/>
                    </a:lnTo>
                    <a:lnTo>
                      <a:pt x="1360" y="307"/>
                    </a:lnTo>
                    <a:lnTo>
                      <a:pt x="1355" y="307"/>
                    </a:lnTo>
                    <a:lnTo>
                      <a:pt x="1355" y="298"/>
                    </a:lnTo>
                    <a:lnTo>
                      <a:pt x="1355" y="298"/>
                    </a:lnTo>
                    <a:close/>
                    <a:moveTo>
                      <a:pt x="1368" y="285"/>
                    </a:moveTo>
                    <a:lnTo>
                      <a:pt x="1368" y="285"/>
                    </a:lnTo>
                    <a:lnTo>
                      <a:pt x="1373" y="285"/>
                    </a:lnTo>
                    <a:lnTo>
                      <a:pt x="1373" y="294"/>
                    </a:lnTo>
                    <a:lnTo>
                      <a:pt x="1373" y="294"/>
                    </a:lnTo>
                    <a:lnTo>
                      <a:pt x="1368" y="294"/>
                    </a:lnTo>
                    <a:lnTo>
                      <a:pt x="1368" y="285"/>
                    </a:lnTo>
                    <a:lnTo>
                      <a:pt x="1368" y="285"/>
                    </a:lnTo>
                    <a:close/>
                    <a:moveTo>
                      <a:pt x="1381" y="277"/>
                    </a:moveTo>
                    <a:lnTo>
                      <a:pt x="1381" y="277"/>
                    </a:lnTo>
                    <a:lnTo>
                      <a:pt x="1386" y="277"/>
                    </a:lnTo>
                    <a:lnTo>
                      <a:pt x="1386" y="281"/>
                    </a:lnTo>
                    <a:lnTo>
                      <a:pt x="1386" y="281"/>
                    </a:lnTo>
                    <a:lnTo>
                      <a:pt x="1381" y="281"/>
                    </a:lnTo>
                    <a:lnTo>
                      <a:pt x="1381" y="277"/>
                    </a:lnTo>
                    <a:lnTo>
                      <a:pt x="1381" y="277"/>
                    </a:lnTo>
                    <a:close/>
                    <a:moveTo>
                      <a:pt x="1394" y="264"/>
                    </a:moveTo>
                    <a:lnTo>
                      <a:pt x="1394" y="264"/>
                    </a:lnTo>
                    <a:lnTo>
                      <a:pt x="1399" y="264"/>
                    </a:lnTo>
                    <a:lnTo>
                      <a:pt x="1399" y="268"/>
                    </a:lnTo>
                    <a:lnTo>
                      <a:pt x="1399" y="268"/>
                    </a:lnTo>
                    <a:lnTo>
                      <a:pt x="1394" y="268"/>
                    </a:lnTo>
                    <a:lnTo>
                      <a:pt x="1394" y="264"/>
                    </a:lnTo>
                    <a:lnTo>
                      <a:pt x="1394" y="264"/>
                    </a:lnTo>
                    <a:close/>
                    <a:moveTo>
                      <a:pt x="1403" y="251"/>
                    </a:moveTo>
                    <a:lnTo>
                      <a:pt x="1403" y="251"/>
                    </a:lnTo>
                    <a:lnTo>
                      <a:pt x="1411" y="251"/>
                    </a:lnTo>
                    <a:lnTo>
                      <a:pt x="1411" y="255"/>
                    </a:lnTo>
                    <a:lnTo>
                      <a:pt x="1411" y="255"/>
                    </a:lnTo>
                    <a:lnTo>
                      <a:pt x="1403" y="255"/>
                    </a:lnTo>
                    <a:lnTo>
                      <a:pt x="1403" y="251"/>
                    </a:lnTo>
                    <a:lnTo>
                      <a:pt x="1403" y="251"/>
                    </a:lnTo>
                    <a:close/>
                    <a:moveTo>
                      <a:pt x="1416" y="238"/>
                    </a:moveTo>
                    <a:lnTo>
                      <a:pt x="1416" y="238"/>
                    </a:lnTo>
                    <a:lnTo>
                      <a:pt x="1424" y="238"/>
                    </a:lnTo>
                    <a:lnTo>
                      <a:pt x="1424" y="246"/>
                    </a:lnTo>
                    <a:lnTo>
                      <a:pt x="1424" y="246"/>
                    </a:lnTo>
                    <a:lnTo>
                      <a:pt x="1416" y="246"/>
                    </a:lnTo>
                    <a:lnTo>
                      <a:pt x="1416" y="238"/>
                    </a:lnTo>
                    <a:lnTo>
                      <a:pt x="1416" y="238"/>
                    </a:lnTo>
                    <a:close/>
                    <a:moveTo>
                      <a:pt x="1429" y="225"/>
                    </a:moveTo>
                    <a:lnTo>
                      <a:pt x="1429" y="225"/>
                    </a:lnTo>
                    <a:lnTo>
                      <a:pt x="1437" y="225"/>
                    </a:lnTo>
                    <a:lnTo>
                      <a:pt x="1437" y="233"/>
                    </a:lnTo>
                    <a:lnTo>
                      <a:pt x="1437" y="233"/>
                    </a:lnTo>
                    <a:lnTo>
                      <a:pt x="1429" y="233"/>
                    </a:lnTo>
                    <a:lnTo>
                      <a:pt x="1429" y="225"/>
                    </a:lnTo>
                    <a:lnTo>
                      <a:pt x="1429" y="225"/>
                    </a:lnTo>
                    <a:close/>
                    <a:moveTo>
                      <a:pt x="1442" y="216"/>
                    </a:moveTo>
                    <a:lnTo>
                      <a:pt x="1442" y="216"/>
                    </a:lnTo>
                    <a:lnTo>
                      <a:pt x="1450" y="216"/>
                    </a:lnTo>
                    <a:lnTo>
                      <a:pt x="1446" y="220"/>
                    </a:lnTo>
                    <a:lnTo>
                      <a:pt x="1446" y="220"/>
                    </a:lnTo>
                    <a:lnTo>
                      <a:pt x="1442" y="220"/>
                    </a:lnTo>
                    <a:lnTo>
                      <a:pt x="1442" y="216"/>
                    </a:lnTo>
                    <a:lnTo>
                      <a:pt x="1442" y="216"/>
                    </a:lnTo>
                    <a:close/>
                    <a:moveTo>
                      <a:pt x="1455" y="203"/>
                    </a:moveTo>
                    <a:lnTo>
                      <a:pt x="1455" y="203"/>
                    </a:lnTo>
                    <a:lnTo>
                      <a:pt x="1459" y="203"/>
                    </a:lnTo>
                    <a:lnTo>
                      <a:pt x="1459" y="208"/>
                    </a:lnTo>
                    <a:lnTo>
                      <a:pt x="1459" y="208"/>
                    </a:lnTo>
                    <a:lnTo>
                      <a:pt x="1455" y="208"/>
                    </a:lnTo>
                    <a:lnTo>
                      <a:pt x="1455" y="203"/>
                    </a:lnTo>
                    <a:lnTo>
                      <a:pt x="1455" y="203"/>
                    </a:lnTo>
                    <a:close/>
                    <a:moveTo>
                      <a:pt x="1468" y="190"/>
                    </a:moveTo>
                    <a:lnTo>
                      <a:pt x="1468" y="190"/>
                    </a:lnTo>
                    <a:lnTo>
                      <a:pt x="1472" y="190"/>
                    </a:lnTo>
                    <a:lnTo>
                      <a:pt x="1472" y="199"/>
                    </a:lnTo>
                    <a:lnTo>
                      <a:pt x="1472" y="199"/>
                    </a:lnTo>
                    <a:lnTo>
                      <a:pt x="1468" y="199"/>
                    </a:lnTo>
                    <a:lnTo>
                      <a:pt x="1468" y="190"/>
                    </a:lnTo>
                    <a:lnTo>
                      <a:pt x="1468" y="190"/>
                    </a:lnTo>
                    <a:close/>
                    <a:moveTo>
                      <a:pt x="1481" y="177"/>
                    </a:moveTo>
                    <a:lnTo>
                      <a:pt x="1481" y="177"/>
                    </a:lnTo>
                    <a:lnTo>
                      <a:pt x="1485" y="177"/>
                    </a:lnTo>
                    <a:lnTo>
                      <a:pt x="1485" y="186"/>
                    </a:lnTo>
                    <a:lnTo>
                      <a:pt x="1485" y="186"/>
                    </a:lnTo>
                    <a:lnTo>
                      <a:pt x="1481" y="186"/>
                    </a:lnTo>
                    <a:lnTo>
                      <a:pt x="1481" y="177"/>
                    </a:lnTo>
                    <a:lnTo>
                      <a:pt x="1481" y="177"/>
                    </a:lnTo>
                    <a:close/>
                    <a:moveTo>
                      <a:pt x="1493" y="169"/>
                    </a:moveTo>
                    <a:lnTo>
                      <a:pt x="1493" y="169"/>
                    </a:lnTo>
                    <a:lnTo>
                      <a:pt x="1498" y="169"/>
                    </a:lnTo>
                    <a:lnTo>
                      <a:pt x="1498" y="173"/>
                    </a:lnTo>
                    <a:lnTo>
                      <a:pt x="1498" y="173"/>
                    </a:lnTo>
                    <a:lnTo>
                      <a:pt x="1493" y="173"/>
                    </a:lnTo>
                    <a:lnTo>
                      <a:pt x="1493" y="169"/>
                    </a:lnTo>
                    <a:lnTo>
                      <a:pt x="1493" y="169"/>
                    </a:lnTo>
                    <a:close/>
                    <a:moveTo>
                      <a:pt x="1506" y="156"/>
                    </a:moveTo>
                    <a:lnTo>
                      <a:pt x="1506" y="156"/>
                    </a:lnTo>
                    <a:lnTo>
                      <a:pt x="1511" y="156"/>
                    </a:lnTo>
                    <a:lnTo>
                      <a:pt x="1511" y="160"/>
                    </a:lnTo>
                    <a:lnTo>
                      <a:pt x="1511" y="160"/>
                    </a:lnTo>
                    <a:lnTo>
                      <a:pt x="1502" y="160"/>
                    </a:lnTo>
                    <a:lnTo>
                      <a:pt x="1506" y="156"/>
                    </a:lnTo>
                    <a:lnTo>
                      <a:pt x="1506" y="156"/>
                    </a:lnTo>
                    <a:close/>
                    <a:moveTo>
                      <a:pt x="1515" y="143"/>
                    </a:moveTo>
                    <a:lnTo>
                      <a:pt x="1515" y="143"/>
                    </a:lnTo>
                    <a:lnTo>
                      <a:pt x="1524" y="143"/>
                    </a:lnTo>
                    <a:lnTo>
                      <a:pt x="1524" y="147"/>
                    </a:lnTo>
                    <a:lnTo>
                      <a:pt x="1524" y="147"/>
                    </a:lnTo>
                    <a:lnTo>
                      <a:pt x="1515" y="147"/>
                    </a:lnTo>
                    <a:lnTo>
                      <a:pt x="1515" y="143"/>
                    </a:lnTo>
                    <a:lnTo>
                      <a:pt x="1515" y="143"/>
                    </a:lnTo>
                    <a:close/>
                    <a:moveTo>
                      <a:pt x="1528" y="130"/>
                    </a:moveTo>
                    <a:lnTo>
                      <a:pt x="1528" y="130"/>
                    </a:lnTo>
                    <a:lnTo>
                      <a:pt x="1537" y="130"/>
                    </a:lnTo>
                    <a:lnTo>
                      <a:pt x="1537" y="138"/>
                    </a:lnTo>
                    <a:lnTo>
                      <a:pt x="1537" y="138"/>
                    </a:lnTo>
                    <a:lnTo>
                      <a:pt x="1528" y="138"/>
                    </a:lnTo>
                    <a:lnTo>
                      <a:pt x="1528" y="130"/>
                    </a:lnTo>
                    <a:lnTo>
                      <a:pt x="1528" y="130"/>
                    </a:lnTo>
                    <a:close/>
                    <a:moveTo>
                      <a:pt x="1541" y="117"/>
                    </a:moveTo>
                    <a:lnTo>
                      <a:pt x="1541" y="117"/>
                    </a:lnTo>
                    <a:lnTo>
                      <a:pt x="1550" y="117"/>
                    </a:lnTo>
                    <a:lnTo>
                      <a:pt x="1550" y="125"/>
                    </a:lnTo>
                    <a:lnTo>
                      <a:pt x="1550" y="125"/>
                    </a:lnTo>
                    <a:lnTo>
                      <a:pt x="1541" y="125"/>
                    </a:lnTo>
                    <a:lnTo>
                      <a:pt x="1541" y="117"/>
                    </a:lnTo>
                    <a:lnTo>
                      <a:pt x="1541" y="117"/>
                    </a:lnTo>
                    <a:close/>
                    <a:moveTo>
                      <a:pt x="1554" y="108"/>
                    </a:moveTo>
                    <a:lnTo>
                      <a:pt x="1554" y="108"/>
                    </a:lnTo>
                    <a:lnTo>
                      <a:pt x="1558" y="108"/>
                    </a:lnTo>
                    <a:lnTo>
                      <a:pt x="1558" y="113"/>
                    </a:lnTo>
                    <a:lnTo>
                      <a:pt x="1558" y="113"/>
                    </a:lnTo>
                    <a:lnTo>
                      <a:pt x="1554" y="113"/>
                    </a:lnTo>
                    <a:lnTo>
                      <a:pt x="1554" y="108"/>
                    </a:lnTo>
                    <a:lnTo>
                      <a:pt x="1554" y="108"/>
                    </a:lnTo>
                    <a:close/>
                    <a:moveTo>
                      <a:pt x="1567" y="95"/>
                    </a:moveTo>
                    <a:lnTo>
                      <a:pt x="1567" y="95"/>
                    </a:lnTo>
                    <a:lnTo>
                      <a:pt x="1571" y="95"/>
                    </a:lnTo>
                    <a:lnTo>
                      <a:pt x="1571" y="100"/>
                    </a:lnTo>
                    <a:lnTo>
                      <a:pt x="1571" y="100"/>
                    </a:lnTo>
                    <a:lnTo>
                      <a:pt x="1567" y="100"/>
                    </a:lnTo>
                    <a:lnTo>
                      <a:pt x="1567" y="95"/>
                    </a:lnTo>
                    <a:lnTo>
                      <a:pt x="1567" y="95"/>
                    </a:lnTo>
                    <a:close/>
                    <a:moveTo>
                      <a:pt x="1580" y="82"/>
                    </a:moveTo>
                    <a:lnTo>
                      <a:pt x="1580" y="82"/>
                    </a:lnTo>
                    <a:lnTo>
                      <a:pt x="1584" y="82"/>
                    </a:lnTo>
                    <a:lnTo>
                      <a:pt x="1584" y="91"/>
                    </a:lnTo>
                    <a:lnTo>
                      <a:pt x="1584" y="91"/>
                    </a:lnTo>
                    <a:lnTo>
                      <a:pt x="1580" y="91"/>
                    </a:lnTo>
                    <a:lnTo>
                      <a:pt x="1580" y="82"/>
                    </a:lnTo>
                    <a:lnTo>
                      <a:pt x="1580" y="82"/>
                    </a:lnTo>
                    <a:close/>
                    <a:moveTo>
                      <a:pt x="1593" y="69"/>
                    </a:moveTo>
                    <a:lnTo>
                      <a:pt x="1593" y="69"/>
                    </a:lnTo>
                    <a:lnTo>
                      <a:pt x="1597" y="69"/>
                    </a:lnTo>
                    <a:lnTo>
                      <a:pt x="1597" y="78"/>
                    </a:lnTo>
                    <a:lnTo>
                      <a:pt x="1597" y="78"/>
                    </a:lnTo>
                    <a:lnTo>
                      <a:pt x="1593" y="78"/>
                    </a:lnTo>
                    <a:lnTo>
                      <a:pt x="1593" y="69"/>
                    </a:lnTo>
                    <a:lnTo>
                      <a:pt x="1593" y="69"/>
                    </a:lnTo>
                    <a:close/>
                    <a:moveTo>
                      <a:pt x="1606" y="61"/>
                    </a:moveTo>
                    <a:lnTo>
                      <a:pt x="1606" y="61"/>
                    </a:lnTo>
                    <a:lnTo>
                      <a:pt x="1610" y="61"/>
                    </a:lnTo>
                    <a:lnTo>
                      <a:pt x="1610" y="65"/>
                    </a:lnTo>
                    <a:lnTo>
                      <a:pt x="1610" y="65"/>
                    </a:lnTo>
                    <a:lnTo>
                      <a:pt x="1606" y="65"/>
                    </a:lnTo>
                    <a:lnTo>
                      <a:pt x="1606" y="61"/>
                    </a:lnTo>
                    <a:lnTo>
                      <a:pt x="1606" y="61"/>
                    </a:lnTo>
                    <a:close/>
                    <a:moveTo>
                      <a:pt x="1614" y="48"/>
                    </a:moveTo>
                    <a:lnTo>
                      <a:pt x="1614" y="48"/>
                    </a:lnTo>
                    <a:lnTo>
                      <a:pt x="1623" y="48"/>
                    </a:lnTo>
                    <a:lnTo>
                      <a:pt x="1623" y="52"/>
                    </a:lnTo>
                    <a:lnTo>
                      <a:pt x="1623" y="52"/>
                    </a:lnTo>
                    <a:lnTo>
                      <a:pt x="1614" y="52"/>
                    </a:lnTo>
                    <a:lnTo>
                      <a:pt x="1614" y="48"/>
                    </a:lnTo>
                    <a:lnTo>
                      <a:pt x="1614" y="48"/>
                    </a:lnTo>
                    <a:close/>
                    <a:moveTo>
                      <a:pt x="1627" y="35"/>
                    </a:moveTo>
                    <a:lnTo>
                      <a:pt x="1627" y="35"/>
                    </a:lnTo>
                    <a:lnTo>
                      <a:pt x="1636" y="35"/>
                    </a:lnTo>
                    <a:lnTo>
                      <a:pt x="1636" y="39"/>
                    </a:lnTo>
                    <a:lnTo>
                      <a:pt x="1636" y="39"/>
                    </a:lnTo>
                    <a:lnTo>
                      <a:pt x="1627" y="39"/>
                    </a:lnTo>
                    <a:lnTo>
                      <a:pt x="1627" y="35"/>
                    </a:lnTo>
                    <a:lnTo>
                      <a:pt x="1627" y="35"/>
                    </a:lnTo>
                    <a:close/>
                    <a:moveTo>
                      <a:pt x="1640" y="22"/>
                    </a:moveTo>
                    <a:lnTo>
                      <a:pt x="1640" y="22"/>
                    </a:lnTo>
                    <a:lnTo>
                      <a:pt x="1649" y="22"/>
                    </a:lnTo>
                    <a:lnTo>
                      <a:pt x="1649" y="30"/>
                    </a:lnTo>
                    <a:lnTo>
                      <a:pt x="1649" y="30"/>
                    </a:lnTo>
                    <a:lnTo>
                      <a:pt x="1640" y="30"/>
                    </a:lnTo>
                    <a:lnTo>
                      <a:pt x="1640" y="22"/>
                    </a:lnTo>
                    <a:lnTo>
                      <a:pt x="1640" y="22"/>
                    </a:lnTo>
                    <a:close/>
                    <a:moveTo>
                      <a:pt x="1653" y="9"/>
                    </a:moveTo>
                    <a:lnTo>
                      <a:pt x="1653" y="9"/>
                    </a:lnTo>
                    <a:lnTo>
                      <a:pt x="1658" y="9"/>
                    </a:lnTo>
                    <a:lnTo>
                      <a:pt x="1658" y="18"/>
                    </a:lnTo>
                    <a:lnTo>
                      <a:pt x="1658" y="18"/>
                    </a:lnTo>
                    <a:lnTo>
                      <a:pt x="1653" y="18"/>
                    </a:lnTo>
                    <a:lnTo>
                      <a:pt x="1653" y="9"/>
                    </a:lnTo>
                    <a:lnTo>
                      <a:pt x="1653" y="9"/>
                    </a:lnTo>
                    <a:close/>
                    <a:moveTo>
                      <a:pt x="1666" y="0"/>
                    </a:moveTo>
                    <a:lnTo>
                      <a:pt x="1666" y="0"/>
                    </a:lnTo>
                    <a:lnTo>
                      <a:pt x="1670" y="0"/>
                    </a:lnTo>
                    <a:lnTo>
                      <a:pt x="1670" y="5"/>
                    </a:lnTo>
                    <a:lnTo>
                      <a:pt x="1670" y="5"/>
                    </a:lnTo>
                    <a:lnTo>
                      <a:pt x="1666" y="5"/>
                    </a:lnTo>
                    <a:lnTo>
                      <a:pt x="1666" y="0"/>
                    </a:lnTo>
                    <a:lnTo>
                      <a:pt x="1666" y="0"/>
                    </a:lnTo>
                    <a:close/>
                  </a:path>
                </a:pathLst>
              </a:custGeom>
              <a:solidFill>
                <a:srgbClr val="FFFFCC"/>
              </a:solidFill>
              <a:ln w="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 name="Rectangle 25"/>
              <p:cNvSpPr>
                <a:spLocks noChangeArrowheads="1"/>
              </p:cNvSpPr>
              <p:nvPr/>
            </p:nvSpPr>
            <p:spPr bwMode="auto">
              <a:xfrm>
                <a:off x="4225925" y="2260600"/>
                <a:ext cx="47288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de-DE" altLang="de-DE" sz="800" b="1" dirty="0" err="1">
                    <a:solidFill>
                      <a:srgbClr val="FFC000"/>
                    </a:solidFill>
                    <a:effectLst>
                      <a:outerShdw blurRad="38100" dist="38100" dir="2700000" algn="tl">
                        <a:srgbClr val="000000">
                          <a:alpha val="43137"/>
                        </a:srgbClr>
                      </a:outerShdw>
                    </a:effectLst>
                    <a:latin typeface="Calibri" panose="020F0502020204030204" pitchFamily="34" charset="0"/>
                  </a:rPr>
                  <a:t>R²</a:t>
                </a:r>
                <a:r>
                  <a:rPr lang="de-DE" altLang="de-DE" sz="800" b="1" dirty="0">
                    <a:solidFill>
                      <a:srgbClr val="FFC000"/>
                    </a:solidFill>
                    <a:effectLst>
                      <a:outerShdw blurRad="38100" dist="38100" dir="2700000" algn="tl">
                        <a:srgbClr val="000000">
                          <a:alpha val="43137"/>
                        </a:srgbClr>
                      </a:outerShdw>
                    </a:effectLst>
                    <a:latin typeface="Calibri" panose="020F0502020204030204" pitchFamily="34" charset="0"/>
                  </a:rPr>
                  <a:t> = 0,9609</a:t>
                </a:r>
                <a:endParaRPr lang="de-DE" altLang="de-DE" sz="1800" dirty="0">
                  <a:solidFill>
                    <a:srgbClr val="FFC000"/>
                  </a:solidFill>
                  <a:effectLst>
                    <a:outerShdw blurRad="38100" dist="38100" dir="2700000" algn="tl">
                      <a:srgbClr val="000000">
                        <a:alpha val="43137"/>
                      </a:srgbClr>
                    </a:outerShdw>
                  </a:effectLst>
                </a:endParaRPr>
              </a:p>
            </p:txBody>
          </p:sp>
        </p:grpSp>
        <p:grpSp>
          <p:nvGrpSpPr>
            <p:cNvPr id="12" name="Gruppieren 11"/>
            <p:cNvGrpSpPr/>
            <p:nvPr/>
          </p:nvGrpSpPr>
          <p:grpSpPr>
            <a:xfrm>
              <a:off x="1730635" y="2636921"/>
              <a:ext cx="2651163" cy="2605699"/>
              <a:chOff x="2179620" y="2895588"/>
              <a:chExt cx="4152918" cy="1704959"/>
            </a:xfrm>
            <a:solidFill>
              <a:srgbClr val="FF0000"/>
            </a:solidFill>
          </p:grpSpPr>
          <p:grpSp>
            <p:nvGrpSpPr>
              <p:cNvPr id="13" name="Group 463"/>
              <p:cNvGrpSpPr>
                <a:grpSpLocks/>
              </p:cNvGrpSpPr>
              <p:nvPr/>
            </p:nvGrpSpPr>
            <p:grpSpPr bwMode="auto">
              <a:xfrm>
                <a:off x="2179620" y="3000356"/>
                <a:ext cx="3738525" cy="1600191"/>
                <a:chOff x="1373" y="1890"/>
                <a:chExt cx="2355" cy="1008"/>
              </a:xfrm>
              <a:grpFill/>
            </p:grpSpPr>
            <p:sp>
              <p:nvSpPr>
                <p:cNvPr id="35" name="Freeform 282"/>
                <p:cNvSpPr>
                  <a:spLocks/>
                </p:cNvSpPr>
                <p:nvPr/>
              </p:nvSpPr>
              <p:spPr bwMode="auto">
                <a:xfrm>
                  <a:off x="1373" y="2876"/>
                  <a:ext cx="22" cy="22"/>
                </a:xfrm>
                <a:custGeom>
                  <a:avLst/>
                  <a:gdLst>
                    <a:gd name="T0" fmla="*/ 22 w 22"/>
                    <a:gd name="T1" fmla="*/ 11 h 22"/>
                    <a:gd name="T2" fmla="*/ 18 w 22"/>
                    <a:gd name="T3" fmla="*/ 18 h 22"/>
                    <a:gd name="T4" fmla="*/ 11 w 22"/>
                    <a:gd name="T5" fmla="*/ 22 h 22"/>
                    <a:gd name="T6" fmla="*/ 3 w 22"/>
                    <a:gd name="T7" fmla="*/ 18 h 22"/>
                    <a:gd name="T8" fmla="*/ 0 w 22"/>
                    <a:gd name="T9" fmla="*/ 11 h 22"/>
                    <a:gd name="T10" fmla="*/ 3 w 22"/>
                    <a:gd name="T11" fmla="*/ 3 h 22"/>
                    <a:gd name="T12" fmla="*/ 11 w 22"/>
                    <a:gd name="T13" fmla="*/ 0 h 22"/>
                    <a:gd name="T14" fmla="*/ 18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3" y="18"/>
                      </a:lnTo>
                      <a:lnTo>
                        <a:pt x="0" y="11"/>
                      </a:lnTo>
                      <a:lnTo>
                        <a:pt x="3" y="3"/>
                      </a:lnTo>
                      <a:lnTo>
                        <a:pt x="11" y="0"/>
                      </a:lnTo>
                      <a:lnTo>
                        <a:pt x="18" y="3"/>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6" name="Freeform 283"/>
                <p:cNvSpPr>
                  <a:spLocks/>
                </p:cNvSpPr>
                <p:nvPr/>
              </p:nvSpPr>
              <p:spPr bwMode="auto">
                <a:xfrm>
                  <a:off x="1373" y="2876"/>
                  <a:ext cx="22" cy="22"/>
                </a:xfrm>
                <a:custGeom>
                  <a:avLst/>
                  <a:gdLst>
                    <a:gd name="T0" fmla="*/ 22 w 22"/>
                    <a:gd name="T1" fmla="*/ 11 h 22"/>
                    <a:gd name="T2" fmla="*/ 18 w 22"/>
                    <a:gd name="T3" fmla="*/ 18 h 22"/>
                    <a:gd name="T4" fmla="*/ 11 w 22"/>
                    <a:gd name="T5" fmla="*/ 22 h 22"/>
                    <a:gd name="T6" fmla="*/ 3 w 22"/>
                    <a:gd name="T7" fmla="*/ 18 h 22"/>
                    <a:gd name="T8" fmla="*/ 0 w 22"/>
                    <a:gd name="T9" fmla="*/ 11 h 22"/>
                    <a:gd name="T10" fmla="*/ 3 w 22"/>
                    <a:gd name="T11" fmla="*/ 3 h 22"/>
                    <a:gd name="T12" fmla="*/ 11 w 22"/>
                    <a:gd name="T13" fmla="*/ 0 h 22"/>
                    <a:gd name="T14" fmla="*/ 18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3" y="18"/>
                      </a:lnTo>
                      <a:lnTo>
                        <a:pt x="0" y="11"/>
                      </a:lnTo>
                      <a:lnTo>
                        <a:pt x="3" y="3"/>
                      </a:lnTo>
                      <a:lnTo>
                        <a:pt x="11" y="0"/>
                      </a:lnTo>
                      <a:lnTo>
                        <a:pt x="18" y="3"/>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37" name="Freeform 284"/>
                <p:cNvSpPr>
                  <a:spLocks/>
                </p:cNvSpPr>
                <p:nvPr/>
              </p:nvSpPr>
              <p:spPr bwMode="auto">
                <a:xfrm>
                  <a:off x="1398" y="2861"/>
                  <a:ext cx="22" cy="22"/>
                </a:xfrm>
                <a:custGeom>
                  <a:avLst/>
                  <a:gdLst>
                    <a:gd name="T0" fmla="*/ 22 w 22"/>
                    <a:gd name="T1" fmla="*/ 11 h 22"/>
                    <a:gd name="T2" fmla="*/ 19 w 22"/>
                    <a:gd name="T3" fmla="*/ 18 h 22"/>
                    <a:gd name="T4" fmla="*/ 11 w 22"/>
                    <a:gd name="T5" fmla="*/ 22 h 22"/>
                    <a:gd name="T6" fmla="*/ 4 w 22"/>
                    <a:gd name="T7" fmla="*/ 18 h 22"/>
                    <a:gd name="T8" fmla="*/ 0 w 22"/>
                    <a:gd name="T9" fmla="*/ 11 h 22"/>
                    <a:gd name="T10" fmla="*/ 4 w 22"/>
                    <a:gd name="T11" fmla="*/ 4 h 22"/>
                    <a:gd name="T12" fmla="*/ 11 w 22"/>
                    <a:gd name="T13" fmla="*/ 0 h 22"/>
                    <a:gd name="T14" fmla="*/ 19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8"/>
                      </a:lnTo>
                      <a:lnTo>
                        <a:pt x="11" y="22"/>
                      </a:lnTo>
                      <a:lnTo>
                        <a:pt x="4" y="18"/>
                      </a:lnTo>
                      <a:lnTo>
                        <a:pt x="0" y="11"/>
                      </a:lnTo>
                      <a:lnTo>
                        <a:pt x="4" y="4"/>
                      </a:lnTo>
                      <a:lnTo>
                        <a:pt x="11" y="0"/>
                      </a:lnTo>
                      <a:lnTo>
                        <a:pt x="19"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8" name="Freeform 285"/>
                <p:cNvSpPr>
                  <a:spLocks/>
                </p:cNvSpPr>
                <p:nvPr/>
              </p:nvSpPr>
              <p:spPr bwMode="auto">
                <a:xfrm>
                  <a:off x="1398" y="2861"/>
                  <a:ext cx="22" cy="22"/>
                </a:xfrm>
                <a:custGeom>
                  <a:avLst/>
                  <a:gdLst>
                    <a:gd name="T0" fmla="*/ 22 w 22"/>
                    <a:gd name="T1" fmla="*/ 11 h 22"/>
                    <a:gd name="T2" fmla="*/ 19 w 22"/>
                    <a:gd name="T3" fmla="*/ 18 h 22"/>
                    <a:gd name="T4" fmla="*/ 11 w 22"/>
                    <a:gd name="T5" fmla="*/ 22 h 22"/>
                    <a:gd name="T6" fmla="*/ 4 w 22"/>
                    <a:gd name="T7" fmla="*/ 18 h 22"/>
                    <a:gd name="T8" fmla="*/ 0 w 22"/>
                    <a:gd name="T9" fmla="*/ 11 h 22"/>
                    <a:gd name="T10" fmla="*/ 4 w 22"/>
                    <a:gd name="T11" fmla="*/ 4 h 22"/>
                    <a:gd name="T12" fmla="*/ 11 w 22"/>
                    <a:gd name="T13" fmla="*/ 0 h 22"/>
                    <a:gd name="T14" fmla="*/ 19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8"/>
                      </a:lnTo>
                      <a:lnTo>
                        <a:pt x="11" y="22"/>
                      </a:lnTo>
                      <a:lnTo>
                        <a:pt x="4" y="18"/>
                      </a:lnTo>
                      <a:lnTo>
                        <a:pt x="0" y="11"/>
                      </a:lnTo>
                      <a:lnTo>
                        <a:pt x="4" y="4"/>
                      </a:lnTo>
                      <a:lnTo>
                        <a:pt x="11" y="0"/>
                      </a:lnTo>
                      <a:lnTo>
                        <a:pt x="19"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39" name="Freeform 286"/>
                <p:cNvSpPr>
                  <a:spLocks/>
                </p:cNvSpPr>
                <p:nvPr/>
              </p:nvSpPr>
              <p:spPr bwMode="auto">
                <a:xfrm>
                  <a:off x="1424" y="2843"/>
                  <a:ext cx="22" cy="22"/>
                </a:xfrm>
                <a:custGeom>
                  <a:avLst/>
                  <a:gdLst>
                    <a:gd name="T0" fmla="*/ 22 w 22"/>
                    <a:gd name="T1" fmla="*/ 11 h 22"/>
                    <a:gd name="T2" fmla="*/ 18 w 22"/>
                    <a:gd name="T3" fmla="*/ 18 h 22"/>
                    <a:gd name="T4" fmla="*/ 11 w 22"/>
                    <a:gd name="T5" fmla="*/ 22 h 22"/>
                    <a:gd name="T6" fmla="*/ 4 w 22"/>
                    <a:gd name="T7" fmla="*/ 18 h 22"/>
                    <a:gd name="T8" fmla="*/ 0 w 22"/>
                    <a:gd name="T9" fmla="*/ 11 h 22"/>
                    <a:gd name="T10" fmla="*/ 4 w 22"/>
                    <a:gd name="T11" fmla="*/ 3 h 22"/>
                    <a:gd name="T12" fmla="*/ 11 w 22"/>
                    <a:gd name="T13" fmla="*/ 0 h 22"/>
                    <a:gd name="T14" fmla="*/ 18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4" y="18"/>
                      </a:lnTo>
                      <a:lnTo>
                        <a:pt x="0" y="11"/>
                      </a:lnTo>
                      <a:lnTo>
                        <a:pt x="4" y="3"/>
                      </a:lnTo>
                      <a:lnTo>
                        <a:pt x="11" y="0"/>
                      </a:lnTo>
                      <a:lnTo>
                        <a:pt x="18" y="3"/>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0" name="Freeform 287"/>
                <p:cNvSpPr>
                  <a:spLocks/>
                </p:cNvSpPr>
                <p:nvPr/>
              </p:nvSpPr>
              <p:spPr bwMode="auto">
                <a:xfrm>
                  <a:off x="1424" y="2843"/>
                  <a:ext cx="22" cy="22"/>
                </a:xfrm>
                <a:custGeom>
                  <a:avLst/>
                  <a:gdLst>
                    <a:gd name="T0" fmla="*/ 22 w 22"/>
                    <a:gd name="T1" fmla="*/ 11 h 22"/>
                    <a:gd name="T2" fmla="*/ 18 w 22"/>
                    <a:gd name="T3" fmla="*/ 18 h 22"/>
                    <a:gd name="T4" fmla="*/ 11 w 22"/>
                    <a:gd name="T5" fmla="*/ 22 h 22"/>
                    <a:gd name="T6" fmla="*/ 4 w 22"/>
                    <a:gd name="T7" fmla="*/ 18 h 22"/>
                    <a:gd name="T8" fmla="*/ 0 w 22"/>
                    <a:gd name="T9" fmla="*/ 11 h 22"/>
                    <a:gd name="T10" fmla="*/ 4 w 22"/>
                    <a:gd name="T11" fmla="*/ 3 h 22"/>
                    <a:gd name="T12" fmla="*/ 11 w 22"/>
                    <a:gd name="T13" fmla="*/ 0 h 22"/>
                    <a:gd name="T14" fmla="*/ 18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4" y="18"/>
                      </a:lnTo>
                      <a:lnTo>
                        <a:pt x="0" y="11"/>
                      </a:lnTo>
                      <a:lnTo>
                        <a:pt x="4" y="3"/>
                      </a:lnTo>
                      <a:lnTo>
                        <a:pt x="11" y="0"/>
                      </a:lnTo>
                      <a:lnTo>
                        <a:pt x="18" y="3"/>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41" name="Freeform 288"/>
                <p:cNvSpPr>
                  <a:spLocks/>
                </p:cNvSpPr>
                <p:nvPr/>
              </p:nvSpPr>
              <p:spPr bwMode="auto">
                <a:xfrm>
                  <a:off x="1450" y="2824"/>
                  <a:ext cx="22" cy="22"/>
                </a:xfrm>
                <a:custGeom>
                  <a:avLst/>
                  <a:gdLst>
                    <a:gd name="T0" fmla="*/ 22 w 22"/>
                    <a:gd name="T1" fmla="*/ 11 h 22"/>
                    <a:gd name="T2" fmla="*/ 18 w 22"/>
                    <a:gd name="T3" fmla="*/ 19 h 22"/>
                    <a:gd name="T4" fmla="*/ 11 w 22"/>
                    <a:gd name="T5" fmla="*/ 22 h 22"/>
                    <a:gd name="T6" fmla="*/ 3 w 22"/>
                    <a:gd name="T7" fmla="*/ 19 h 22"/>
                    <a:gd name="T8" fmla="*/ 0 w 22"/>
                    <a:gd name="T9" fmla="*/ 11 h 22"/>
                    <a:gd name="T10" fmla="*/ 3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9"/>
                      </a:lnTo>
                      <a:lnTo>
                        <a:pt x="11" y="22"/>
                      </a:lnTo>
                      <a:lnTo>
                        <a:pt x="3" y="19"/>
                      </a:lnTo>
                      <a:lnTo>
                        <a:pt x="0" y="11"/>
                      </a:lnTo>
                      <a:lnTo>
                        <a:pt x="3" y="4"/>
                      </a:lnTo>
                      <a:lnTo>
                        <a:pt x="11" y="0"/>
                      </a:lnTo>
                      <a:lnTo>
                        <a:pt x="18"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2" name="Freeform 289"/>
                <p:cNvSpPr>
                  <a:spLocks/>
                </p:cNvSpPr>
                <p:nvPr/>
              </p:nvSpPr>
              <p:spPr bwMode="auto">
                <a:xfrm>
                  <a:off x="1450" y="2824"/>
                  <a:ext cx="22" cy="22"/>
                </a:xfrm>
                <a:custGeom>
                  <a:avLst/>
                  <a:gdLst>
                    <a:gd name="T0" fmla="*/ 22 w 22"/>
                    <a:gd name="T1" fmla="*/ 11 h 22"/>
                    <a:gd name="T2" fmla="*/ 18 w 22"/>
                    <a:gd name="T3" fmla="*/ 19 h 22"/>
                    <a:gd name="T4" fmla="*/ 11 w 22"/>
                    <a:gd name="T5" fmla="*/ 22 h 22"/>
                    <a:gd name="T6" fmla="*/ 3 w 22"/>
                    <a:gd name="T7" fmla="*/ 19 h 22"/>
                    <a:gd name="T8" fmla="*/ 0 w 22"/>
                    <a:gd name="T9" fmla="*/ 11 h 22"/>
                    <a:gd name="T10" fmla="*/ 3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9"/>
                      </a:lnTo>
                      <a:lnTo>
                        <a:pt x="11" y="22"/>
                      </a:lnTo>
                      <a:lnTo>
                        <a:pt x="3" y="19"/>
                      </a:lnTo>
                      <a:lnTo>
                        <a:pt x="0" y="11"/>
                      </a:lnTo>
                      <a:lnTo>
                        <a:pt x="3" y="4"/>
                      </a:lnTo>
                      <a:lnTo>
                        <a:pt x="11" y="0"/>
                      </a:lnTo>
                      <a:lnTo>
                        <a:pt x="18"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43" name="Freeform 290"/>
                <p:cNvSpPr>
                  <a:spLocks/>
                </p:cNvSpPr>
                <p:nvPr/>
              </p:nvSpPr>
              <p:spPr bwMode="auto">
                <a:xfrm>
                  <a:off x="1476" y="2810"/>
                  <a:ext cx="22" cy="22"/>
                </a:xfrm>
                <a:custGeom>
                  <a:avLst/>
                  <a:gdLst>
                    <a:gd name="T0" fmla="*/ 22 w 22"/>
                    <a:gd name="T1" fmla="*/ 11 h 22"/>
                    <a:gd name="T2" fmla="*/ 18 w 22"/>
                    <a:gd name="T3" fmla="*/ 18 h 22"/>
                    <a:gd name="T4" fmla="*/ 11 w 22"/>
                    <a:gd name="T5" fmla="*/ 22 h 22"/>
                    <a:gd name="T6" fmla="*/ 3 w 22"/>
                    <a:gd name="T7" fmla="*/ 18 h 22"/>
                    <a:gd name="T8" fmla="*/ 0 w 22"/>
                    <a:gd name="T9" fmla="*/ 11 h 22"/>
                    <a:gd name="T10" fmla="*/ 3 w 22"/>
                    <a:gd name="T11" fmla="*/ 3 h 22"/>
                    <a:gd name="T12" fmla="*/ 11 w 22"/>
                    <a:gd name="T13" fmla="*/ 0 h 22"/>
                    <a:gd name="T14" fmla="*/ 18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3" y="18"/>
                      </a:lnTo>
                      <a:lnTo>
                        <a:pt x="0" y="11"/>
                      </a:lnTo>
                      <a:lnTo>
                        <a:pt x="3" y="3"/>
                      </a:lnTo>
                      <a:lnTo>
                        <a:pt x="11" y="0"/>
                      </a:lnTo>
                      <a:lnTo>
                        <a:pt x="18" y="3"/>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4" name="Freeform 291"/>
                <p:cNvSpPr>
                  <a:spLocks/>
                </p:cNvSpPr>
                <p:nvPr/>
              </p:nvSpPr>
              <p:spPr bwMode="auto">
                <a:xfrm>
                  <a:off x="1476" y="2810"/>
                  <a:ext cx="22" cy="22"/>
                </a:xfrm>
                <a:custGeom>
                  <a:avLst/>
                  <a:gdLst>
                    <a:gd name="T0" fmla="*/ 22 w 22"/>
                    <a:gd name="T1" fmla="*/ 11 h 22"/>
                    <a:gd name="T2" fmla="*/ 18 w 22"/>
                    <a:gd name="T3" fmla="*/ 18 h 22"/>
                    <a:gd name="T4" fmla="*/ 11 w 22"/>
                    <a:gd name="T5" fmla="*/ 22 h 22"/>
                    <a:gd name="T6" fmla="*/ 3 w 22"/>
                    <a:gd name="T7" fmla="*/ 18 h 22"/>
                    <a:gd name="T8" fmla="*/ 0 w 22"/>
                    <a:gd name="T9" fmla="*/ 11 h 22"/>
                    <a:gd name="T10" fmla="*/ 3 w 22"/>
                    <a:gd name="T11" fmla="*/ 3 h 22"/>
                    <a:gd name="T12" fmla="*/ 11 w 22"/>
                    <a:gd name="T13" fmla="*/ 0 h 22"/>
                    <a:gd name="T14" fmla="*/ 18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3" y="18"/>
                      </a:lnTo>
                      <a:lnTo>
                        <a:pt x="0" y="11"/>
                      </a:lnTo>
                      <a:lnTo>
                        <a:pt x="3" y="3"/>
                      </a:lnTo>
                      <a:lnTo>
                        <a:pt x="11" y="0"/>
                      </a:lnTo>
                      <a:lnTo>
                        <a:pt x="18" y="3"/>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45" name="Freeform 292"/>
                <p:cNvSpPr>
                  <a:spLocks/>
                </p:cNvSpPr>
                <p:nvPr/>
              </p:nvSpPr>
              <p:spPr bwMode="auto">
                <a:xfrm>
                  <a:off x="1501" y="2791"/>
                  <a:ext cx="22" cy="22"/>
                </a:xfrm>
                <a:custGeom>
                  <a:avLst/>
                  <a:gdLst>
                    <a:gd name="T0" fmla="*/ 22 w 22"/>
                    <a:gd name="T1" fmla="*/ 11 h 22"/>
                    <a:gd name="T2" fmla="*/ 19 w 22"/>
                    <a:gd name="T3" fmla="*/ 19 h 22"/>
                    <a:gd name="T4" fmla="*/ 11 w 22"/>
                    <a:gd name="T5" fmla="*/ 22 h 22"/>
                    <a:gd name="T6" fmla="*/ 4 w 22"/>
                    <a:gd name="T7" fmla="*/ 19 h 22"/>
                    <a:gd name="T8" fmla="*/ 0 w 22"/>
                    <a:gd name="T9" fmla="*/ 11 h 22"/>
                    <a:gd name="T10" fmla="*/ 4 w 22"/>
                    <a:gd name="T11" fmla="*/ 4 h 22"/>
                    <a:gd name="T12" fmla="*/ 11 w 22"/>
                    <a:gd name="T13" fmla="*/ 0 h 22"/>
                    <a:gd name="T14" fmla="*/ 19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9"/>
                      </a:lnTo>
                      <a:lnTo>
                        <a:pt x="11" y="22"/>
                      </a:lnTo>
                      <a:lnTo>
                        <a:pt x="4" y="19"/>
                      </a:lnTo>
                      <a:lnTo>
                        <a:pt x="0" y="11"/>
                      </a:lnTo>
                      <a:lnTo>
                        <a:pt x="4" y="4"/>
                      </a:lnTo>
                      <a:lnTo>
                        <a:pt x="11" y="0"/>
                      </a:lnTo>
                      <a:lnTo>
                        <a:pt x="19"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6" name="Freeform 293"/>
                <p:cNvSpPr>
                  <a:spLocks/>
                </p:cNvSpPr>
                <p:nvPr/>
              </p:nvSpPr>
              <p:spPr bwMode="auto">
                <a:xfrm>
                  <a:off x="1501" y="2791"/>
                  <a:ext cx="22" cy="22"/>
                </a:xfrm>
                <a:custGeom>
                  <a:avLst/>
                  <a:gdLst>
                    <a:gd name="T0" fmla="*/ 22 w 22"/>
                    <a:gd name="T1" fmla="*/ 11 h 22"/>
                    <a:gd name="T2" fmla="*/ 19 w 22"/>
                    <a:gd name="T3" fmla="*/ 19 h 22"/>
                    <a:gd name="T4" fmla="*/ 11 w 22"/>
                    <a:gd name="T5" fmla="*/ 22 h 22"/>
                    <a:gd name="T6" fmla="*/ 4 w 22"/>
                    <a:gd name="T7" fmla="*/ 19 h 22"/>
                    <a:gd name="T8" fmla="*/ 0 w 22"/>
                    <a:gd name="T9" fmla="*/ 11 h 22"/>
                    <a:gd name="T10" fmla="*/ 4 w 22"/>
                    <a:gd name="T11" fmla="*/ 4 h 22"/>
                    <a:gd name="T12" fmla="*/ 11 w 22"/>
                    <a:gd name="T13" fmla="*/ 0 h 22"/>
                    <a:gd name="T14" fmla="*/ 19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9"/>
                      </a:lnTo>
                      <a:lnTo>
                        <a:pt x="11" y="22"/>
                      </a:lnTo>
                      <a:lnTo>
                        <a:pt x="4" y="19"/>
                      </a:lnTo>
                      <a:lnTo>
                        <a:pt x="0" y="11"/>
                      </a:lnTo>
                      <a:lnTo>
                        <a:pt x="4" y="4"/>
                      </a:lnTo>
                      <a:lnTo>
                        <a:pt x="11" y="0"/>
                      </a:lnTo>
                      <a:lnTo>
                        <a:pt x="19"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47" name="Freeform 294"/>
                <p:cNvSpPr>
                  <a:spLocks/>
                </p:cNvSpPr>
                <p:nvPr/>
              </p:nvSpPr>
              <p:spPr bwMode="auto">
                <a:xfrm>
                  <a:off x="1527" y="2776"/>
                  <a:ext cx="22" cy="22"/>
                </a:xfrm>
                <a:custGeom>
                  <a:avLst/>
                  <a:gdLst>
                    <a:gd name="T0" fmla="*/ 22 w 22"/>
                    <a:gd name="T1" fmla="*/ 11 h 22"/>
                    <a:gd name="T2" fmla="*/ 18 w 22"/>
                    <a:gd name="T3" fmla="*/ 19 h 22"/>
                    <a:gd name="T4" fmla="*/ 11 w 22"/>
                    <a:gd name="T5" fmla="*/ 22 h 22"/>
                    <a:gd name="T6" fmla="*/ 4 w 22"/>
                    <a:gd name="T7" fmla="*/ 19 h 22"/>
                    <a:gd name="T8" fmla="*/ 0 w 22"/>
                    <a:gd name="T9" fmla="*/ 11 h 22"/>
                    <a:gd name="T10" fmla="*/ 4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9"/>
                      </a:lnTo>
                      <a:lnTo>
                        <a:pt x="11" y="22"/>
                      </a:lnTo>
                      <a:lnTo>
                        <a:pt x="4" y="19"/>
                      </a:lnTo>
                      <a:lnTo>
                        <a:pt x="0" y="11"/>
                      </a:lnTo>
                      <a:lnTo>
                        <a:pt x="4" y="4"/>
                      </a:lnTo>
                      <a:lnTo>
                        <a:pt x="11" y="0"/>
                      </a:lnTo>
                      <a:lnTo>
                        <a:pt x="18"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 name="Freeform 295"/>
                <p:cNvSpPr>
                  <a:spLocks/>
                </p:cNvSpPr>
                <p:nvPr/>
              </p:nvSpPr>
              <p:spPr bwMode="auto">
                <a:xfrm>
                  <a:off x="1527" y="2776"/>
                  <a:ext cx="22" cy="22"/>
                </a:xfrm>
                <a:custGeom>
                  <a:avLst/>
                  <a:gdLst>
                    <a:gd name="T0" fmla="*/ 22 w 22"/>
                    <a:gd name="T1" fmla="*/ 11 h 22"/>
                    <a:gd name="T2" fmla="*/ 18 w 22"/>
                    <a:gd name="T3" fmla="*/ 19 h 22"/>
                    <a:gd name="T4" fmla="*/ 11 w 22"/>
                    <a:gd name="T5" fmla="*/ 22 h 22"/>
                    <a:gd name="T6" fmla="*/ 4 w 22"/>
                    <a:gd name="T7" fmla="*/ 19 h 22"/>
                    <a:gd name="T8" fmla="*/ 0 w 22"/>
                    <a:gd name="T9" fmla="*/ 11 h 22"/>
                    <a:gd name="T10" fmla="*/ 4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9"/>
                      </a:lnTo>
                      <a:lnTo>
                        <a:pt x="11" y="22"/>
                      </a:lnTo>
                      <a:lnTo>
                        <a:pt x="4" y="19"/>
                      </a:lnTo>
                      <a:lnTo>
                        <a:pt x="0" y="11"/>
                      </a:lnTo>
                      <a:lnTo>
                        <a:pt x="4" y="4"/>
                      </a:lnTo>
                      <a:lnTo>
                        <a:pt x="11" y="0"/>
                      </a:lnTo>
                      <a:lnTo>
                        <a:pt x="18"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49" name="Freeform 296"/>
                <p:cNvSpPr>
                  <a:spLocks/>
                </p:cNvSpPr>
                <p:nvPr/>
              </p:nvSpPr>
              <p:spPr bwMode="auto">
                <a:xfrm>
                  <a:off x="1553" y="2758"/>
                  <a:ext cx="22" cy="22"/>
                </a:xfrm>
                <a:custGeom>
                  <a:avLst/>
                  <a:gdLst>
                    <a:gd name="T0" fmla="*/ 22 w 22"/>
                    <a:gd name="T1" fmla="*/ 11 h 22"/>
                    <a:gd name="T2" fmla="*/ 18 w 22"/>
                    <a:gd name="T3" fmla="*/ 18 h 22"/>
                    <a:gd name="T4" fmla="*/ 11 w 22"/>
                    <a:gd name="T5" fmla="*/ 22 h 22"/>
                    <a:gd name="T6" fmla="*/ 3 w 22"/>
                    <a:gd name="T7" fmla="*/ 18 h 22"/>
                    <a:gd name="T8" fmla="*/ 0 w 22"/>
                    <a:gd name="T9" fmla="*/ 11 h 22"/>
                    <a:gd name="T10" fmla="*/ 3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3" y="18"/>
                      </a:lnTo>
                      <a:lnTo>
                        <a:pt x="0" y="11"/>
                      </a:lnTo>
                      <a:lnTo>
                        <a:pt x="3" y="4"/>
                      </a:lnTo>
                      <a:lnTo>
                        <a:pt x="11" y="0"/>
                      </a:lnTo>
                      <a:lnTo>
                        <a:pt x="18"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0" name="Freeform 297"/>
                <p:cNvSpPr>
                  <a:spLocks/>
                </p:cNvSpPr>
                <p:nvPr/>
              </p:nvSpPr>
              <p:spPr bwMode="auto">
                <a:xfrm>
                  <a:off x="1553" y="2758"/>
                  <a:ext cx="22" cy="22"/>
                </a:xfrm>
                <a:custGeom>
                  <a:avLst/>
                  <a:gdLst>
                    <a:gd name="T0" fmla="*/ 22 w 22"/>
                    <a:gd name="T1" fmla="*/ 11 h 22"/>
                    <a:gd name="T2" fmla="*/ 18 w 22"/>
                    <a:gd name="T3" fmla="*/ 18 h 22"/>
                    <a:gd name="T4" fmla="*/ 11 w 22"/>
                    <a:gd name="T5" fmla="*/ 22 h 22"/>
                    <a:gd name="T6" fmla="*/ 3 w 22"/>
                    <a:gd name="T7" fmla="*/ 18 h 22"/>
                    <a:gd name="T8" fmla="*/ 0 w 22"/>
                    <a:gd name="T9" fmla="*/ 11 h 22"/>
                    <a:gd name="T10" fmla="*/ 3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3" y="18"/>
                      </a:lnTo>
                      <a:lnTo>
                        <a:pt x="0" y="11"/>
                      </a:lnTo>
                      <a:lnTo>
                        <a:pt x="3" y="4"/>
                      </a:lnTo>
                      <a:lnTo>
                        <a:pt x="11" y="0"/>
                      </a:lnTo>
                      <a:lnTo>
                        <a:pt x="18"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51" name="Freeform 298"/>
                <p:cNvSpPr>
                  <a:spLocks/>
                </p:cNvSpPr>
                <p:nvPr/>
              </p:nvSpPr>
              <p:spPr bwMode="auto">
                <a:xfrm>
                  <a:off x="1578" y="2743"/>
                  <a:ext cx="22" cy="22"/>
                </a:xfrm>
                <a:custGeom>
                  <a:avLst/>
                  <a:gdLst>
                    <a:gd name="T0" fmla="*/ 22 w 22"/>
                    <a:gd name="T1" fmla="*/ 11 h 22"/>
                    <a:gd name="T2" fmla="*/ 19 w 22"/>
                    <a:gd name="T3" fmla="*/ 19 h 22"/>
                    <a:gd name="T4" fmla="*/ 11 w 22"/>
                    <a:gd name="T5" fmla="*/ 22 h 22"/>
                    <a:gd name="T6" fmla="*/ 4 w 22"/>
                    <a:gd name="T7" fmla="*/ 19 h 22"/>
                    <a:gd name="T8" fmla="*/ 0 w 22"/>
                    <a:gd name="T9" fmla="*/ 11 h 22"/>
                    <a:gd name="T10" fmla="*/ 4 w 22"/>
                    <a:gd name="T11" fmla="*/ 4 h 22"/>
                    <a:gd name="T12" fmla="*/ 11 w 22"/>
                    <a:gd name="T13" fmla="*/ 0 h 22"/>
                    <a:gd name="T14" fmla="*/ 19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9"/>
                      </a:lnTo>
                      <a:lnTo>
                        <a:pt x="11" y="22"/>
                      </a:lnTo>
                      <a:lnTo>
                        <a:pt x="4" y="19"/>
                      </a:lnTo>
                      <a:lnTo>
                        <a:pt x="0" y="11"/>
                      </a:lnTo>
                      <a:lnTo>
                        <a:pt x="4" y="4"/>
                      </a:lnTo>
                      <a:lnTo>
                        <a:pt x="11" y="0"/>
                      </a:lnTo>
                      <a:lnTo>
                        <a:pt x="19"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2" name="Freeform 299"/>
                <p:cNvSpPr>
                  <a:spLocks/>
                </p:cNvSpPr>
                <p:nvPr/>
              </p:nvSpPr>
              <p:spPr bwMode="auto">
                <a:xfrm>
                  <a:off x="1578" y="2743"/>
                  <a:ext cx="22" cy="22"/>
                </a:xfrm>
                <a:custGeom>
                  <a:avLst/>
                  <a:gdLst>
                    <a:gd name="T0" fmla="*/ 22 w 22"/>
                    <a:gd name="T1" fmla="*/ 11 h 22"/>
                    <a:gd name="T2" fmla="*/ 19 w 22"/>
                    <a:gd name="T3" fmla="*/ 19 h 22"/>
                    <a:gd name="T4" fmla="*/ 11 w 22"/>
                    <a:gd name="T5" fmla="*/ 22 h 22"/>
                    <a:gd name="T6" fmla="*/ 4 w 22"/>
                    <a:gd name="T7" fmla="*/ 19 h 22"/>
                    <a:gd name="T8" fmla="*/ 0 w 22"/>
                    <a:gd name="T9" fmla="*/ 11 h 22"/>
                    <a:gd name="T10" fmla="*/ 4 w 22"/>
                    <a:gd name="T11" fmla="*/ 4 h 22"/>
                    <a:gd name="T12" fmla="*/ 11 w 22"/>
                    <a:gd name="T13" fmla="*/ 0 h 22"/>
                    <a:gd name="T14" fmla="*/ 19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9"/>
                      </a:lnTo>
                      <a:lnTo>
                        <a:pt x="11" y="22"/>
                      </a:lnTo>
                      <a:lnTo>
                        <a:pt x="4" y="19"/>
                      </a:lnTo>
                      <a:lnTo>
                        <a:pt x="0" y="11"/>
                      </a:lnTo>
                      <a:lnTo>
                        <a:pt x="4" y="4"/>
                      </a:lnTo>
                      <a:lnTo>
                        <a:pt x="11" y="0"/>
                      </a:lnTo>
                      <a:lnTo>
                        <a:pt x="19"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53" name="Freeform 300"/>
                <p:cNvSpPr>
                  <a:spLocks/>
                </p:cNvSpPr>
                <p:nvPr/>
              </p:nvSpPr>
              <p:spPr bwMode="auto">
                <a:xfrm>
                  <a:off x="1604" y="2729"/>
                  <a:ext cx="22" cy="22"/>
                </a:xfrm>
                <a:custGeom>
                  <a:avLst/>
                  <a:gdLst>
                    <a:gd name="T0" fmla="*/ 22 w 22"/>
                    <a:gd name="T1" fmla="*/ 11 h 22"/>
                    <a:gd name="T2" fmla="*/ 19 w 22"/>
                    <a:gd name="T3" fmla="*/ 18 h 22"/>
                    <a:gd name="T4" fmla="*/ 11 w 22"/>
                    <a:gd name="T5" fmla="*/ 22 h 22"/>
                    <a:gd name="T6" fmla="*/ 4 w 22"/>
                    <a:gd name="T7" fmla="*/ 18 h 22"/>
                    <a:gd name="T8" fmla="*/ 0 w 22"/>
                    <a:gd name="T9" fmla="*/ 11 h 22"/>
                    <a:gd name="T10" fmla="*/ 4 w 22"/>
                    <a:gd name="T11" fmla="*/ 3 h 22"/>
                    <a:gd name="T12" fmla="*/ 11 w 22"/>
                    <a:gd name="T13" fmla="*/ 0 h 22"/>
                    <a:gd name="T14" fmla="*/ 19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8"/>
                      </a:lnTo>
                      <a:lnTo>
                        <a:pt x="11" y="22"/>
                      </a:lnTo>
                      <a:lnTo>
                        <a:pt x="4" y="18"/>
                      </a:lnTo>
                      <a:lnTo>
                        <a:pt x="0" y="11"/>
                      </a:lnTo>
                      <a:lnTo>
                        <a:pt x="4" y="3"/>
                      </a:lnTo>
                      <a:lnTo>
                        <a:pt x="11" y="0"/>
                      </a:lnTo>
                      <a:lnTo>
                        <a:pt x="19" y="3"/>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4" name="Freeform 301"/>
                <p:cNvSpPr>
                  <a:spLocks/>
                </p:cNvSpPr>
                <p:nvPr/>
              </p:nvSpPr>
              <p:spPr bwMode="auto">
                <a:xfrm>
                  <a:off x="1604" y="2729"/>
                  <a:ext cx="22" cy="22"/>
                </a:xfrm>
                <a:custGeom>
                  <a:avLst/>
                  <a:gdLst>
                    <a:gd name="T0" fmla="*/ 22 w 22"/>
                    <a:gd name="T1" fmla="*/ 11 h 22"/>
                    <a:gd name="T2" fmla="*/ 19 w 22"/>
                    <a:gd name="T3" fmla="*/ 18 h 22"/>
                    <a:gd name="T4" fmla="*/ 11 w 22"/>
                    <a:gd name="T5" fmla="*/ 22 h 22"/>
                    <a:gd name="T6" fmla="*/ 4 w 22"/>
                    <a:gd name="T7" fmla="*/ 18 h 22"/>
                    <a:gd name="T8" fmla="*/ 0 w 22"/>
                    <a:gd name="T9" fmla="*/ 11 h 22"/>
                    <a:gd name="T10" fmla="*/ 4 w 22"/>
                    <a:gd name="T11" fmla="*/ 3 h 22"/>
                    <a:gd name="T12" fmla="*/ 11 w 22"/>
                    <a:gd name="T13" fmla="*/ 0 h 22"/>
                    <a:gd name="T14" fmla="*/ 19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8"/>
                      </a:lnTo>
                      <a:lnTo>
                        <a:pt x="11" y="22"/>
                      </a:lnTo>
                      <a:lnTo>
                        <a:pt x="4" y="18"/>
                      </a:lnTo>
                      <a:lnTo>
                        <a:pt x="0" y="11"/>
                      </a:lnTo>
                      <a:lnTo>
                        <a:pt x="4" y="3"/>
                      </a:lnTo>
                      <a:lnTo>
                        <a:pt x="11" y="0"/>
                      </a:lnTo>
                      <a:lnTo>
                        <a:pt x="19" y="3"/>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55" name="Freeform 302"/>
                <p:cNvSpPr>
                  <a:spLocks/>
                </p:cNvSpPr>
                <p:nvPr/>
              </p:nvSpPr>
              <p:spPr bwMode="auto">
                <a:xfrm>
                  <a:off x="1634" y="2710"/>
                  <a:ext cx="22" cy="22"/>
                </a:xfrm>
                <a:custGeom>
                  <a:avLst/>
                  <a:gdLst>
                    <a:gd name="T0" fmla="*/ 22 w 22"/>
                    <a:gd name="T1" fmla="*/ 11 h 22"/>
                    <a:gd name="T2" fmla="*/ 18 w 22"/>
                    <a:gd name="T3" fmla="*/ 19 h 22"/>
                    <a:gd name="T4" fmla="*/ 11 w 22"/>
                    <a:gd name="T5" fmla="*/ 22 h 22"/>
                    <a:gd name="T6" fmla="*/ 3 w 22"/>
                    <a:gd name="T7" fmla="*/ 19 h 22"/>
                    <a:gd name="T8" fmla="*/ 0 w 22"/>
                    <a:gd name="T9" fmla="*/ 11 h 22"/>
                    <a:gd name="T10" fmla="*/ 3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9"/>
                      </a:lnTo>
                      <a:lnTo>
                        <a:pt x="11" y="22"/>
                      </a:lnTo>
                      <a:lnTo>
                        <a:pt x="3" y="19"/>
                      </a:lnTo>
                      <a:lnTo>
                        <a:pt x="0" y="11"/>
                      </a:lnTo>
                      <a:lnTo>
                        <a:pt x="3" y="4"/>
                      </a:lnTo>
                      <a:lnTo>
                        <a:pt x="11" y="0"/>
                      </a:lnTo>
                      <a:lnTo>
                        <a:pt x="18"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6" name="Freeform 303"/>
                <p:cNvSpPr>
                  <a:spLocks/>
                </p:cNvSpPr>
                <p:nvPr/>
              </p:nvSpPr>
              <p:spPr bwMode="auto">
                <a:xfrm>
                  <a:off x="1634" y="2710"/>
                  <a:ext cx="22" cy="22"/>
                </a:xfrm>
                <a:custGeom>
                  <a:avLst/>
                  <a:gdLst>
                    <a:gd name="T0" fmla="*/ 22 w 22"/>
                    <a:gd name="T1" fmla="*/ 11 h 22"/>
                    <a:gd name="T2" fmla="*/ 18 w 22"/>
                    <a:gd name="T3" fmla="*/ 19 h 22"/>
                    <a:gd name="T4" fmla="*/ 11 w 22"/>
                    <a:gd name="T5" fmla="*/ 22 h 22"/>
                    <a:gd name="T6" fmla="*/ 3 w 22"/>
                    <a:gd name="T7" fmla="*/ 19 h 22"/>
                    <a:gd name="T8" fmla="*/ 0 w 22"/>
                    <a:gd name="T9" fmla="*/ 11 h 22"/>
                    <a:gd name="T10" fmla="*/ 3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9"/>
                      </a:lnTo>
                      <a:lnTo>
                        <a:pt x="11" y="22"/>
                      </a:lnTo>
                      <a:lnTo>
                        <a:pt x="3" y="19"/>
                      </a:lnTo>
                      <a:lnTo>
                        <a:pt x="0" y="11"/>
                      </a:lnTo>
                      <a:lnTo>
                        <a:pt x="3" y="4"/>
                      </a:lnTo>
                      <a:lnTo>
                        <a:pt x="11" y="0"/>
                      </a:lnTo>
                      <a:lnTo>
                        <a:pt x="18"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57" name="Freeform 304"/>
                <p:cNvSpPr>
                  <a:spLocks/>
                </p:cNvSpPr>
                <p:nvPr/>
              </p:nvSpPr>
              <p:spPr bwMode="auto">
                <a:xfrm>
                  <a:off x="1659" y="2696"/>
                  <a:ext cx="22" cy="22"/>
                </a:xfrm>
                <a:custGeom>
                  <a:avLst/>
                  <a:gdLst>
                    <a:gd name="T0" fmla="*/ 22 w 22"/>
                    <a:gd name="T1" fmla="*/ 11 h 22"/>
                    <a:gd name="T2" fmla="*/ 19 w 22"/>
                    <a:gd name="T3" fmla="*/ 18 h 22"/>
                    <a:gd name="T4" fmla="*/ 11 w 22"/>
                    <a:gd name="T5" fmla="*/ 22 h 22"/>
                    <a:gd name="T6" fmla="*/ 4 w 22"/>
                    <a:gd name="T7" fmla="*/ 18 h 22"/>
                    <a:gd name="T8" fmla="*/ 0 w 22"/>
                    <a:gd name="T9" fmla="*/ 11 h 22"/>
                    <a:gd name="T10" fmla="*/ 4 w 22"/>
                    <a:gd name="T11" fmla="*/ 3 h 22"/>
                    <a:gd name="T12" fmla="*/ 11 w 22"/>
                    <a:gd name="T13" fmla="*/ 0 h 22"/>
                    <a:gd name="T14" fmla="*/ 19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8"/>
                      </a:lnTo>
                      <a:lnTo>
                        <a:pt x="11" y="22"/>
                      </a:lnTo>
                      <a:lnTo>
                        <a:pt x="4" y="18"/>
                      </a:lnTo>
                      <a:lnTo>
                        <a:pt x="0" y="11"/>
                      </a:lnTo>
                      <a:lnTo>
                        <a:pt x="4" y="3"/>
                      </a:lnTo>
                      <a:lnTo>
                        <a:pt x="11" y="0"/>
                      </a:lnTo>
                      <a:lnTo>
                        <a:pt x="19" y="3"/>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8" name="Freeform 305"/>
                <p:cNvSpPr>
                  <a:spLocks/>
                </p:cNvSpPr>
                <p:nvPr/>
              </p:nvSpPr>
              <p:spPr bwMode="auto">
                <a:xfrm>
                  <a:off x="1659" y="2696"/>
                  <a:ext cx="22" cy="22"/>
                </a:xfrm>
                <a:custGeom>
                  <a:avLst/>
                  <a:gdLst>
                    <a:gd name="T0" fmla="*/ 22 w 22"/>
                    <a:gd name="T1" fmla="*/ 11 h 22"/>
                    <a:gd name="T2" fmla="*/ 19 w 22"/>
                    <a:gd name="T3" fmla="*/ 18 h 22"/>
                    <a:gd name="T4" fmla="*/ 11 w 22"/>
                    <a:gd name="T5" fmla="*/ 22 h 22"/>
                    <a:gd name="T6" fmla="*/ 4 w 22"/>
                    <a:gd name="T7" fmla="*/ 18 h 22"/>
                    <a:gd name="T8" fmla="*/ 0 w 22"/>
                    <a:gd name="T9" fmla="*/ 11 h 22"/>
                    <a:gd name="T10" fmla="*/ 4 w 22"/>
                    <a:gd name="T11" fmla="*/ 3 h 22"/>
                    <a:gd name="T12" fmla="*/ 11 w 22"/>
                    <a:gd name="T13" fmla="*/ 0 h 22"/>
                    <a:gd name="T14" fmla="*/ 19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8"/>
                      </a:lnTo>
                      <a:lnTo>
                        <a:pt x="11" y="22"/>
                      </a:lnTo>
                      <a:lnTo>
                        <a:pt x="4" y="18"/>
                      </a:lnTo>
                      <a:lnTo>
                        <a:pt x="0" y="11"/>
                      </a:lnTo>
                      <a:lnTo>
                        <a:pt x="4" y="3"/>
                      </a:lnTo>
                      <a:lnTo>
                        <a:pt x="11" y="0"/>
                      </a:lnTo>
                      <a:lnTo>
                        <a:pt x="19" y="3"/>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59" name="Freeform 306"/>
                <p:cNvSpPr>
                  <a:spLocks/>
                </p:cNvSpPr>
                <p:nvPr/>
              </p:nvSpPr>
              <p:spPr bwMode="auto">
                <a:xfrm>
                  <a:off x="1685" y="2681"/>
                  <a:ext cx="22" cy="22"/>
                </a:xfrm>
                <a:custGeom>
                  <a:avLst/>
                  <a:gdLst>
                    <a:gd name="T0" fmla="*/ 22 w 22"/>
                    <a:gd name="T1" fmla="*/ 11 h 22"/>
                    <a:gd name="T2" fmla="*/ 18 w 22"/>
                    <a:gd name="T3" fmla="*/ 18 h 22"/>
                    <a:gd name="T4" fmla="*/ 11 w 22"/>
                    <a:gd name="T5" fmla="*/ 22 h 22"/>
                    <a:gd name="T6" fmla="*/ 4 w 22"/>
                    <a:gd name="T7" fmla="*/ 18 h 22"/>
                    <a:gd name="T8" fmla="*/ 0 w 22"/>
                    <a:gd name="T9" fmla="*/ 11 h 22"/>
                    <a:gd name="T10" fmla="*/ 4 w 22"/>
                    <a:gd name="T11" fmla="*/ 3 h 22"/>
                    <a:gd name="T12" fmla="*/ 11 w 22"/>
                    <a:gd name="T13" fmla="*/ 0 h 22"/>
                    <a:gd name="T14" fmla="*/ 18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4" y="18"/>
                      </a:lnTo>
                      <a:lnTo>
                        <a:pt x="0" y="11"/>
                      </a:lnTo>
                      <a:lnTo>
                        <a:pt x="4" y="3"/>
                      </a:lnTo>
                      <a:lnTo>
                        <a:pt x="11" y="0"/>
                      </a:lnTo>
                      <a:lnTo>
                        <a:pt x="18" y="3"/>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0" name="Freeform 307"/>
                <p:cNvSpPr>
                  <a:spLocks/>
                </p:cNvSpPr>
                <p:nvPr/>
              </p:nvSpPr>
              <p:spPr bwMode="auto">
                <a:xfrm>
                  <a:off x="1685" y="2681"/>
                  <a:ext cx="22" cy="22"/>
                </a:xfrm>
                <a:custGeom>
                  <a:avLst/>
                  <a:gdLst>
                    <a:gd name="T0" fmla="*/ 22 w 22"/>
                    <a:gd name="T1" fmla="*/ 11 h 22"/>
                    <a:gd name="T2" fmla="*/ 18 w 22"/>
                    <a:gd name="T3" fmla="*/ 18 h 22"/>
                    <a:gd name="T4" fmla="*/ 11 w 22"/>
                    <a:gd name="T5" fmla="*/ 22 h 22"/>
                    <a:gd name="T6" fmla="*/ 4 w 22"/>
                    <a:gd name="T7" fmla="*/ 18 h 22"/>
                    <a:gd name="T8" fmla="*/ 0 w 22"/>
                    <a:gd name="T9" fmla="*/ 11 h 22"/>
                    <a:gd name="T10" fmla="*/ 4 w 22"/>
                    <a:gd name="T11" fmla="*/ 3 h 22"/>
                    <a:gd name="T12" fmla="*/ 11 w 22"/>
                    <a:gd name="T13" fmla="*/ 0 h 22"/>
                    <a:gd name="T14" fmla="*/ 18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4" y="18"/>
                      </a:lnTo>
                      <a:lnTo>
                        <a:pt x="0" y="11"/>
                      </a:lnTo>
                      <a:lnTo>
                        <a:pt x="4" y="3"/>
                      </a:lnTo>
                      <a:lnTo>
                        <a:pt x="11" y="0"/>
                      </a:lnTo>
                      <a:lnTo>
                        <a:pt x="18" y="3"/>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61" name="Freeform 308"/>
                <p:cNvSpPr>
                  <a:spLocks/>
                </p:cNvSpPr>
                <p:nvPr/>
              </p:nvSpPr>
              <p:spPr bwMode="auto">
                <a:xfrm>
                  <a:off x="1711" y="2666"/>
                  <a:ext cx="22" cy="22"/>
                </a:xfrm>
                <a:custGeom>
                  <a:avLst/>
                  <a:gdLst>
                    <a:gd name="T0" fmla="*/ 22 w 22"/>
                    <a:gd name="T1" fmla="*/ 11 h 22"/>
                    <a:gd name="T2" fmla="*/ 18 w 22"/>
                    <a:gd name="T3" fmla="*/ 18 h 22"/>
                    <a:gd name="T4" fmla="*/ 11 w 22"/>
                    <a:gd name="T5" fmla="*/ 22 h 22"/>
                    <a:gd name="T6" fmla="*/ 3 w 22"/>
                    <a:gd name="T7" fmla="*/ 18 h 22"/>
                    <a:gd name="T8" fmla="*/ 0 w 22"/>
                    <a:gd name="T9" fmla="*/ 11 h 22"/>
                    <a:gd name="T10" fmla="*/ 3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3" y="18"/>
                      </a:lnTo>
                      <a:lnTo>
                        <a:pt x="0" y="11"/>
                      </a:lnTo>
                      <a:lnTo>
                        <a:pt x="3" y="4"/>
                      </a:lnTo>
                      <a:lnTo>
                        <a:pt x="11" y="0"/>
                      </a:lnTo>
                      <a:lnTo>
                        <a:pt x="18"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2" name="Freeform 309"/>
                <p:cNvSpPr>
                  <a:spLocks/>
                </p:cNvSpPr>
                <p:nvPr/>
              </p:nvSpPr>
              <p:spPr bwMode="auto">
                <a:xfrm>
                  <a:off x="1711" y="2666"/>
                  <a:ext cx="22" cy="22"/>
                </a:xfrm>
                <a:custGeom>
                  <a:avLst/>
                  <a:gdLst>
                    <a:gd name="T0" fmla="*/ 22 w 22"/>
                    <a:gd name="T1" fmla="*/ 11 h 22"/>
                    <a:gd name="T2" fmla="*/ 18 w 22"/>
                    <a:gd name="T3" fmla="*/ 18 h 22"/>
                    <a:gd name="T4" fmla="*/ 11 w 22"/>
                    <a:gd name="T5" fmla="*/ 22 h 22"/>
                    <a:gd name="T6" fmla="*/ 3 w 22"/>
                    <a:gd name="T7" fmla="*/ 18 h 22"/>
                    <a:gd name="T8" fmla="*/ 0 w 22"/>
                    <a:gd name="T9" fmla="*/ 11 h 22"/>
                    <a:gd name="T10" fmla="*/ 3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3" y="18"/>
                      </a:lnTo>
                      <a:lnTo>
                        <a:pt x="0" y="11"/>
                      </a:lnTo>
                      <a:lnTo>
                        <a:pt x="3" y="4"/>
                      </a:lnTo>
                      <a:lnTo>
                        <a:pt x="11" y="0"/>
                      </a:lnTo>
                      <a:lnTo>
                        <a:pt x="18"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63" name="Freeform 310"/>
                <p:cNvSpPr>
                  <a:spLocks/>
                </p:cNvSpPr>
                <p:nvPr/>
              </p:nvSpPr>
              <p:spPr bwMode="auto">
                <a:xfrm>
                  <a:off x="1736" y="2651"/>
                  <a:ext cx="22" cy="22"/>
                </a:xfrm>
                <a:custGeom>
                  <a:avLst/>
                  <a:gdLst>
                    <a:gd name="T0" fmla="*/ 22 w 22"/>
                    <a:gd name="T1" fmla="*/ 11 h 22"/>
                    <a:gd name="T2" fmla="*/ 19 w 22"/>
                    <a:gd name="T3" fmla="*/ 19 h 22"/>
                    <a:gd name="T4" fmla="*/ 11 w 22"/>
                    <a:gd name="T5" fmla="*/ 22 h 22"/>
                    <a:gd name="T6" fmla="*/ 4 w 22"/>
                    <a:gd name="T7" fmla="*/ 19 h 22"/>
                    <a:gd name="T8" fmla="*/ 0 w 22"/>
                    <a:gd name="T9" fmla="*/ 11 h 22"/>
                    <a:gd name="T10" fmla="*/ 4 w 22"/>
                    <a:gd name="T11" fmla="*/ 4 h 22"/>
                    <a:gd name="T12" fmla="*/ 11 w 22"/>
                    <a:gd name="T13" fmla="*/ 0 h 22"/>
                    <a:gd name="T14" fmla="*/ 19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9"/>
                      </a:lnTo>
                      <a:lnTo>
                        <a:pt x="11" y="22"/>
                      </a:lnTo>
                      <a:lnTo>
                        <a:pt x="4" y="19"/>
                      </a:lnTo>
                      <a:lnTo>
                        <a:pt x="0" y="11"/>
                      </a:lnTo>
                      <a:lnTo>
                        <a:pt x="4" y="4"/>
                      </a:lnTo>
                      <a:lnTo>
                        <a:pt x="11" y="0"/>
                      </a:lnTo>
                      <a:lnTo>
                        <a:pt x="19"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4" name="Freeform 311"/>
                <p:cNvSpPr>
                  <a:spLocks/>
                </p:cNvSpPr>
                <p:nvPr/>
              </p:nvSpPr>
              <p:spPr bwMode="auto">
                <a:xfrm>
                  <a:off x="1736" y="2651"/>
                  <a:ext cx="22" cy="22"/>
                </a:xfrm>
                <a:custGeom>
                  <a:avLst/>
                  <a:gdLst>
                    <a:gd name="T0" fmla="*/ 22 w 22"/>
                    <a:gd name="T1" fmla="*/ 11 h 22"/>
                    <a:gd name="T2" fmla="*/ 19 w 22"/>
                    <a:gd name="T3" fmla="*/ 19 h 22"/>
                    <a:gd name="T4" fmla="*/ 11 w 22"/>
                    <a:gd name="T5" fmla="*/ 22 h 22"/>
                    <a:gd name="T6" fmla="*/ 4 w 22"/>
                    <a:gd name="T7" fmla="*/ 19 h 22"/>
                    <a:gd name="T8" fmla="*/ 0 w 22"/>
                    <a:gd name="T9" fmla="*/ 11 h 22"/>
                    <a:gd name="T10" fmla="*/ 4 w 22"/>
                    <a:gd name="T11" fmla="*/ 4 h 22"/>
                    <a:gd name="T12" fmla="*/ 11 w 22"/>
                    <a:gd name="T13" fmla="*/ 0 h 22"/>
                    <a:gd name="T14" fmla="*/ 19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9"/>
                      </a:lnTo>
                      <a:lnTo>
                        <a:pt x="11" y="22"/>
                      </a:lnTo>
                      <a:lnTo>
                        <a:pt x="4" y="19"/>
                      </a:lnTo>
                      <a:lnTo>
                        <a:pt x="0" y="11"/>
                      </a:lnTo>
                      <a:lnTo>
                        <a:pt x="4" y="4"/>
                      </a:lnTo>
                      <a:lnTo>
                        <a:pt x="11" y="0"/>
                      </a:lnTo>
                      <a:lnTo>
                        <a:pt x="19"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65" name="Freeform 312"/>
                <p:cNvSpPr>
                  <a:spLocks/>
                </p:cNvSpPr>
                <p:nvPr/>
              </p:nvSpPr>
              <p:spPr bwMode="auto">
                <a:xfrm>
                  <a:off x="1762" y="2637"/>
                  <a:ext cx="22" cy="22"/>
                </a:xfrm>
                <a:custGeom>
                  <a:avLst/>
                  <a:gdLst>
                    <a:gd name="T0" fmla="*/ 22 w 22"/>
                    <a:gd name="T1" fmla="*/ 11 h 22"/>
                    <a:gd name="T2" fmla="*/ 19 w 22"/>
                    <a:gd name="T3" fmla="*/ 18 h 22"/>
                    <a:gd name="T4" fmla="*/ 11 w 22"/>
                    <a:gd name="T5" fmla="*/ 22 h 22"/>
                    <a:gd name="T6" fmla="*/ 4 w 22"/>
                    <a:gd name="T7" fmla="*/ 18 h 22"/>
                    <a:gd name="T8" fmla="*/ 0 w 22"/>
                    <a:gd name="T9" fmla="*/ 11 h 22"/>
                    <a:gd name="T10" fmla="*/ 4 w 22"/>
                    <a:gd name="T11" fmla="*/ 3 h 22"/>
                    <a:gd name="T12" fmla="*/ 11 w 22"/>
                    <a:gd name="T13" fmla="*/ 0 h 22"/>
                    <a:gd name="T14" fmla="*/ 19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8"/>
                      </a:lnTo>
                      <a:lnTo>
                        <a:pt x="11" y="22"/>
                      </a:lnTo>
                      <a:lnTo>
                        <a:pt x="4" y="18"/>
                      </a:lnTo>
                      <a:lnTo>
                        <a:pt x="0" y="11"/>
                      </a:lnTo>
                      <a:lnTo>
                        <a:pt x="4" y="3"/>
                      </a:lnTo>
                      <a:lnTo>
                        <a:pt x="11" y="0"/>
                      </a:lnTo>
                      <a:lnTo>
                        <a:pt x="19" y="3"/>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6" name="Freeform 313"/>
                <p:cNvSpPr>
                  <a:spLocks/>
                </p:cNvSpPr>
                <p:nvPr/>
              </p:nvSpPr>
              <p:spPr bwMode="auto">
                <a:xfrm>
                  <a:off x="1762" y="2637"/>
                  <a:ext cx="22" cy="22"/>
                </a:xfrm>
                <a:custGeom>
                  <a:avLst/>
                  <a:gdLst>
                    <a:gd name="T0" fmla="*/ 22 w 22"/>
                    <a:gd name="T1" fmla="*/ 11 h 22"/>
                    <a:gd name="T2" fmla="*/ 19 w 22"/>
                    <a:gd name="T3" fmla="*/ 18 h 22"/>
                    <a:gd name="T4" fmla="*/ 11 w 22"/>
                    <a:gd name="T5" fmla="*/ 22 h 22"/>
                    <a:gd name="T6" fmla="*/ 4 w 22"/>
                    <a:gd name="T7" fmla="*/ 18 h 22"/>
                    <a:gd name="T8" fmla="*/ 0 w 22"/>
                    <a:gd name="T9" fmla="*/ 11 h 22"/>
                    <a:gd name="T10" fmla="*/ 4 w 22"/>
                    <a:gd name="T11" fmla="*/ 3 h 22"/>
                    <a:gd name="T12" fmla="*/ 11 w 22"/>
                    <a:gd name="T13" fmla="*/ 0 h 22"/>
                    <a:gd name="T14" fmla="*/ 19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8"/>
                      </a:lnTo>
                      <a:lnTo>
                        <a:pt x="11" y="22"/>
                      </a:lnTo>
                      <a:lnTo>
                        <a:pt x="4" y="18"/>
                      </a:lnTo>
                      <a:lnTo>
                        <a:pt x="0" y="11"/>
                      </a:lnTo>
                      <a:lnTo>
                        <a:pt x="4" y="3"/>
                      </a:lnTo>
                      <a:lnTo>
                        <a:pt x="11" y="0"/>
                      </a:lnTo>
                      <a:lnTo>
                        <a:pt x="19" y="3"/>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67" name="Freeform 314"/>
                <p:cNvSpPr>
                  <a:spLocks/>
                </p:cNvSpPr>
                <p:nvPr/>
              </p:nvSpPr>
              <p:spPr bwMode="auto">
                <a:xfrm>
                  <a:off x="1788" y="2622"/>
                  <a:ext cx="22" cy="22"/>
                </a:xfrm>
                <a:custGeom>
                  <a:avLst/>
                  <a:gdLst>
                    <a:gd name="T0" fmla="*/ 22 w 22"/>
                    <a:gd name="T1" fmla="*/ 11 h 22"/>
                    <a:gd name="T2" fmla="*/ 18 w 22"/>
                    <a:gd name="T3" fmla="*/ 18 h 22"/>
                    <a:gd name="T4" fmla="*/ 11 w 22"/>
                    <a:gd name="T5" fmla="*/ 22 h 22"/>
                    <a:gd name="T6" fmla="*/ 4 w 22"/>
                    <a:gd name="T7" fmla="*/ 18 h 22"/>
                    <a:gd name="T8" fmla="*/ 0 w 22"/>
                    <a:gd name="T9" fmla="*/ 11 h 22"/>
                    <a:gd name="T10" fmla="*/ 4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4" y="18"/>
                      </a:lnTo>
                      <a:lnTo>
                        <a:pt x="0" y="11"/>
                      </a:lnTo>
                      <a:lnTo>
                        <a:pt x="4" y="4"/>
                      </a:lnTo>
                      <a:lnTo>
                        <a:pt x="11" y="0"/>
                      </a:lnTo>
                      <a:lnTo>
                        <a:pt x="18"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8" name="Freeform 315"/>
                <p:cNvSpPr>
                  <a:spLocks/>
                </p:cNvSpPr>
                <p:nvPr/>
              </p:nvSpPr>
              <p:spPr bwMode="auto">
                <a:xfrm>
                  <a:off x="1788" y="2622"/>
                  <a:ext cx="22" cy="22"/>
                </a:xfrm>
                <a:custGeom>
                  <a:avLst/>
                  <a:gdLst>
                    <a:gd name="T0" fmla="*/ 22 w 22"/>
                    <a:gd name="T1" fmla="*/ 11 h 22"/>
                    <a:gd name="T2" fmla="*/ 18 w 22"/>
                    <a:gd name="T3" fmla="*/ 18 h 22"/>
                    <a:gd name="T4" fmla="*/ 11 w 22"/>
                    <a:gd name="T5" fmla="*/ 22 h 22"/>
                    <a:gd name="T6" fmla="*/ 4 w 22"/>
                    <a:gd name="T7" fmla="*/ 18 h 22"/>
                    <a:gd name="T8" fmla="*/ 0 w 22"/>
                    <a:gd name="T9" fmla="*/ 11 h 22"/>
                    <a:gd name="T10" fmla="*/ 4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4" y="18"/>
                      </a:lnTo>
                      <a:lnTo>
                        <a:pt x="0" y="11"/>
                      </a:lnTo>
                      <a:lnTo>
                        <a:pt x="4" y="4"/>
                      </a:lnTo>
                      <a:lnTo>
                        <a:pt x="11" y="0"/>
                      </a:lnTo>
                      <a:lnTo>
                        <a:pt x="18"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69" name="Freeform 316"/>
                <p:cNvSpPr>
                  <a:spLocks/>
                </p:cNvSpPr>
                <p:nvPr/>
              </p:nvSpPr>
              <p:spPr bwMode="auto">
                <a:xfrm>
                  <a:off x="1814" y="2607"/>
                  <a:ext cx="22" cy="22"/>
                </a:xfrm>
                <a:custGeom>
                  <a:avLst/>
                  <a:gdLst>
                    <a:gd name="T0" fmla="*/ 22 w 22"/>
                    <a:gd name="T1" fmla="*/ 11 h 22"/>
                    <a:gd name="T2" fmla="*/ 18 w 22"/>
                    <a:gd name="T3" fmla="*/ 19 h 22"/>
                    <a:gd name="T4" fmla="*/ 11 w 22"/>
                    <a:gd name="T5" fmla="*/ 22 h 22"/>
                    <a:gd name="T6" fmla="*/ 3 w 22"/>
                    <a:gd name="T7" fmla="*/ 19 h 22"/>
                    <a:gd name="T8" fmla="*/ 0 w 22"/>
                    <a:gd name="T9" fmla="*/ 11 h 22"/>
                    <a:gd name="T10" fmla="*/ 3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9"/>
                      </a:lnTo>
                      <a:lnTo>
                        <a:pt x="11" y="22"/>
                      </a:lnTo>
                      <a:lnTo>
                        <a:pt x="3" y="19"/>
                      </a:lnTo>
                      <a:lnTo>
                        <a:pt x="0" y="11"/>
                      </a:lnTo>
                      <a:lnTo>
                        <a:pt x="3" y="4"/>
                      </a:lnTo>
                      <a:lnTo>
                        <a:pt x="11" y="0"/>
                      </a:lnTo>
                      <a:lnTo>
                        <a:pt x="18"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70" name="Freeform 317"/>
                <p:cNvSpPr>
                  <a:spLocks/>
                </p:cNvSpPr>
                <p:nvPr/>
              </p:nvSpPr>
              <p:spPr bwMode="auto">
                <a:xfrm>
                  <a:off x="1814" y="2607"/>
                  <a:ext cx="22" cy="22"/>
                </a:xfrm>
                <a:custGeom>
                  <a:avLst/>
                  <a:gdLst>
                    <a:gd name="T0" fmla="*/ 22 w 22"/>
                    <a:gd name="T1" fmla="*/ 11 h 22"/>
                    <a:gd name="T2" fmla="*/ 18 w 22"/>
                    <a:gd name="T3" fmla="*/ 19 h 22"/>
                    <a:gd name="T4" fmla="*/ 11 w 22"/>
                    <a:gd name="T5" fmla="*/ 22 h 22"/>
                    <a:gd name="T6" fmla="*/ 3 w 22"/>
                    <a:gd name="T7" fmla="*/ 19 h 22"/>
                    <a:gd name="T8" fmla="*/ 0 w 22"/>
                    <a:gd name="T9" fmla="*/ 11 h 22"/>
                    <a:gd name="T10" fmla="*/ 3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9"/>
                      </a:lnTo>
                      <a:lnTo>
                        <a:pt x="11" y="22"/>
                      </a:lnTo>
                      <a:lnTo>
                        <a:pt x="3" y="19"/>
                      </a:lnTo>
                      <a:lnTo>
                        <a:pt x="0" y="11"/>
                      </a:lnTo>
                      <a:lnTo>
                        <a:pt x="3" y="4"/>
                      </a:lnTo>
                      <a:lnTo>
                        <a:pt x="11" y="0"/>
                      </a:lnTo>
                      <a:lnTo>
                        <a:pt x="18"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71" name="Freeform 318"/>
                <p:cNvSpPr>
                  <a:spLocks/>
                </p:cNvSpPr>
                <p:nvPr/>
              </p:nvSpPr>
              <p:spPr bwMode="auto">
                <a:xfrm>
                  <a:off x="1839" y="2596"/>
                  <a:ext cx="22" cy="22"/>
                </a:xfrm>
                <a:custGeom>
                  <a:avLst/>
                  <a:gdLst>
                    <a:gd name="T0" fmla="*/ 22 w 22"/>
                    <a:gd name="T1" fmla="*/ 11 h 22"/>
                    <a:gd name="T2" fmla="*/ 19 w 22"/>
                    <a:gd name="T3" fmla="*/ 19 h 22"/>
                    <a:gd name="T4" fmla="*/ 11 w 22"/>
                    <a:gd name="T5" fmla="*/ 22 h 22"/>
                    <a:gd name="T6" fmla="*/ 4 w 22"/>
                    <a:gd name="T7" fmla="*/ 19 h 22"/>
                    <a:gd name="T8" fmla="*/ 0 w 22"/>
                    <a:gd name="T9" fmla="*/ 11 h 22"/>
                    <a:gd name="T10" fmla="*/ 4 w 22"/>
                    <a:gd name="T11" fmla="*/ 4 h 22"/>
                    <a:gd name="T12" fmla="*/ 11 w 22"/>
                    <a:gd name="T13" fmla="*/ 0 h 22"/>
                    <a:gd name="T14" fmla="*/ 19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9"/>
                      </a:lnTo>
                      <a:lnTo>
                        <a:pt x="11" y="22"/>
                      </a:lnTo>
                      <a:lnTo>
                        <a:pt x="4" y="19"/>
                      </a:lnTo>
                      <a:lnTo>
                        <a:pt x="0" y="11"/>
                      </a:lnTo>
                      <a:lnTo>
                        <a:pt x="4" y="4"/>
                      </a:lnTo>
                      <a:lnTo>
                        <a:pt x="11" y="0"/>
                      </a:lnTo>
                      <a:lnTo>
                        <a:pt x="19"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72" name="Freeform 319"/>
                <p:cNvSpPr>
                  <a:spLocks/>
                </p:cNvSpPr>
                <p:nvPr/>
              </p:nvSpPr>
              <p:spPr bwMode="auto">
                <a:xfrm>
                  <a:off x="1839" y="2596"/>
                  <a:ext cx="22" cy="22"/>
                </a:xfrm>
                <a:custGeom>
                  <a:avLst/>
                  <a:gdLst>
                    <a:gd name="T0" fmla="*/ 22 w 22"/>
                    <a:gd name="T1" fmla="*/ 11 h 22"/>
                    <a:gd name="T2" fmla="*/ 19 w 22"/>
                    <a:gd name="T3" fmla="*/ 19 h 22"/>
                    <a:gd name="T4" fmla="*/ 11 w 22"/>
                    <a:gd name="T5" fmla="*/ 22 h 22"/>
                    <a:gd name="T6" fmla="*/ 4 w 22"/>
                    <a:gd name="T7" fmla="*/ 19 h 22"/>
                    <a:gd name="T8" fmla="*/ 0 w 22"/>
                    <a:gd name="T9" fmla="*/ 11 h 22"/>
                    <a:gd name="T10" fmla="*/ 4 w 22"/>
                    <a:gd name="T11" fmla="*/ 4 h 22"/>
                    <a:gd name="T12" fmla="*/ 11 w 22"/>
                    <a:gd name="T13" fmla="*/ 0 h 22"/>
                    <a:gd name="T14" fmla="*/ 19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9"/>
                      </a:lnTo>
                      <a:lnTo>
                        <a:pt x="11" y="22"/>
                      </a:lnTo>
                      <a:lnTo>
                        <a:pt x="4" y="19"/>
                      </a:lnTo>
                      <a:lnTo>
                        <a:pt x="0" y="11"/>
                      </a:lnTo>
                      <a:lnTo>
                        <a:pt x="4" y="4"/>
                      </a:lnTo>
                      <a:lnTo>
                        <a:pt x="11" y="0"/>
                      </a:lnTo>
                      <a:lnTo>
                        <a:pt x="19"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73" name="Freeform 320"/>
                <p:cNvSpPr>
                  <a:spLocks/>
                </p:cNvSpPr>
                <p:nvPr/>
              </p:nvSpPr>
              <p:spPr bwMode="auto">
                <a:xfrm>
                  <a:off x="1865" y="2582"/>
                  <a:ext cx="22" cy="22"/>
                </a:xfrm>
                <a:custGeom>
                  <a:avLst/>
                  <a:gdLst>
                    <a:gd name="T0" fmla="*/ 22 w 22"/>
                    <a:gd name="T1" fmla="*/ 11 h 22"/>
                    <a:gd name="T2" fmla="*/ 18 w 22"/>
                    <a:gd name="T3" fmla="*/ 18 h 22"/>
                    <a:gd name="T4" fmla="*/ 11 w 22"/>
                    <a:gd name="T5" fmla="*/ 22 h 22"/>
                    <a:gd name="T6" fmla="*/ 4 w 22"/>
                    <a:gd name="T7" fmla="*/ 18 h 22"/>
                    <a:gd name="T8" fmla="*/ 0 w 22"/>
                    <a:gd name="T9" fmla="*/ 11 h 22"/>
                    <a:gd name="T10" fmla="*/ 4 w 22"/>
                    <a:gd name="T11" fmla="*/ 3 h 22"/>
                    <a:gd name="T12" fmla="*/ 11 w 22"/>
                    <a:gd name="T13" fmla="*/ 0 h 22"/>
                    <a:gd name="T14" fmla="*/ 18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4" y="18"/>
                      </a:lnTo>
                      <a:lnTo>
                        <a:pt x="0" y="11"/>
                      </a:lnTo>
                      <a:lnTo>
                        <a:pt x="4" y="3"/>
                      </a:lnTo>
                      <a:lnTo>
                        <a:pt x="11" y="0"/>
                      </a:lnTo>
                      <a:lnTo>
                        <a:pt x="18" y="3"/>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74" name="Freeform 321"/>
                <p:cNvSpPr>
                  <a:spLocks/>
                </p:cNvSpPr>
                <p:nvPr/>
              </p:nvSpPr>
              <p:spPr bwMode="auto">
                <a:xfrm>
                  <a:off x="1865" y="2582"/>
                  <a:ext cx="22" cy="22"/>
                </a:xfrm>
                <a:custGeom>
                  <a:avLst/>
                  <a:gdLst>
                    <a:gd name="T0" fmla="*/ 22 w 22"/>
                    <a:gd name="T1" fmla="*/ 11 h 22"/>
                    <a:gd name="T2" fmla="*/ 18 w 22"/>
                    <a:gd name="T3" fmla="*/ 18 h 22"/>
                    <a:gd name="T4" fmla="*/ 11 w 22"/>
                    <a:gd name="T5" fmla="*/ 22 h 22"/>
                    <a:gd name="T6" fmla="*/ 4 w 22"/>
                    <a:gd name="T7" fmla="*/ 18 h 22"/>
                    <a:gd name="T8" fmla="*/ 0 w 22"/>
                    <a:gd name="T9" fmla="*/ 11 h 22"/>
                    <a:gd name="T10" fmla="*/ 4 w 22"/>
                    <a:gd name="T11" fmla="*/ 3 h 22"/>
                    <a:gd name="T12" fmla="*/ 11 w 22"/>
                    <a:gd name="T13" fmla="*/ 0 h 22"/>
                    <a:gd name="T14" fmla="*/ 18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4" y="18"/>
                      </a:lnTo>
                      <a:lnTo>
                        <a:pt x="0" y="11"/>
                      </a:lnTo>
                      <a:lnTo>
                        <a:pt x="4" y="3"/>
                      </a:lnTo>
                      <a:lnTo>
                        <a:pt x="11" y="0"/>
                      </a:lnTo>
                      <a:lnTo>
                        <a:pt x="18" y="3"/>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75" name="Freeform 322"/>
                <p:cNvSpPr>
                  <a:spLocks/>
                </p:cNvSpPr>
                <p:nvPr/>
              </p:nvSpPr>
              <p:spPr bwMode="auto">
                <a:xfrm>
                  <a:off x="1891" y="2567"/>
                  <a:ext cx="22" cy="22"/>
                </a:xfrm>
                <a:custGeom>
                  <a:avLst/>
                  <a:gdLst>
                    <a:gd name="T0" fmla="*/ 22 w 22"/>
                    <a:gd name="T1" fmla="*/ 11 h 22"/>
                    <a:gd name="T2" fmla="*/ 18 w 22"/>
                    <a:gd name="T3" fmla="*/ 18 h 22"/>
                    <a:gd name="T4" fmla="*/ 11 w 22"/>
                    <a:gd name="T5" fmla="*/ 22 h 22"/>
                    <a:gd name="T6" fmla="*/ 3 w 22"/>
                    <a:gd name="T7" fmla="*/ 18 h 22"/>
                    <a:gd name="T8" fmla="*/ 0 w 22"/>
                    <a:gd name="T9" fmla="*/ 11 h 22"/>
                    <a:gd name="T10" fmla="*/ 3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3" y="18"/>
                      </a:lnTo>
                      <a:lnTo>
                        <a:pt x="0" y="11"/>
                      </a:lnTo>
                      <a:lnTo>
                        <a:pt x="3" y="4"/>
                      </a:lnTo>
                      <a:lnTo>
                        <a:pt x="11" y="0"/>
                      </a:lnTo>
                      <a:lnTo>
                        <a:pt x="18"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76" name="Freeform 323"/>
                <p:cNvSpPr>
                  <a:spLocks/>
                </p:cNvSpPr>
                <p:nvPr/>
              </p:nvSpPr>
              <p:spPr bwMode="auto">
                <a:xfrm>
                  <a:off x="1891" y="2567"/>
                  <a:ext cx="22" cy="22"/>
                </a:xfrm>
                <a:custGeom>
                  <a:avLst/>
                  <a:gdLst>
                    <a:gd name="T0" fmla="*/ 22 w 22"/>
                    <a:gd name="T1" fmla="*/ 11 h 22"/>
                    <a:gd name="T2" fmla="*/ 18 w 22"/>
                    <a:gd name="T3" fmla="*/ 18 h 22"/>
                    <a:gd name="T4" fmla="*/ 11 w 22"/>
                    <a:gd name="T5" fmla="*/ 22 h 22"/>
                    <a:gd name="T6" fmla="*/ 3 w 22"/>
                    <a:gd name="T7" fmla="*/ 18 h 22"/>
                    <a:gd name="T8" fmla="*/ 0 w 22"/>
                    <a:gd name="T9" fmla="*/ 11 h 22"/>
                    <a:gd name="T10" fmla="*/ 3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3" y="18"/>
                      </a:lnTo>
                      <a:lnTo>
                        <a:pt x="0" y="11"/>
                      </a:lnTo>
                      <a:lnTo>
                        <a:pt x="3" y="4"/>
                      </a:lnTo>
                      <a:lnTo>
                        <a:pt x="11" y="0"/>
                      </a:lnTo>
                      <a:lnTo>
                        <a:pt x="18"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77" name="Freeform 324"/>
                <p:cNvSpPr>
                  <a:spLocks/>
                </p:cNvSpPr>
                <p:nvPr/>
              </p:nvSpPr>
              <p:spPr bwMode="auto">
                <a:xfrm>
                  <a:off x="1916" y="2556"/>
                  <a:ext cx="23" cy="22"/>
                </a:xfrm>
                <a:custGeom>
                  <a:avLst/>
                  <a:gdLst>
                    <a:gd name="T0" fmla="*/ 23 w 23"/>
                    <a:gd name="T1" fmla="*/ 11 h 22"/>
                    <a:gd name="T2" fmla="*/ 19 w 23"/>
                    <a:gd name="T3" fmla="*/ 18 h 22"/>
                    <a:gd name="T4" fmla="*/ 11 w 23"/>
                    <a:gd name="T5" fmla="*/ 22 h 22"/>
                    <a:gd name="T6" fmla="*/ 4 w 23"/>
                    <a:gd name="T7" fmla="*/ 18 h 22"/>
                    <a:gd name="T8" fmla="*/ 0 w 23"/>
                    <a:gd name="T9" fmla="*/ 11 h 22"/>
                    <a:gd name="T10" fmla="*/ 4 w 23"/>
                    <a:gd name="T11" fmla="*/ 3 h 22"/>
                    <a:gd name="T12" fmla="*/ 11 w 23"/>
                    <a:gd name="T13" fmla="*/ 0 h 22"/>
                    <a:gd name="T14" fmla="*/ 19 w 23"/>
                    <a:gd name="T15" fmla="*/ 3 h 22"/>
                    <a:gd name="T16" fmla="*/ 23 w 23"/>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2">
                      <a:moveTo>
                        <a:pt x="23" y="11"/>
                      </a:moveTo>
                      <a:lnTo>
                        <a:pt x="19" y="18"/>
                      </a:lnTo>
                      <a:lnTo>
                        <a:pt x="11" y="22"/>
                      </a:lnTo>
                      <a:lnTo>
                        <a:pt x="4" y="18"/>
                      </a:lnTo>
                      <a:lnTo>
                        <a:pt x="0" y="11"/>
                      </a:lnTo>
                      <a:lnTo>
                        <a:pt x="4" y="3"/>
                      </a:lnTo>
                      <a:lnTo>
                        <a:pt x="11" y="0"/>
                      </a:lnTo>
                      <a:lnTo>
                        <a:pt x="19" y="3"/>
                      </a:lnTo>
                      <a:lnTo>
                        <a:pt x="23"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78" name="Freeform 325"/>
                <p:cNvSpPr>
                  <a:spLocks/>
                </p:cNvSpPr>
                <p:nvPr/>
              </p:nvSpPr>
              <p:spPr bwMode="auto">
                <a:xfrm>
                  <a:off x="1916" y="2556"/>
                  <a:ext cx="23" cy="22"/>
                </a:xfrm>
                <a:custGeom>
                  <a:avLst/>
                  <a:gdLst>
                    <a:gd name="T0" fmla="*/ 23 w 23"/>
                    <a:gd name="T1" fmla="*/ 11 h 22"/>
                    <a:gd name="T2" fmla="*/ 19 w 23"/>
                    <a:gd name="T3" fmla="*/ 18 h 22"/>
                    <a:gd name="T4" fmla="*/ 11 w 23"/>
                    <a:gd name="T5" fmla="*/ 22 h 22"/>
                    <a:gd name="T6" fmla="*/ 4 w 23"/>
                    <a:gd name="T7" fmla="*/ 18 h 22"/>
                    <a:gd name="T8" fmla="*/ 0 w 23"/>
                    <a:gd name="T9" fmla="*/ 11 h 22"/>
                    <a:gd name="T10" fmla="*/ 4 w 23"/>
                    <a:gd name="T11" fmla="*/ 3 h 22"/>
                    <a:gd name="T12" fmla="*/ 11 w 23"/>
                    <a:gd name="T13" fmla="*/ 0 h 22"/>
                    <a:gd name="T14" fmla="*/ 19 w 23"/>
                    <a:gd name="T15" fmla="*/ 3 h 22"/>
                    <a:gd name="T16" fmla="*/ 23 w 23"/>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2">
                      <a:moveTo>
                        <a:pt x="23" y="11"/>
                      </a:moveTo>
                      <a:lnTo>
                        <a:pt x="19" y="18"/>
                      </a:lnTo>
                      <a:lnTo>
                        <a:pt x="11" y="22"/>
                      </a:lnTo>
                      <a:lnTo>
                        <a:pt x="4" y="18"/>
                      </a:lnTo>
                      <a:lnTo>
                        <a:pt x="0" y="11"/>
                      </a:lnTo>
                      <a:lnTo>
                        <a:pt x="4" y="3"/>
                      </a:lnTo>
                      <a:lnTo>
                        <a:pt x="11" y="0"/>
                      </a:lnTo>
                      <a:lnTo>
                        <a:pt x="19" y="3"/>
                      </a:lnTo>
                      <a:lnTo>
                        <a:pt x="23"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79" name="Freeform 326"/>
                <p:cNvSpPr>
                  <a:spLocks/>
                </p:cNvSpPr>
                <p:nvPr/>
              </p:nvSpPr>
              <p:spPr bwMode="auto">
                <a:xfrm>
                  <a:off x="1942" y="2541"/>
                  <a:ext cx="22" cy="22"/>
                </a:xfrm>
                <a:custGeom>
                  <a:avLst/>
                  <a:gdLst>
                    <a:gd name="T0" fmla="*/ 22 w 22"/>
                    <a:gd name="T1" fmla="*/ 11 h 22"/>
                    <a:gd name="T2" fmla="*/ 19 w 22"/>
                    <a:gd name="T3" fmla="*/ 18 h 22"/>
                    <a:gd name="T4" fmla="*/ 11 w 22"/>
                    <a:gd name="T5" fmla="*/ 22 h 22"/>
                    <a:gd name="T6" fmla="*/ 4 w 22"/>
                    <a:gd name="T7" fmla="*/ 18 h 22"/>
                    <a:gd name="T8" fmla="*/ 0 w 22"/>
                    <a:gd name="T9" fmla="*/ 11 h 22"/>
                    <a:gd name="T10" fmla="*/ 4 w 22"/>
                    <a:gd name="T11" fmla="*/ 4 h 22"/>
                    <a:gd name="T12" fmla="*/ 11 w 22"/>
                    <a:gd name="T13" fmla="*/ 0 h 22"/>
                    <a:gd name="T14" fmla="*/ 19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8"/>
                      </a:lnTo>
                      <a:lnTo>
                        <a:pt x="11" y="22"/>
                      </a:lnTo>
                      <a:lnTo>
                        <a:pt x="4" y="18"/>
                      </a:lnTo>
                      <a:lnTo>
                        <a:pt x="0" y="11"/>
                      </a:lnTo>
                      <a:lnTo>
                        <a:pt x="4" y="4"/>
                      </a:lnTo>
                      <a:lnTo>
                        <a:pt x="11" y="0"/>
                      </a:lnTo>
                      <a:lnTo>
                        <a:pt x="19"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80" name="Freeform 327"/>
                <p:cNvSpPr>
                  <a:spLocks/>
                </p:cNvSpPr>
                <p:nvPr/>
              </p:nvSpPr>
              <p:spPr bwMode="auto">
                <a:xfrm>
                  <a:off x="1942" y="2541"/>
                  <a:ext cx="22" cy="22"/>
                </a:xfrm>
                <a:custGeom>
                  <a:avLst/>
                  <a:gdLst>
                    <a:gd name="T0" fmla="*/ 22 w 22"/>
                    <a:gd name="T1" fmla="*/ 11 h 22"/>
                    <a:gd name="T2" fmla="*/ 19 w 22"/>
                    <a:gd name="T3" fmla="*/ 18 h 22"/>
                    <a:gd name="T4" fmla="*/ 11 w 22"/>
                    <a:gd name="T5" fmla="*/ 22 h 22"/>
                    <a:gd name="T6" fmla="*/ 4 w 22"/>
                    <a:gd name="T7" fmla="*/ 18 h 22"/>
                    <a:gd name="T8" fmla="*/ 0 w 22"/>
                    <a:gd name="T9" fmla="*/ 11 h 22"/>
                    <a:gd name="T10" fmla="*/ 4 w 22"/>
                    <a:gd name="T11" fmla="*/ 4 h 22"/>
                    <a:gd name="T12" fmla="*/ 11 w 22"/>
                    <a:gd name="T13" fmla="*/ 0 h 22"/>
                    <a:gd name="T14" fmla="*/ 19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8"/>
                      </a:lnTo>
                      <a:lnTo>
                        <a:pt x="11" y="22"/>
                      </a:lnTo>
                      <a:lnTo>
                        <a:pt x="4" y="18"/>
                      </a:lnTo>
                      <a:lnTo>
                        <a:pt x="0" y="11"/>
                      </a:lnTo>
                      <a:lnTo>
                        <a:pt x="4" y="4"/>
                      </a:lnTo>
                      <a:lnTo>
                        <a:pt x="11" y="0"/>
                      </a:lnTo>
                      <a:lnTo>
                        <a:pt x="19"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81" name="Freeform 328"/>
                <p:cNvSpPr>
                  <a:spLocks/>
                </p:cNvSpPr>
                <p:nvPr/>
              </p:nvSpPr>
              <p:spPr bwMode="auto">
                <a:xfrm>
                  <a:off x="1968" y="2526"/>
                  <a:ext cx="22" cy="22"/>
                </a:xfrm>
                <a:custGeom>
                  <a:avLst/>
                  <a:gdLst>
                    <a:gd name="T0" fmla="*/ 22 w 22"/>
                    <a:gd name="T1" fmla="*/ 11 h 22"/>
                    <a:gd name="T2" fmla="*/ 18 w 22"/>
                    <a:gd name="T3" fmla="*/ 19 h 22"/>
                    <a:gd name="T4" fmla="*/ 11 w 22"/>
                    <a:gd name="T5" fmla="*/ 22 h 22"/>
                    <a:gd name="T6" fmla="*/ 4 w 22"/>
                    <a:gd name="T7" fmla="*/ 19 h 22"/>
                    <a:gd name="T8" fmla="*/ 0 w 22"/>
                    <a:gd name="T9" fmla="*/ 11 h 22"/>
                    <a:gd name="T10" fmla="*/ 4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9"/>
                      </a:lnTo>
                      <a:lnTo>
                        <a:pt x="11" y="22"/>
                      </a:lnTo>
                      <a:lnTo>
                        <a:pt x="4" y="19"/>
                      </a:lnTo>
                      <a:lnTo>
                        <a:pt x="0" y="11"/>
                      </a:lnTo>
                      <a:lnTo>
                        <a:pt x="4" y="4"/>
                      </a:lnTo>
                      <a:lnTo>
                        <a:pt x="11" y="0"/>
                      </a:lnTo>
                      <a:lnTo>
                        <a:pt x="18"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82" name="Freeform 329"/>
                <p:cNvSpPr>
                  <a:spLocks/>
                </p:cNvSpPr>
                <p:nvPr/>
              </p:nvSpPr>
              <p:spPr bwMode="auto">
                <a:xfrm>
                  <a:off x="1968" y="2526"/>
                  <a:ext cx="22" cy="22"/>
                </a:xfrm>
                <a:custGeom>
                  <a:avLst/>
                  <a:gdLst>
                    <a:gd name="T0" fmla="*/ 22 w 22"/>
                    <a:gd name="T1" fmla="*/ 11 h 22"/>
                    <a:gd name="T2" fmla="*/ 18 w 22"/>
                    <a:gd name="T3" fmla="*/ 19 h 22"/>
                    <a:gd name="T4" fmla="*/ 11 w 22"/>
                    <a:gd name="T5" fmla="*/ 22 h 22"/>
                    <a:gd name="T6" fmla="*/ 4 w 22"/>
                    <a:gd name="T7" fmla="*/ 19 h 22"/>
                    <a:gd name="T8" fmla="*/ 0 w 22"/>
                    <a:gd name="T9" fmla="*/ 11 h 22"/>
                    <a:gd name="T10" fmla="*/ 4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9"/>
                      </a:lnTo>
                      <a:lnTo>
                        <a:pt x="11" y="22"/>
                      </a:lnTo>
                      <a:lnTo>
                        <a:pt x="4" y="19"/>
                      </a:lnTo>
                      <a:lnTo>
                        <a:pt x="0" y="11"/>
                      </a:lnTo>
                      <a:lnTo>
                        <a:pt x="4" y="4"/>
                      </a:lnTo>
                      <a:lnTo>
                        <a:pt x="11" y="0"/>
                      </a:lnTo>
                      <a:lnTo>
                        <a:pt x="18"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83" name="Freeform 330"/>
                <p:cNvSpPr>
                  <a:spLocks/>
                </p:cNvSpPr>
                <p:nvPr/>
              </p:nvSpPr>
              <p:spPr bwMode="auto">
                <a:xfrm>
                  <a:off x="1994" y="2515"/>
                  <a:ext cx="22" cy="22"/>
                </a:xfrm>
                <a:custGeom>
                  <a:avLst/>
                  <a:gdLst>
                    <a:gd name="T0" fmla="*/ 22 w 22"/>
                    <a:gd name="T1" fmla="*/ 11 h 22"/>
                    <a:gd name="T2" fmla="*/ 18 w 22"/>
                    <a:gd name="T3" fmla="*/ 19 h 22"/>
                    <a:gd name="T4" fmla="*/ 11 w 22"/>
                    <a:gd name="T5" fmla="*/ 22 h 22"/>
                    <a:gd name="T6" fmla="*/ 3 w 22"/>
                    <a:gd name="T7" fmla="*/ 19 h 22"/>
                    <a:gd name="T8" fmla="*/ 0 w 22"/>
                    <a:gd name="T9" fmla="*/ 11 h 22"/>
                    <a:gd name="T10" fmla="*/ 3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9"/>
                      </a:lnTo>
                      <a:lnTo>
                        <a:pt x="11" y="22"/>
                      </a:lnTo>
                      <a:lnTo>
                        <a:pt x="3" y="19"/>
                      </a:lnTo>
                      <a:lnTo>
                        <a:pt x="0" y="11"/>
                      </a:lnTo>
                      <a:lnTo>
                        <a:pt x="3" y="4"/>
                      </a:lnTo>
                      <a:lnTo>
                        <a:pt x="11" y="0"/>
                      </a:lnTo>
                      <a:lnTo>
                        <a:pt x="18"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84" name="Freeform 331"/>
                <p:cNvSpPr>
                  <a:spLocks/>
                </p:cNvSpPr>
                <p:nvPr/>
              </p:nvSpPr>
              <p:spPr bwMode="auto">
                <a:xfrm>
                  <a:off x="1994" y="2515"/>
                  <a:ext cx="22" cy="22"/>
                </a:xfrm>
                <a:custGeom>
                  <a:avLst/>
                  <a:gdLst>
                    <a:gd name="T0" fmla="*/ 22 w 22"/>
                    <a:gd name="T1" fmla="*/ 11 h 22"/>
                    <a:gd name="T2" fmla="*/ 18 w 22"/>
                    <a:gd name="T3" fmla="*/ 19 h 22"/>
                    <a:gd name="T4" fmla="*/ 11 w 22"/>
                    <a:gd name="T5" fmla="*/ 22 h 22"/>
                    <a:gd name="T6" fmla="*/ 3 w 22"/>
                    <a:gd name="T7" fmla="*/ 19 h 22"/>
                    <a:gd name="T8" fmla="*/ 0 w 22"/>
                    <a:gd name="T9" fmla="*/ 11 h 22"/>
                    <a:gd name="T10" fmla="*/ 3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9"/>
                      </a:lnTo>
                      <a:lnTo>
                        <a:pt x="11" y="22"/>
                      </a:lnTo>
                      <a:lnTo>
                        <a:pt x="3" y="19"/>
                      </a:lnTo>
                      <a:lnTo>
                        <a:pt x="0" y="11"/>
                      </a:lnTo>
                      <a:lnTo>
                        <a:pt x="3" y="4"/>
                      </a:lnTo>
                      <a:lnTo>
                        <a:pt x="11" y="0"/>
                      </a:lnTo>
                      <a:lnTo>
                        <a:pt x="18"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85" name="Freeform 332"/>
                <p:cNvSpPr>
                  <a:spLocks/>
                </p:cNvSpPr>
                <p:nvPr/>
              </p:nvSpPr>
              <p:spPr bwMode="auto">
                <a:xfrm>
                  <a:off x="2019" y="2504"/>
                  <a:ext cx="22" cy="22"/>
                </a:xfrm>
                <a:custGeom>
                  <a:avLst/>
                  <a:gdLst>
                    <a:gd name="T0" fmla="*/ 22 w 22"/>
                    <a:gd name="T1" fmla="*/ 11 h 22"/>
                    <a:gd name="T2" fmla="*/ 19 w 22"/>
                    <a:gd name="T3" fmla="*/ 19 h 22"/>
                    <a:gd name="T4" fmla="*/ 11 w 22"/>
                    <a:gd name="T5" fmla="*/ 22 h 22"/>
                    <a:gd name="T6" fmla="*/ 4 w 22"/>
                    <a:gd name="T7" fmla="*/ 19 h 22"/>
                    <a:gd name="T8" fmla="*/ 0 w 22"/>
                    <a:gd name="T9" fmla="*/ 11 h 22"/>
                    <a:gd name="T10" fmla="*/ 4 w 22"/>
                    <a:gd name="T11" fmla="*/ 4 h 22"/>
                    <a:gd name="T12" fmla="*/ 11 w 22"/>
                    <a:gd name="T13" fmla="*/ 0 h 22"/>
                    <a:gd name="T14" fmla="*/ 19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9"/>
                      </a:lnTo>
                      <a:lnTo>
                        <a:pt x="11" y="22"/>
                      </a:lnTo>
                      <a:lnTo>
                        <a:pt x="4" y="19"/>
                      </a:lnTo>
                      <a:lnTo>
                        <a:pt x="0" y="11"/>
                      </a:lnTo>
                      <a:lnTo>
                        <a:pt x="4" y="4"/>
                      </a:lnTo>
                      <a:lnTo>
                        <a:pt x="11" y="0"/>
                      </a:lnTo>
                      <a:lnTo>
                        <a:pt x="19"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86" name="Freeform 333"/>
                <p:cNvSpPr>
                  <a:spLocks/>
                </p:cNvSpPr>
                <p:nvPr/>
              </p:nvSpPr>
              <p:spPr bwMode="auto">
                <a:xfrm>
                  <a:off x="2019" y="2504"/>
                  <a:ext cx="22" cy="22"/>
                </a:xfrm>
                <a:custGeom>
                  <a:avLst/>
                  <a:gdLst>
                    <a:gd name="T0" fmla="*/ 22 w 22"/>
                    <a:gd name="T1" fmla="*/ 11 h 22"/>
                    <a:gd name="T2" fmla="*/ 19 w 22"/>
                    <a:gd name="T3" fmla="*/ 19 h 22"/>
                    <a:gd name="T4" fmla="*/ 11 w 22"/>
                    <a:gd name="T5" fmla="*/ 22 h 22"/>
                    <a:gd name="T6" fmla="*/ 4 w 22"/>
                    <a:gd name="T7" fmla="*/ 19 h 22"/>
                    <a:gd name="T8" fmla="*/ 0 w 22"/>
                    <a:gd name="T9" fmla="*/ 11 h 22"/>
                    <a:gd name="T10" fmla="*/ 4 w 22"/>
                    <a:gd name="T11" fmla="*/ 4 h 22"/>
                    <a:gd name="T12" fmla="*/ 11 w 22"/>
                    <a:gd name="T13" fmla="*/ 0 h 22"/>
                    <a:gd name="T14" fmla="*/ 19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9"/>
                      </a:lnTo>
                      <a:lnTo>
                        <a:pt x="11" y="22"/>
                      </a:lnTo>
                      <a:lnTo>
                        <a:pt x="4" y="19"/>
                      </a:lnTo>
                      <a:lnTo>
                        <a:pt x="0" y="11"/>
                      </a:lnTo>
                      <a:lnTo>
                        <a:pt x="4" y="4"/>
                      </a:lnTo>
                      <a:lnTo>
                        <a:pt x="11" y="0"/>
                      </a:lnTo>
                      <a:lnTo>
                        <a:pt x="19"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87" name="Freeform 334"/>
                <p:cNvSpPr>
                  <a:spLocks/>
                </p:cNvSpPr>
                <p:nvPr/>
              </p:nvSpPr>
              <p:spPr bwMode="auto">
                <a:xfrm>
                  <a:off x="2045" y="2490"/>
                  <a:ext cx="22" cy="22"/>
                </a:xfrm>
                <a:custGeom>
                  <a:avLst/>
                  <a:gdLst>
                    <a:gd name="T0" fmla="*/ 22 w 22"/>
                    <a:gd name="T1" fmla="*/ 11 h 22"/>
                    <a:gd name="T2" fmla="*/ 18 w 22"/>
                    <a:gd name="T3" fmla="*/ 18 h 22"/>
                    <a:gd name="T4" fmla="*/ 11 w 22"/>
                    <a:gd name="T5" fmla="*/ 22 h 22"/>
                    <a:gd name="T6" fmla="*/ 4 w 22"/>
                    <a:gd name="T7" fmla="*/ 18 h 22"/>
                    <a:gd name="T8" fmla="*/ 0 w 22"/>
                    <a:gd name="T9" fmla="*/ 11 h 22"/>
                    <a:gd name="T10" fmla="*/ 4 w 22"/>
                    <a:gd name="T11" fmla="*/ 3 h 22"/>
                    <a:gd name="T12" fmla="*/ 11 w 22"/>
                    <a:gd name="T13" fmla="*/ 0 h 22"/>
                    <a:gd name="T14" fmla="*/ 18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4" y="18"/>
                      </a:lnTo>
                      <a:lnTo>
                        <a:pt x="0" y="11"/>
                      </a:lnTo>
                      <a:lnTo>
                        <a:pt x="4" y="3"/>
                      </a:lnTo>
                      <a:lnTo>
                        <a:pt x="11" y="0"/>
                      </a:lnTo>
                      <a:lnTo>
                        <a:pt x="18" y="3"/>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88" name="Freeform 335"/>
                <p:cNvSpPr>
                  <a:spLocks/>
                </p:cNvSpPr>
                <p:nvPr/>
              </p:nvSpPr>
              <p:spPr bwMode="auto">
                <a:xfrm>
                  <a:off x="2045" y="2490"/>
                  <a:ext cx="22" cy="22"/>
                </a:xfrm>
                <a:custGeom>
                  <a:avLst/>
                  <a:gdLst>
                    <a:gd name="T0" fmla="*/ 22 w 22"/>
                    <a:gd name="T1" fmla="*/ 11 h 22"/>
                    <a:gd name="T2" fmla="*/ 18 w 22"/>
                    <a:gd name="T3" fmla="*/ 18 h 22"/>
                    <a:gd name="T4" fmla="*/ 11 w 22"/>
                    <a:gd name="T5" fmla="*/ 22 h 22"/>
                    <a:gd name="T6" fmla="*/ 4 w 22"/>
                    <a:gd name="T7" fmla="*/ 18 h 22"/>
                    <a:gd name="T8" fmla="*/ 0 w 22"/>
                    <a:gd name="T9" fmla="*/ 11 h 22"/>
                    <a:gd name="T10" fmla="*/ 4 w 22"/>
                    <a:gd name="T11" fmla="*/ 3 h 22"/>
                    <a:gd name="T12" fmla="*/ 11 w 22"/>
                    <a:gd name="T13" fmla="*/ 0 h 22"/>
                    <a:gd name="T14" fmla="*/ 18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4" y="18"/>
                      </a:lnTo>
                      <a:lnTo>
                        <a:pt x="0" y="11"/>
                      </a:lnTo>
                      <a:lnTo>
                        <a:pt x="4" y="3"/>
                      </a:lnTo>
                      <a:lnTo>
                        <a:pt x="11" y="0"/>
                      </a:lnTo>
                      <a:lnTo>
                        <a:pt x="18" y="3"/>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89" name="Freeform 336"/>
                <p:cNvSpPr>
                  <a:spLocks/>
                </p:cNvSpPr>
                <p:nvPr/>
              </p:nvSpPr>
              <p:spPr bwMode="auto">
                <a:xfrm>
                  <a:off x="2074" y="2479"/>
                  <a:ext cx="23" cy="22"/>
                </a:xfrm>
                <a:custGeom>
                  <a:avLst/>
                  <a:gdLst>
                    <a:gd name="T0" fmla="*/ 23 w 23"/>
                    <a:gd name="T1" fmla="*/ 11 h 22"/>
                    <a:gd name="T2" fmla="*/ 19 w 23"/>
                    <a:gd name="T3" fmla="*/ 18 h 22"/>
                    <a:gd name="T4" fmla="*/ 11 w 23"/>
                    <a:gd name="T5" fmla="*/ 22 h 22"/>
                    <a:gd name="T6" fmla="*/ 4 w 23"/>
                    <a:gd name="T7" fmla="*/ 18 h 22"/>
                    <a:gd name="T8" fmla="*/ 0 w 23"/>
                    <a:gd name="T9" fmla="*/ 11 h 22"/>
                    <a:gd name="T10" fmla="*/ 4 w 23"/>
                    <a:gd name="T11" fmla="*/ 3 h 22"/>
                    <a:gd name="T12" fmla="*/ 11 w 23"/>
                    <a:gd name="T13" fmla="*/ 0 h 22"/>
                    <a:gd name="T14" fmla="*/ 19 w 23"/>
                    <a:gd name="T15" fmla="*/ 3 h 22"/>
                    <a:gd name="T16" fmla="*/ 23 w 23"/>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2">
                      <a:moveTo>
                        <a:pt x="23" y="11"/>
                      </a:moveTo>
                      <a:lnTo>
                        <a:pt x="19" y="18"/>
                      </a:lnTo>
                      <a:lnTo>
                        <a:pt x="11" y="22"/>
                      </a:lnTo>
                      <a:lnTo>
                        <a:pt x="4" y="18"/>
                      </a:lnTo>
                      <a:lnTo>
                        <a:pt x="0" y="11"/>
                      </a:lnTo>
                      <a:lnTo>
                        <a:pt x="4" y="3"/>
                      </a:lnTo>
                      <a:lnTo>
                        <a:pt x="11" y="0"/>
                      </a:lnTo>
                      <a:lnTo>
                        <a:pt x="19" y="3"/>
                      </a:lnTo>
                      <a:lnTo>
                        <a:pt x="23"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0" name="Freeform 337"/>
                <p:cNvSpPr>
                  <a:spLocks/>
                </p:cNvSpPr>
                <p:nvPr/>
              </p:nvSpPr>
              <p:spPr bwMode="auto">
                <a:xfrm>
                  <a:off x="2074" y="2479"/>
                  <a:ext cx="23" cy="22"/>
                </a:xfrm>
                <a:custGeom>
                  <a:avLst/>
                  <a:gdLst>
                    <a:gd name="T0" fmla="*/ 23 w 23"/>
                    <a:gd name="T1" fmla="*/ 11 h 22"/>
                    <a:gd name="T2" fmla="*/ 19 w 23"/>
                    <a:gd name="T3" fmla="*/ 18 h 22"/>
                    <a:gd name="T4" fmla="*/ 11 w 23"/>
                    <a:gd name="T5" fmla="*/ 22 h 22"/>
                    <a:gd name="T6" fmla="*/ 4 w 23"/>
                    <a:gd name="T7" fmla="*/ 18 h 22"/>
                    <a:gd name="T8" fmla="*/ 0 w 23"/>
                    <a:gd name="T9" fmla="*/ 11 h 22"/>
                    <a:gd name="T10" fmla="*/ 4 w 23"/>
                    <a:gd name="T11" fmla="*/ 3 h 22"/>
                    <a:gd name="T12" fmla="*/ 11 w 23"/>
                    <a:gd name="T13" fmla="*/ 0 h 22"/>
                    <a:gd name="T14" fmla="*/ 19 w 23"/>
                    <a:gd name="T15" fmla="*/ 3 h 22"/>
                    <a:gd name="T16" fmla="*/ 23 w 23"/>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2">
                      <a:moveTo>
                        <a:pt x="23" y="11"/>
                      </a:moveTo>
                      <a:lnTo>
                        <a:pt x="19" y="18"/>
                      </a:lnTo>
                      <a:lnTo>
                        <a:pt x="11" y="22"/>
                      </a:lnTo>
                      <a:lnTo>
                        <a:pt x="4" y="18"/>
                      </a:lnTo>
                      <a:lnTo>
                        <a:pt x="0" y="11"/>
                      </a:lnTo>
                      <a:lnTo>
                        <a:pt x="4" y="3"/>
                      </a:lnTo>
                      <a:lnTo>
                        <a:pt x="11" y="0"/>
                      </a:lnTo>
                      <a:lnTo>
                        <a:pt x="19" y="3"/>
                      </a:lnTo>
                      <a:lnTo>
                        <a:pt x="23"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91" name="Freeform 338"/>
                <p:cNvSpPr>
                  <a:spLocks/>
                </p:cNvSpPr>
                <p:nvPr/>
              </p:nvSpPr>
              <p:spPr bwMode="auto">
                <a:xfrm>
                  <a:off x="2100" y="2464"/>
                  <a:ext cx="22" cy="22"/>
                </a:xfrm>
                <a:custGeom>
                  <a:avLst/>
                  <a:gdLst>
                    <a:gd name="T0" fmla="*/ 22 w 22"/>
                    <a:gd name="T1" fmla="*/ 11 h 22"/>
                    <a:gd name="T2" fmla="*/ 19 w 22"/>
                    <a:gd name="T3" fmla="*/ 18 h 22"/>
                    <a:gd name="T4" fmla="*/ 11 w 22"/>
                    <a:gd name="T5" fmla="*/ 22 h 22"/>
                    <a:gd name="T6" fmla="*/ 4 w 22"/>
                    <a:gd name="T7" fmla="*/ 18 h 22"/>
                    <a:gd name="T8" fmla="*/ 0 w 22"/>
                    <a:gd name="T9" fmla="*/ 11 h 22"/>
                    <a:gd name="T10" fmla="*/ 4 w 22"/>
                    <a:gd name="T11" fmla="*/ 4 h 22"/>
                    <a:gd name="T12" fmla="*/ 11 w 22"/>
                    <a:gd name="T13" fmla="*/ 0 h 22"/>
                    <a:gd name="T14" fmla="*/ 19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8"/>
                      </a:lnTo>
                      <a:lnTo>
                        <a:pt x="11" y="22"/>
                      </a:lnTo>
                      <a:lnTo>
                        <a:pt x="4" y="18"/>
                      </a:lnTo>
                      <a:lnTo>
                        <a:pt x="0" y="11"/>
                      </a:lnTo>
                      <a:lnTo>
                        <a:pt x="4" y="4"/>
                      </a:lnTo>
                      <a:lnTo>
                        <a:pt x="11" y="0"/>
                      </a:lnTo>
                      <a:lnTo>
                        <a:pt x="19"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2" name="Freeform 339"/>
                <p:cNvSpPr>
                  <a:spLocks/>
                </p:cNvSpPr>
                <p:nvPr/>
              </p:nvSpPr>
              <p:spPr bwMode="auto">
                <a:xfrm>
                  <a:off x="2100" y="2464"/>
                  <a:ext cx="22" cy="22"/>
                </a:xfrm>
                <a:custGeom>
                  <a:avLst/>
                  <a:gdLst>
                    <a:gd name="T0" fmla="*/ 22 w 22"/>
                    <a:gd name="T1" fmla="*/ 11 h 22"/>
                    <a:gd name="T2" fmla="*/ 19 w 22"/>
                    <a:gd name="T3" fmla="*/ 18 h 22"/>
                    <a:gd name="T4" fmla="*/ 11 w 22"/>
                    <a:gd name="T5" fmla="*/ 22 h 22"/>
                    <a:gd name="T6" fmla="*/ 4 w 22"/>
                    <a:gd name="T7" fmla="*/ 18 h 22"/>
                    <a:gd name="T8" fmla="*/ 0 w 22"/>
                    <a:gd name="T9" fmla="*/ 11 h 22"/>
                    <a:gd name="T10" fmla="*/ 4 w 22"/>
                    <a:gd name="T11" fmla="*/ 4 h 22"/>
                    <a:gd name="T12" fmla="*/ 11 w 22"/>
                    <a:gd name="T13" fmla="*/ 0 h 22"/>
                    <a:gd name="T14" fmla="*/ 19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8"/>
                      </a:lnTo>
                      <a:lnTo>
                        <a:pt x="11" y="22"/>
                      </a:lnTo>
                      <a:lnTo>
                        <a:pt x="4" y="18"/>
                      </a:lnTo>
                      <a:lnTo>
                        <a:pt x="0" y="11"/>
                      </a:lnTo>
                      <a:lnTo>
                        <a:pt x="4" y="4"/>
                      </a:lnTo>
                      <a:lnTo>
                        <a:pt x="11" y="0"/>
                      </a:lnTo>
                      <a:lnTo>
                        <a:pt x="19"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93" name="Freeform 340"/>
                <p:cNvSpPr>
                  <a:spLocks/>
                </p:cNvSpPr>
                <p:nvPr/>
              </p:nvSpPr>
              <p:spPr bwMode="auto">
                <a:xfrm>
                  <a:off x="2126" y="2453"/>
                  <a:ext cx="22" cy="22"/>
                </a:xfrm>
                <a:custGeom>
                  <a:avLst/>
                  <a:gdLst>
                    <a:gd name="T0" fmla="*/ 22 w 22"/>
                    <a:gd name="T1" fmla="*/ 11 h 22"/>
                    <a:gd name="T2" fmla="*/ 18 w 22"/>
                    <a:gd name="T3" fmla="*/ 18 h 22"/>
                    <a:gd name="T4" fmla="*/ 11 w 22"/>
                    <a:gd name="T5" fmla="*/ 22 h 22"/>
                    <a:gd name="T6" fmla="*/ 4 w 22"/>
                    <a:gd name="T7" fmla="*/ 18 h 22"/>
                    <a:gd name="T8" fmla="*/ 0 w 22"/>
                    <a:gd name="T9" fmla="*/ 11 h 22"/>
                    <a:gd name="T10" fmla="*/ 4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4" y="18"/>
                      </a:lnTo>
                      <a:lnTo>
                        <a:pt x="0" y="11"/>
                      </a:lnTo>
                      <a:lnTo>
                        <a:pt x="4" y="4"/>
                      </a:lnTo>
                      <a:lnTo>
                        <a:pt x="11" y="0"/>
                      </a:lnTo>
                      <a:lnTo>
                        <a:pt x="18"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4" name="Freeform 341"/>
                <p:cNvSpPr>
                  <a:spLocks/>
                </p:cNvSpPr>
                <p:nvPr/>
              </p:nvSpPr>
              <p:spPr bwMode="auto">
                <a:xfrm>
                  <a:off x="2126" y="2453"/>
                  <a:ext cx="22" cy="22"/>
                </a:xfrm>
                <a:custGeom>
                  <a:avLst/>
                  <a:gdLst>
                    <a:gd name="T0" fmla="*/ 22 w 22"/>
                    <a:gd name="T1" fmla="*/ 11 h 22"/>
                    <a:gd name="T2" fmla="*/ 18 w 22"/>
                    <a:gd name="T3" fmla="*/ 18 h 22"/>
                    <a:gd name="T4" fmla="*/ 11 w 22"/>
                    <a:gd name="T5" fmla="*/ 22 h 22"/>
                    <a:gd name="T6" fmla="*/ 4 w 22"/>
                    <a:gd name="T7" fmla="*/ 18 h 22"/>
                    <a:gd name="T8" fmla="*/ 0 w 22"/>
                    <a:gd name="T9" fmla="*/ 11 h 22"/>
                    <a:gd name="T10" fmla="*/ 4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4" y="18"/>
                      </a:lnTo>
                      <a:lnTo>
                        <a:pt x="0" y="11"/>
                      </a:lnTo>
                      <a:lnTo>
                        <a:pt x="4" y="4"/>
                      </a:lnTo>
                      <a:lnTo>
                        <a:pt x="11" y="0"/>
                      </a:lnTo>
                      <a:lnTo>
                        <a:pt x="18"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95" name="Freeform 342"/>
                <p:cNvSpPr>
                  <a:spLocks/>
                </p:cNvSpPr>
                <p:nvPr/>
              </p:nvSpPr>
              <p:spPr bwMode="auto">
                <a:xfrm>
                  <a:off x="2152" y="2442"/>
                  <a:ext cx="22" cy="22"/>
                </a:xfrm>
                <a:custGeom>
                  <a:avLst/>
                  <a:gdLst>
                    <a:gd name="T0" fmla="*/ 22 w 22"/>
                    <a:gd name="T1" fmla="*/ 11 h 22"/>
                    <a:gd name="T2" fmla="*/ 18 w 22"/>
                    <a:gd name="T3" fmla="*/ 18 h 22"/>
                    <a:gd name="T4" fmla="*/ 11 w 22"/>
                    <a:gd name="T5" fmla="*/ 22 h 22"/>
                    <a:gd name="T6" fmla="*/ 3 w 22"/>
                    <a:gd name="T7" fmla="*/ 18 h 22"/>
                    <a:gd name="T8" fmla="*/ 0 w 22"/>
                    <a:gd name="T9" fmla="*/ 11 h 22"/>
                    <a:gd name="T10" fmla="*/ 3 w 22"/>
                    <a:gd name="T11" fmla="*/ 3 h 22"/>
                    <a:gd name="T12" fmla="*/ 11 w 22"/>
                    <a:gd name="T13" fmla="*/ 0 h 22"/>
                    <a:gd name="T14" fmla="*/ 18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3" y="18"/>
                      </a:lnTo>
                      <a:lnTo>
                        <a:pt x="0" y="11"/>
                      </a:lnTo>
                      <a:lnTo>
                        <a:pt x="3" y="3"/>
                      </a:lnTo>
                      <a:lnTo>
                        <a:pt x="11" y="0"/>
                      </a:lnTo>
                      <a:lnTo>
                        <a:pt x="18" y="3"/>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6" name="Freeform 343"/>
                <p:cNvSpPr>
                  <a:spLocks/>
                </p:cNvSpPr>
                <p:nvPr/>
              </p:nvSpPr>
              <p:spPr bwMode="auto">
                <a:xfrm>
                  <a:off x="2152" y="2442"/>
                  <a:ext cx="22" cy="22"/>
                </a:xfrm>
                <a:custGeom>
                  <a:avLst/>
                  <a:gdLst>
                    <a:gd name="T0" fmla="*/ 22 w 22"/>
                    <a:gd name="T1" fmla="*/ 11 h 22"/>
                    <a:gd name="T2" fmla="*/ 18 w 22"/>
                    <a:gd name="T3" fmla="*/ 18 h 22"/>
                    <a:gd name="T4" fmla="*/ 11 w 22"/>
                    <a:gd name="T5" fmla="*/ 22 h 22"/>
                    <a:gd name="T6" fmla="*/ 3 w 22"/>
                    <a:gd name="T7" fmla="*/ 18 h 22"/>
                    <a:gd name="T8" fmla="*/ 0 w 22"/>
                    <a:gd name="T9" fmla="*/ 11 h 22"/>
                    <a:gd name="T10" fmla="*/ 3 w 22"/>
                    <a:gd name="T11" fmla="*/ 3 h 22"/>
                    <a:gd name="T12" fmla="*/ 11 w 22"/>
                    <a:gd name="T13" fmla="*/ 0 h 22"/>
                    <a:gd name="T14" fmla="*/ 18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3" y="18"/>
                      </a:lnTo>
                      <a:lnTo>
                        <a:pt x="0" y="11"/>
                      </a:lnTo>
                      <a:lnTo>
                        <a:pt x="3" y="3"/>
                      </a:lnTo>
                      <a:lnTo>
                        <a:pt x="11" y="0"/>
                      </a:lnTo>
                      <a:lnTo>
                        <a:pt x="18" y="3"/>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97" name="Freeform 344"/>
                <p:cNvSpPr>
                  <a:spLocks/>
                </p:cNvSpPr>
                <p:nvPr/>
              </p:nvSpPr>
              <p:spPr bwMode="auto">
                <a:xfrm>
                  <a:off x="2177" y="2431"/>
                  <a:ext cx="22" cy="22"/>
                </a:xfrm>
                <a:custGeom>
                  <a:avLst/>
                  <a:gdLst>
                    <a:gd name="T0" fmla="*/ 22 w 22"/>
                    <a:gd name="T1" fmla="*/ 11 h 22"/>
                    <a:gd name="T2" fmla="*/ 19 w 22"/>
                    <a:gd name="T3" fmla="*/ 18 h 22"/>
                    <a:gd name="T4" fmla="*/ 11 w 22"/>
                    <a:gd name="T5" fmla="*/ 22 h 22"/>
                    <a:gd name="T6" fmla="*/ 4 w 22"/>
                    <a:gd name="T7" fmla="*/ 18 h 22"/>
                    <a:gd name="T8" fmla="*/ 0 w 22"/>
                    <a:gd name="T9" fmla="*/ 11 h 22"/>
                    <a:gd name="T10" fmla="*/ 4 w 22"/>
                    <a:gd name="T11" fmla="*/ 3 h 22"/>
                    <a:gd name="T12" fmla="*/ 11 w 22"/>
                    <a:gd name="T13" fmla="*/ 0 h 22"/>
                    <a:gd name="T14" fmla="*/ 19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8"/>
                      </a:lnTo>
                      <a:lnTo>
                        <a:pt x="11" y="22"/>
                      </a:lnTo>
                      <a:lnTo>
                        <a:pt x="4" y="18"/>
                      </a:lnTo>
                      <a:lnTo>
                        <a:pt x="0" y="11"/>
                      </a:lnTo>
                      <a:lnTo>
                        <a:pt x="4" y="3"/>
                      </a:lnTo>
                      <a:lnTo>
                        <a:pt x="11" y="0"/>
                      </a:lnTo>
                      <a:lnTo>
                        <a:pt x="19" y="3"/>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8" name="Freeform 345"/>
                <p:cNvSpPr>
                  <a:spLocks/>
                </p:cNvSpPr>
                <p:nvPr/>
              </p:nvSpPr>
              <p:spPr bwMode="auto">
                <a:xfrm>
                  <a:off x="2177" y="2431"/>
                  <a:ext cx="22" cy="22"/>
                </a:xfrm>
                <a:custGeom>
                  <a:avLst/>
                  <a:gdLst>
                    <a:gd name="T0" fmla="*/ 22 w 22"/>
                    <a:gd name="T1" fmla="*/ 11 h 22"/>
                    <a:gd name="T2" fmla="*/ 19 w 22"/>
                    <a:gd name="T3" fmla="*/ 18 h 22"/>
                    <a:gd name="T4" fmla="*/ 11 w 22"/>
                    <a:gd name="T5" fmla="*/ 22 h 22"/>
                    <a:gd name="T6" fmla="*/ 4 w 22"/>
                    <a:gd name="T7" fmla="*/ 18 h 22"/>
                    <a:gd name="T8" fmla="*/ 0 w 22"/>
                    <a:gd name="T9" fmla="*/ 11 h 22"/>
                    <a:gd name="T10" fmla="*/ 4 w 22"/>
                    <a:gd name="T11" fmla="*/ 3 h 22"/>
                    <a:gd name="T12" fmla="*/ 11 w 22"/>
                    <a:gd name="T13" fmla="*/ 0 h 22"/>
                    <a:gd name="T14" fmla="*/ 19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8"/>
                      </a:lnTo>
                      <a:lnTo>
                        <a:pt x="11" y="22"/>
                      </a:lnTo>
                      <a:lnTo>
                        <a:pt x="4" y="18"/>
                      </a:lnTo>
                      <a:lnTo>
                        <a:pt x="0" y="11"/>
                      </a:lnTo>
                      <a:lnTo>
                        <a:pt x="4" y="3"/>
                      </a:lnTo>
                      <a:lnTo>
                        <a:pt x="11" y="0"/>
                      </a:lnTo>
                      <a:lnTo>
                        <a:pt x="19" y="3"/>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99" name="Freeform 346"/>
                <p:cNvSpPr>
                  <a:spLocks/>
                </p:cNvSpPr>
                <p:nvPr/>
              </p:nvSpPr>
              <p:spPr bwMode="auto">
                <a:xfrm>
                  <a:off x="2203" y="2416"/>
                  <a:ext cx="22" cy="22"/>
                </a:xfrm>
                <a:custGeom>
                  <a:avLst/>
                  <a:gdLst>
                    <a:gd name="T0" fmla="*/ 22 w 22"/>
                    <a:gd name="T1" fmla="*/ 11 h 22"/>
                    <a:gd name="T2" fmla="*/ 18 w 22"/>
                    <a:gd name="T3" fmla="*/ 18 h 22"/>
                    <a:gd name="T4" fmla="*/ 11 w 22"/>
                    <a:gd name="T5" fmla="*/ 22 h 22"/>
                    <a:gd name="T6" fmla="*/ 4 w 22"/>
                    <a:gd name="T7" fmla="*/ 18 h 22"/>
                    <a:gd name="T8" fmla="*/ 0 w 22"/>
                    <a:gd name="T9" fmla="*/ 11 h 22"/>
                    <a:gd name="T10" fmla="*/ 4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4" y="18"/>
                      </a:lnTo>
                      <a:lnTo>
                        <a:pt x="0" y="11"/>
                      </a:lnTo>
                      <a:lnTo>
                        <a:pt x="4" y="4"/>
                      </a:lnTo>
                      <a:lnTo>
                        <a:pt x="11" y="0"/>
                      </a:lnTo>
                      <a:lnTo>
                        <a:pt x="18"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0" name="Freeform 347"/>
                <p:cNvSpPr>
                  <a:spLocks/>
                </p:cNvSpPr>
                <p:nvPr/>
              </p:nvSpPr>
              <p:spPr bwMode="auto">
                <a:xfrm>
                  <a:off x="2203" y="2416"/>
                  <a:ext cx="22" cy="22"/>
                </a:xfrm>
                <a:custGeom>
                  <a:avLst/>
                  <a:gdLst>
                    <a:gd name="T0" fmla="*/ 22 w 22"/>
                    <a:gd name="T1" fmla="*/ 11 h 22"/>
                    <a:gd name="T2" fmla="*/ 18 w 22"/>
                    <a:gd name="T3" fmla="*/ 18 h 22"/>
                    <a:gd name="T4" fmla="*/ 11 w 22"/>
                    <a:gd name="T5" fmla="*/ 22 h 22"/>
                    <a:gd name="T6" fmla="*/ 4 w 22"/>
                    <a:gd name="T7" fmla="*/ 18 h 22"/>
                    <a:gd name="T8" fmla="*/ 0 w 22"/>
                    <a:gd name="T9" fmla="*/ 11 h 22"/>
                    <a:gd name="T10" fmla="*/ 4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4" y="18"/>
                      </a:lnTo>
                      <a:lnTo>
                        <a:pt x="0" y="11"/>
                      </a:lnTo>
                      <a:lnTo>
                        <a:pt x="4" y="4"/>
                      </a:lnTo>
                      <a:lnTo>
                        <a:pt x="11" y="0"/>
                      </a:lnTo>
                      <a:lnTo>
                        <a:pt x="18"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01" name="Freeform 348"/>
                <p:cNvSpPr>
                  <a:spLocks/>
                </p:cNvSpPr>
                <p:nvPr/>
              </p:nvSpPr>
              <p:spPr bwMode="auto">
                <a:xfrm>
                  <a:off x="2229" y="2405"/>
                  <a:ext cx="22" cy="22"/>
                </a:xfrm>
                <a:custGeom>
                  <a:avLst/>
                  <a:gdLst>
                    <a:gd name="T0" fmla="*/ 22 w 22"/>
                    <a:gd name="T1" fmla="*/ 11 h 22"/>
                    <a:gd name="T2" fmla="*/ 18 w 22"/>
                    <a:gd name="T3" fmla="*/ 18 h 22"/>
                    <a:gd name="T4" fmla="*/ 11 w 22"/>
                    <a:gd name="T5" fmla="*/ 22 h 22"/>
                    <a:gd name="T6" fmla="*/ 3 w 22"/>
                    <a:gd name="T7" fmla="*/ 18 h 22"/>
                    <a:gd name="T8" fmla="*/ 0 w 22"/>
                    <a:gd name="T9" fmla="*/ 11 h 22"/>
                    <a:gd name="T10" fmla="*/ 3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3" y="18"/>
                      </a:lnTo>
                      <a:lnTo>
                        <a:pt x="0" y="11"/>
                      </a:lnTo>
                      <a:lnTo>
                        <a:pt x="3" y="4"/>
                      </a:lnTo>
                      <a:lnTo>
                        <a:pt x="11" y="0"/>
                      </a:lnTo>
                      <a:lnTo>
                        <a:pt x="18"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2" name="Freeform 349"/>
                <p:cNvSpPr>
                  <a:spLocks/>
                </p:cNvSpPr>
                <p:nvPr/>
              </p:nvSpPr>
              <p:spPr bwMode="auto">
                <a:xfrm>
                  <a:off x="2229" y="2405"/>
                  <a:ext cx="22" cy="22"/>
                </a:xfrm>
                <a:custGeom>
                  <a:avLst/>
                  <a:gdLst>
                    <a:gd name="T0" fmla="*/ 22 w 22"/>
                    <a:gd name="T1" fmla="*/ 11 h 22"/>
                    <a:gd name="T2" fmla="*/ 18 w 22"/>
                    <a:gd name="T3" fmla="*/ 18 h 22"/>
                    <a:gd name="T4" fmla="*/ 11 w 22"/>
                    <a:gd name="T5" fmla="*/ 22 h 22"/>
                    <a:gd name="T6" fmla="*/ 3 w 22"/>
                    <a:gd name="T7" fmla="*/ 18 h 22"/>
                    <a:gd name="T8" fmla="*/ 0 w 22"/>
                    <a:gd name="T9" fmla="*/ 11 h 22"/>
                    <a:gd name="T10" fmla="*/ 3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3" y="18"/>
                      </a:lnTo>
                      <a:lnTo>
                        <a:pt x="0" y="11"/>
                      </a:lnTo>
                      <a:lnTo>
                        <a:pt x="3" y="4"/>
                      </a:lnTo>
                      <a:lnTo>
                        <a:pt x="11" y="0"/>
                      </a:lnTo>
                      <a:lnTo>
                        <a:pt x="18"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03" name="Freeform 350"/>
                <p:cNvSpPr>
                  <a:spLocks/>
                </p:cNvSpPr>
                <p:nvPr/>
              </p:nvSpPr>
              <p:spPr bwMode="auto">
                <a:xfrm>
                  <a:off x="2255" y="2394"/>
                  <a:ext cx="22" cy="22"/>
                </a:xfrm>
                <a:custGeom>
                  <a:avLst/>
                  <a:gdLst>
                    <a:gd name="T0" fmla="*/ 22 w 22"/>
                    <a:gd name="T1" fmla="*/ 11 h 22"/>
                    <a:gd name="T2" fmla="*/ 18 w 22"/>
                    <a:gd name="T3" fmla="*/ 18 h 22"/>
                    <a:gd name="T4" fmla="*/ 11 w 22"/>
                    <a:gd name="T5" fmla="*/ 22 h 22"/>
                    <a:gd name="T6" fmla="*/ 3 w 22"/>
                    <a:gd name="T7" fmla="*/ 18 h 22"/>
                    <a:gd name="T8" fmla="*/ 0 w 22"/>
                    <a:gd name="T9" fmla="*/ 11 h 22"/>
                    <a:gd name="T10" fmla="*/ 3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3" y="18"/>
                      </a:lnTo>
                      <a:lnTo>
                        <a:pt x="0" y="11"/>
                      </a:lnTo>
                      <a:lnTo>
                        <a:pt x="3" y="4"/>
                      </a:lnTo>
                      <a:lnTo>
                        <a:pt x="11" y="0"/>
                      </a:lnTo>
                      <a:lnTo>
                        <a:pt x="18"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4" name="Freeform 351"/>
                <p:cNvSpPr>
                  <a:spLocks/>
                </p:cNvSpPr>
                <p:nvPr/>
              </p:nvSpPr>
              <p:spPr bwMode="auto">
                <a:xfrm>
                  <a:off x="2255" y="2394"/>
                  <a:ext cx="22" cy="22"/>
                </a:xfrm>
                <a:custGeom>
                  <a:avLst/>
                  <a:gdLst>
                    <a:gd name="T0" fmla="*/ 22 w 22"/>
                    <a:gd name="T1" fmla="*/ 11 h 22"/>
                    <a:gd name="T2" fmla="*/ 18 w 22"/>
                    <a:gd name="T3" fmla="*/ 18 h 22"/>
                    <a:gd name="T4" fmla="*/ 11 w 22"/>
                    <a:gd name="T5" fmla="*/ 22 h 22"/>
                    <a:gd name="T6" fmla="*/ 3 w 22"/>
                    <a:gd name="T7" fmla="*/ 18 h 22"/>
                    <a:gd name="T8" fmla="*/ 0 w 22"/>
                    <a:gd name="T9" fmla="*/ 11 h 22"/>
                    <a:gd name="T10" fmla="*/ 3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3" y="18"/>
                      </a:lnTo>
                      <a:lnTo>
                        <a:pt x="0" y="11"/>
                      </a:lnTo>
                      <a:lnTo>
                        <a:pt x="3" y="4"/>
                      </a:lnTo>
                      <a:lnTo>
                        <a:pt x="11" y="0"/>
                      </a:lnTo>
                      <a:lnTo>
                        <a:pt x="18"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05" name="Freeform 352"/>
                <p:cNvSpPr>
                  <a:spLocks/>
                </p:cNvSpPr>
                <p:nvPr/>
              </p:nvSpPr>
              <p:spPr bwMode="auto">
                <a:xfrm>
                  <a:off x="2280" y="2383"/>
                  <a:ext cx="22" cy="22"/>
                </a:xfrm>
                <a:custGeom>
                  <a:avLst/>
                  <a:gdLst>
                    <a:gd name="T0" fmla="*/ 22 w 22"/>
                    <a:gd name="T1" fmla="*/ 11 h 22"/>
                    <a:gd name="T2" fmla="*/ 19 w 22"/>
                    <a:gd name="T3" fmla="*/ 18 h 22"/>
                    <a:gd name="T4" fmla="*/ 11 w 22"/>
                    <a:gd name="T5" fmla="*/ 22 h 22"/>
                    <a:gd name="T6" fmla="*/ 4 w 22"/>
                    <a:gd name="T7" fmla="*/ 18 h 22"/>
                    <a:gd name="T8" fmla="*/ 0 w 22"/>
                    <a:gd name="T9" fmla="*/ 11 h 22"/>
                    <a:gd name="T10" fmla="*/ 4 w 22"/>
                    <a:gd name="T11" fmla="*/ 4 h 22"/>
                    <a:gd name="T12" fmla="*/ 11 w 22"/>
                    <a:gd name="T13" fmla="*/ 0 h 22"/>
                    <a:gd name="T14" fmla="*/ 19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8"/>
                      </a:lnTo>
                      <a:lnTo>
                        <a:pt x="11" y="22"/>
                      </a:lnTo>
                      <a:lnTo>
                        <a:pt x="4" y="18"/>
                      </a:lnTo>
                      <a:lnTo>
                        <a:pt x="0" y="11"/>
                      </a:lnTo>
                      <a:lnTo>
                        <a:pt x="4" y="4"/>
                      </a:lnTo>
                      <a:lnTo>
                        <a:pt x="11" y="0"/>
                      </a:lnTo>
                      <a:lnTo>
                        <a:pt x="19"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6" name="Freeform 353"/>
                <p:cNvSpPr>
                  <a:spLocks/>
                </p:cNvSpPr>
                <p:nvPr/>
              </p:nvSpPr>
              <p:spPr bwMode="auto">
                <a:xfrm>
                  <a:off x="2280" y="2383"/>
                  <a:ext cx="22" cy="22"/>
                </a:xfrm>
                <a:custGeom>
                  <a:avLst/>
                  <a:gdLst>
                    <a:gd name="T0" fmla="*/ 22 w 22"/>
                    <a:gd name="T1" fmla="*/ 11 h 22"/>
                    <a:gd name="T2" fmla="*/ 19 w 22"/>
                    <a:gd name="T3" fmla="*/ 18 h 22"/>
                    <a:gd name="T4" fmla="*/ 11 w 22"/>
                    <a:gd name="T5" fmla="*/ 22 h 22"/>
                    <a:gd name="T6" fmla="*/ 4 w 22"/>
                    <a:gd name="T7" fmla="*/ 18 h 22"/>
                    <a:gd name="T8" fmla="*/ 0 w 22"/>
                    <a:gd name="T9" fmla="*/ 11 h 22"/>
                    <a:gd name="T10" fmla="*/ 4 w 22"/>
                    <a:gd name="T11" fmla="*/ 4 h 22"/>
                    <a:gd name="T12" fmla="*/ 11 w 22"/>
                    <a:gd name="T13" fmla="*/ 0 h 22"/>
                    <a:gd name="T14" fmla="*/ 19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8"/>
                      </a:lnTo>
                      <a:lnTo>
                        <a:pt x="11" y="22"/>
                      </a:lnTo>
                      <a:lnTo>
                        <a:pt x="4" y="18"/>
                      </a:lnTo>
                      <a:lnTo>
                        <a:pt x="0" y="11"/>
                      </a:lnTo>
                      <a:lnTo>
                        <a:pt x="4" y="4"/>
                      </a:lnTo>
                      <a:lnTo>
                        <a:pt x="11" y="0"/>
                      </a:lnTo>
                      <a:lnTo>
                        <a:pt x="19"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07" name="Freeform 354"/>
                <p:cNvSpPr>
                  <a:spLocks/>
                </p:cNvSpPr>
                <p:nvPr/>
              </p:nvSpPr>
              <p:spPr bwMode="auto">
                <a:xfrm>
                  <a:off x="2306" y="2372"/>
                  <a:ext cx="22" cy="22"/>
                </a:xfrm>
                <a:custGeom>
                  <a:avLst/>
                  <a:gdLst>
                    <a:gd name="T0" fmla="*/ 22 w 22"/>
                    <a:gd name="T1" fmla="*/ 11 h 22"/>
                    <a:gd name="T2" fmla="*/ 18 w 22"/>
                    <a:gd name="T3" fmla="*/ 18 h 22"/>
                    <a:gd name="T4" fmla="*/ 11 w 22"/>
                    <a:gd name="T5" fmla="*/ 22 h 22"/>
                    <a:gd name="T6" fmla="*/ 4 w 22"/>
                    <a:gd name="T7" fmla="*/ 18 h 22"/>
                    <a:gd name="T8" fmla="*/ 0 w 22"/>
                    <a:gd name="T9" fmla="*/ 11 h 22"/>
                    <a:gd name="T10" fmla="*/ 4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4" y="18"/>
                      </a:lnTo>
                      <a:lnTo>
                        <a:pt x="0" y="11"/>
                      </a:lnTo>
                      <a:lnTo>
                        <a:pt x="4" y="4"/>
                      </a:lnTo>
                      <a:lnTo>
                        <a:pt x="11" y="0"/>
                      </a:lnTo>
                      <a:lnTo>
                        <a:pt x="18"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8" name="Freeform 355"/>
                <p:cNvSpPr>
                  <a:spLocks/>
                </p:cNvSpPr>
                <p:nvPr/>
              </p:nvSpPr>
              <p:spPr bwMode="auto">
                <a:xfrm>
                  <a:off x="2306" y="2372"/>
                  <a:ext cx="22" cy="22"/>
                </a:xfrm>
                <a:custGeom>
                  <a:avLst/>
                  <a:gdLst>
                    <a:gd name="T0" fmla="*/ 22 w 22"/>
                    <a:gd name="T1" fmla="*/ 11 h 22"/>
                    <a:gd name="T2" fmla="*/ 18 w 22"/>
                    <a:gd name="T3" fmla="*/ 18 h 22"/>
                    <a:gd name="T4" fmla="*/ 11 w 22"/>
                    <a:gd name="T5" fmla="*/ 22 h 22"/>
                    <a:gd name="T6" fmla="*/ 4 w 22"/>
                    <a:gd name="T7" fmla="*/ 18 h 22"/>
                    <a:gd name="T8" fmla="*/ 0 w 22"/>
                    <a:gd name="T9" fmla="*/ 11 h 22"/>
                    <a:gd name="T10" fmla="*/ 4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4" y="18"/>
                      </a:lnTo>
                      <a:lnTo>
                        <a:pt x="0" y="11"/>
                      </a:lnTo>
                      <a:lnTo>
                        <a:pt x="4" y="4"/>
                      </a:lnTo>
                      <a:lnTo>
                        <a:pt x="11" y="0"/>
                      </a:lnTo>
                      <a:lnTo>
                        <a:pt x="18"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09" name="Freeform 356"/>
                <p:cNvSpPr>
                  <a:spLocks/>
                </p:cNvSpPr>
                <p:nvPr/>
              </p:nvSpPr>
              <p:spPr bwMode="auto">
                <a:xfrm>
                  <a:off x="2332" y="2361"/>
                  <a:ext cx="22" cy="22"/>
                </a:xfrm>
                <a:custGeom>
                  <a:avLst/>
                  <a:gdLst>
                    <a:gd name="T0" fmla="*/ 22 w 22"/>
                    <a:gd name="T1" fmla="*/ 11 h 22"/>
                    <a:gd name="T2" fmla="*/ 18 w 22"/>
                    <a:gd name="T3" fmla="*/ 18 h 22"/>
                    <a:gd name="T4" fmla="*/ 11 w 22"/>
                    <a:gd name="T5" fmla="*/ 22 h 22"/>
                    <a:gd name="T6" fmla="*/ 3 w 22"/>
                    <a:gd name="T7" fmla="*/ 18 h 22"/>
                    <a:gd name="T8" fmla="*/ 0 w 22"/>
                    <a:gd name="T9" fmla="*/ 11 h 22"/>
                    <a:gd name="T10" fmla="*/ 3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3" y="18"/>
                      </a:lnTo>
                      <a:lnTo>
                        <a:pt x="0" y="11"/>
                      </a:lnTo>
                      <a:lnTo>
                        <a:pt x="3" y="4"/>
                      </a:lnTo>
                      <a:lnTo>
                        <a:pt x="11" y="0"/>
                      </a:lnTo>
                      <a:lnTo>
                        <a:pt x="18"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0" name="Freeform 357"/>
                <p:cNvSpPr>
                  <a:spLocks/>
                </p:cNvSpPr>
                <p:nvPr/>
              </p:nvSpPr>
              <p:spPr bwMode="auto">
                <a:xfrm>
                  <a:off x="2332" y="2361"/>
                  <a:ext cx="22" cy="22"/>
                </a:xfrm>
                <a:custGeom>
                  <a:avLst/>
                  <a:gdLst>
                    <a:gd name="T0" fmla="*/ 22 w 22"/>
                    <a:gd name="T1" fmla="*/ 11 h 22"/>
                    <a:gd name="T2" fmla="*/ 18 w 22"/>
                    <a:gd name="T3" fmla="*/ 18 h 22"/>
                    <a:gd name="T4" fmla="*/ 11 w 22"/>
                    <a:gd name="T5" fmla="*/ 22 h 22"/>
                    <a:gd name="T6" fmla="*/ 3 w 22"/>
                    <a:gd name="T7" fmla="*/ 18 h 22"/>
                    <a:gd name="T8" fmla="*/ 0 w 22"/>
                    <a:gd name="T9" fmla="*/ 11 h 22"/>
                    <a:gd name="T10" fmla="*/ 3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3" y="18"/>
                      </a:lnTo>
                      <a:lnTo>
                        <a:pt x="0" y="11"/>
                      </a:lnTo>
                      <a:lnTo>
                        <a:pt x="3" y="4"/>
                      </a:lnTo>
                      <a:lnTo>
                        <a:pt x="11" y="0"/>
                      </a:lnTo>
                      <a:lnTo>
                        <a:pt x="18"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11" name="Freeform 358"/>
                <p:cNvSpPr>
                  <a:spLocks/>
                </p:cNvSpPr>
                <p:nvPr/>
              </p:nvSpPr>
              <p:spPr bwMode="auto">
                <a:xfrm>
                  <a:off x="2357" y="2350"/>
                  <a:ext cx="22" cy="22"/>
                </a:xfrm>
                <a:custGeom>
                  <a:avLst/>
                  <a:gdLst>
                    <a:gd name="T0" fmla="*/ 22 w 22"/>
                    <a:gd name="T1" fmla="*/ 11 h 22"/>
                    <a:gd name="T2" fmla="*/ 19 w 22"/>
                    <a:gd name="T3" fmla="*/ 18 h 22"/>
                    <a:gd name="T4" fmla="*/ 11 w 22"/>
                    <a:gd name="T5" fmla="*/ 22 h 22"/>
                    <a:gd name="T6" fmla="*/ 4 w 22"/>
                    <a:gd name="T7" fmla="*/ 18 h 22"/>
                    <a:gd name="T8" fmla="*/ 0 w 22"/>
                    <a:gd name="T9" fmla="*/ 11 h 22"/>
                    <a:gd name="T10" fmla="*/ 4 w 22"/>
                    <a:gd name="T11" fmla="*/ 4 h 22"/>
                    <a:gd name="T12" fmla="*/ 11 w 22"/>
                    <a:gd name="T13" fmla="*/ 0 h 22"/>
                    <a:gd name="T14" fmla="*/ 19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8"/>
                      </a:lnTo>
                      <a:lnTo>
                        <a:pt x="11" y="22"/>
                      </a:lnTo>
                      <a:lnTo>
                        <a:pt x="4" y="18"/>
                      </a:lnTo>
                      <a:lnTo>
                        <a:pt x="0" y="11"/>
                      </a:lnTo>
                      <a:lnTo>
                        <a:pt x="4" y="4"/>
                      </a:lnTo>
                      <a:lnTo>
                        <a:pt x="11" y="0"/>
                      </a:lnTo>
                      <a:lnTo>
                        <a:pt x="19"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2" name="Freeform 359"/>
                <p:cNvSpPr>
                  <a:spLocks/>
                </p:cNvSpPr>
                <p:nvPr/>
              </p:nvSpPr>
              <p:spPr bwMode="auto">
                <a:xfrm>
                  <a:off x="2357" y="2350"/>
                  <a:ext cx="22" cy="22"/>
                </a:xfrm>
                <a:custGeom>
                  <a:avLst/>
                  <a:gdLst>
                    <a:gd name="T0" fmla="*/ 22 w 22"/>
                    <a:gd name="T1" fmla="*/ 11 h 22"/>
                    <a:gd name="T2" fmla="*/ 19 w 22"/>
                    <a:gd name="T3" fmla="*/ 18 h 22"/>
                    <a:gd name="T4" fmla="*/ 11 w 22"/>
                    <a:gd name="T5" fmla="*/ 22 h 22"/>
                    <a:gd name="T6" fmla="*/ 4 w 22"/>
                    <a:gd name="T7" fmla="*/ 18 h 22"/>
                    <a:gd name="T8" fmla="*/ 0 w 22"/>
                    <a:gd name="T9" fmla="*/ 11 h 22"/>
                    <a:gd name="T10" fmla="*/ 4 w 22"/>
                    <a:gd name="T11" fmla="*/ 4 h 22"/>
                    <a:gd name="T12" fmla="*/ 11 w 22"/>
                    <a:gd name="T13" fmla="*/ 0 h 22"/>
                    <a:gd name="T14" fmla="*/ 19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8"/>
                      </a:lnTo>
                      <a:lnTo>
                        <a:pt x="11" y="22"/>
                      </a:lnTo>
                      <a:lnTo>
                        <a:pt x="4" y="18"/>
                      </a:lnTo>
                      <a:lnTo>
                        <a:pt x="0" y="11"/>
                      </a:lnTo>
                      <a:lnTo>
                        <a:pt x="4" y="4"/>
                      </a:lnTo>
                      <a:lnTo>
                        <a:pt x="11" y="0"/>
                      </a:lnTo>
                      <a:lnTo>
                        <a:pt x="19"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13" name="Freeform 360"/>
                <p:cNvSpPr>
                  <a:spLocks/>
                </p:cNvSpPr>
                <p:nvPr/>
              </p:nvSpPr>
              <p:spPr bwMode="auto">
                <a:xfrm>
                  <a:off x="2383" y="2339"/>
                  <a:ext cx="22" cy="22"/>
                </a:xfrm>
                <a:custGeom>
                  <a:avLst/>
                  <a:gdLst>
                    <a:gd name="T0" fmla="*/ 22 w 22"/>
                    <a:gd name="T1" fmla="*/ 11 h 22"/>
                    <a:gd name="T2" fmla="*/ 18 w 22"/>
                    <a:gd name="T3" fmla="*/ 18 h 22"/>
                    <a:gd name="T4" fmla="*/ 11 w 22"/>
                    <a:gd name="T5" fmla="*/ 22 h 22"/>
                    <a:gd name="T6" fmla="*/ 4 w 22"/>
                    <a:gd name="T7" fmla="*/ 18 h 22"/>
                    <a:gd name="T8" fmla="*/ 0 w 22"/>
                    <a:gd name="T9" fmla="*/ 11 h 22"/>
                    <a:gd name="T10" fmla="*/ 4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4" y="18"/>
                      </a:lnTo>
                      <a:lnTo>
                        <a:pt x="0" y="11"/>
                      </a:lnTo>
                      <a:lnTo>
                        <a:pt x="4" y="4"/>
                      </a:lnTo>
                      <a:lnTo>
                        <a:pt x="11" y="0"/>
                      </a:lnTo>
                      <a:lnTo>
                        <a:pt x="18"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4" name="Freeform 361"/>
                <p:cNvSpPr>
                  <a:spLocks/>
                </p:cNvSpPr>
                <p:nvPr/>
              </p:nvSpPr>
              <p:spPr bwMode="auto">
                <a:xfrm>
                  <a:off x="2383" y="2339"/>
                  <a:ext cx="22" cy="22"/>
                </a:xfrm>
                <a:custGeom>
                  <a:avLst/>
                  <a:gdLst>
                    <a:gd name="T0" fmla="*/ 22 w 22"/>
                    <a:gd name="T1" fmla="*/ 11 h 22"/>
                    <a:gd name="T2" fmla="*/ 18 w 22"/>
                    <a:gd name="T3" fmla="*/ 18 h 22"/>
                    <a:gd name="T4" fmla="*/ 11 w 22"/>
                    <a:gd name="T5" fmla="*/ 22 h 22"/>
                    <a:gd name="T6" fmla="*/ 4 w 22"/>
                    <a:gd name="T7" fmla="*/ 18 h 22"/>
                    <a:gd name="T8" fmla="*/ 0 w 22"/>
                    <a:gd name="T9" fmla="*/ 11 h 22"/>
                    <a:gd name="T10" fmla="*/ 4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4" y="18"/>
                      </a:lnTo>
                      <a:lnTo>
                        <a:pt x="0" y="11"/>
                      </a:lnTo>
                      <a:lnTo>
                        <a:pt x="4" y="4"/>
                      </a:lnTo>
                      <a:lnTo>
                        <a:pt x="11" y="0"/>
                      </a:lnTo>
                      <a:lnTo>
                        <a:pt x="18"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15" name="Freeform 362"/>
                <p:cNvSpPr>
                  <a:spLocks/>
                </p:cNvSpPr>
                <p:nvPr/>
              </p:nvSpPr>
              <p:spPr bwMode="auto">
                <a:xfrm>
                  <a:off x="2409" y="2328"/>
                  <a:ext cx="22" cy="22"/>
                </a:xfrm>
                <a:custGeom>
                  <a:avLst/>
                  <a:gdLst>
                    <a:gd name="T0" fmla="*/ 22 w 22"/>
                    <a:gd name="T1" fmla="*/ 11 h 22"/>
                    <a:gd name="T2" fmla="*/ 18 w 22"/>
                    <a:gd name="T3" fmla="*/ 18 h 22"/>
                    <a:gd name="T4" fmla="*/ 11 w 22"/>
                    <a:gd name="T5" fmla="*/ 22 h 22"/>
                    <a:gd name="T6" fmla="*/ 4 w 22"/>
                    <a:gd name="T7" fmla="*/ 18 h 22"/>
                    <a:gd name="T8" fmla="*/ 0 w 22"/>
                    <a:gd name="T9" fmla="*/ 11 h 22"/>
                    <a:gd name="T10" fmla="*/ 4 w 22"/>
                    <a:gd name="T11" fmla="*/ 3 h 22"/>
                    <a:gd name="T12" fmla="*/ 11 w 22"/>
                    <a:gd name="T13" fmla="*/ 0 h 22"/>
                    <a:gd name="T14" fmla="*/ 18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4" y="18"/>
                      </a:lnTo>
                      <a:lnTo>
                        <a:pt x="0" y="11"/>
                      </a:lnTo>
                      <a:lnTo>
                        <a:pt x="4" y="3"/>
                      </a:lnTo>
                      <a:lnTo>
                        <a:pt x="11" y="0"/>
                      </a:lnTo>
                      <a:lnTo>
                        <a:pt x="18" y="3"/>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6" name="Freeform 363"/>
                <p:cNvSpPr>
                  <a:spLocks/>
                </p:cNvSpPr>
                <p:nvPr/>
              </p:nvSpPr>
              <p:spPr bwMode="auto">
                <a:xfrm>
                  <a:off x="2409" y="2328"/>
                  <a:ext cx="22" cy="22"/>
                </a:xfrm>
                <a:custGeom>
                  <a:avLst/>
                  <a:gdLst>
                    <a:gd name="T0" fmla="*/ 22 w 22"/>
                    <a:gd name="T1" fmla="*/ 11 h 22"/>
                    <a:gd name="T2" fmla="*/ 18 w 22"/>
                    <a:gd name="T3" fmla="*/ 18 h 22"/>
                    <a:gd name="T4" fmla="*/ 11 w 22"/>
                    <a:gd name="T5" fmla="*/ 22 h 22"/>
                    <a:gd name="T6" fmla="*/ 4 w 22"/>
                    <a:gd name="T7" fmla="*/ 18 h 22"/>
                    <a:gd name="T8" fmla="*/ 0 w 22"/>
                    <a:gd name="T9" fmla="*/ 11 h 22"/>
                    <a:gd name="T10" fmla="*/ 4 w 22"/>
                    <a:gd name="T11" fmla="*/ 3 h 22"/>
                    <a:gd name="T12" fmla="*/ 11 w 22"/>
                    <a:gd name="T13" fmla="*/ 0 h 22"/>
                    <a:gd name="T14" fmla="*/ 18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4" y="18"/>
                      </a:lnTo>
                      <a:lnTo>
                        <a:pt x="0" y="11"/>
                      </a:lnTo>
                      <a:lnTo>
                        <a:pt x="4" y="3"/>
                      </a:lnTo>
                      <a:lnTo>
                        <a:pt x="11" y="0"/>
                      </a:lnTo>
                      <a:lnTo>
                        <a:pt x="18" y="3"/>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17" name="Freeform 364"/>
                <p:cNvSpPr>
                  <a:spLocks/>
                </p:cNvSpPr>
                <p:nvPr/>
              </p:nvSpPr>
              <p:spPr bwMode="auto">
                <a:xfrm>
                  <a:off x="2435" y="2317"/>
                  <a:ext cx="22" cy="22"/>
                </a:xfrm>
                <a:custGeom>
                  <a:avLst/>
                  <a:gdLst>
                    <a:gd name="T0" fmla="*/ 22 w 22"/>
                    <a:gd name="T1" fmla="*/ 11 h 22"/>
                    <a:gd name="T2" fmla="*/ 18 w 22"/>
                    <a:gd name="T3" fmla="*/ 18 h 22"/>
                    <a:gd name="T4" fmla="*/ 11 w 22"/>
                    <a:gd name="T5" fmla="*/ 22 h 22"/>
                    <a:gd name="T6" fmla="*/ 3 w 22"/>
                    <a:gd name="T7" fmla="*/ 18 h 22"/>
                    <a:gd name="T8" fmla="*/ 0 w 22"/>
                    <a:gd name="T9" fmla="*/ 11 h 22"/>
                    <a:gd name="T10" fmla="*/ 3 w 22"/>
                    <a:gd name="T11" fmla="*/ 3 h 22"/>
                    <a:gd name="T12" fmla="*/ 11 w 22"/>
                    <a:gd name="T13" fmla="*/ 0 h 22"/>
                    <a:gd name="T14" fmla="*/ 18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3" y="18"/>
                      </a:lnTo>
                      <a:lnTo>
                        <a:pt x="0" y="11"/>
                      </a:lnTo>
                      <a:lnTo>
                        <a:pt x="3" y="3"/>
                      </a:lnTo>
                      <a:lnTo>
                        <a:pt x="11" y="0"/>
                      </a:lnTo>
                      <a:lnTo>
                        <a:pt x="18" y="3"/>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8" name="Freeform 365"/>
                <p:cNvSpPr>
                  <a:spLocks/>
                </p:cNvSpPr>
                <p:nvPr/>
              </p:nvSpPr>
              <p:spPr bwMode="auto">
                <a:xfrm>
                  <a:off x="2435" y="2317"/>
                  <a:ext cx="22" cy="22"/>
                </a:xfrm>
                <a:custGeom>
                  <a:avLst/>
                  <a:gdLst>
                    <a:gd name="T0" fmla="*/ 22 w 22"/>
                    <a:gd name="T1" fmla="*/ 11 h 22"/>
                    <a:gd name="T2" fmla="*/ 18 w 22"/>
                    <a:gd name="T3" fmla="*/ 18 h 22"/>
                    <a:gd name="T4" fmla="*/ 11 w 22"/>
                    <a:gd name="T5" fmla="*/ 22 h 22"/>
                    <a:gd name="T6" fmla="*/ 3 w 22"/>
                    <a:gd name="T7" fmla="*/ 18 h 22"/>
                    <a:gd name="T8" fmla="*/ 0 w 22"/>
                    <a:gd name="T9" fmla="*/ 11 h 22"/>
                    <a:gd name="T10" fmla="*/ 3 w 22"/>
                    <a:gd name="T11" fmla="*/ 3 h 22"/>
                    <a:gd name="T12" fmla="*/ 11 w 22"/>
                    <a:gd name="T13" fmla="*/ 0 h 22"/>
                    <a:gd name="T14" fmla="*/ 18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3" y="18"/>
                      </a:lnTo>
                      <a:lnTo>
                        <a:pt x="0" y="11"/>
                      </a:lnTo>
                      <a:lnTo>
                        <a:pt x="3" y="3"/>
                      </a:lnTo>
                      <a:lnTo>
                        <a:pt x="11" y="0"/>
                      </a:lnTo>
                      <a:lnTo>
                        <a:pt x="18" y="3"/>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19" name="Freeform 366"/>
                <p:cNvSpPr>
                  <a:spLocks/>
                </p:cNvSpPr>
                <p:nvPr/>
              </p:nvSpPr>
              <p:spPr bwMode="auto">
                <a:xfrm>
                  <a:off x="2460" y="2306"/>
                  <a:ext cx="22" cy="22"/>
                </a:xfrm>
                <a:custGeom>
                  <a:avLst/>
                  <a:gdLst>
                    <a:gd name="T0" fmla="*/ 22 w 22"/>
                    <a:gd name="T1" fmla="*/ 11 h 22"/>
                    <a:gd name="T2" fmla="*/ 19 w 22"/>
                    <a:gd name="T3" fmla="*/ 18 h 22"/>
                    <a:gd name="T4" fmla="*/ 11 w 22"/>
                    <a:gd name="T5" fmla="*/ 22 h 22"/>
                    <a:gd name="T6" fmla="*/ 4 w 22"/>
                    <a:gd name="T7" fmla="*/ 18 h 22"/>
                    <a:gd name="T8" fmla="*/ 0 w 22"/>
                    <a:gd name="T9" fmla="*/ 11 h 22"/>
                    <a:gd name="T10" fmla="*/ 4 w 22"/>
                    <a:gd name="T11" fmla="*/ 3 h 22"/>
                    <a:gd name="T12" fmla="*/ 11 w 22"/>
                    <a:gd name="T13" fmla="*/ 0 h 22"/>
                    <a:gd name="T14" fmla="*/ 19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8"/>
                      </a:lnTo>
                      <a:lnTo>
                        <a:pt x="11" y="22"/>
                      </a:lnTo>
                      <a:lnTo>
                        <a:pt x="4" y="18"/>
                      </a:lnTo>
                      <a:lnTo>
                        <a:pt x="0" y="11"/>
                      </a:lnTo>
                      <a:lnTo>
                        <a:pt x="4" y="3"/>
                      </a:lnTo>
                      <a:lnTo>
                        <a:pt x="11" y="0"/>
                      </a:lnTo>
                      <a:lnTo>
                        <a:pt x="19" y="3"/>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0" name="Freeform 367"/>
                <p:cNvSpPr>
                  <a:spLocks/>
                </p:cNvSpPr>
                <p:nvPr/>
              </p:nvSpPr>
              <p:spPr bwMode="auto">
                <a:xfrm>
                  <a:off x="2460" y="2306"/>
                  <a:ext cx="22" cy="22"/>
                </a:xfrm>
                <a:custGeom>
                  <a:avLst/>
                  <a:gdLst>
                    <a:gd name="T0" fmla="*/ 22 w 22"/>
                    <a:gd name="T1" fmla="*/ 11 h 22"/>
                    <a:gd name="T2" fmla="*/ 19 w 22"/>
                    <a:gd name="T3" fmla="*/ 18 h 22"/>
                    <a:gd name="T4" fmla="*/ 11 w 22"/>
                    <a:gd name="T5" fmla="*/ 22 h 22"/>
                    <a:gd name="T6" fmla="*/ 4 w 22"/>
                    <a:gd name="T7" fmla="*/ 18 h 22"/>
                    <a:gd name="T8" fmla="*/ 0 w 22"/>
                    <a:gd name="T9" fmla="*/ 11 h 22"/>
                    <a:gd name="T10" fmla="*/ 4 w 22"/>
                    <a:gd name="T11" fmla="*/ 3 h 22"/>
                    <a:gd name="T12" fmla="*/ 11 w 22"/>
                    <a:gd name="T13" fmla="*/ 0 h 22"/>
                    <a:gd name="T14" fmla="*/ 19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8"/>
                      </a:lnTo>
                      <a:lnTo>
                        <a:pt x="11" y="22"/>
                      </a:lnTo>
                      <a:lnTo>
                        <a:pt x="4" y="18"/>
                      </a:lnTo>
                      <a:lnTo>
                        <a:pt x="0" y="11"/>
                      </a:lnTo>
                      <a:lnTo>
                        <a:pt x="4" y="3"/>
                      </a:lnTo>
                      <a:lnTo>
                        <a:pt x="11" y="0"/>
                      </a:lnTo>
                      <a:lnTo>
                        <a:pt x="19" y="3"/>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21" name="Freeform 368"/>
                <p:cNvSpPr>
                  <a:spLocks/>
                </p:cNvSpPr>
                <p:nvPr/>
              </p:nvSpPr>
              <p:spPr bwMode="auto">
                <a:xfrm>
                  <a:off x="2486" y="2295"/>
                  <a:ext cx="22" cy="22"/>
                </a:xfrm>
                <a:custGeom>
                  <a:avLst/>
                  <a:gdLst>
                    <a:gd name="T0" fmla="*/ 22 w 22"/>
                    <a:gd name="T1" fmla="*/ 11 h 22"/>
                    <a:gd name="T2" fmla="*/ 18 w 22"/>
                    <a:gd name="T3" fmla="*/ 18 h 22"/>
                    <a:gd name="T4" fmla="*/ 11 w 22"/>
                    <a:gd name="T5" fmla="*/ 22 h 22"/>
                    <a:gd name="T6" fmla="*/ 4 w 22"/>
                    <a:gd name="T7" fmla="*/ 18 h 22"/>
                    <a:gd name="T8" fmla="*/ 0 w 22"/>
                    <a:gd name="T9" fmla="*/ 11 h 22"/>
                    <a:gd name="T10" fmla="*/ 4 w 22"/>
                    <a:gd name="T11" fmla="*/ 3 h 22"/>
                    <a:gd name="T12" fmla="*/ 11 w 22"/>
                    <a:gd name="T13" fmla="*/ 0 h 22"/>
                    <a:gd name="T14" fmla="*/ 18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4" y="18"/>
                      </a:lnTo>
                      <a:lnTo>
                        <a:pt x="0" y="11"/>
                      </a:lnTo>
                      <a:lnTo>
                        <a:pt x="4" y="3"/>
                      </a:lnTo>
                      <a:lnTo>
                        <a:pt x="11" y="0"/>
                      </a:lnTo>
                      <a:lnTo>
                        <a:pt x="18" y="3"/>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2" name="Freeform 369"/>
                <p:cNvSpPr>
                  <a:spLocks/>
                </p:cNvSpPr>
                <p:nvPr/>
              </p:nvSpPr>
              <p:spPr bwMode="auto">
                <a:xfrm>
                  <a:off x="2486" y="2295"/>
                  <a:ext cx="22" cy="22"/>
                </a:xfrm>
                <a:custGeom>
                  <a:avLst/>
                  <a:gdLst>
                    <a:gd name="T0" fmla="*/ 22 w 22"/>
                    <a:gd name="T1" fmla="*/ 11 h 22"/>
                    <a:gd name="T2" fmla="*/ 18 w 22"/>
                    <a:gd name="T3" fmla="*/ 18 h 22"/>
                    <a:gd name="T4" fmla="*/ 11 w 22"/>
                    <a:gd name="T5" fmla="*/ 22 h 22"/>
                    <a:gd name="T6" fmla="*/ 4 w 22"/>
                    <a:gd name="T7" fmla="*/ 18 h 22"/>
                    <a:gd name="T8" fmla="*/ 0 w 22"/>
                    <a:gd name="T9" fmla="*/ 11 h 22"/>
                    <a:gd name="T10" fmla="*/ 4 w 22"/>
                    <a:gd name="T11" fmla="*/ 3 h 22"/>
                    <a:gd name="T12" fmla="*/ 11 w 22"/>
                    <a:gd name="T13" fmla="*/ 0 h 22"/>
                    <a:gd name="T14" fmla="*/ 18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4" y="18"/>
                      </a:lnTo>
                      <a:lnTo>
                        <a:pt x="0" y="11"/>
                      </a:lnTo>
                      <a:lnTo>
                        <a:pt x="4" y="3"/>
                      </a:lnTo>
                      <a:lnTo>
                        <a:pt x="11" y="0"/>
                      </a:lnTo>
                      <a:lnTo>
                        <a:pt x="18" y="3"/>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23" name="Freeform 370"/>
                <p:cNvSpPr>
                  <a:spLocks/>
                </p:cNvSpPr>
                <p:nvPr/>
              </p:nvSpPr>
              <p:spPr bwMode="auto">
                <a:xfrm>
                  <a:off x="2515" y="2287"/>
                  <a:ext cx="22" cy="22"/>
                </a:xfrm>
                <a:custGeom>
                  <a:avLst/>
                  <a:gdLst>
                    <a:gd name="T0" fmla="*/ 22 w 22"/>
                    <a:gd name="T1" fmla="*/ 11 h 22"/>
                    <a:gd name="T2" fmla="*/ 19 w 22"/>
                    <a:gd name="T3" fmla="*/ 19 h 22"/>
                    <a:gd name="T4" fmla="*/ 11 w 22"/>
                    <a:gd name="T5" fmla="*/ 22 h 22"/>
                    <a:gd name="T6" fmla="*/ 4 w 22"/>
                    <a:gd name="T7" fmla="*/ 19 h 22"/>
                    <a:gd name="T8" fmla="*/ 0 w 22"/>
                    <a:gd name="T9" fmla="*/ 11 h 22"/>
                    <a:gd name="T10" fmla="*/ 4 w 22"/>
                    <a:gd name="T11" fmla="*/ 4 h 22"/>
                    <a:gd name="T12" fmla="*/ 11 w 22"/>
                    <a:gd name="T13" fmla="*/ 0 h 22"/>
                    <a:gd name="T14" fmla="*/ 19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9"/>
                      </a:lnTo>
                      <a:lnTo>
                        <a:pt x="11" y="22"/>
                      </a:lnTo>
                      <a:lnTo>
                        <a:pt x="4" y="19"/>
                      </a:lnTo>
                      <a:lnTo>
                        <a:pt x="0" y="11"/>
                      </a:lnTo>
                      <a:lnTo>
                        <a:pt x="4" y="4"/>
                      </a:lnTo>
                      <a:lnTo>
                        <a:pt x="11" y="0"/>
                      </a:lnTo>
                      <a:lnTo>
                        <a:pt x="19"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4" name="Freeform 371"/>
                <p:cNvSpPr>
                  <a:spLocks/>
                </p:cNvSpPr>
                <p:nvPr/>
              </p:nvSpPr>
              <p:spPr bwMode="auto">
                <a:xfrm>
                  <a:off x="2515" y="2287"/>
                  <a:ext cx="22" cy="22"/>
                </a:xfrm>
                <a:custGeom>
                  <a:avLst/>
                  <a:gdLst>
                    <a:gd name="T0" fmla="*/ 22 w 22"/>
                    <a:gd name="T1" fmla="*/ 11 h 22"/>
                    <a:gd name="T2" fmla="*/ 19 w 22"/>
                    <a:gd name="T3" fmla="*/ 19 h 22"/>
                    <a:gd name="T4" fmla="*/ 11 w 22"/>
                    <a:gd name="T5" fmla="*/ 22 h 22"/>
                    <a:gd name="T6" fmla="*/ 4 w 22"/>
                    <a:gd name="T7" fmla="*/ 19 h 22"/>
                    <a:gd name="T8" fmla="*/ 0 w 22"/>
                    <a:gd name="T9" fmla="*/ 11 h 22"/>
                    <a:gd name="T10" fmla="*/ 4 w 22"/>
                    <a:gd name="T11" fmla="*/ 4 h 22"/>
                    <a:gd name="T12" fmla="*/ 11 w 22"/>
                    <a:gd name="T13" fmla="*/ 0 h 22"/>
                    <a:gd name="T14" fmla="*/ 19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9"/>
                      </a:lnTo>
                      <a:lnTo>
                        <a:pt x="11" y="22"/>
                      </a:lnTo>
                      <a:lnTo>
                        <a:pt x="4" y="19"/>
                      </a:lnTo>
                      <a:lnTo>
                        <a:pt x="0" y="11"/>
                      </a:lnTo>
                      <a:lnTo>
                        <a:pt x="4" y="4"/>
                      </a:lnTo>
                      <a:lnTo>
                        <a:pt x="11" y="0"/>
                      </a:lnTo>
                      <a:lnTo>
                        <a:pt x="19"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25" name="Freeform 372"/>
                <p:cNvSpPr>
                  <a:spLocks/>
                </p:cNvSpPr>
                <p:nvPr/>
              </p:nvSpPr>
              <p:spPr bwMode="auto">
                <a:xfrm>
                  <a:off x="2541" y="2276"/>
                  <a:ext cx="22" cy="22"/>
                </a:xfrm>
                <a:custGeom>
                  <a:avLst/>
                  <a:gdLst>
                    <a:gd name="T0" fmla="*/ 22 w 22"/>
                    <a:gd name="T1" fmla="*/ 11 h 22"/>
                    <a:gd name="T2" fmla="*/ 19 w 22"/>
                    <a:gd name="T3" fmla="*/ 19 h 22"/>
                    <a:gd name="T4" fmla="*/ 11 w 22"/>
                    <a:gd name="T5" fmla="*/ 22 h 22"/>
                    <a:gd name="T6" fmla="*/ 4 w 22"/>
                    <a:gd name="T7" fmla="*/ 19 h 22"/>
                    <a:gd name="T8" fmla="*/ 0 w 22"/>
                    <a:gd name="T9" fmla="*/ 11 h 22"/>
                    <a:gd name="T10" fmla="*/ 4 w 22"/>
                    <a:gd name="T11" fmla="*/ 4 h 22"/>
                    <a:gd name="T12" fmla="*/ 11 w 22"/>
                    <a:gd name="T13" fmla="*/ 0 h 22"/>
                    <a:gd name="T14" fmla="*/ 19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9"/>
                      </a:lnTo>
                      <a:lnTo>
                        <a:pt x="11" y="22"/>
                      </a:lnTo>
                      <a:lnTo>
                        <a:pt x="4" y="19"/>
                      </a:lnTo>
                      <a:lnTo>
                        <a:pt x="0" y="11"/>
                      </a:lnTo>
                      <a:lnTo>
                        <a:pt x="4" y="4"/>
                      </a:lnTo>
                      <a:lnTo>
                        <a:pt x="11" y="0"/>
                      </a:lnTo>
                      <a:lnTo>
                        <a:pt x="19"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6" name="Freeform 373"/>
                <p:cNvSpPr>
                  <a:spLocks/>
                </p:cNvSpPr>
                <p:nvPr/>
              </p:nvSpPr>
              <p:spPr bwMode="auto">
                <a:xfrm>
                  <a:off x="2541" y="2276"/>
                  <a:ext cx="22" cy="22"/>
                </a:xfrm>
                <a:custGeom>
                  <a:avLst/>
                  <a:gdLst>
                    <a:gd name="T0" fmla="*/ 22 w 22"/>
                    <a:gd name="T1" fmla="*/ 11 h 22"/>
                    <a:gd name="T2" fmla="*/ 19 w 22"/>
                    <a:gd name="T3" fmla="*/ 19 h 22"/>
                    <a:gd name="T4" fmla="*/ 11 w 22"/>
                    <a:gd name="T5" fmla="*/ 22 h 22"/>
                    <a:gd name="T6" fmla="*/ 4 w 22"/>
                    <a:gd name="T7" fmla="*/ 19 h 22"/>
                    <a:gd name="T8" fmla="*/ 0 w 22"/>
                    <a:gd name="T9" fmla="*/ 11 h 22"/>
                    <a:gd name="T10" fmla="*/ 4 w 22"/>
                    <a:gd name="T11" fmla="*/ 4 h 22"/>
                    <a:gd name="T12" fmla="*/ 11 w 22"/>
                    <a:gd name="T13" fmla="*/ 0 h 22"/>
                    <a:gd name="T14" fmla="*/ 19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9"/>
                      </a:lnTo>
                      <a:lnTo>
                        <a:pt x="11" y="22"/>
                      </a:lnTo>
                      <a:lnTo>
                        <a:pt x="4" y="19"/>
                      </a:lnTo>
                      <a:lnTo>
                        <a:pt x="0" y="11"/>
                      </a:lnTo>
                      <a:lnTo>
                        <a:pt x="4" y="4"/>
                      </a:lnTo>
                      <a:lnTo>
                        <a:pt x="11" y="0"/>
                      </a:lnTo>
                      <a:lnTo>
                        <a:pt x="19"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27" name="Freeform 374"/>
                <p:cNvSpPr>
                  <a:spLocks/>
                </p:cNvSpPr>
                <p:nvPr/>
              </p:nvSpPr>
              <p:spPr bwMode="auto">
                <a:xfrm>
                  <a:off x="2567" y="2265"/>
                  <a:ext cx="22" cy="22"/>
                </a:xfrm>
                <a:custGeom>
                  <a:avLst/>
                  <a:gdLst>
                    <a:gd name="T0" fmla="*/ 22 w 22"/>
                    <a:gd name="T1" fmla="*/ 11 h 22"/>
                    <a:gd name="T2" fmla="*/ 18 w 22"/>
                    <a:gd name="T3" fmla="*/ 19 h 22"/>
                    <a:gd name="T4" fmla="*/ 11 w 22"/>
                    <a:gd name="T5" fmla="*/ 22 h 22"/>
                    <a:gd name="T6" fmla="*/ 4 w 22"/>
                    <a:gd name="T7" fmla="*/ 19 h 22"/>
                    <a:gd name="T8" fmla="*/ 0 w 22"/>
                    <a:gd name="T9" fmla="*/ 11 h 22"/>
                    <a:gd name="T10" fmla="*/ 4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9"/>
                      </a:lnTo>
                      <a:lnTo>
                        <a:pt x="11" y="22"/>
                      </a:lnTo>
                      <a:lnTo>
                        <a:pt x="4" y="19"/>
                      </a:lnTo>
                      <a:lnTo>
                        <a:pt x="0" y="11"/>
                      </a:lnTo>
                      <a:lnTo>
                        <a:pt x="4" y="4"/>
                      </a:lnTo>
                      <a:lnTo>
                        <a:pt x="11" y="0"/>
                      </a:lnTo>
                      <a:lnTo>
                        <a:pt x="18"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8" name="Freeform 375"/>
                <p:cNvSpPr>
                  <a:spLocks/>
                </p:cNvSpPr>
                <p:nvPr/>
              </p:nvSpPr>
              <p:spPr bwMode="auto">
                <a:xfrm>
                  <a:off x="2567" y="2265"/>
                  <a:ext cx="22" cy="22"/>
                </a:xfrm>
                <a:custGeom>
                  <a:avLst/>
                  <a:gdLst>
                    <a:gd name="T0" fmla="*/ 22 w 22"/>
                    <a:gd name="T1" fmla="*/ 11 h 22"/>
                    <a:gd name="T2" fmla="*/ 18 w 22"/>
                    <a:gd name="T3" fmla="*/ 19 h 22"/>
                    <a:gd name="T4" fmla="*/ 11 w 22"/>
                    <a:gd name="T5" fmla="*/ 22 h 22"/>
                    <a:gd name="T6" fmla="*/ 4 w 22"/>
                    <a:gd name="T7" fmla="*/ 19 h 22"/>
                    <a:gd name="T8" fmla="*/ 0 w 22"/>
                    <a:gd name="T9" fmla="*/ 11 h 22"/>
                    <a:gd name="T10" fmla="*/ 4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9"/>
                      </a:lnTo>
                      <a:lnTo>
                        <a:pt x="11" y="22"/>
                      </a:lnTo>
                      <a:lnTo>
                        <a:pt x="4" y="19"/>
                      </a:lnTo>
                      <a:lnTo>
                        <a:pt x="0" y="11"/>
                      </a:lnTo>
                      <a:lnTo>
                        <a:pt x="4" y="4"/>
                      </a:lnTo>
                      <a:lnTo>
                        <a:pt x="11" y="0"/>
                      </a:lnTo>
                      <a:lnTo>
                        <a:pt x="18"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29" name="Freeform 376"/>
                <p:cNvSpPr>
                  <a:spLocks/>
                </p:cNvSpPr>
                <p:nvPr/>
              </p:nvSpPr>
              <p:spPr bwMode="auto">
                <a:xfrm>
                  <a:off x="2593" y="2254"/>
                  <a:ext cx="22" cy="22"/>
                </a:xfrm>
                <a:custGeom>
                  <a:avLst/>
                  <a:gdLst>
                    <a:gd name="T0" fmla="*/ 22 w 22"/>
                    <a:gd name="T1" fmla="*/ 11 h 22"/>
                    <a:gd name="T2" fmla="*/ 18 w 22"/>
                    <a:gd name="T3" fmla="*/ 19 h 22"/>
                    <a:gd name="T4" fmla="*/ 11 w 22"/>
                    <a:gd name="T5" fmla="*/ 22 h 22"/>
                    <a:gd name="T6" fmla="*/ 3 w 22"/>
                    <a:gd name="T7" fmla="*/ 19 h 22"/>
                    <a:gd name="T8" fmla="*/ 0 w 22"/>
                    <a:gd name="T9" fmla="*/ 11 h 22"/>
                    <a:gd name="T10" fmla="*/ 3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9"/>
                      </a:lnTo>
                      <a:lnTo>
                        <a:pt x="11" y="22"/>
                      </a:lnTo>
                      <a:lnTo>
                        <a:pt x="3" y="19"/>
                      </a:lnTo>
                      <a:lnTo>
                        <a:pt x="0" y="11"/>
                      </a:lnTo>
                      <a:lnTo>
                        <a:pt x="3" y="4"/>
                      </a:lnTo>
                      <a:lnTo>
                        <a:pt x="11" y="0"/>
                      </a:lnTo>
                      <a:lnTo>
                        <a:pt x="18"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0" name="Freeform 377"/>
                <p:cNvSpPr>
                  <a:spLocks/>
                </p:cNvSpPr>
                <p:nvPr/>
              </p:nvSpPr>
              <p:spPr bwMode="auto">
                <a:xfrm>
                  <a:off x="2593" y="2254"/>
                  <a:ext cx="22" cy="22"/>
                </a:xfrm>
                <a:custGeom>
                  <a:avLst/>
                  <a:gdLst>
                    <a:gd name="T0" fmla="*/ 22 w 22"/>
                    <a:gd name="T1" fmla="*/ 11 h 22"/>
                    <a:gd name="T2" fmla="*/ 18 w 22"/>
                    <a:gd name="T3" fmla="*/ 19 h 22"/>
                    <a:gd name="T4" fmla="*/ 11 w 22"/>
                    <a:gd name="T5" fmla="*/ 22 h 22"/>
                    <a:gd name="T6" fmla="*/ 3 w 22"/>
                    <a:gd name="T7" fmla="*/ 19 h 22"/>
                    <a:gd name="T8" fmla="*/ 0 w 22"/>
                    <a:gd name="T9" fmla="*/ 11 h 22"/>
                    <a:gd name="T10" fmla="*/ 3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9"/>
                      </a:lnTo>
                      <a:lnTo>
                        <a:pt x="11" y="22"/>
                      </a:lnTo>
                      <a:lnTo>
                        <a:pt x="3" y="19"/>
                      </a:lnTo>
                      <a:lnTo>
                        <a:pt x="0" y="11"/>
                      </a:lnTo>
                      <a:lnTo>
                        <a:pt x="3" y="4"/>
                      </a:lnTo>
                      <a:lnTo>
                        <a:pt x="11" y="0"/>
                      </a:lnTo>
                      <a:lnTo>
                        <a:pt x="18"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31" name="Freeform 378"/>
                <p:cNvSpPr>
                  <a:spLocks/>
                </p:cNvSpPr>
                <p:nvPr/>
              </p:nvSpPr>
              <p:spPr bwMode="auto">
                <a:xfrm>
                  <a:off x="2618" y="2243"/>
                  <a:ext cx="22" cy="22"/>
                </a:xfrm>
                <a:custGeom>
                  <a:avLst/>
                  <a:gdLst>
                    <a:gd name="T0" fmla="*/ 22 w 22"/>
                    <a:gd name="T1" fmla="*/ 11 h 22"/>
                    <a:gd name="T2" fmla="*/ 19 w 22"/>
                    <a:gd name="T3" fmla="*/ 19 h 22"/>
                    <a:gd name="T4" fmla="*/ 11 w 22"/>
                    <a:gd name="T5" fmla="*/ 22 h 22"/>
                    <a:gd name="T6" fmla="*/ 4 w 22"/>
                    <a:gd name="T7" fmla="*/ 19 h 22"/>
                    <a:gd name="T8" fmla="*/ 0 w 22"/>
                    <a:gd name="T9" fmla="*/ 11 h 22"/>
                    <a:gd name="T10" fmla="*/ 4 w 22"/>
                    <a:gd name="T11" fmla="*/ 4 h 22"/>
                    <a:gd name="T12" fmla="*/ 11 w 22"/>
                    <a:gd name="T13" fmla="*/ 0 h 22"/>
                    <a:gd name="T14" fmla="*/ 19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9"/>
                      </a:lnTo>
                      <a:lnTo>
                        <a:pt x="11" y="22"/>
                      </a:lnTo>
                      <a:lnTo>
                        <a:pt x="4" y="19"/>
                      </a:lnTo>
                      <a:lnTo>
                        <a:pt x="0" y="11"/>
                      </a:lnTo>
                      <a:lnTo>
                        <a:pt x="4" y="4"/>
                      </a:lnTo>
                      <a:lnTo>
                        <a:pt x="11" y="0"/>
                      </a:lnTo>
                      <a:lnTo>
                        <a:pt x="19"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2" name="Freeform 379"/>
                <p:cNvSpPr>
                  <a:spLocks/>
                </p:cNvSpPr>
                <p:nvPr/>
              </p:nvSpPr>
              <p:spPr bwMode="auto">
                <a:xfrm>
                  <a:off x="2618" y="2243"/>
                  <a:ext cx="22" cy="22"/>
                </a:xfrm>
                <a:custGeom>
                  <a:avLst/>
                  <a:gdLst>
                    <a:gd name="T0" fmla="*/ 22 w 22"/>
                    <a:gd name="T1" fmla="*/ 11 h 22"/>
                    <a:gd name="T2" fmla="*/ 19 w 22"/>
                    <a:gd name="T3" fmla="*/ 19 h 22"/>
                    <a:gd name="T4" fmla="*/ 11 w 22"/>
                    <a:gd name="T5" fmla="*/ 22 h 22"/>
                    <a:gd name="T6" fmla="*/ 4 w 22"/>
                    <a:gd name="T7" fmla="*/ 19 h 22"/>
                    <a:gd name="T8" fmla="*/ 0 w 22"/>
                    <a:gd name="T9" fmla="*/ 11 h 22"/>
                    <a:gd name="T10" fmla="*/ 4 w 22"/>
                    <a:gd name="T11" fmla="*/ 4 h 22"/>
                    <a:gd name="T12" fmla="*/ 11 w 22"/>
                    <a:gd name="T13" fmla="*/ 0 h 22"/>
                    <a:gd name="T14" fmla="*/ 19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9"/>
                      </a:lnTo>
                      <a:lnTo>
                        <a:pt x="11" y="22"/>
                      </a:lnTo>
                      <a:lnTo>
                        <a:pt x="4" y="19"/>
                      </a:lnTo>
                      <a:lnTo>
                        <a:pt x="0" y="11"/>
                      </a:lnTo>
                      <a:lnTo>
                        <a:pt x="4" y="4"/>
                      </a:lnTo>
                      <a:lnTo>
                        <a:pt x="11" y="0"/>
                      </a:lnTo>
                      <a:lnTo>
                        <a:pt x="19"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33" name="Freeform 380"/>
                <p:cNvSpPr>
                  <a:spLocks/>
                </p:cNvSpPr>
                <p:nvPr/>
              </p:nvSpPr>
              <p:spPr bwMode="auto">
                <a:xfrm>
                  <a:off x="2644" y="2236"/>
                  <a:ext cx="22" cy="22"/>
                </a:xfrm>
                <a:custGeom>
                  <a:avLst/>
                  <a:gdLst>
                    <a:gd name="T0" fmla="*/ 22 w 22"/>
                    <a:gd name="T1" fmla="*/ 11 h 22"/>
                    <a:gd name="T2" fmla="*/ 18 w 22"/>
                    <a:gd name="T3" fmla="*/ 18 h 22"/>
                    <a:gd name="T4" fmla="*/ 11 w 22"/>
                    <a:gd name="T5" fmla="*/ 22 h 22"/>
                    <a:gd name="T6" fmla="*/ 4 w 22"/>
                    <a:gd name="T7" fmla="*/ 18 h 22"/>
                    <a:gd name="T8" fmla="*/ 0 w 22"/>
                    <a:gd name="T9" fmla="*/ 11 h 22"/>
                    <a:gd name="T10" fmla="*/ 4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4" y="18"/>
                      </a:lnTo>
                      <a:lnTo>
                        <a:pt x="0" y="11"/>
                      </a:lnTo>
                      <a:lnTo>
                        <a:pt x="4" y="4"/>
                      </a:lnTo>
                      <a:lnTo>
                        <a:pt x="11" y="0"/>
                      </a:lnTo>
                      <a:lnTo>
                        <a:pt x="18"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4" name="Freeform 381"/>
                <p:cNvSpPr>
                  <a:spLocks/>
                </p:cNvSpPr>
                <p:nvPr/>
              </p:nvSpPr>
              <p:spPr bwMode="auto">
                <a:xfrm>
                  <a:off x="2644" y="2236"/>
                  <a:ext cx="22" cy="22"/>
                </a:xfrm>
                <a:custGeom>
                  <a:avLst/>
                  <a:gdLst>
                    <a:gd name="T0" fmla="*/ 22 w 22"/>
                    <a:gd name="T1" fmla="*/ 11 h 22"/>
                    <a:gd name="T2" fmla="*/ 18 w 22"/>
                    <a:gd name="T3" fmla="*/ 18 h 22"/>
                    <a:gd name="T4" fmla="*/ 11 w 22"/>
                    <a:gd name="T5" fmla="*/ 22 h 22"/>
                    <a:gd name="T6" fmla="*/ 4 w 22"/>
                    <a:gd name="T7" fmla="*/ 18 h 22"/>
                    <a:gd name="T8" fmla="*/ 0 w 22"/>
                    <a:gd name="T9" fmla="*/ 11 h 22"/>
                    <a:gd name="T10" fmla="*/ 4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4" y="18"/>
                      </a:lnTo>
                      <a:lnTo>
                        <a:pt x="0" y="11"/>
                      </a:lnTo>
                      <a:lnTo>
                        <a:pt x="4" y="4"/>
                      </a:lnTo>
                      <a:lnTo>
                        <a:pt x="11" y="0"/>
                      </a:lnTo>
                      <a:lnTo>
                        <a:pt x="18"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35" name="Freeform 382"/>
                <p:cNvSpPr>
                  <a:spLocks/>
                </p:cNvSpPr>
                <p:nvPr/>
              </p:nvSpPr>
              <p:spPr bwMode="auto">
                <a:xfrm>
                  <a:off x="2670" y="2225"/>
                  <a:ext cx="22" cy="22"/>
                </a:xfrm>
                <a:custGeom>
                  <a:avLst/>
                  <a:gdLst>
                    <a:gd name="T0" fmla="*/ 22 w 22"/>
                    <a:gd name="T1" fmla="*/ 11 h 22"/>
                    <a:gd name="T2" fmla="*/ 18 w 22"/>
                    <a:gd name="T3" fmla="*/ 18 h 22"/>
                    <a:gd name="T4" fmla="*/ 11 w 22"/>
                    <a:gd name="T5" fmla="*/ 22 h 22"/>
                    <a:gd name="T6" fmla="*/ 3 w 22"/>
                    <a:gd name="T7" fmla="*/ 18 h 22"/>
                    <a:gd name="T8" fmla="*/ 0 w 22"/>
                    <a:gd name="T9" fmla="*/ 11 h 22"/>
                    <a:gd name="T10" fmla="*/ 3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3" y="18"/>
                      </a:lnTo>
                      <a:lnTo>
                        <a:pt x="0" y="11"/>
                      </a:lnTo>
                      <a:lnTo>
                        <a:pt x="3" y="4"/>
                      </a:lnTo>
                      <a:lnTo>
                        <a:pt x="11" y="0"/>
                      </a:lnTo>
                      <a:lnTo>
                        <a:pt x="18"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6" name="Freeform 383"/>
                <p:cNvSpPr>
                  <a:spLocks/>
                </p:cNvSpPr>
                <p:nvPr/>
              </p:nvSpPr>
              <p:spPr bwMode="auto">
                <a:xfrm>
                  <a:off x="2670" y="2225"/>
                  <a:ext cx="22" cy="22"/>
                </a:xfrm>
                <a:custGeom>
                  <a:avLst/>
                  <a:gdLst>
                    <a:gd name="T0" fmla="*/ 22 w 22"/>
                    <a:gd name="T1" fmla="*/ 11 h 22"/>
                    <a:gd name="T2" fmla="*/ 18 w 22"/>
                    <a:gd name="T3" fmla="*/ 18 h 22"/>
                    <a:gd name="T4" fmla="*/ 11 w 22"/>
                    <a:gd name="T5" fmla="*/ 22 h 22"/>
                    <a:gd name="T6" fmla="*/ 3 w 22"/>
                    <a:gd name="T7" fmla="*/ 18 h 22"/>
                    <a:gd name="T8" fmla="*/ 0 w 22"/>
                    <a:gd name="T9" fmla="*/ 11 h 22"/>
                    <a:gd name="T10" fmla="*/ 3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3" y="18"/>
                      </a:lnTo>
                      <a:lnTo>
                        <a:pt x="0" y="11"/>
                      </a:lnTo>
                      <a:lnTo>
                        <a:pt x="3" y="4"/>
                      </a:lnTo>
                      <a:lnTo>
                        <a:pt x="11" y="0"/>
                      </a:lnTo>
                      <a:lnTo>
                        <a:pt x="18"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37" name="Freeform 384"/>
                <p:cNvSpPr>
                  <a:spLocks/>
                </p:cNvSpPr>
                <p:nvPr/>
              </p:nvSpPr>
              <p:spPr bwMode="auto">
                <a:xfrm>
                  <a:off x="2695" y="2214"/>
                  <a:ext cx="23" cy="22"/>
                </a:xfrm>
                <a:custGeom>
                  <a:avLst/>
                  <a:gdLst>
                    <a:gd name="T0" fmla="*/ 23 w 23"/>
                    <a:gd name="T1" fmla="*/ 11 h 22"/>
                    <a:gd name="T2" fmla="*/ 19 w 23"/>
                    <a:gd name="T3" fmla="*/ 18 h 22"/>
                    <a:gd name="T4" fmla="*/ 11 w 23"/>
                    <a:gd name="T5" fmla="*/ 22 h 22"/>
                    <a:gd name="T6" fmla="*/ 4 w 23"/>
                    <a:gd name="T7" fmla="*/ 18 h 22"/>
                    <a:gd name="T8" fmla="*/ 0 w 23"/>
                    <a:gd name="T9" fmla="*/ 11 h 22"/>
                    <a:gd name="T10" fmla="*/ 4 w 23"/>
                    <a:gd name="T11" fmla="*/ 4 h 22"/>
                    <a:gd name="T12" fmla="*/ 11 w 23"/>
                    <a:gd name="T13" fmla="*/ 0 h 22"/>
                    <a:gd name="T14" fmla="*/ 19 w 23"/>
                    <a:gd name="T15" fmla="*/ 4 h 22"/>
                    <a:gd name="T16" fmla="*/ 23 w 23"/>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2">
                      <a:moveTo>
                        <a:pt x="23" y="11"/>
                      </a:moveTo>
                      <a:lnTo>
                        <a:pt x="19" y="18"/>
                      </a:lnTo>
                      <a:lnTo>
                        <a:pt x="11" y="22"/>
                      </a:lnTo>
                      <a:lnTo>
                        <a:pt x="4" y="18"/>
                      </a:lnTo>
                      <a:lnTo>
                        <a:pt x="0" y="11"/>
                      </a:lnTo>
                      <a:lnTo>
                        <a:pt x="4" y="4"/>
                      </a:lnTo>
                      <a:lnTo>
                        <a:pt x="11" y="0"/>
                      </a:lnTo>
                      <a:lnTo>
                        <a:pt x="19" y="4"/>
                      </a:lnTo>
                      <a:lnTo>
                        <a:pt x="23"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8" name="Freeform 385"/>
                <p:cNvSpPr>
                  <a:spLocks/>
                </p:cNvSpPr>
                <p:nvPr/>
              </p:nvSpPr>
              <p:spPr bwMode="auto">
                <a:xfrm>
                  <a:off x="2695" y="2214"/>
                  <a:ext cx="23" cy="22"/>
                </a:xfrm>
                <a:custGeom>
                  <a:avLst/>
                  <a:gdLst>
                    <a:gd name="T0" fmla="*/ 23 w 23"/>
                    <a:gd name="T1" fmla="*/ 11 h 22"/>
                    <a:gd name="T2" fmla="*/ 19 w 23"/>
                    <a:gd name="T3" fmla="*/ 18 h 22"/>
                    <a:gd name="T4" fmla="*/ 11 w 23"/>
                    <a:gd name="T5" fmla="*/ 22 h 22"/>
                    <a:gd name="T6" fmla="*/ 4 w 23"/>
                    <a:gd name="T7" fmla="*/ 18 h 22"/>
                    <a:gd name="T8" fmla="*/ 0 w 23"/>
                    <a:gd name="T9" fmla="*/ 11 h 22"/>
                    <a:gd name="T10" fmla="*/ 4 w 23"/>
                    <a:gd name="T11" fmla="*/ 4 h 22"/>
                    <a:gd name="T12" fmla="*/ 11 w 23"/>
                    <a:gd name="T13" fmla="*/ 0 h 22"/>
                    <a:gd name="T14" fmla="*/ 19 w 23"/>
                    <a:gd name="T15" fmla="*/ 4 h 22"/>
                    <a:gd name="T16" fmla="*/ 23 w 23"/>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2">
                      <a:moveTo>
                        <a:pt x="23" y="11"/>
                      </a:moveTo>
                      <a:lnTo>
                        <a:pt x="19" y="18"/>
                      </a:lnTo>
                      <a:lnTo>
                        <a:pt x="11" y="22"/>
                      </a:lnTo>
                      <a:lnTo>
                        <a:pt x="4" y="18"/>
                      </a:lnTo>
                      <a:lnTo>
                        <a:pt x="0" y="11"/>
                      </a:lnTo>
                      <a:lnTo>
                        <a:pt x="4" y="4"/>
                      </a:lnTo>
                      <a:lnTo>
                        <a:pt x="11" y="0"/>
                      </a:lnTo>
                      <a:lnTo>
                        <a:pt x="19" y="4"/>
                      </a:lnTo>
                      <a:lnTo>
                        <a:pt x="23"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39" name="Freeform 386"/>
                <p:cNvSpPr>
                  <a:spLocks/>
                </p:cNvSpPr>
                <p:nvPr/>
              </p:nvSpPr>
              <p:spPr bwMode="auto">
                <a:xfrm>
                  <a:off x="2721" y="2206"/>
                  <a:ext cx="22" cy="23"/>
                </a:xfrm>
                <a:custGeom>
                  <a:avLst/>
                  <a:gdLst>
                    <a:gd name="T0" fmla="*/ 22 w 22"/>
                    <a:gd name="T1" fmla="*/ 12 h 23"/>
                    <a:gd name="T2" fmla="*/ 19 w 22"/>
                    <a:gd name="T3" fmla="*/ 19 h 23"/>
                    <a:gd name="T4" fmla="*/ 11 w 22"/>
                    <a:gd name="T5" fmla="*/ 23 h 23"/>
                    <a:gd name="T6" fmla="*/ 4 w 22"/>
                    <a:gd name="T7" fmla="*/ 19 h 23"/>
                    <a:gd name="T8" fmla="*/ 0 w 22"/>
                    <a:gd name="T9" fmla="*/ 12 h 23"/>
                    <a:gd name="T10" fmla="*/ 4 w 22"/>
                    <a:gd name="T11" fmla="*/ 4 h 23"/>
                    <a:gd name="T12" fmla="*/ 11 w 22"/>
                    <a:gd name="T13" fmla="*/ 0 h 23"/>
                    <a:gd name="T14" fmla="*/ 19 w 22"/>
                    <a:gd name="T15" fmla="*/ 4 h 23"/>
                    <a:gd name="T16" fmla="*/ 22 w 22"/>
                    <a:gd name="T17"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3">
                      <a:moveTo>
                        <a:pt x="22" y="12"/>
                      </a:moveTo>
                      <a:lnTo>
                        <a:pt x="19" y="19"/>
                      </a:lnTo>
                      <a:lnTo>
                        <a:pt x="11" y="23"/>
                      </a:lnTo>
                      <a:lnTo>
                        <a:pt x="4" y="19"/>
                      </a:lnTo>
                      <a:lnTo>
                        <a:pt x="0" y="12"/>
                      </a:lnTo>
                      <a:lnTo>
                        <a:pt x="4" y="4"/>
                      </a:lnTo>
                      <a:lnTo>
                        <a:pt x="11" y="0"/>
                      </a:lnTo>
                      <a:lnTo>
                        <a:pt x="19" y="4"/>
                      </a:lnTo>
                      <a:lnTo>
                        <a:pt x="22" y="1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40" name="Freeform 387"/>
                <p:cNvSpPr>
                  <a:spLocks/>
                </p:cNvSpPr>
                <p:nvPr/>
              </p:nvSpPr>
              <p:spPr bwMode="auto">
                <a:xfrm>
                  <a:off x="2721" y="2206"/>
                  <a:ext cx="22" cy="23"/>
                </a:xfrm>
                <a:custGeom>
                  <a:avLst/>
                  <a:gdLst>
                    <a:gd name="T0" fmla="*/ 22 w 22"/>
                    <a:gd name="T1" fmla="*/ 12 h 23"/>
                    <a:gd name="T2" fmla="*/ 19 w 22"/>
                    <a:gd name="T3" fmla="*/ 19 h 23"/>
                    <a:gd name="T4" fmla="*/ 11 w 22"/>
                    <a:gd name="T5" fmla="*/ 23 h 23"/>
                    <a:gd name="T6" fmla="*/ 4 w 22"/>
                    <a:gd name="T7" fmla="*/ 19 h 23"/>
                    <a:gd name="T8" fmla="*/ 0 w 22"/>
                    <a:gd name="T9" fmla="*/ 12 h 23"/>
                    <a:gd name="T10" fmla="*/ 4 w 22"/>
                    <a:gd name="T11" fmla="*/ 4 h 23"/>
                    <a:gd name="T12" fmla="*/ 11 w 22"/>
                    <a:gd name="T13" fmla="*/ 0 h 23"/>
                    <a:gd name="T14" fmla="*/ 19 w 22"/>
                    <a:gd name="T15" fmla="*/ 4 h 23"/>
                    <a:gd name="T16" fmla="*/ 22 w 22"/>
                    <a:gd name="T17"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3">
                      <a:moveTo>
                        <a:pt x="22" y="12"/>
                      </a:moveTo>
                      <a:lnTo>
                        <a:pt x="19" y="19"/>
                      </a:lnTo>
                      <a:lnTo>
                        <a:pt x="11" y="23"/>
                      </a:lnTo>
                      <a:lnTo>
                        <a:pt x="4" y="19"/>
                      </a:lnTo>
                      <a:lnTo>
                        <a:pt x="0" y="12"/>
                      </a:lnTo>
                      <a:lnTo>
                        <a:pt x="4" y="4"/>
                      </a:lnTo>
                      <a:lnTo>
                        <a:pt x="11" y="0"/>
                      </a:lnTo>
                      <a:lnTo>
                        <a:pt x="19" y="4"/>
                      </a:lnTo>
                      <a:lnTo>
                        <a:pt x="22" y="12"/>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41" name="Freeform 388"/>
                <p:cNvSpPr>
                  <a:spLocks/>
                </p:cNvSpPr>
                <p:nvPr/>
              </p:nvSpPr>
              <p:spPr bwMode="auto">
                <a:xfrm>
                  <a:off x="2747" y="2195"/>
                  <a:ext cx="22" cy="23"/>
                </a:xfrm>
                <a:custGeom>
                  <a:avLst/>
                  <a:gdLst>
                    <a:gd name="T0" fmla="*/ 22 w 22"/>
                    <a:gd name="T1" fmla="*/ 11 h 23"/>
                    <a:gd name="T2" fmla="*/ 18 w 22"/>
                    <a:gd name="T3" fmla="*/ 19 h 23"/>
                    <a:gd name="T4" fmla="*/ 11 w 22"/>
                    <a:gd name="T5" fmla="*/ 23 h 23"/>
                    <a:gd name="T6" fmla="*/ 4 w 22"/>
                    <a:gd name="T7" fmla="*/ 19 h 23"/>
                    <a:gd name="T8" fmla="*/ 0 w 22"/>
                    <a:gd name="T9" fmla="*/ 11 h 23"/>
                    <a:gd name="T10" fmla="*/ 4 w 22"/>
                    <a:gd name="T11" fmla="*/ 4 h 23"/>
                    <a:gd name="T12" fmla="*/ 11 w 22"/>
                    <a:gd name="T13" fmla="*/ 0 h 23"/>
                    <a:gd name="T14" fmla="*/ 18 w 22"/>
                    <a:gd name="T15" fmla="*/ 4 h 23"/>
                    <a:gd name="T16" fmla="*/ 22 w 22"/>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3">
                      <a:moveTo>
                        <a:pt x="22" y="11"/>
                      </a:moveTo>
                      <a:lnTo>
                        <a:pt x="18" y="19"/>
                      </a:lnTo>
                      <a:lnTo>
                        <a:pt x="11" y="23"/>
                      </a:lnTo>
                      <a:lnTo>
                        <a:pt x="4" y="19"/>
                      </a:lnTo>
                      <a:lnTo>
                        <a:pt x="0" y="11"/>
                      </a:lnTo>
                      <a:lnTo>
                        <a:pt x="4" y="4"/>
                      </a:lnTo>
                      <a:lnTo>
                        <a:pt x="11" y="0"/>
                      </a:lnTo>
                      <a:lnTo>
                        <a:pt x="18"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42" name="Freeform 389"/>
                <p:cNvSpPr>
                  <a:spLocks/>
                </p:cNvSpPr>
                <p:nvPr/>
              </p:nvSpPr>
              <p:spPr bwMode="auto">
                <a:xfrm>
                  <a:off x="2747" y="2195"/>
                  <a:ext cx="22" cy="23"/>
                </a:xfrm>
                <a:custGeom>
                  <a:avLst/>
                  <a:gdLst>
                    <a:gd name="T0" fmla="*/ 22 w 22"/>
                    <a:gd name="T1" fmla="*/ 11 h 23"/>
                    <a:gd name="T2" fmla="*/ 18 w 22"/>
                    <a:gd name="T3" fmla="*/ 19 h 23"/>
                    <a:gd name="T4" fmla="*/ 11 w 22"/>
                    <a:gd name="T5" fmla="*/ 23 h 23"/>
                    <a:gd name="T6" fmla="*/ 4 w 22"/>
                    <a:gd name="T7" fmla="*/ 19 h 23"/>
                    <a:gd name="T8" fmla="*/ 0 w 22"/>
                    <a:gd name="T9" fmla="*/ 11 h 23"/>
                    <a:gd name="T10" fmla="*/ 4 w 22"/>
                    <a:gd name="T11" fmla="*/ 4 h 23"/>
                    <a:gd name="T12" fmla="*/ 11 w 22"/>
                    <a:gd name="T13" fmla="*/ 0 h 23"/>
                    <a:gd name="T14" fmla="*/ 18 w 22"/>
                    <a:gd name="T15" fmla="*/ 4 h 23"/>
                    <a:gd name="T16" fmla="*/ 22 w 22"/>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3">
                      <a:moveTo>
                        <a:pt x="22" y="11"/>
                      </a:moveTo>
                      <a:lnTo>
                        <a:pt x="18" y="19"/>
                      </a:lnTo>
                      <a:lnTo>
                        <a:pt x="11" y="23"/>
                      </a:lnTo>
                      <a:lnTo>
                        <a:pt x="4" y="19"/>
                      </a:lnTo>
                      <a:lnTo>
                        <a:pt x="0" y="11"/>
                      </a:lnTo>
                      <a:lnTo>
                        <a:pt x="4" y="4"/>
                      </a:lnTo>
                      <a:lnTo>
                        <a:pt x="11" y="0"/>
                      </a:lnTo>
                      <a:lnTo>
                        <a:pt x="18"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43" name="Freeform 390"/>
                <p:cNvSpPr>
                  <a:spLocks/>
                </p:cNvSpPr>
                <p:nvPr/>
              </p:nvSpPr>
              <p:spPr bwMode="auto">
                <a:xfrm>
                  <a:off x="2773" y="2188"/>
                  <a:ext cx="22" cy="22"/>
                </a:xfrm>
                <a:custGeom>
                  <a:avLst/>
                  <a:gdLst>
                    <a:gd name="T0" fmla="*/ 22 w 22"/>
                    <a:gd name="T1" fmla="*/ 11 h 22"/>
                    <a:gd name="T2" fmla="*/ 18 w 22"/>
                    <a:gd name="T3" fmla="*/ 18 h 22"/>
                    <a:gd name="T4" fmla="*/ 11 w 22"/>
                    <a:gd name="T5" fmla="*/ 22 h 22"/>
                    <a:gd name="T6" fmla="*/ 3 w 22"/>
                    <a:gd name="T7" fmla="*/ 18 h 22"/>
                    <a:gd name="T8" fmla="*/ 0 w 22"/>
                    <a:gd name="T9" fmla="*/ 11 h 22"/>
                    <a:gd name="T10" fmla="*/ 3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3" y="18"/>
                      </a:lnTo>
                      <a:lnTo>
                        <a:pt x="0" y="11"/>
                      </a:lnTo>
                      <a:lnTo>
                        <a:pt x="3" y="4"/>
                      </a:lnTo>
                      <a:lnTo>
                        <a:pt x="11" y="0"/>
                      </a:lnTo>
                      <a:lnTo>
                        <a:pt x="18"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44" name="Freeform 391"/>
                <p:cNvSpPr>
                  <a:spLocks/>
                </p:cNvSpPr>
                <p:nvPr/>
              </p:nvSpPr>
              <p:spPr bwMode="auto">
                <a:xfrm>
                  <a:off x="2773" y="2188"/>
                  <a:ext cx="22" cy="22"/>
                </a:xfrm>
                <a:custGeom>
                  <a:avLst/>
                  <a:gdLst>
                    <a:gd name="T0" fmla="*/ 22 w 22"/>
                    <a:gd name="T1" fmla="*/ 11 h 22"/>
                    <a:gd name="T2" fmla="*/ 18 w 22"/>
                    <a:gd name="T3" fmla="*/ 18 h 22"/>
                    <a:gd name="T4" fmla="*/ 11 w 22"/>
                    <a:gd name="T5" fmla="*/ 22 h 22"/>
                    <a:gd name="T6" fmla="*/ 3 w 22"/>
                    <a:gd name="T7" fmla="*/ 18 h 22"/>
                    <a:gd name="T8" fmla="*/ 0 w 22"/>
                    <a:gd name="T9" fmla="*/ 11 h 22"/>
                    <a:gd name="T10" fmla="*/ 3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3" y="18"/>
                      </a:lnTo>
                      <a:lnTo>
                        <a:pt x="0" y="11"/>
                      </a:lnTo>
                      <a:lnTo>
                        <a:pt x="3" y="4"/>
                      </a:lnTo>
                      <a:lnTo>
                        <a:pt x="11" y="0"/>
                      </a:lnTo>
                      <a:lnTo>
                        <a:pt x="18"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45" name="Freeform 392"/>
                <p:cNvSpPr>
                  <a:spLocks/>
                </p:cNvSpPr>
                <p:nvPr/>
              </p:nvSpPr>
              <p:spPr bwMode="auto">
                <a:xfrm>
                  <a:off x="2798" y="2177"/>
                  <a:ext cx="22" cy="22"/>
                </a:xfrm>
                <a:custGeom>
                  <a:avLst/>
                  <a:gdLst>
                    <a:gd name="T0" fmla="*/ 22 w 22"/>
                    <a:gd name="T1" fmla="*/ 11 h 22"/>
                    <a:gd name="T2" fmla="*/ 19 w 22"/>
                    <a:gd name="T3" fmla="*/ 18 h 22"/>
                    <a:gd name="T4" fmla="*/ 11 w 22"/>
                    <a:gd name="T5" fmla="*/ 22 h 22"/>
                    <a:gd name="T6" fmla="*/ 4 w 22"/>
                    <a:gd name="T7" fmla="*/ 18 h 22"/>
                    <a:gd name="T8" fmla="*/ 0 w 22"/>
                    <a:gd name="T9" fmla="*/ 11 h 22"/>
                    <a:gd name="T10" fmla="*/ 4 w 22"/>
                    <a:gd name="T11" fmla="*/ 4 h 22"/>
                    <a:gd name="T12" fmla="*/ 11 w 22"/>
                    <a:gd name="T13" fmla="*/ 0 h 22"/>
                    <a:gd name="T14" fmla="*/ 19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8"/>
                      </a:lnTo>
                      <a:lnTo>
                        <a:pt x="11" y="22"/>
                      </a:lnTo>
                      <a:lnTo>
                        <a:pt x="4" y="18"/>
                      </a:lnTo>
                      <a:lnTo>
                        <a:pt x="0" y="11"/>
                      </a:lnTo>
                      <a:lnTo>
                        <a:pt x="4" y="4"/>
                      </a:lnTo>
                      <a:lnTo>
                        <a:pt x="11" y="0"/>
                      </a:lnTo>
                      <a:lnTo>
                        <a:pt x="19"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46" name="Freeform 393"/>
                <p:cNvSpPr>
                  <a:spLocks/>
                </p:cNvSpPr>
                <p:nvPr/>
              </p:nvSpPr>
              <p:spPr bwMode="auto">
                <a:xfrm>
                  <a:off x="2798" y="2177"/>
                  <a:ext cx="22" cy="22"/>
                </a:xfrm>
                <a:custGeom>
                  <a:avLst/>
                  <a:gdLst>
                    <a:gd name="T0" fmla="*/ 22 w 22"/>
                    <a:gd name="T1" fmla="*/ 11 h 22"/>
                    <a:gd name="T2" fmla="*/ 19 w 22"/>
                    <a:gd name="T3" fmla="*/ 18 h 22"/>
                    <a:gd name="T4" fmla="*/ 11 w 22"/>
                    <a:gd name="T5" fmla="*/ 22 h 22"/>
                    <a:gd name="T6" fmla="*/ 4 w 22"/>
                    <a:gd name="T7" fmla="*/ 18 h 22"/>
                    <a:gd name="T8" fmla="*/ 0 w 22"/>
                    <a:gd name="T9" fmla="*/ 11 h 22"/>
                    <a:gd name="T10" fmla="*/ 4 w 22"/>
                    <a:gd name="T11" fmla="*/ 4 h 22"/>
                    <a:gd name="T12" fmla="*/ 11 w 22"/>
                    <a:gd name="T13" fmla="*/ 0 h 22"/>
                    <a:gd name="T14" fmla="*/ 19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8"/>
                      </a:lnTo>
                      <a:lnTo>
                        <a:pt x="11" y="22"/>
                      </a:lnTo>
                      <a:lnTo>
                        <a:pt x="4" y="18"/>
                      </a:lnTo>
                      <a:lnTo>
                        <a:pt x="0" y="11"/>
                      </a:lnTo>
                      <a:lnTo>
                        <a:pt x="4" y="4"/>
                      </a:lnTo>
                      <a:lnTo>
                        <a:pt x="11" y="0"/>
                      </a:lnTo>
                      <a:lnTo>
                        <a:pt x="19"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47" name="Freeform 394"/>
                <p:cNvSpPr>
                  <a:spLocks/>
                </p:cNvSpPr>
                <p:nvPr/>
              </p:nvSpPr>
              <p:spPr bwMode="auto">
                <a:xfrm>
                  <a:off x="2824" y="2170"/>
                  <a:ext cx="22" cy="22"/>
                </a:xfrm>
                <a:custGeom>
                  <a:avLst/>
                  <a:gdLst>
                    <a:gd name="T0" fmla="*/ 22 w 22"/>
                    <a:gd name="T1" fmla="*/ 11 h 22"/>
                    <a:gd name="T2" fmla="*/ 18 w 22"/>
                    <a:gd name="T3" fmla="*/ 18 h 22"/>
                    <a:gd name="T4" fmla="*/ 11 w 22"/>
                    <a:gd name="T5" fmla="*/ 22 h 22"/>
                    <a:gd name="T6" fmla="*/ 4 w 22"/>
                    <a:gd name="T7" fmla="*/ 18 h 22"/>
                    <a:gd name="T8" fmla="*/ 0 w 22"/>
                    <a:gd name="T9" fmla="*/ 11 h 22"/>
                    <a:gd name="T10" fmla="*/ 4 w 22"/>
                    <a:gd name="T11" fmla="*/ 3 h 22"/>
                    <a:gd name="T12" fmla="*/ 11 w 22"/>
                    <a:gd name="T13" fmla="*/ 0 h 22"/>
                    <a:gd name="T14" fmla="*/ 18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4" y="18"/>
                      </a:lnTo>
                      <a:lnTo>
                        <a:pt x="0" y="11"/>
                      </a:lnTo>
                      <a:lnTo>
                        <a:pt x="4" y="3"/>
                      </a:lnTo>
                      <a:lnTo>
                        <a:pt x="11" y="0"/>
                      </a:lnTo>
                      <a:lnTo>
                        <a:pt x="18" y="3"/>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48" name="Freeform 395"/>
                <p:cNvSpPr>
                  <a:spLocks/>
                </p:cNvSpPr>
                <p:nvPr/>
              </p:nvSpPr>
              <p:spPr bwMode="auto">
                <a:xfrm>
                  <a:off x="2824" y="2170"/>
                  <a:ext cx="22" cy="22"/>
                </a:xfrm>
                <a:custGeom>
                  <a:avLst/>
                  <a:gdLst>
                    <a:gd name="T0" fmla="*/ 22 w 22"/>
                    <a:gd name="T1" fmla="*/ 11 h 22"/>
                    <a:gd name="T2" fmla="*/ 18 w 22"/>
                    <a:gd name="T3" fmla="*/ 18 h 22"/>
                    <a:gd name="T4" fmla="*/ 11 w 22"/>
                    <a:gd name="T5" fmla="*/ 22 h 22"/>
                    <a:gd name="T6" fmla="*/ 4 w 22"/>
                    <a:gd name="T7" fmla="*/ 18 h 22"/>
                    <a:gd name="T8" fmla="*/ 0 w 22"/>
                    <a:gd name="T9" fmla="*/ 11 h 22"/>
                    <a:gd name="T10" fmla="*/ 4 w 22"/>
                    <a:gd name="T11" fmla="*/ 3 h 22"/>
                    <a:gd name="T12" fmla="*/ 11 w 22"/>
                    <a:gd name="T13" fmla="*/ 0 h 22"/>
                    <a:gd name="T14" fmla="*/ 18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4" y="18"/>
                      </a:lnTo>
                      <a:lnTo>
                        <a:pt x="0" y="11"/>
                      </a:lnTo>
                      <a:lnTo>
                        <a:pt x="4" y="3"/>
                      </a:lnTo>
                      <a:lnTo>
                        <a:pt x="11" y="0"/>
                      </a:lnTo>
                      <a:lnTo>
                        <a:pt x="18" y="3"/>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49" name="Freeform 396"/>
                <p:cNvSpPr>
                  <a:spLocks/>
                </p:cNvSpPr>
                <p:nvPr/>
              </p:nvSpPr>
              <p:spPr bwMode="auto">
                <a:xfrm>
                  <a:off x="2850" y="2159"/>
                  <a:ext cx="22" cy="22"/>
                </a:xfrm>
                <a:custGeom>
                  <a:avLst/>
                  <a:gdLst>
                    <a:gd name="T0" fmla="*/ 22 w 22"/>
                    <a:gd name="T1" fmla="*/ 11 h 22"/>
                    <a:gd name="T2" fmla="*/ 18 w 22"/>
                    <a:gd name="T3" fmla="*/ 18 h 22"/>
                    <a:gd name="T4" fmla="*/ 11 w 22"/>
                    <a:gd name="T5" fmla="*/ 22 h 22"/>
                    <a:gd name="T6" fmla="*/ 3 w 22"/>
                    <a:gd name="T7" fmla="*/ 18 h 22"/>
                    <a:gd name="T8" fmla="*/ 0 w 22"/>
                    <a:gd name="T9" fmla="*/ 11 h 22"/>
                    <a:gd name="T10" fmla="*/ 3 w 22"/>
                    <a:gd name="T11" fmla="*/ 3 h 22"/>
                    <a:gd name="T12" fmla="*/ 11 w 22"/>
                    <a:gd name="T13" fmla="*/ 0 h 22"/>
                    <a:gd name="T14" fmla="*/ 18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3" y="18"/>
                      </a:lnTo>
                      <a:lnTo>
                        <a:pt x="0" y="11"/>
                      </a:lnTo>
                      <a:lnTo>
                        <a:pt x="3" y="3"/>
                      </a:lnTo>
                      <a:lnTo>
                        <a:pt x="11" y="0"/>
                      </a:lnTo>
                      <a:lnTo>
                        <a:pt x="18" y="3"/>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50" name="Freeform 397"/>
                <p:cNvSpPr>
                  <a:spLocks/>
                </p:cNvSpPr>
                <p:nvPr/>
              </p:nvSpPr>
              <p:spPr bwMode="auto">
                <a:xfrm>
                  <a:off x="2850" y="2159"/>
                  <a:ext cx="22" cy="22"/>
                </a:xfrm>
                <a:custGeom>
                  <a:avLst/>
                  <a:gdLst>
                    <a:gd name="T0" fmla="*/ 22 w 22"/>
                    <a:gd name="T1" fmla="*/ 11 h 22"/>
                    <a:gd name="T2" fmla="*/ 18 w 22"/>
                    <a:gd name="T3" fmla="*/ 18 h 22"/>
                    <a:gd name="T4" fmla="*/ 11 w 22"/>
                    <a:gd name="T5" fmla="*/ 22 h 22"/>
                    <a:gd name="T6" fmla="*/ 3 w 22"/>
                    <a:gd name="T7" fmla="*/ 18 h 22"/>
                    <a:gd name="T8" fmla="*/ 0 w 22"/>
                    <a:gd name="T9" fmla="*/ 11 h 22"/>
                    <a:gd name="T10" fmla="*/ 3 w 22"/>
                    <a:gd name="T11" fmla="*/ 3 h 22"/>
                    <a:gd name="T12" fmla="*/ 11 w 22"/>
                    <a:gd name="T13" fmla="*/ 0 h 22"/>
                    <a:gd name="T14" fmla="*/ 18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3" y="18"/>
                      </a:lnTo>
                      <a:lnTo>
                        <a:pt x="0" y="11"/>
                      </a:lnTo>
                      <a:lnTo>
                        <a:pt x="3" y="3"/>
                      </a:lnTo>
                      <a:lnTo>
                        <a:pt x="11" y="0"/>
                      </a:lnTo>
                      <a:lnTo>
                        <a:pt x="18" y="3"/>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51" name="Freeform 398"/>
                <p:cNvSpPr>
                  <a:spLocks/>
                </p:cNvSpPr>
                <p:nvPr/>
              </p:nvSpPr>
              <p:spPr bwMode="auto">
                <a:xfrm>
                  <a:off x="2876" y="2151"/>
                  <a:ext cx="22" cy="22"/>
                </a:xfrm>
                <a:custGeom>
                  <a:avLst/>
                  <a:gdLst>
                    <a:gd name="T0" fmla="*/ 22 w 22"/>
                    <a:gd name="T1" fmla="*/ 11 h 22"/>
                    <a:gd name="T2" fmla="*/ 18 w 22"/>
                    <a:gd name="T3" fmla="*/ 19 h 22"/>
                    <a:gd name="T4" fmla="*/ 11 w 22"/>
                    <a:gd name="T5" fmla="*/ 22 h 22"/>
                    <a:gd name="T6" fmla="*/ 3 w 22"/>
                    <a:gd name="T7" fmla="*/ 19 h 22"/>
                    <a:gd name="T8" fmla="*/ 0 w 22"/>
                    <a:gd name="T9" fmla="*/ 11 h 22"/>
                    <a:gd name="T10" fmla="*/ 3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9"/>
                      </a:lnTo>
                      <a:lnTo>
                        <a:pt x="11" y="22"/>
                      </a:lnTo>
                      <a:lnTo>
                        <a:pt x="3" y="19"/>
                      </a:lnTo>
                      <a:lnTo>
                        <a:pt x="0" y="11"/>
                      </a:lnTo>
                      <a:lnTo>
                        <a:pt x="3" y="4"/>
                      </a:lnTo>
                      <a:lnTo>
                        <a:pt x="11" y="0"/>
                      </a:lnTo>
                      <a:lnTo>
                        <a:pt x="18"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52" name="Freeform 399"/>
                <p:cNvSpPr>
                  <a:spLocks/>
                </p:cNvSpPr>
                <p:nvPr/>
              </p:nvSpPr>
              <p:spPr bwMode="auto">
                <a:xfrm>
                  <a:off x="2876" y="2151"/>
                  <a:ext cx="22" cy="22"/>
                </a:xfrm>
                <a:custGeom>
                  <a:avLst/>
                  <a:gdLst>
                    <a:gd name="T0" fmla="*/ 22 w 22"/>
                    <a:gd name="T1" fmla="*/ 11 h 22"/>
                    <a:gd name="T2" fmla="*/ 18 w 22"/>
                    <a:gd name="T3" fmla="*/ 19 h 22"/>
                    <a:gd name="T4" fmla="*/ 11 w 22"/>
                    <a:gd name="T5" fmla="*/ 22 h 22"/>
                    <a:gd name="T6" fmla="*/ 3 w 22"/>
                    <a:gd name="T7" fmla="*/ 19 h 22"/>
                    <a:gd name="T8" fmla="*/ 0 w 22"/>
                    <a:gd name="T9" fmla="*/ 11 h 22"/>
                    <a:gd name="T10" fmla="*/ 3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9"/>
                      </a:lnTo>
                      <a:lnTo>
                        <a:pt x="11" y="22"/>
                      </a:lnTo>
                      <a:lnTo>
                        <a:pt x="3" y="19"/>
                      </a:lnTo>
                      <a:lnTo>
                        <a:pt x="0" y="11"/>
                      </a:lnTo>
                      <a:lnTo>
                        <a:pt x="3" y="4"/>
                      </a:lnTo>
                      <a:lnTo>
                        <a:pt x="11" y="0"/>
                      </a:lnTo>
                      <a:lnTo>
                        <a:pt x="18"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53" name="Freeform 400"/>
                <p:cNvSpPr>
                  <a:spLocks/>
                </p:cNvSpPr>
                <p:nvPr/>
              </p:nvSpPr>
              <p:spPr bwMode="auto">
                <a:xfrm>
                  <a:off x="2901" y="2140"/>
                  <a:ext cx="22" cy="22"/>
                </a:xfrm>
                <a:custGeom>
                  <a:avLst/>
                  <a:gdLst>
                    <a:gd name="T0" fmla="*/ 22 w 22"/>
                    <a:gd name="T1" fmla="*/ 11 h 22"/>
                    <a:gd name="T2" fmla="*/ 19 w 22"/>
                    <a:gd name="T3" fmla="*/ 19 h 22"/>
                    <a:gd name="T4" fmla="*/ 11 w 22"/>
                    <a:gd name="T5" fmla="*/ 22 h 22"/>
                    <a:gd name="T6" fmla="*/ 4 w 22"/>
                    <a:gd name="T7" fmla="*/ 19 h 22"/>
                    <a:gd name="T8" fmla="*/ 0 w 22"/>
                    <a:gd name="T9" fmla="*/ 11 h 22"/>
                    <a:gd name="T10" fmla="*/ 4 w 22"/>
                    <a:gd name="T11" fmla="*/ 4 h 22"/>
                    <a:gd name="T12" fmla="*/ 11 w 22"/>
                    <a:gd name="T13" fmla="*/ 0 h 22"/>
                    <a:gd name="T14" fmla="*/ 19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9"/>
                      </a:lnTo>
                      <a:lnTo>
                        <a:pt x="11" y="22"/>
                      </a:lnTo>
                      <a:lnTo>
                        <a:pt x="4" y="19"/>
                      </a:lnTo>
                      <a:lnTo>
                        <a:pt x="0" y="11"/>
                      </a:lnTo>
                      <a:lnTo>
                        <a:pt x="4" y="4"/>
                      </a:lnTo>
                      <a:lnTo>
                        <a:pt x="11" y="0"/>
                      </a:lnTo>
                      <a:lnTo>
                        <a:pt x="19"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54" name="Freeform 401"/>
                <p:cNvSpPr>
                  <a:spLocks/>
                </p:cNvSpPr>
                <p:nvPr/>
              </p:nvSpPr>
              <p:spPr bwMode="auto">
                <a:xfrm>
                  <a:off x="2901" y="2140"/>
                  <a:ext cx="22" cy="22"/>
                </a:xfrm>
                <a:custGeom>
                  <a:avLst/>
                  <a:gdLst>
                    <a:gd name="T0" fmla="*/ 22 w 22"/>
                    <a:gd name="T1" fmla="*/ 11 h 22"/>
                    <a:gd name="T2" fmla="*/ 19 w 22"/>
                    <a:gd name="T3" fmla="*/ 19 h 22"/>
                    <a:gd name="T4" fmla="*/ 11 w 22"/>
                    <a:gd name="T5" fmla="*/ 22 h 22"/>
                    <a:gd name="T6" fmla="*/ 4 w 22"/>
                    <a:gd name="T7" fmla="*/ 19 h 22"/>
                    <a:gd name="T8" fmla="*/ 0 w 22"/>
                    <a:gd name="T9" fmla="*/ 11 h 22"/>
                    <a:gd name="T10" fmla="*/ 4 w 22"/>
                    <a:gd name="T11" fmla="*/ 4 h 22"/>
                    <a:gd name="T12" fmla="*/ 11 w 22"/>
                    <a:gd name="T13" fmla="*/ 0 h 22"/>
                    <a:gd name="T14" fmla="*/ 19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9"/>
                      </a:lnTo>
                      <a:lnTo>
                        <a:pt x="11" y="22"/>
                      </a:lnTo>
                      <a:lnTo>
                        <a:pt x="4" y="19"/>
                      </a:lnTo>
                      <a:lnTo>
                        <a:pt x="0" y="11"/>
                      </a:lnTo>
                      <a:lnTo>
                        <a:pt x="4" y="4"/>
                      </a:lnTo>
                      <a:lnTo>
                        <a:pt x="11" y="0"/>
                      </a:lnTo>
                      <a:lnTo>
                        <a:pt x="19"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55" name="Freeform 402"/>
                <p:cNvSpPr>
                  <a:spLocks/>
                </p:cNvSpPr>
                <p:nvPr/>
              </p:nvSpPr>
              <p:spPr bwMode="auto">
                <a:xfrm>
                  <a:off x="2931" y="2133"/>
                  <a:ext cx="22" cy="22"/>
                </a:xfrm>
                <a:custGeom>
                  <a:avLst/>
                  <a:gdLst>
                    <a:gd name="T0" fmla="*/ 22 w 22"/>
                    <a:gd name="T1" fmla="*/ 11 h 22"/>
                    <a:gd name="T2" fmla="*/ 18 w 22"/>
                    <a:gd name="T3" fmla="*/ 18 h 22"/>
                    <a:gd name="T4" fmla="*/ 11 w 22"/>
                    <a:gd name="T5" fmla="*/ 22 h 22"/>
                    <a:gd name="T6" fmla="*/ 3 w 22"/>
                    <a:gd name="T7" fmla="*/ 18 h 22"/>
                    <a:gd name="T8" fmla="*/ 0 w 22"/>
                    <a:gd name="T9" fmla="*/ 11 h 22"/>
                    <a:gd name="T10" fmla="*/ 3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3" y="18"/>
                      </a:lnTo>
                      <a:lnTo>
                        <a:pt x="0" y="11"/>
                      </a:lnTo>
                      <a:lnTo>
                        <a:pt x="3" y="4"/>
                      </a:lnTo>
                      <a:lnTo>
                        <a:pt x="11" y="0"/>
                      </a:lnTo>
                      <a:lnTo>
                        <a:pt x="18"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56" name="Freeform 403"/>
                <p:cNvSpPr>
                  <a:spLocks/>
                </p:cNvSpPr>
                <p:nvPr/>
              </p:nvSpPr>
              <p:spPr bwMode="auto">
                <a:xfrm>
                  <a:off x="2931" y="2133"/>
                  <a:ext cx="22" cy="22"/>
                </a:xfrm>
                <a:custGeom>
                  <a:avLst/>
                  <a:gdLst>
                    <a:gd name="T0" fmla="*/ 22 w 22"/>
                    <a:gd name="T1" fmla="*/ 11 h 22"/>
                    <a:gd name="T2" fmla="*/ 18 w 22"/>
                    <a:gd name="T3" fmla="*/ 18 h 22"/>
                    <a:gd name="T4" fmla="*/ 11 w 22"/>
                    <a:gd name="T5" fmla="*/ 22 h 22"/>
                    <a:gd name="T6" fmla="*/ 3 w 22"/>
                    <a:gd name="T7" fmla="*/ 18 h 22"/>
                    <a:gd name="T8" fmla="*/ 0 w 22"/>
                    <a:gd name="T9" fmla="*/ 11 h 22"/>
                    <a:gd name="T10" fmla="*/ 3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3" y="18"/>
                      </a:lnTo>
                      <a:lnTo>
                        <a:pt x="0" y="11"/>
                      </a:lnTo>
                      <a:lnTo>
                        <a:pt x="3" y="4"/>
                      </a:lnTo>
                      <a:lnTo>
                        <a:pt x="11" y="0"/>
                      </a:lnTo>
                      <a:lnTo>
                        <a:pt x="18"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57" name="Freeform 404"/>
                <p:cNvSpPr>
                  <a:spLocks/>
                </p:cNvSpPr>
                <p:nvPr/>
              </p:nvSpPr>
              <p:spPr bwMode="auto">
                <a:xfrm>
                  <a:off x="2956" y="2122"/>
                  <a:ext cx="22" cy="22"/>
                </a:xfrm>
                <a:custGeom>
                  <a:avLst/>
                  <a:gdLst>
                    <a:gd name="T0" fmla="*/ 22 w 22"/>
                    <a:gd name="T1" fmla="*/ 11 h 22"/>
                    <a:gd name="T2" fmla="*/ 19 w 22"/>
                    <a:gd name="T3" fmla="*/ 18 h 22"/>
                    <a:gd name="T4" fmla="*/ 11 w 22"/>
                    <a:gd name="T5" fmla="*/ 22 h 22"/>
                    <a:gd name="T6" fmla="*/ 4 w 22"/>
                    <a:gd name="T7" fmla="*/ 18 h 22"/>
                    <a:gd name="T8" fmla="*/ 0 w 22"/>
                    <a:gd name="T9" fmla="*/ 11 h 22"/>
                    <a:gd name="T10" fmla="*/ 4 w 22"/>
                    <a:gd name="T11" fmla="*/ 4 h 22"/>
                    <a:gd name="T12" fmla="*/ 11 w 22"/>
                    <a:gd name="T13" fmla="*/ 0 h 22"/>
                    <a:gd name="T14" fmla="*/ 19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8"/>
                      </a:lnTo>
                      <a:lnTo>
                        <a:pt x="11" y="22"/>
                      </a:lnTo>
                      <a:lnTo>
                        <a:pt x="4" y="18"/>
                      </a:lnTo>
                      <a:lnTo>
                        <a:pt x="0" y="11"/>
                      </a:lnTo>
                      <a:lnTo>
                        <a:pt x="4" y="4"/>
                      </a:lnTo>
                      <a:lnTo>
                        <a:pt x="11" y="0"/>
                      </a:lnTo>
                      <a:lnTo>
                        <a:pt x="19"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58" name="Freeform 405"/>
                <p:cNvSpPr>
                  <a:spLocks/>
                </p:cNvSpPr>
                <p:nvPr/>
              </p:nvSpPr>
              <p:spPr bwMode="auto">
                <a:xfrm>
                  <a:off x="2956" y="2122"/>
                  <a:ext cx="22" cy="22"/>
                </a:xfrm>
                <a:custGeom>
                  <a:avLst/>
                  <a:gdLst>
                    <a:gd name="T0" fmla="*/ 22 w 22"/>
                    <a:gd name="T1" fmla="*/ 11 h 22"/>
                    <a:gd name="T2" fmla="*/ 19 w 22"/>
                    <a:gd name="T3" fmla="*/ 18 h 22"/>
                    <a:gd name="T4" fmla="*/ 11 w 22"/>
                    <a:gd name="T5" fmla="*/ 22 h 22"/>
                    <a:gd name="T6" fmla="*/ 4 w 22"/>
                    <a:gd name="T7" fmla="*/ 18 h 22"/>
                    <a:gd name="T8" fmla="*/ 0 w 22"/>
                    <a:gd name="T9" fmla="*/ 11 h 22"/>
                    <a:gd name="T10" fmla="*/ 4 w 22"/>
                    <a:gd name="T11" fmla="*/ 4 h 22"/>
                    <a:gd name="T12" fmla="*/ 11 w 22"/>
                    <a:gd name="T13" fmla="*/ 0 h 22"/>
                    <a:gd name="T14" fmla="*/ 19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8"/>
                      </a:lnTo>
                      <a:lnTo>
                        <a:pt x="11" y="22"/>
                      </a:lnTo>
                      <a:lnTo>
                        <a:pt x="4" y="18"/>
                      </a:lnTo>
                      <a:lnTo>
                        <a:pt x="0" y="11"/>
                      </a:lnTo>
                      <a:lnTo>
                        <a:pt x="4" y="4"/>
                      </a:lnTo>
                      <a:lnTo>
                        <a:pt x="11" y="0"/>
                      </a:lnTo>
                      <a:lnTo>
                        <a:pt x="19"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59" name="Freeform 406"/>
                <p:cNvSpPr>
                  <a:spLocks/>
                </p:cNvSpPr>
                <p:nvPr/>
              </p:nvSpPr>
              <p:spPr bwMode="auto">
                <a:xfrm>
                  <a:off x="2982" y="2115"/>
                  <a:ext cx="22" cy="22"/>
                </a:xfrm>
                <a:custGeom>
                  <a:avLst/>
                  <a:gdLst>
                    <a:gd name="T0" fmla="*/ 22 w 22"/>
                    <a:gd name="T1" fmla="*/ 11 h 22"/>
                    <a:gd name="T2" fmla="*/ 18 w 22"/>
                    <a:gd name="T3" fmla="*/ 18 h 22"/>
                    <a:gd name="T4" fmla="*/ 11 w 22"/>
                    <a:gd name="T5" fmla="*/ 22 h 22"/>
                    <a:gd name="T6" fmla="*/ 4 w 22"/>
                    <a:gd name="T7" fmla="*/ 18 h 22"/>
                    <a:gd name="T8" fmla="*/ 0 w 22"/>
                    <a:gd name="T9" fmla="*/ 11 h 22"/>
                    <a:gd name="T10" fmla="*/ 4 w 22"/>
                    <a:gd name="T11" fmla="*/ 3 h 22"/>
                    <a:gd name="T12" fmla="*/ 11 w 22"/>
                    <a:gd name="T13" fmla="*/ 0 h 22"/>
                    <a:gd name="T14" fmla="*/ 18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4" y="18"/>
                      </a:lnTo>
                      <a:lnTo>
                        <a:pt x="0" y="11"/>
                      </a:lnTo>
                      <a:lnTo>
                        <a:pt x="4" y="3"/>
                      </a:lnTo>
                      <a:lnTo>
                        <a:pt x="11" y="0"/>
                      </a:lnTo>
                      <a:lnTo>
                        <a:pt x="18" y="3"/>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0" name="Freeform 407"/>
                <p:cNvSpPr>
                  <a:spLocks/>
                </p:cNvSpPr>
                <p:nvPr/>
              </p:nvSpPr>
              <p:spPr bwMode="auto">
                <a:xfrm>
                  <a:off x="2982" y="2115"/>
                  <a:ext cx="22" cy="22"/>
                </a:xfrm>
                <a:custGeom>
                  <a:avLst/>
                  <a:gdLst>
                    <a:gd name="T0" fmla="*/ 22 w 22"/>
                    <a:gd name="T1" fmla="*/ 11 h 22"/>
                    <a:gd name="T2" fmla="*/ 18 w 22"/>
                    <a:gd name="T3" fmla="*/ 18 h 22"/>
                    <a:gd name="T4" fmla="*/ 11 w 22"/>
                    <a:gd name="T5" fmla="*/ 22 h 22"/>
                    <a:gd name="T6" fmla="*/ 4 w 22"/>
                    <a:gd name="T7" fmla="*/ 18 h 22"/>
                    <a:gd name="T8" fmla="*/ 0 w 22"/>
                    <a:gd name="T9" fmla="*/ 11 h 22"/>
                    <a:gd name="T10" fmla="*/ 4 w 22"/>
                    <a:gd name="T11" fmla="*/ 3 h 22"/>
                    <a:gd name="T12" fmla="*/ 11 w 22"/>
                    <a:gd name="T13" fmla="*/ 0 h 22"/>
                    <a:gd name="T14" fmla="*/ 18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4" y="18"/>
                      </a:lnTo>
                      <a:lnTo>
                        <a:pt x="0" y="11"/>
                      </a:lnTo>
                      <a:lnTo>
                        <a:pt x="4" y="3"/>
                      </a:lnTo>
                      <a:lnTo>
                        <a:pt x="11" y="0"/>
                      </a:lnTo>
                      <a:lnTo>
                        <a:pt x="18" y="3"/>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61" name="Freeform 408"/>
                <p:cNvSpPr>
                  <a:spLocks/>
                </p:cNvSpPr>
                <p:nvPr/>
              </p:nvSpPr>
              <p:spPr bwMode="auto">
                <a:xfrm>
                  <a:off x="3008" y="2104"/>
                  <a:ext cx="22" cy="22"/>
                </a:xfrm>
                <a:custGeom>
                  <a:avLst/>
                  <a:gdLst>
                    <a:gd name="T0" fmla="*/ 22 w 22"/>
                    <a:gd name="T1" fmla="*/ 11 h 22"/>
                    <a:gd name="T2" fmla="*/ 18 w 22"/>
                    <a:gd name="T3" fmla="*/ 18 h 22"/>
                    <a:gd name="T4" fmla="*/ 11 w 22"/>
                    <a:gd name="T5" fmla="*/ 22 h 22"/>
                    <a:gd name="T6" fmla="*/ 3 w 22"/>
                    <a:gd name="T7" fmla="*/ 18 h 22"/>
                    <a:gd name="T8" fmla="*/ 0 w 22"/>
                    <a:gd name="T9" fmla="*/ 11 h 22"/>
                    <a:gd name="T10" fmla="*/ 3 w 22"/>
                    <a:gd name="T11" fmla="*/ 3 h 22"/>
                    <a:gd name="T12" fmla="*/ 11 w 22"/>
                    <a:gd name="T13" fmla="*/ 0 h 22"/>
                    <a:gd name="T14" fmla="*/ 18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3" y="18"/>
                      </a:lnTo>
                      <a:lnTo>
                        <a:pt x="0" y="11"/>
                      </a:lnTo>
                      <a:lnTo>
                        <a:pt x="3" y="3"/>
                      </a:lnTo>
                      <a:lnTo>
                        <a:pt x="11" y="0"/>
                      </a:lnTo>
                      <a:lnTo>
                        <a:pt x="18" y="3"/>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2" name="Freeform 409"/>
                <p:cNvSpPr>
                  <a:spLocks/>
                </p:cNvSpPr>
                <p:nvPr/>
              </p:nvSpPr>
              <p:spPr bwMode="auto">
                <a:xfrm>
                  <a:off x="3008" y="2104"/>
                  <a:ext cx="22" cy="22"/>
                </a:xfrm>
                <a:custGeom>
                  <a:avLst/>
                  <a:gdLst>
                    <a:gd name="T0" fmla="*/ 22 w 22"/>
                    <a:gd name="T1" fmla="*/ 11 h 22"/>
                    <a:gd name="T2" fmla="*/ 18 w 22"/>
                    <a:gd name="T3" fmla="*/ 18 h 22"/>
                    <a:gd name="T4" fmla="*/ 11 w 22"/>
                    <a:gd name="T5" fmla="*/ 22 h 22"/>
                    <a:gd name="T6" fmla="*/ 3 w 22"/>
                    <a:gd name="T7" fmla="*/ 18 h 22"/>
                    <a:gd name="T8" fmla="*/ 0 w 22"/>
                    <a:gd name="T9" fmla="*/ 11 h 22"/>
                    <a:gd name="T10" fmla="*/ 3 w 22"/>
                    <a:gd name="T11" fmla="*/ 3 h 22"/>
                    <a:gd name="T12" fmla="*/ 11 w 22"/>
                    <a:gd name="T13" fmla="*/ 0 h 22"/>
                    <a:gd name="T14" fmla="*/ 18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3" y="18"/>
                      </a:lnTo>
                      <a:lnTo>
                        <a:pt x="0" y="11"/>
                      </a:lnTo>
                      <a:lnTo>
                        <a:pt x="3" y="3"/>
                      </a:lnTo>
                      <a:lnTo>
                        <a:pt x="11" y="0"/>
                      </a:lnTo>
                      <a:lnTo>
                        <a:pt x="18" y="3"/>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63" name="Freeform 410"/>
                <p:cNvSpPr>
                  <a:spLocks/>
                </p:cNvSpPr>
                <p:nvPr/>
              </p:nvSpPr>
              <p:spPr bwMode="auto">
                <a:xfrm>
                  <a:off x="3034" y="2096"/>
                  <a:ext cx="22" cy="22"/>
                </a:xfrm>
                <a:custGeom>
                  <a:avLst/>
                  <a:gdLst>
                    <a:gd name="T0" fmla="*/ 22 w 22"/>
                    <a:gd name="T1" fmla="*/ 11 h 22"/>
                    <a:gd name="T2" fmla="*/ 18 w 22"/>
                    <a:gd name="T3" fmla="*/ 19 h 22"/>
                    <a:gd name="T4" fmla="*/ 11 w 22"/>
                    <a:gd name="T5" fmla="*/ 22 h 22"/>
                    <a:gd name="T6" fmla="*/ 3 w 22"/>
                    <a:gd name="T7" fmla="*/ 19 h 22"/>
                    <a:gd name="T8" fmla="*/ 0 w 22"/>
                    <a:gd name="T9" fmla="*/ 11 h 22"/>
                    <a:gd name="T10" fmla="*/ 3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9"/>
                      </a:lnTo>
                      <a:lnTo>
                        <a:pt x="11" y="22"/>
                      </a:lnTo>
                      <a:lnTo>
                        <a:pt x="3" y="19"/>
                      </a:lnTo>
                      <a:lnTo>
                        <a:pt x="0" y="11"/>
                      </a:lnTo>
                      <a:lnTo>
                        <a:pt x="3" y="4"/>
                      </a:lnTo>
                      <a:lnTo>
                        <a:pt x="11" y="0"/>
                      </a:lnTo>
                      <a:lnTo>
                        <a:pt x="18"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 name="Freeform 411"/>
                <p:cNvSpPr>
                  <a:spLocks/>
                </p:cNvSpPr>
                <p:nvPr/>
              </p:nvSpPr>
              <p:spPr bwMode="auto">
                <a:xfrm>
                  <a:off x="3034" y="2096"/>
                  <a:ext cx="22" cy="22"/>
                </a:xfrm>
                <a:custGeom>
                  <a:avLst/>
                  <a:gdLst>
                    <a:gd name="T0" fmla="*/ 22 w 22"/>
                    <a:gd name="T1" fmla="*/ 11 h 22"/>
                    <a:gd name="T2" fmla="*/ 18 w 22"/>
                    <a:gd name="T3" fmla="*/ 19 h 22"/>
                    <a:gd name="T4" fmla="*/ 11 w 22"/>
                    <a:gd name="T5" fmla="*/ 22 h 22"/>
                    <a:gd name="T6" fmla="*/ 3 w 22"/>
                    <a:gd name="T7" fmla="*/ 19 h 22"/>
                    <a:gd name="T8" fmla="*/ 0 w 22"/>
                    <a:gd name="T9" fmla="*/ 11 h 22"/>
                    <a:gd name="T10" fmla="*/ 3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9"/>
                      </a:lnTo>
                      <a:lnTo>
                        <a:pt x="11" y="22"/>
                      </a:lnTo>
                      <a:lnTo>
                        <a:pt x="3" y="19"/>
                      </a:lnTo>
                      <a:lnTo>
                        <a:pt x="0" y="11"/>
                      </a:lnTo>
                      <a:lnTo>
                        <a:pt x="3" y="4"/>
                      </a:lnTo>
                      <a:lnTo>
                        <a:pt x="11" y="0"/>
                      </a:lnTo>
                      <a:lnTo>
                        <a:pt x="18"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65" name="Freeform 412"/>
                <p:cNvSpPr>
                  <a:spLocks/>
                </p:cNvSpPr>
                <p:nvPr/>
              </p:nvSpPr>
              <p:spPr bwMode="auto">
                <a:xfrm>
                  <a:off x="3059" y="2089"/>
                  <a:ext cx="22" cy="22"/>
                </a:xfrm>
                <a:custGeom>
                  <a:avLst/>
                  <a:gdLst>
                    <a:gd name="T0" fmla="*/ 22 w 22"/>
                    <a:gd name="T1" fmla="*/ 11 h 22"/>
                    <a:gd name="T2" fmla="*/ 19 w 22"/>
                    <a:gd name="T3" fmla="*/ 18 h 22"/>
                    <a:gd name="T4" fmla="*/ 11 w 22"/>
                    <a:gd name="T5" fmla="*/ 22 h 22"/>
                    <a:gd name="T6" fmla="*/ 4 w 22"/>
                    <a:gd name="T7" fmla="*/ 18 h 22"/>
                    <a:gd name="T8" fmla="*/ 0 w 22"/>
                    <a:gd name="T9" fmla="*/ 11 h 22"/>
                    <a:gd name="T10" fmla="*/ 4 w 22"/>
                    <a:gd name="T11" fmla="*/ 3 h 22"/>
                    <a:gd name="T12" fmla="*/ 11 w 22"/>
                    <a:gd name="T13" fmla="*/ 0 h 22"/>
                    <a:gd name="T14" fmla="*/ 19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8"/>
                      </a:lnTo>
                      <a:lnTo>
                        <a:pt x="11" y="22"/>
                      </a:lnTo>
                      <a:lnTo>
                        <a:pt x="4" y="18"/>
                      </a:lnTo>
                      <a:lnTo>
                        <a:pt x="0" y="11"/>
                      </a:lnTo>
                      <a:lnTo>
                        <a:pt x="4" y="3"/>
                      </a:lnTo>
                      <a:lnTo>
                        <a:pt x="11" y="0"/>
                      </a:lnTo>
                      <a:lnTo>
                        <a:pt x="19" y="3"/>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6" name="Freeform 413"/>
                <p:cNvSpPr>
                  <a:spLocks/>
                </p:cNvSpPr>
                <p:nvPr/>
              </p:nvSpPr>
              <p:spPr bwMode="auto">
                <a:xfrm>
                  <a:off x="3059" y="2089"/>
                  <a:ext cx="22" cy="22"/>
                </a:xfrm>
                <a:custGeom>
                  <a:avLst/>
                  <a:gdLst>
                    <a:gd name="T0" fmla="*/ 22 w 22"/>
                    <a:gd name="T1" fmla="*/ 11 h 22"/>
                    <a:gd name="T2" fmla="*/ 19 w 22"/>
                    <a:gd name="T3" fmla="*/ 18 h 22"/>
                    <a:gd name="T4" fmla="*/ 11 w 22"/>
                    <a:gd name="T5" fmla="*/ 22 h 22"/>
                    <a:gd name="T6" fmla="*/ 4 w 22"/>
                    <a:gd name="T7" fmla="*/ 18 h 22"/>
                    <a:gd name="T8" fmla="*/ 0 w 22"/>
                    <a:gd name="T9" fmla="*/ 11 h 22"/>
                    <a:gd name="T10" fmla="*/ 4 w 22"/>
                    <a:gd name="T11" fmla="*/ 3 h 22"/>
                    <a:gd name="T12" fmla="*/ 11 w 22"/>
                    <a:gd name="T13" fmla="*/ 0 h 22"/>
                    <a:gd name="T14" fmla="*/ 19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8"/>
                      </a:lnTo>
                      <a:lnTo>
                        <a:pt x="11" y="22"/>
                      </a:lnTo>
                      <a:lnTo>
                        <a:pt x="4" y="18"/>
                      </a:lnTo>
                      <a:lnTo>
                        <a:pt x="0" y="11"/>
                      </a:lnTo>
                      <a:lnTo>
                        <a:pt x="4" y="3"/>
                      </a:lnTo>
                      <a:lnTo>
                        <a:pt x="11" y="0"/>
                      </a:lnTo>
                      <a:lnTo>
                        <a:pt x="19" y="3"/>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67" name="Freeform 414"/>
                <p:cNvSpPr>
                  <a:spLocks/>
                </p:cNvSpPr>
                <p:nvPr/>
              </p:nvSpPr>
              <p:spPr bwMode="auto">
                <a:xfrm>
                  <a:off x="3085" y="2078"/>
                  <a:ext cx="22" cy="22"/>
                </a:xfrm>
                <a:custGeom>
                  <a:avLst/>
                  <a:gdLst>
                    <a:gd name="T0" fmla="*/ 22 w 22"/>
                    <a:gd name="T1" fmla="*/ 11 h 22"/>
                    <a:gd name="T2" fmla="*/ 18 w 22"/>
                    <a:gd name="T3" fmla="*/ 18 h 22"/>
                    <a:gd name="T4" fmla="*/ 11 w 22"/>
                    <a:gd name="T5" fmla="*/ 22 h 22"/>
                    <a:gd name="T6" fmla="*/ 4 w 22"/>
                    <a:gd name="T7" fmla="*/ 18 h 22"/>
                    <a:gd name="T8" fmla="*/ 0 w 22"/>
                    <a:gd name="T9" fmla="*/ 11 h 22"/>
                    <a:gd name="T10" fmla="*/ 4 w 22"/>
                    <a:gd name="T11" fmla="*/ 3 h 22"/>
                    <a:gd name="T12" fmla="*/ 11 w 22"/>
                    <a:gd name="T13" fmla="*/ 0 h 22"/>
                    <a:gd name="T14" fmla="*/ 18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4" y="18"/>
                      </a:lnTo>
                      <a:lnTo>
                        <a:pt x="0" y="11"/>
                      </a:lnTo>
                      <a:lnTo>
                        <a:pt x="4" y="3"/>
                      </a:lnTo>
                      <a:lnTo>
                        <a:pt x="11" y="0"/>
                      </a:lnTo>
                      <a:lnTo>
                        <a:pt x="18" y="3"/>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8" name="Freeform 415"/>
                <p:cNvSpPr>
                  <a:spLocks/>
                </p:cNvSpPr>
                <p:nvPr/>
              </p:nvSpPr>
              <p:spPr bwMode="auto">
                <a:xfrm>
                  <a:off x="3085" y="2078"/>
                  <a:ext cx="22" cy="22"/>
                </a:xfrm>
                <a:custGeom>
                  <a:avLst/>
                  <a:gdLst>
                    <a:gd name="T0" fmla="*/ 22 w 22"/>
                    <a:gd name="T1" fmla="*/ 11 h 22"/>
                    <a:gd name="T2" fmla="*/ 18 w 22"/>
                    <a:gd name="T3" fmla="*/ 18 h 22"/>
                    <a:gd name="T4" fmla="*/ 11 w 22"/>
                    <a:gd name="T5" fmla="*/ 22 h 22"/>
                    <a:gd name="T6" fmla="*/ 4 w 22"/>
                    <a:gd name="T7" fmla="*/ 18 h 22"/>
                    <a:gd name="T8" fmla="*/ 0 w 22"/>
                    <a:gd name="T9" fmla="*/ 11 h 22"/>
                    <a:gd name="T10" fmla="*/ 4 w 22"/>
                    <a:gd name="T11" fmla="*/ 3 h 22"/>
                    <a:gd name="T12" fmla="*/ 11 w 22"/>
                    <a:gd name="T13" fmla="*/ 0 h 22"/>
                    <a:gd name="T14" fmla="*/ 18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4" y="18"/>
                      </a:lnTo>
                      <a:lnTo>
                        <a:pt x="0" y="11"/>
                      </a:lnTo>
                      <a:lnTo>
                        <a:pt x="4" y="3"/>
                      </a:lnTo>
                      <a:lnTo>
                        <a:pt x="11" y="0"/>
                      </a:lnTo>
                      <a:lnTo>
                        <a:pt x="18" y="3"/>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69" name="Freeform 416"/>
                <p:cNvSpPr>
                  <a:spLocks/>
                </p:cNvSpPr>
                <p:nvPr/>
              </p:nvSpPr>
              <p:spPr bwMode="auto">
                <a:xfrm>
                  <a:off x="3111" y="2070"/>
                  <a:ext cx="22" cy="22"/>
                </a:xfrm>
                <a:custGeom>
                  <a:avLst/>
                  <a:gdLst>
                    <a:gd name="T0" fmla="*/ 22 w 22"/>
                    <a:gd name="T1" fmla="*/ 11 h 22"/>
                    <a:gd name="T2" fmla="*/ 18 w 22"/>
                    <a:gd name="T3" fmla="*/ 19 h 22"/>
                    <a:gd name="T4" fmla="*/ 11 w 22"/>
                    <a:gd name="T5" fmla="*/ 22 h 22"/>
                    <a:gd name="T6" fmla="*/ 3 w 22"/>
                    <a:gd name="T7" fmla="*/ 19 h 22"/>
                    <a:gd name="T8" fmla="*/ 0 w 22"/>
                    <a:gd name="T9" fmla="*/ 11 h 22"/>
                    <a:gd name="T10" fmla="*/ 3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9"/>
                      </a:lnTo>
                      <a:lnTo>
                        <a:pt x="11" y="22"/>
                      </a:lnTo>
                      <a:lnTo>
                        <a:pt x="3" y="19"/>
                      </a:lnTo>
                      <a:lnTo>
                        <a:pt x="0" y="11"/>
                      </a:lnTo>
                      <a:lnTo>
                        <a:pt x="3" y="4"/>
                      </a:lnTo>
                      <a:lnTo>
                        <a:pt x="11" y="0"/>
                      </a:lnTo>
                      <a:lnTo>
                        <a:pt x="18"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70" name="Freeform 417"/>
                <p:cNvSpPr>
                  <a:spLocks/>
                </p:cNvSpPr>
                <p:nvPr/>
              </p:nvSpPr>
              <p:spPr bwMode="auto">
                <a:xfrm>
                  <a:off x="3111" y="2070"/>
                  <a:ext cx="22" cy="22"/>
                </a:xfrm>
                <a:custGeom>
                  <a:avLst/>
                  <a:gdLst>
                    <a:gd name="T0" fmla="*/ 22 w 22"/>
                    <a:gd name="T1" fmla="*/ 11 h 22"/>
                    <a:gd name="T2" fmla="*/ 18 w 22"/>
                    <a:gd name="T3" fmla="*/ 19 h 22"/>
                    <a:gd name="T4" fmla="*/ 11 w 22"/>
                    <a:gd name="T5" fmla="*/ 22 h 22"/>
                    <a:gd name="T6" fmla="*/ 3 w 22"/>
                    <a:gd name="T7" fmla="*/ 19 h 22"/>
                    <a:gd name="T8" fmla="*/ 0 w 22"/>
                    <a:gd name="T9" fmla="*/ 11 h 22"/>
                    <a:gd name="T10" fmla="*/ 3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9"/>
                      </a:lnTo>
                      <a:lnTo>
                        <a:pt x="11" y="22"/>
                      </a:lnTo>
                      <a:lnTo>
                        <a:pt x="3" y="19"/>
                      </a:lnTo>
                      <a:lnTo>
                        <a:pt x="0" y="11"/>
                      </a:lnTo>
                      <a:lnTo>
                        <a:pt x="3" y="4"/>
                      </a:lnTo>
                      <a:lnTo>
                        <a:pt x="11" y="0"/>
                      </a:lnTo>
                      <a:lnTo>
                        <a:pt x="18"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71" name="Freeform 418"/>
                <p:cNvSpPr>
                  <a:spLocks/>
                </p:cNvSpPr>
                <p:nvPr/>
              </p:nvSpPr>
              <p:spPr bwMode="auto">
                <a:xfrm>
                  <a:off x="3136" y="2063"/>
                  <a:ext cx="22" cy="22"/>
                </a:xfrm>
                <a:custGeom>
                  <a:avLst/>
                  <a:gdLst>
                    <a:gd name="T0" fmla="*/ 22 w 22"/>
                    <a:gd name="T1" fmla="*/ 11 h 22"/>
                    <a:gd name="T2" fmla="*/ 19 w 22"/>
                    <a:gd name="T3" fmla="*/ 18 h 22"/>
                    <a:gd name="T4" fmla="*/ 11 w 22"/>
                    <a:gd name="T5" fmla="*/ 22 h 22"/>
                    <a:gd name="T6" fmla="*/ 4 w 22"/>
                    <a:gd name="T7" fmla="*/ 18 h 22"/>
                    <a:gd name="T8" fmla="*/ 0 w 22"/>
                    <a:gd name="T9" fmla="*/ 11 h 22"/>
                    <a:gd name="T10" fmla="*/ 4 w 22"/>
                    <a:gd name="T11" fmla="*/ 4 h 22"/>
                    <a:gd name="T12" fmla="*/ 11 w 22"/>
                    <a:gd name="T13" fmla="*/ 0 h 22"/>
                    <a:gd name="T14" fmla="*/ 19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8"/>
                      </a:lnTo>
                      <a:lnTo>
                        <a:pt x="11" y="22"/>
                      </a:lnTo>
                      <a:lnTo>
                        <a:pt x="4" y="18"/>
                      </a:lnTo>
                      <a:lnTo>
                        <a:pt x="0" y="11"/>
                      </a:lnTo>
                      <a:lnTo>
                        <a:pt x="4" y="4"/>
                      </a:lnTo>
                      <a:lnTo>
                        <a:pt x="11" y="0"/>
                      </a:lnTo>
                      <a:lnTo>
                        <a:pt x="19"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72" name="Freeform 419"/>
                <p:cNvSpPr>
                  <a:spLocks/>
                </p:cNvSpPr>
                <p:nvPr/>
              </p:nvSpPr>
              <p:spPr bwMode="auto">
                <a:xfrm>
                  <a:off x="3136" y="2063"/>
                  <a:ext cx="22" cy="22"/>
                </a:xfrm>
                <a:custGeom>
                  <a:avLst/>
                  <a:gdLst>
                    <a:gd name="T0" fmla="*/ 22 w 22"/>
                    <a:gd name="T1" fmla="*/ 11 h 22"/>
                    <a:gd name="T2" fmla="*/ 19 w 22"/>
                    <a:gd name="T3" fmla="*/ 18 h 22"/>
                    <a:gd name="T4" fmla="*/ 11 w 22"/>
                    <a:gd name="T5" fmla="*/ 22 h 22"/>
                    <a:gd name="T6" fmla="*/ 4 w 22"/>
                    <a:gd name="T7" fmla="*/ 18 h 22"/>
                    <a:gd name="T8" fmla="*/ 0 w 22"/>
                    <a:gd name="T9" fmla="*/ 11 h 22"/>
                    <a:gd name="T10" fmla="*/ 4 w 22"/>
                    <a:gd name="T11" fmla="*/ 4 h 22"/>
                    <a:gd name="T12" fmla="*/ 11 w 22"/>
                    <a:gd name="T13" fmla="*/ 0 h 22"/>
                    <a:gd name="T14" fmla="*/ 19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8"/>
                      </a:lnTo>
                      <a:lnTo>
                        <a:pt x="11" y="22"/>
                      </a:lnTo>
                      <a:lnTo>
                        <a:pt x="4" y="18"/>
                      </a:lnTo>
                      <a:lnTo>
                        <a:pt x="0" y="11"/>
                      </a:lnTo>
                      <a:lnTo>
                        <a:pt x="4" y="4"/>
                      </a:lnTo>
                      <a:lnTo>
                        <a:pt x="11" y="0"/>
                      </a:lnTo>
                      <a:lnTo>
                        <a:pt x="19"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73" name="Freeform 420"/>
                <p:cNvSpPr>
                  <a:spLocks/>
                </p:cNvSpPr>
                <p:nvPr/>
              </p:nvSpPr>
              <p:spPr bwMode="auto">
                <a:xfrm>
                  <a:off x="3162" y="2052"/>
                  <a:ext cx="22" cy="22"/>
                </a:xfrm>
                <a:custGeom>
                  <a:avLst/>
                  <a:gdLst>
                    <a:gd name="T0" fmla="*/ 22 w 22"/>
                    <a:gd name="T1" fmla="*/ 11 h 22"/>
                    <a:gd name="T2" fmla="*/ 18 w 22"/>
                    <a:gd name="T3" fmla="*/ 18 h 22"/>
                    <a:gd name="T4" fmla="*/ 11 w 22"/>
                    <a:gd name="T5" fmla="*/ 22 h 22"/>
                    <a:gd name="T6" fmla="*/ 4 w 22"/>
                    <a:gd name="T7" fmla="*/ 18 h 22"/>
                    <a:gd name="T8" fmla="*/ 0 w 22"/>
                    <a:gd name="T9" fmla="*/ 11 h 22"/>
                    <a:gd name="T10" fmla="*/ 4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4" y="18"/>
                      </a:lnTo>
                      <a:lnTo>
                        <a:pt x="0" y="11"/>
                      </a:lnTo>
                      <a:lnTo>
                        <a:pt x="4" y="4"/>
                      </a:lnTo>
                      <a:lnTo>
                        <a:pt x="11" y="0"/>
                      </a:lnTo>
                      <a:lnTo>
                        <a:pt x="18"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74" name="Freeform 421"/>
                <p:cNvSpPr>
                  <a:spLocks/>
                </p:cNvSpPr>
                <p:nvPr/>
              </p:nvSpPr>
              <p:spPr bwMode="auto">
                <a:xfrm>
                  <a:off x="3162" y="2052"/>
                  <a:ext cx="22" cy="22"/>
                </a:xfrm>
                <a:custGeom>
                  <a:avLst/>
                  <a:gdLst>
                    <a:gd name="T0" fmla="*/ 22 w 22"/>
                    <a:gd name="T1" fmla="*/ 11 h 22"/>
                    <a:gd name="T2" fmla="*/ 18 w 22"/>
                    <a:gd name="T3" fmla="*/ 18 h 22"/>
                    <a:gd name="T4" fmla="*/ 11 w 22"/>
                    <a:gd name="T5" fmla="*/ 22 h 22"/>
                    <a:gd name="T6" fmla="*/ 4 w 22"/>
                    <a:gd name="T7" fmla="*/ 18 h 22"/>
                    <a:gd name="T8" fmla="*/ 0 w 22"/>
                    <a:gd name="T9" fmla="*/ 11 h 22"/>
                    <a:gd name="T10" fmla="*/ 4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4" y="18"/>
                      </a:lnTo>
                      <a:lnTo>
                        <a:pt x="0" y="11"/>
                      </a:lnTo>
                      <a:lnTo>
                        <a:pt x="4" y="4"/>
                      </a:lnTo>
                      <a:lnTo>
                        <a:pt x="11" y="0"/>
                      </a:lnTo>
                      <a:lnTo>
                        <a:pt x="18"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75" name="Freeform 422"/>
                <p:cNvSpPr>
                  <a:spLocks/>
                </p:cNvSpPr>
                <p:nvPr/>
              </p:nvSpPr>
              <p:spPr bwMode="auto">
                <a:xfrm>
                  <a:off x="3188" y="2045"/>
                  <a:ext cx="22" cy="22"/>
                </a:xfrm>
                <a:custGeom>
                  <a:avLst/>
                  <a:gdLst>
                    <a:gd name="T0" fmla="*/ 22 w 22"/>
                    <a:gd name="T1" fmla="*/ 11 h 22"/>
                    <a:gd name="T2" fmla="*/ 18 w 22"/>
                    <a:gd name="T3" fmla="*/ 18 h 22"/>
                    <a:gd name="T4" fmla="*/ 11 w 22"/>
                    <a:gd name="T5" fmla="*/ 22 h 22"/>
                    <a:gd name="T6" fmla="*/ 4 w 22"/>
                    <a:gd name="T7" fmla="*/ 18 h 22"/>
                    <a:gd name="T8" fmla="*/ 0 w 22"/>
                    <a:gd name="T9" fmla="*/ 11 h 22"/>
                    <a:gd name="T10" fmla="*/ 4 w 22"/>
                    <a:gd name="T11" fmla="*/ 3 h 22"/>
                    <a:gd name="T12" fmla="*/ 11 w 22"/>
                    <a:gd name="T13" fmla="*/ 0 h 22"/>
                    <a:gd name="T14" fmla="*/ 18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4" y="18"/>
                      </a:lnTo>
                      <a:lnTo>
                        <a:pt x="0" y="11"/>
                      </a:lnTo>
                      <a:lnTo>
                        <a:pt x="4" y="3"/>
                      </a:lnTo>
                      <a:lnTo>
                        <a:pt x="11" y="0"/>
                      </a:lnTo>
                      <a:lnTo>
                        <a:pt x="18" y="3"/>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76" name="Freeform 423"/>
                <p:cNvSpPr>
                  <a:spLocks/>
                </p:cNvSpPr>
                <p:nvPr/>
              </p:nvSpPr>
              <p:spPr bwMode="auto">
                <a:xfrm>
                  <a:off x="3188" y="2045"/>
                  <a:ext cx="22" cy="22"/>
                </a:xfrm>
                <a:custGeom>
                  <a:avLst/>
                  <a:gdLst>
                    <a:gd name="T0" fmla="*/ 22 w 22"/>
                    <a:gd name="T1" fmla="*/ 11 h 22"/>
                    <a:gd name="T2" fmla="*/ 18 w 22"/>
                    <a:gd name="T3" fmla="*/ 18 h 22"/>
                    <a:gd name="T4" fmla="*/ 11 w 22"/>
                    <a:gd name="T5" fmla="*/ 22 h 22"/>
                    <a:gd name="T6" fmla="*/ 4 w 22"/>
                    <a:gd name="T7" fmla="*/ 18 h 22"/>
                    <a:gd name="T8" fmla="*/ 0 w 22"/>
                    <a:gd name="T9" fmla="*/ 11 h 22"/>
                    <a:gd name="T10" fmla="*/ 4 w 22"/>
                    <a:gd name="T11" fmla="*/ 3 h 22"/>
                    <a:gd name="T12" fmla="*/ 11 w 22"/>
                    <a:gd name="T13" fmla="*/ 0 h 22"/>
                    <a:gd name="T14" fmla="*/ 18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4" y="18"/>
                      </a:lnTo>
                      <a:lnTo>
                        <a:pt x="0" y="11"/>
                      </a:lnTo>
                      <a:lnTo>
                        <a:pt x="4" y="3"/>
                      </a:lnTo>
                      <a:lnTo>
                        <a:pt x="11" y="0"/>
                      </a:lnTo>
                      <a:lnTo>
                        <a:pt x="18" y="3"/>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77" name="Freeform 424"/>
                <p:cNvSpPr>
                  <a:spLocks/>
                </p:cNvSpPr>
                <p:nvPr/>
              </p:nvSpPr>
              <p:spPr bwMode="auto">
                <a:xfrm>
                  <a:off x="3214" y="2037"/>
                  <a:ext cx="22" cy="22"/>
                </a:xfrm>
                <a:custGeom>
                  <a:avLst/>
                  <a:gdLst>
                    <a:gd name="T0" fmla="*/ 22 w 22"/>
                    <a:gd name="T1" fmla="*/ 11 h 22"/>
                    <a:gd name="T2" fmla="*/ 18 w 22"/>
                    <a:gd name="T3" fmla="*/ 19 h 22"/>
                    <a:gd name="T4" fmla="*/ 11 w 22"/>
                    <a:gd name="T5" fmla="*/ 22 h 22"/>
                    <a:gd name="T6" fmla="*/ 3 w 22"/>
                    <a:gd name="T7" fmla="*/ 19 h 22"/>
                    <a:gd name="T8" fmla="*/ 0 w 22"/>
                    <a:gd name="T9" fmla="*/ 11 h 22"/>
                    <a:gd name="T10" fmla="*/ 3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9"/>
                      </a:lnTo>
                      <a:lnTo>
                        <a:pt x="11" y="22"/>
                      </a:lnTo>
                      <a:lnTo>
                        <a:pt x="3" y="19"/>
                      </a:lnTo>
                      <a:lnTo>
                        <a:pt x="0" y="11"/>
                      </a:lnTo>
                      <a:lnTo>
                        <a:pt x="3" y="4"/>
                      </a:lnTo>
                      <a:lnTo>
                        <a:pt x="11" y="0"/>
                      </a:lnTo>
                      <a:lnTo>
                        <a:pt x="18"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78" name="Freeform 425"/>
                <p:cNvSpPr>
                  <a:spLocks/>
                </p:cNvSpPr>
                <p:nvPr/>
              </p:nvSpPr>
              <p:spPr bwMode="auto">
                <a:xfrm>
                  <a:off x="3214" y="2037"/>
                  <a:ext cx="22" cy="22"/>
                </a:xfrm>
                <a:custGeom>
                  <a:avLst/>
                  <a:gdLst>
                    <a:gd name="T0" fmla="*/ 22 w 22"/>
                    <a:gd name="T1" fmla="*/ 11 h 22"/>
                    <a:gd name="T2" fmla="*/ 18 w 22"/>
                    <a:gd name="T3" fmla="*/ 19 h 22"/>
                    <a:gd name="T4" fmla="*/ 11 w 22"/>
                    <a:gd name="T5" fmla="*/ 22 h 22"/>
                    <a:gd name="T6" fmla="*/ 3 w 22"/>
                    <a:gd name="T7" fmla="*/ 19 h 22"/>
                    <a:gd name="T8" fmla="*/ 0 w 22"/>
                    <a:gd name="T9" fmla="*/ 11 h 22"/>
                    <a:gd name="T10" fmla="*/ 3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9"/>
                      </a:lnTo>
                      <a:lnTo>
                        <a:pt x="11" y="22"/>
                      </a:lnTo>
                      <a:lnTo>
                        <a:pt x="3" y="19"/>
                      </a:lnTo>
                      <a:lnTo>
                        <a:pt x="0" y="11"/>
                      </a:lnTo>
                      <a:lnTo>
                        <a:pt x="3" y="4"/>
                      </a:lnTo>
                      <a:lnTo>
                        <a:pt x="11" y="0"/>
                      </a:lnTo>
                      <a:lnTo>
                        <a:pt x="18"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79" name="Freeform 426"/>
                <p:cNvSpPr>
                  <a:spLocks/>
                </p:cNvSpPr>
                <p:nvPr/>
              </p:nvSpPr>
              <p:spPr bwMode="auto">
                <a:xfrm>
                  <a:off x="3239" y="2030"/>
                  <a:ext cx="22" cy="22"/>
                </a:xfrm>
                <a:custGeom>
                  <a:avLst/>
                  <a:gdLst>
                    <a:gd name="T0" fmla="*/ 22 w 22"/>
                    <a:gd name="T1" fmla="*/ 11 h 22"/>
                    <a:gd name="T2" fmla="*/ 19 w 22"/>
                    <a:gd name="T3" fmla="*/ 18 h 22"/>
                    <a:gd name="T4" fmla="*/ 11 w 22"/>
                    <a:gd name="T5" fmla="*/ 22 h 22"/>
                    <a:gd name="T6" fmla="*/ 4 w 22"/>
                    <a:gd name="T7" fmla="*/ 18 h 22"/>
                    <a:gd name="T8" fmla="*/ 0 w 22"/>
                    <a:gd name="T9" fmla="*/ 11 h 22"/>
                    <a:gd name="T10" fmla="*/ 4 w 22"/>
                    <a:gd name="T11" fmla="*/ 4 h 22"/>
                    <a:gd name="T12" fmla="*/ 11 w 22"/>
                    <a:gd name="T13" fmla="*/ 0 h 22"/>
                    <a:gd name="T14" fmla="*/ 19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8"/>
                      </a:lnTo>
                      <a:lnTo>
                        <a:pt x="11" y="22"/>
                      </a:lnTo>
                      <a:lnTo>
                        <a:pt x="4" y="18"/>
                      </a:lnTo>
                      <a:lnTo>
                        <a:pt x="0" y="11"/>
                      </a:lnTo>
                      <a:lnTo>
                        <a:pt x="4" y="4"/>
                      </a:lnTo>
                      <a:lnTo>
                        <a:pt x="11" y="0"/>
                      </a:lnTo>
                      <a:lnTo>
                        <a:pt x="19"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80" name="Freeform 427"/>
                <p:cNvSpPr>
                  <a:spLocks/>
                </p:cNvSpPr>
                <p:nvPr/>
              </p:nvSpPr>
              <p:spPr bwMode="auto">
                <a:xfrm>
                  <a:off x="3239" y="2030"/>
                  <a:ext cx="22" cy="22"/>
                </a:xfrm>
                <a:custGeom>
                  <a:avLst/>
                  <a:gdLst>
                    <a:gd name="T0" fmla="*/ 22 w 22"/>
                    <a:gd name="T1" fmla="*/ 11 h 22"/>
                    <a:gd name="T2" fmla="*/ 19 w 22"/>
                    <a:gd name="T3" fmla="*/ 18 h 22"/>
                    <a:gd name="T4" fmla="*/ 11 w 22"/>
                    <a:gd name="T5" fmla="*/ 22 h 22"/>
                    <a:gd name="T6" fmla="*/ 4 w 22"/>
                    <a:gd name="T7" fmla="*/ 18 h 22"/>
                    <a:gd name="T8" fmla="*/ 0 w 22"/>
                    <a:gd name="T9" fmla="*/ 11 h 22"/>
                    <a:gd name="T10" fmla="*/ 4 w 22"/>
                    <a:gd name="T11" fmla="*/ 4 h 22"/>
                    <a:gd name="T12" fmla="*/ 11 w 22"/>
                    <a:gd name="T13" fmla="*/ 0 h 22"/>
                    <a:gd name="T14" fmla="*/ 19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8"/>
                      </a:lnTo>
                      <a:lnTo>
                        <a:pt x="11" y="22"/>
                      </a:lnTo>
                      <a:lnTo>
                        <a:pt x="4" y="18"/>
                      </a:lnTo>
                      <a:lnTo>
                        <a:pt x="0" y="11"/>
                      </a:lnTo>
                      <a:lnTo>
                        <a:pt x="4" y="4"/>
                      </a:lnTo>
                      <a:lnTo>
                        <a:pt x="11" y="0"/>
                      </a:lnTo>
                      <a:lnTo>
                        <a:pt x="19"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81" name="Freeform 428"/>
                <p:cNvSpPr>
                  <a:spLocks/>
                </p:cNvSpPr>
                <p:nvPr/>
              </p:nvSpPr>
              <p:spPr bwMode="auto">
                <a:xfrm>
                  <a:off x="3265" y="2023"/>
                  <a:ext cx="22" cy="22"/>
                </a:xfrm>
                <a:custGeom>
                  <a:avLst/>
                  <a:gdLst>
                    <a:gd name="T0" fmla="*/ 22 w 22"/>
                    <a:gd name="T1" fmla="*/ 11 h 22"/>
                    <a:gd name="T2" fmla="*/ 18 w 22"/>
                    <a:gd name="T3" fmla="*/ 18 h 22"/>
                    <a:gd name="T4" fmla="*/ 11 w 22"/>
                    <a:gd name="T5" fmla="*/ 22 h 22"/>
                    <a:gd name="T6" fmla="*/ 4 w 22"/>
                    <a:gd name="T7" fmla="*/ 18 h 22"/>
                    <a:gd name="T8" fmla="*/ 0 w 22"/>
                    <a:gd name="T9" fmla="*/ 11 h 22"/>
                    <a:gd name="T10" fmla="*/ 4 w 22"/>
                    <a:gd name="T11" fmla="*/ 3 h 22"/>
                    <a:gd name="T12" fmla="*/ 11 w 22"/>
                    <a:gd name="T13" fmla="*/ 0 h 22"/>
                    <a:gd name="T14" fmla="*/ 18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4" y="18"/>
                      </a:lnTo>
                      <a:lnTo>
                        <a:pt x="0" y="11"/>
                      </a:lnTo>
                      <a:lnTo>
                        <a:pt x="4" y="3"/>
                      </a:lnTo>
                      <a:lnTo>
                        <a:pt x="11" y="0"/>
                      </a:lnTo>
                      <a:lnTo>
                        <a:pt x="18" y="3"/>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82" name="Freeform 429"/>
                <p:cNvSpPr>
                  <a:spLocks/>
                </p:cNvSpPr>
                <p:nvPr/>
              </p:nvSpPr>
              <p:spPr bwMode="auto">
                <a:xfrm>
                  <a:off x="3265" y="2023"/>
                  <a:ext cx="22" cy="22"/>
                </a:xfrm>
                <a:custGeom>
                  <a:avLst/>
                  <a:gdLst>
                    <a:gd name="T0" fmla="*/ 22 w 22"/>
                    <a:gd name="T1" fmla="*/ 11 h 22"/>
                    <a:gd name="T2" fmla="*/ 18 w 22"/>
                    <a:gd name="T3" fmla="*/ 18 h 22"/>
                    <a:gd name="T4" fmla="*/ 11 w 22"/>
                    <a:gd name="T5" fmla="*/ 22 h 22"/>
                    <a:gd name="T6" fmla="*/ 4 w 22"/>
                    <a:gd name="T7" fmla="*/ 18 h 22"/>
                    <a:gd name="T8" fmla="*/ 0 w 22"/>
                    <a:gd name="T9" fmla="*/ 11 h 22"/>
                    <a:gd name="T10" fmla="*/ 4 w 22"/>
                    <a:gd name="T11" fmla="*/ 3 h 22"/>
                    <a:gd name="T12" fmla="*/ 11 w 22"/>
                    <a:gd name="T13" fmla="*/ 0 h 22"/>
                    <a:gd name="T14" fmla="*/ 18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4" y="18"/>
                      </a:lnTo>
                      <a:lnTo>
                        <a:pt x="0" y="11"/>
                      </a:lnTo>
                      <a:lnTo>
                        <a:pt x="4" y="3"/>
                      </a:lnTo>
                      <a:lnTo>
                        <a:pt x="11" y="0"/>
                      </a:lnTo>
                      <a:lnTo>
                        <a:pt x="18" y="3"/>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83" name="Freeform 430"/>
                <p:cNvSpPr>
                  <a:spLocks/>
                </p:cNvSpPr>
                <p:nvPr/>
              </p:nvSpPr>
              <p:spPr bwMode="auto">
                <a:xfrm>
                  <a:off x="3291" y="2012"/>
                  <a:ext cx="22" cy="22"/>
                </a:xfrm>
                <a:custGeom>
                  <a:avLst/>
                  <a:gdLst>
                    <a:gd name="T0" fmla="*/ 22 w 22"/>
                    <a:gd name="T1" fmla="*/ 11 h 22"/>
                    <a:gd name="T2" fmla="*/ 18 w 22"/>
                    <a:gd name="T3" fmla="*/ 18 h 22"/>
                    <a:gd name="T4" fmla="*/ 11 w 22"/>
                    <a:gd name="T5" fmla="*/ 22 h 22"/>
                    <a:gd name="T6" fmla="*/ 3 w 22"/>
                    <a:gd name="T7" fmla="*/ 18 h 22"/>
                    <a:gd name="T8" fmla="*/ 0 w 22"/>
                    <a:gd name="T9" fmla="*/ 11 h 22"/>
                    <a:gd name="T10" fmla="*/ 3 w 22"/>
                    <a:gd name="T11" fmla="*/ 3 h 22"/>
                    <a:gd name="T12" fmla="*/ 11 w 22"/>
                    <a:gd name="T13" fmla="*/ 0 h 22"/>
                    <a:gd name="T14" fmla="*/ 18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3" y="18"/>
                      </a:lnTo>
                      <a:lnTo>
                        <a:pt x="0" y="11"/>
                      </a:lnTo>
                      <a:lnTo>
                        <a:pt x="3" y="3"/>
                      </a:lnTo>
                      <a:lnTo>
                        <a:pt x="11" y="0"/>
                      </a:lnTo>
                      <a:lnTo>
                        <a:pt x="18" y="3"/>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84" name="Freeform 431"/>
                <p:cNvSpPr>
                  <a:spLocks/>
                </p:cNvSpPr>
                <p:nvPr/>
              </p:nvSpPr>
              <p:spPr bwMode="auto">
                <a:xfrm>
                  <a:off x="3291" y="2012"/>
                  <a:ext cx="22" cy="22"/>
                </a:xfrm>
                <a:custGeom>
                  <a:avLst/>
                  <a:gdLst>
                    <a:gd name="T0" fmla="*/ 22 w 22"/>
                    <a:gd name="T1" fmla="*/ 11 h 22"/>
                    <a:gd name="T2" fmla="*/ 18 w 22"/>
                    <a:gd name="T3" fmla="*/ 18 h 22"/>
                    <a:gd name="T4" fmla="*/ 11 w 22"/>
                    <a:gd name="T5" fmla="*/ 22 h 22"/>
                    <a:gd name="T6" fmla="*/ 3 w 22"/>
                    <a:gd name="T7" fmla="*/ 18 h 22"/>
                    <a:gd name="T8" fmla="*/ 0 w 22"/>
                    <a:gd name="T9" fmla="*/ 11 h 22"/>
                    <a:gd name="T10" fmla="*/ 3 w 22"/>
                    <a:gd name="T11" fmla="*/ 3 h 22"/>
                    <a:gd name="T12" fmla="*/ 11 w 22"/>
                    <a:gd name="T13" fmla="*/ 0 h 22"/>
                    <a:gd name="T14" fmla="*/ 18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3" y="18"/>
                      </a:lnTo>
                      <a:lnTo>
                        <a:pt x="0" y="11"/>
                      </a:lnTo>
                      <a:lnTo>
                        <a:pt x="3" y="3"/>
                      </a:lnTo>
                      <a:lnTo>
                        <a:pt x="11" y="0"/>
                      </a:lnTo>
                      <a:lnTo>
                        <a:pt x="18" y="3"/>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85" name="Freeform 432"/>
                <p:cNvSpPr>
                  <a:spLocks/>
                </p:cNvSpPr>
                <p:nvPr/>
              </p:nvSpPr>
              <p:spPr bwMode="auto">
                <a:xfrm>
                  <a:off x="3316" y="2004"/>
                  <a:ext cx="22" cy="22"/>
                </a:xfrm>
                <a:custGeom>
                  <a:avLst/>
                  <a:gdLst>
                    <a:gd name="T0" fmla="*/ 22 w 22"/>
                    <a:gd name="T1" fmla="*/ 11 h 22"/>
                    <a:gd name="T2" fmla="*/ 19 w 22"/>
                    <a:gd name="T3" fmla="*/ 19 h 22"/>
                    <a:gd name="T4" fmla="*/ 11 w 22"/>
                    <a:gd name="T5" fmla="*/ 22 h 22"/>
                    <a:gd name="T6" fmla="*/ 4 w 22"/>
                    <a:gd name="T7" fmla="*/ 19 h 22"/>
                    <a:gd name="T8" fmla="*/ 0 w 22"/>
                    <a:gd name="T9" fmla="*/ 11 h 22"/>
                    <a:gd name="T10" fmla="*/ 4 w 22"/>
                    <a:gd name="T11" fmla="*/ 4 h 22"/>
                    <a:gd name="T12" fmla="*/ 11 w 22"/>
                    <a:gd name="T13" fmla="*/ 0 h 22"/>
                    <a:gd name="T14" fmla="*/ 19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9"/>
                      </a:lnTo>
                      <a:lnTo>
                        <a:pt x="11" y="22"/>
                      </a:lnTo>
                      <a:lnTo>
                        <a:pt x="4" y="19"/>
                      </a:lnTo>
                      <a:lnTo>
                        <a:pt x="0" y="11"/>
                      </a:lnTo>
                      <a:lnTo>
                        <a:pt x="4" y="4"/>
                      </a:lnTo>
                      <a:lnTo>
                        <a:pt x="11" y="0"/>
                      </a:lnTo>
                      <a:lnTo>
                        <a:pt x="19"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86" name="Freeform 433"/>
                <p:cNvSpPr>
                  <a:spLocks/>
                </p:cNvSpPr>
                <p:nvPr/>
              </p:nvSpPr>
              <p:spPr bwMode="auto">
                <a:xfrm>
                  <a:off x="3316" y="2004"/>
                  <a:ext cx="22" cy="22"/>
                </a:xfrm>
                <a:custGeom>
                  <a:avLst/>
                  <a:gdLst>
                    <a:gd name="T0" fmla="*/ 22 w 22"/>
                    <a:gd name="T1" fmla="*/ 11 h 22"/>
                    <a:gd name="T2" fmla="*/ 19 w 22"/>
                    <a:gd name="T3" fmla="*/ 19 h 22"/>
                    <a:gd name="T4" fmla="*/ 11 w 22"/>
                    <a:gd name="T5" fmla="*/ 22 h 22"/>
                    <a:gd name="T6" fmla="*/ 4 w 22"/>
                    <a:gd name="T7" fmla="*/ 19 h 22"/>
                    <a:gd name="T8" fmla="*/ 0 w 22"/>
                    <a:gd name="T9" fmla="*/ 11 h 22"/>
                    <a:gd name="T10" fmla="*/ 4 w 22"/>
                    <a:gd name="T11" fmla="*/ 4 h 22"/>
                    <a:gd name="T12" fmla="*/ 11 w 22"/>
                    <a:gd name="T13" fmla="*/ 0 h 22"/>
                    <a:gd name="T14" fmla="*/ 19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9"/>
                      </a:lnTo>
                      <a:lnTo>
                        <a:pt x="11" y="22"/>
                      </a:lnTo>
                      <a:lnTo>
                        <a:pt x="4" y="19"/>
                      </a:lnTo>
                      <a:lnTo>
                        <a:pt x="0" y="11"/>
                      </a:lnTo>
                      <a:lnTo>
                        <a:pt x="4" y="4"/>
                      </a:lnTo>
                      <a:lnTo>
                        <a:pt x="11" y="0"/>
                      </a:lnTo>
                      <a:lnTo>
                        <a:pt x="19"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87" name="Freeform 434"/>
                <p:cNvSpPr>
                  <a:spLocks/>
                </p:cNvSpPr>
                <p:nvPr/>
              </p:nvSpPr>
              <p:spPr bwMode="auto">
                <a:xfrm>
                  <a:off x="3342" y="1997"/>
                  <a:ext cx="22" cy="22"/>
                </a:xfrm>
                <a:custGeom>
                  <a:avLst/>
                  <a:gdLst>
                    <a:gd name="T0" fmla="*/ 22 w 22"/>
                    <a:gd name="T1" fmla="*/ 11 h 22"/>
                    <a:gd name="T2" fmla="*/ 19 w 22"/>
                    <a:gd name="T3" fmla="*/ 18 h 22"/>
                    <a:gd name="T4" fmla="*/ 11 w 22"/>
                    <a:gd name="T5" fmla="*/ 22 h 22"/>
                    <a:gd name="T6" fmla="*/ 4 w 22"/>
                    <a:gd name="T7" fmla="*/ 18 h 22"/>
                    <a:gd name="T8" fmla="*/ 0 w 22"/>
                    <a:gd name="T9" fmla="*/ 11 h 22"/>
                    <a:gd name="T10" fmla="*/ 4 w 22"/>
                    <a:gd name="T11" fmla="*/ 4 h 22"/>
                    <a:gd name="T12" fmla="*/ 11 w 22"/>
                    <a:gd name="T13" fmla="*/ 0 h 22"/>
                    <a:gd name="T14" fmla="*/ 19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8"/>
                      </a:lnTo>
                      <a:lnTo>
                        <a:pt x="11" y="22"/>
                      </a:lnTo>
                      <a:lnTo>
                        <a:pt x="4" y="18"/>
                      </a:lnTo>
                      <a:lnTo>
                        <a:pt x="0" y="11"/>
                      </a:lnTo>
                      <a:lnTo>
                        <a:pt x="4" y="4"/>
                      </a:lnTo>
                      <a:lnTo>
                        <a:pt x="11" y="0"/>
                      </a:lnTo>
                      <a:lnTo>
                        <a:pt x="19"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88" name="Freeform 435"/>
                <p:cNvSpPr>
                  <a:spLocks/>
                </p:cNvSpPr>
                <p:nvPr/>
              </p:nvSpPr>
              <p:spPr bwMode="auto">
                <a:xfrm>
                  <a:off x="3342" y="1997"/>
                  <a:ext cx="22" cy="22"/>
                </a:xfrm>
                <a:custGeom>
                  <a:avLst/>
                  <a:gdLst>
                    <a:gd name="T0" fmla="*/ 22 w 22"/>
                    <a:gd name="T1" fmla="*/ 11 h 22"/>
                    <a:gd name="T2" fmla="*/ 19 w 22"/>
                    <a:gd name="T3" fmla="*/ 18 h 22"/>
                    <a:gd name="T4" fmla="*/ 11 w 22"/>
                    <a:gd name="T5" fmla="*/ 22 h 22"/>
                    <a:gd name="T6" fmla="*/ 4 w 22"/>
                    <a:gd name="T7" fmla="*/ 18 h 22"/>
                    <a:gd name="T8" fmla="*/ 0 w 22"/>
                    <a:gd name="T9" fmla="*/ 11 h 22"/>
                    <a:gd name="T10" fmla="*/ 4 w 22"/>
                    <a:gd name="T11" fmla="*/ 4 h 22"/>
                    <a:gd name="T12" fmla="*/ 11 w 22"/>
                    <a:gd name="T13" fmla="*/ 0 h 22"/>
                    <a:gd name="T14" fmla="*/ 19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8"/>
                      </a:lnTo>
                      <a:lnTo>
                        <a:pt x="11" y="22"/>
                      </a:lnTo>
                      <a:lnTo>
                        <a:pt x="4" y="18"/>
                      </a:lnTo>
                      <a:lnTo>
                        <a:pt x="0" y="11"/>
                      </a:lnTo>
                      <a:lnTo>
                        <a:pt x="4" y="4"/>
                      </a:lnTo>
                      <a:lnTo>
                        <a:pt x="11" y="0"/>
                      </a:lnTo>
                      <a:lnTo>
                        <a:pt x="19"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89" name="Freeform 436"/>
                <p:cNvSpPr>
                  <a:spLocks/>
                </p:cNvSpPr>
                <p:nvPr/>
              </p:nvSpPr>
              <p:spPr bwMode="auto">
                <a:xfrm>
                  <a:off x="3372" y="1990"/>
                  <a:ext cx="22" cy="22"/>
                </a:xfrm>
                <a:custGeom>
                  <a:avLst/>
                  <a:gdLst>
                    <a:gd name="T0" fmla="*/ 22 w 22"/>
                    <a:gd name="T1" fmla="*/ 11 h 22"/>
                    <a:gd name="T2" fmla="*/ 18 w 22"/>
                    <a:gd name="T3" fmla="*/ 18 h 22"/>
                    <a:gd name="T4" fmla="*/ 11 w 22"/>
                    <a:gd name="T5" fmla="*/ 22 h 22"/>
                    <a:gd name="T6" fmla="*/ 3 w 22"/>
                    <a:gd name="T7" fmla="*/ 18 h 22"/>
                    <a:gd name="T8" fmla="*/ 0 w 22"/>
                    <a:gd name="T9" fmla="*/ 11 h 22"/>
                    <a:gd name="T10" fmla="*/ 3 w 22"/>
                    <a:gd name="T11" fmla="*/ 3 h 22"/>
                    <a:gd name="T12" fmla="*/ 11 w 22"/>
                    <a:gd name="T13" fmla="*/ 0 h 22"/>
                    <a:gd name="T14" fmla="*/ 18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3" y="18"/>
                      </a:lnTo>
                      <a:lnTo>
                        <a:pt x="0" y="11"/>
                      </a:lnTo>
                      <a:lnTo>
                        <a:pt x="3" y="3"/>
                      </a:lnTo>
                      <a:lnTo>
                        <a:pt x="11" y="0"/>
                      </a:lnTo>
                      <a:lnTo>
                        <a:pt x="18" y="3"/>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90" name="Freeform 437"/>
                <p:cNvSpPr>
                  <a:spLocks/>
                </p:cNvSpPr>
                <p:nvPr/>
              </p:nvSpPr>
              <p:spPr bwMode="auto">
                <a:xfrm>
                  <a:off x="3372" y="1990"/>
                  <a:ext cx="22" cy="22"/>
                </a:xfrm>
                <a:custGeom>
                  <a:avLst/>
                  <a:gdLst>
                    <a:gd name="T0" fmla="*/ 22 w 22"/>
                    <a:gd name="T1" fmla="*/ 11 h 22"/>
                    <a:gd name="T2" fmla="*/ 18 w 22"/>
                    <a:gd name="T3" fmla="*/ 18 h 22"/>
                    <a:gd name="T4" fmla="*/ 11 w 22"/>
                    <a:gd name="T5" fmla="*/ 22 h 22"/>
                    <a:gd name="T6" fmla="*/ 3 w 22"/>
                    <a:gd name="T7" fmla="*/ 18 h 22"/>
                    <a:gd name="T8" fmla="*/ 0 w 22"/>
                    <a:gd name="T9" fmla="*/ 11 h 22"/>
                    <a:gd name="T10" fmla="*/ 3 w 22"/>
                    <a:gd name="T11" fmla="*/ 3 h 22"/>
                    <a:gd name="T12" fmla="*/ 11 w 22"/>
                    <a:gd name="T13" fmla="*/ 0 h 22"/>
                    <a:gd name="T14" fmla="*/ 18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3" y="18"/>
                      </a:lnTo>
                      <a:lnTo>
                        <a:pt x="0" y="11"/>
                      </a:lnTo>
                      <a:lnTo>
                        <a:pt x="3" y="3"/>
                      </a:lnTo>
                      <a:lnTo>
                        <a:pt x="11" y="0"/>
                      </a:lnTo>
                      <a:lnTo>
                        <a:pt x="18" y="3"/>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91" name="Freeform 438"/>
                <p:cNvSpPr>
                  <a:spLocks/>
                </p:cNvSpPr>
                <p:nvPr/>
              </p:nvSpPr>
              <p:spPr bwMode="auto">
                <a:xfrm>
                  <a:off x="3397" y="1982"/>
                  <a:ext cx="22" cy="22"/>
                </a:xfrm>
                <a:custGeom>
                  <a:avLst/>
                  <a:gdLst>
                    <a:gd name="T0" fmla="*/ 22 w 22"/>
                    <a:gd name="T1" fmla="*/ 11 h 22"/>
                    <a:gd name="T2" fmla="*/ 19 w 22"/>
                    <a:gd name="T3" fmla="*/ 19 h 22"/>
                    <a:gd name="T4" fmla="*/ 11 w 22"/>
                    <a:gd name="T5" fmla="*/ 22 h 22"/>
                    <a:gd name="T6" fmla="*/ 4 w 22"/>
                    <a:gd name="T7" fmla="*/ 19 h 22"/>
                    <a:gd name="T8" fmla="*/ 0 w 22"/>
                    <a:gd name="T9" fmla="*/ 11 h 22"/>
                    <a:gd name="T10" fmla="*/ 4 w 22"/>
                    <a:gd name="T11" fmla="*/ 4 h 22"/>
                    <a:gd name="T12" fmla="*/ 11 w 22"/>
                    <a:gd name="T13" fmla="*/ 0 h 22"/>
                    <a:gd name="T14" fmla="*/ 19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9"/>
                      </a:lnTo>
                      <a:lnTo>
                        <a:pt x="11" y="22"/>
                      </a:lnTo>
                      <a:lnTo>
                        <a:pt x="4" y="19"/>
                      </a:lnTo>
                      <a:lnTo>
                        <a:pt x="0" y="11"/>
                      </a:lnTo>
                      <a:lnTo>
                        <a:pt x="4" y="4"/>
                      </a:lnTo>
                      <a:lnTo>
                        <a:pt x="11" y="0"/>
                      </a:lnTo>
                      <a:lnTo>
                        <a:pt x="19"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92" name="Freeform 439"/>
                <p:cNvSpPr>
                  <a:spLocks/>
                </p:cNvSpPr>
                <p:nvPr/>
              </p:nvSpPr>
              <p:spPr bwMode="auto">
                <a:xfrm>
                  <a:off x="3397" y="1982"/>
                  <a:ext cx="22" cy="22"/>
                </a:xfrm>
                <a:custGeom>
                  <a:avLst/>
                  <a:gdLst>
                    <a:gd name="T0" fmla="*/ 22 w 22"/>
                    <a:gd name="T1" fmla="*/ 11 h 22"/>
                    <a:gd name="T2" fmla="*/ 19 w 22"/>
                    <a:gd name="T3" fmla="*/ 19 h 22"/>
                    <a:gd name="T4" fmla="*/ 11 w 22"/>
                    <a:gd name="T5" fmla="*/ 22 h 22"/>
                    <a:gd name="T6" fmla="*/ 4 w 22"/>
                    <a:gd name="T7" fmla="*/ 19 h 22"/>
                    <a:gd name="T8" fmla="*/ 0 w 22"/>
                    <a:gd name="T9" fmla="*/ 11 h 22"/>
                    <a:gd name="T10" fmla="*/ 4 w 22"/>
                    <a:gd name="T11" fmla="*/ 4 h 22"/>
                    <a:gd name="T12" fmla="*/ 11 w 22"/>
                    <a:gd name="T13" fmla="*/ 0 h 22"/>
                    <a:gd name="T14" fmla="*/ 19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9"/>
                      </a:lnTo>
                      <a:lnTo>
                        <a:pt x="11" y="22"/>
                      </a:lnTo>
                      <a:lnTo>
                        <a:pt x="4" y="19"/>
                      </a:lnTo>
                      <a:lnTo>
                        <a:pt x="0" y="11"/>
                      </a:lnTo>
                      <a:lnTo>
                        <a:pt x="4" y="4"/>
                      </a:lnTo>
                      <a:lnTo>
                        <a:pt x="11" y="0"/>
                      </a:lnTo>
                      <a:lnTo>
                        <a:pt x="19"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93" name="Freeform 440"/>
                <p:cNvSpPr>
                  <a:spLocks/>
                </p:cNvSpPr>
                <p:nvPr/>
              </p:nvSpPr>
              <p:spPr bwMode="auto">
                <a:xfrm>
                  <a:off x="3423" y="1975"/>
                  <a:ext cx="22" cy="22"/>
                </a:xfrm>
                <a:custGeom>
                  <a:avLst/>
                  <a:gdLst>
                    <a:gd name="T0" fmla="*/ 22 w 22"/>
                    <a:gd name="T1" fmla="*/ 11 h 22"/>
                    <a:gd name="T2" fmla="*/ 18 w 22"/>
                    <a:gd name="T3" fmla="*/ 18 h 22"/>
                    <a:gd name="T4" fmla="*/ 11 w 22"/>
                    <a:gd name="T5" fmla="*/ 22 h 22"/>
                    <a:gd name="T6" fmla="*/ 4 w 22"/>
                    <a:gd name="T7" fmla="*/ 18 h 22"/>
                    <a:gd name="T8" fmla="*/ 0 w 22"/>
                    <a:gd name="T9" fmla="*/ 11 h 22"/>
                    <a:gd name="T10" fmla="*/ 4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4" y="18"/>
                      </a:lnTo>
                      <a:lnTo>
                        <a:pt x="0" y="11"/>
                      </a:lnTo>
                      <a:lnTo>
                        <a:pt x="4" y="4"/>
                      </a:lnTo>
                      <a:lnTo>
                        <a:pt x="11" y="0"/>
                      </a:lnTo>
                      <a:lnTo>
                        <a:pt x="18"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94" name="Freeform 441"/>
                <p:cNvSpPr>
                  <a:spLocks/>
                </p:cNvSpPr>
                <p:nvPr/>
              </p:nvSpPr>
              <p:spPr bwMode="auto">
                <a:xfrm>
                  <a:off x="3423" y="1975"/>
                  <a:ext cx="22" cy="22"/>
                </a:xfrm>
                <a:custGeom>
                  <a:avLst/>
                  <a:gdLst>
                    <a:gd name="T0" fmla="*/ 22 w 22"/>
                    <a:gd name="T1" fmla="*/ 11 h 22"/>
                    <a:gd name="T2" fmla="*/ 18 w 22"/>
                    <a:gd name="T3" fmla="*/ 18 h 22"/>
                    <a:gd name="T4" fmla="*/ 11 w 22"/>
                    <a:gd name="T5" fmla="*/ 22 h 22"/>
                    <a:gd name="T6" fmla="*/ 4 w 22"/>
                    <a:gd name="T7" fmla="*/ 18 h 22"/>
                    <a:gd name="T8" fmla="*/ 0 w 22"/>
                    <a:gd name="T9" fmla="*/ 11 h 22"/>
                    <a:gd name="T10" fmla="*/ 4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4" y="18"/>
                      </a:lnTo>
                      <a:lnTo>
                        <a:pt x="0" y="11"/>
                      </a:lnTo>
                      <a:lnTo>
                        <a:pt x="4" y="4"/>
                      </a:lnTo>
                      <a:lnTo>
                        <a:pt x="11" y="0"/>
                      </a:lnTo>
                      <a:lnTo>
                        <a:pt x="18"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95" name="Freeform 442"/>
                <p:cNvSpPr>
                  <a:spLocks/>
                </p:cNvSpPr>
                <p:nvPr/>
              </p:nvSpPr>
              <p:spPr bwMode="auto">
                <a:xfrm>
                  <a:off x="3449" y="1967"/>
                  <a:ext cx="22" cy="23"/>
                </a:xfrm>
                <a:custGeom>
                  <a:avLst/>
                  <a:gdLst>
                    <a:gd name="T0" fmla="*/ 22 w 22"/>
                    <a:gd name="T1" fmla="*/ 12 h 23"/>
                    <a:gd name="T2" fmla="*/ 18 w 22"/>
                    <a:gd name="T3" fmla="*/ 19 h 23"/>
                    <a:gd name="T4" fmla="*/ 11 w 22"/>
                    <a:gd name="T5" fmla="*/ 23 h 23"/>
                    <a:gd name="T6" fmla="*/ 3 w 22"/>
                    <a:gd name="T7" fmla="*/ 19 h 23"/>
                    <a:gd name="T8" fmla="*/ 0 w 22"/>
                    <a:gd name="T9" fmla="*/ 12 h 23"/>
                    <a:gd name="T10" fmla="*/ 3 w 22"/>
                    <a:gd name="T11" fmla="*/ 4 h 23"/>
                    <a:gd name="T12" fmla="*/ 11 w 22"/>
                    <a:gd name="T13" fmla="*/ 0 h 23"/>
                    <a:gd name="T14" fmla="*/ 18 w 22"/>
                    <a:gd name="T15" fmla="*/ 4 h 23"/>
                    <a:gd name="T16" fmla="*/ 22 w 22"/>
                    <a:gd name="T17"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3">
                      <a:moveTo>
                        <a:pt x="22" y="12"/>
                      </a:moveTo>
                      <a:lnTo>
                        <a:pt x="18" y="19"/>
                      </a:lnTo>
                      <a:lnTo>
                        <a:pt x="11" y="23"/>
                      </a:lnTo>
                      <a:lnTo>
                        <a:pt x="3" y="19"/>
                      </a:lnTo>
                      <a:lnTo>
                        <a:pt x="0" y="12"/>
                      </a:lnTo>
                      <a:lnTo>
                        <a:pt x="3" y="4"/>
                      </a:lnTo>
                      <a:lnTo>
                        <a:pt x="11" y="0"/>
                      </a:lnTo>
                      <a:lnTo>
                        <a:pt x="18" y="4"/>
                      </a:lnTo>
                      <a:lnTo>
                        <a:pt x="22" y="1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96" name="Freeform 443"/>
                <p:cNvSpPr>
                  <a:spLocks/>
                </p:cNvSpPr>
                <p:nvPr/>
              </p:nvSpPr>
              <p:spPr bwMode="auto">
                <a:xfrm>
                  <a:off x="3449" y="1967"/>
                  <a:ext cx="22" cy="23"/>
                </a:xfrm>
                <a:custGeom>
                  <a:avLst/>
                  <a:gdLst>
                    <a:gd name="T0" fmla="*/ 22 w 22"/>
                    <a:gd name="T1" fmla="*/ 12 h 23"/>
                    <a:gd name="T2" fmla="*/ 18 w 22"/>
                    <a:gd name="T3" fmla="*/ 19 h 23"/>
                    <a:gd name="T4" fmla="*/ 11 w 22"/>
                    <a:gd name="T5" fmla="*/ 23 h 23"/>
                    <a:gd name="T6" fmla="*/ 3 w 22"/>
                    <a:gd name="T7" fmla="*/ 19 h 23"/>
                    <a:gd name="T8" fmla="*/ 0 w 22"/>
                    <a:gd name="T9" fmla="*/ 12 h 23"/>
                    <a:gd name="T10" fmla="*/ 3 w 22"/>
                    <a:gd name="T11" fmla="*/ 4 h 23"/>
                    <a:gd name="T12" fmla="*/ 11 w 22"/>
                    <a:gd name="T13" fmla="*/ 0 h 23"/>
                    <a:gd name="T14" fmla="*/ 18 w 22"/>
                    <a:gd name="T15" fmla="*/ 4 h 23"/>
                    <a:gd name="T16" fmla="*/ 22 w 22"/>
                    <a:gd name="T17"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3">
                      <a:moveTo>
                        <a:pt x="22" y="12"/>
                      </a:moveTo>
                      <a:lnTo>
                        <a:pt x="18" y="19"/>
                      </a:lnTo>
                      <a:lnTo>
                        <a:pt x="11" y="23"/>
                      </a:lnTo>
                      <a:lnTo>
                        <a:pt x="3" y="19"/>
                      </a:lnTo>
                      <a:lnTo>
                        <a:pt x="0" y="12"/>
                      </a:lnTo>
                      <a:lnTo>
                        <a:pt x="3" y="4"/>
                      </a:lnTo>
                      <a:lnTo>
                        <a:pt x="11" y="0"/>
                      </a:lnTo>
                      <a:lnTo>
                        <a:pt x="18" y="4"/>
                      </a:lnTo>
                      <a:lnTo>
                        <a:pt x="22" y="12"/>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97" name="Freeform 444"/>
                <p:cNvSpPr>
                  <a:spLocks/>
                </p:cNvSpPr>
                <p:nvPr/>
              </p:nvSpPr>
              <p:spPr bwMode="auto">
                <a:xfrm>
                  <a:off x="3474" y="1956"/>
                  <a:ext cx="22" cy="23"/>
                </a:xfrm>
                <a:custGeom>
                  <a:avLst/>
                  <a:gdLst>
                    <a:gd name="T0" fmla="*/ 22 w 22"/>
                    <a:gd name="T1" fmla="*/ 11 h 23"/>
                    <a:gd name="T2" fmla="*/ 19 w 22"/>
                    <a:gd name="T3" fmla="*/ 19 h 23"/>
                    <a:gd name="T4" fmla="*/ 11 w 22"/>
                    <a:gd name="T5" fmla="*/ 23 h 23"/>
                    <a:gd name="T6" fmla="*/ 4 w 22"/>
                    <a:gd name="T7" fmla="*/ 19 h 23"/>
                    <a:gd name="T8" fmla="*/ 0 w 22"/>
                    <a:gd name="T9" fmla="*/ 11 h 23"/>
                    <a:gd name="T10" fmla="*/ 4 w 22"/>
                    <a:gd name="T11" fmla="*/ 4 h 23"/>
                    <a:gd name="T12" fmla="*/ 11 w 22"/>
                    <a:gd name="T13" fmla="*/ 0 h 23"/>
                    <a:gd name="T14" fmla="*/ 19 w 22"/>
                    <a:gd name="T15" fmla="*/ 4 h 23"/>
                    <a:gd name="T16" fmla="*/ 22 w 22"/>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3">
                      <a:moveTo>
                        <a:pt x="22" y="11"/>
                      </a:moveTo>
                      <a:lnTo>
                        <a:pt x="19" y="19"/>
                      </a:lnTo>
                      <a:lnTo>
                        <a:pt x="11" y="23"/>
                      </a:lnTo>
                      <a:lnTo>
                        <a:pt x="4" y="19"/>
                      </a:lnTo>
                      <a:lnTo>
                        <a:pt x="0" y="11"/>
                      </a:lnTo>
                      <a:lnTo>
                        <a:pt x="4" y="4"/>
                      </a:lnTo>
                      <a:lnTo>
                        <a:pt x="11" y="0"/>
                      </a:lnTo>
                      <a:lnTo>
                        <a:pt x="19"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98" name="Freeform 445"/>
                <p:cNvSpPr>
                  <a:spLocks/>
                </p:cNvSpPr>
                <p:nvPr/>
              </p:nvSpPr>
              <p:spPr bwMode="auto">
                <a:xfrm>
                  <a:off x="3474" y="1956"/>
                  <a:ext cx="22" cy="23"/>
                </a:xfrm>
                <a:custGeom>
                  <a:avLst/>
                  <a:gdLst>
                    <a:gd name="T0" fmla="*/ 22 w 22"/>
                    <a:gd name="T1" fmla="*/ 11 h 23"/>
                    <a:gd name="T2" fmla="*/ 19 w 22"/>
                    <a:gd name="T3" fmla="*/ 19 h 23"/>
                    <a:gd name="T4" fmla="*/ 11 w 22"/>
                    <a:gd name="T5" fmla="*/ 23 h 23"/>
                    <a:gd name="T6" fmla="*/ 4 w 22"/>
                    <a:gd name="T7" fmla="*/ 19 h 23"/>
                    <a:gd name="T8" fmla="*/ 0 w 22"/>
                    <a:gd name="T9" fmla="*/ 11 h 23"/>
                    <a:gd name="T10" fmla="*/ 4 w 22"/>
                    <a:gd name="T11" fmla="*/ 4 h 23"/>
                    <a:gd name="T12" fmla="*/ 11 w 22"/>
                    <a:gd name="T13" fmla="*/ 0 h 23"/>
                    <a:gd name="T14" fmla="*/ 19 w 22"/>
                    <a:gd name="T15" fmla="*/ 4 h 23"/>
                    <a:gd name="T16" fmla="*/ 22 w 22"/>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3">
                      <a:moveTo>
                        <a:pt x="22" y="11"/>
                      </a:moveTo>
                      <a:lnTo>
                        <a:pt x="19" y="19"/>
                      </a:lnTo>
                      <a:lnTo>
                        <a:pt x="11" y="23"/>
                      </a:lnTo>
                      <a:lnTo>
                        <a:pt x="4" y="19"/>
                      </a:lnTo>
                      <a:lnTo>
                        <a:pt x="0" y="11"/>
                      </a:lnTo>
                      <a:lnTo>
                        <a:pt x="4" y="4"/>
                      </a:lnTo>
                      <a:lnTo>
                        <a:pt x="11" y="0"/>
                      </a:lnTo>
                      <a:lnTo>
                        <a:pt x="19"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99" name="Freeform 446"/>
                <p:cNvSpPr>
                  <a:spLocks/>
                </p:cNvSpPr>
                <p:nvPr/>
              </p:nvSpPr>
              <p:spPr bwMode="auto">
                <a:xfrm>
                  <a:off x="3500" y="1949"/>
                  <a:ext cx="22" cy="22"/>
                </a:xfrm>
                <a:custGeom>
                  <a:avLst/>
                  <a:gdLst>
                    <a:gd name="T0" fmla="*/ 22 w 22"/>
                    <a:gd name="T1" fmla="*/ 11 h 22"/>
                    <a:gd name="T2" fmla="*/ 19 w 22"/>
                    <a:gd name="T3" fmla="*/ 18 h 22"/>
                    <a:gd name="T4" fmla="*/ 11 w 22"/>
                    <a:gd name="T5" fmla="*/ 22 h 22"/>
                    <a:gd name="T6" fmla="*/ 4 w 22"/>
                    <a:gd name="T7" fmla="*/ 18 h 22"/>
                    <a:gd name="T8" fmla="*/ 0 w 22"/>
                    <a:gd name="T9" fmla="*/ 11 h 22"/>
                    <a:gd name="T10" fmla="*/ 4 w 22"/>
                    <a:gd name="T11" fmla="*/ 4 h 22"/>
                    <a:gd name="T12" fmla="*/ 11 w 22"/>
                    <a:gd name="T13" fmla="*/ 0 h 22"/>
                    <a:gd name="T14" fmla="*/ 19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8"/>
                      </a:lnTo>
                      <a:lnTo>
                        <a:pt x="11" y="22"/>
                      </a:lnTo>
                      <a:lnTo>
                        <a:pt x="4" y="18"/>
                      </a:lnTo>
                      <a:lnTo>
                        <a:pt x="0" y="11"/>
                      </a:lnTo>
                      <a:lnTo>
                        <a:pt x="4" y="4"/>
                      </a:lnTo>
                      <a:lnTo>
                        <a:pt x="11" y="0"/>
                      </a:lnTo>
                      <a:lnTo>
                        <a:pt x="19"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0" name="Freeform 447"/>
                <p:cNvSpPr>
                  <a:spLocks/>
                </p:cNvSpPr>
                <p:nvPr/>
              </p:nvSpPr>
              <p:spPr bwMode="auto">
                <a:xfrm>
                  <a:off x="3500" y="1949"/>
                  <a:ext cx="22" cy="22"/>
                </a:xfrm>
                <a:custGeom>
                  <a:avLst/>
                  <a:gdLst>
                    <a:gd name="T0" fmla="*/ 22 w 22"/>
                    <a:gd name="T1" fmla="*/ 11 h 22"/>
                    <a:gd name="T2" fmla="*/ 19 w 22"/>
                    <a:gd name="T3" fmla="*/ 18 h 22"/>
                    <a:gd name="T4" fmla="*/ 11 w 22"/>
                    <a:gd name="T5" fmla="*/ 22 h 22"/>
                    <a:gd name="T6" fmla="*/ 4 w 22"/>
                    <a:gd name="T7" fmla="*/ 18 h 22"/>
                    <a:gd name="T8" fmla="*/ 0 w 22"/>
                    <a:gd name="T9" fmla="*/ 11 h 22"/>
                    <a:gd name="T10" fmla="*/ 4 w 22"/>
                    <a:gd name="T11" fmla="*/ 4 h 22"/>
                    <a:gd name="T12" fmla="*/ 11 w 22"/>
                    <a:gd name="T13" fmla="*/ 0 h 22"/>
                    <a:gd name="T14" fmla="*/ 19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8"/>
                      </a:lnTo>
                      <a:lnTo>
                        <a:pt x="11" y="22"/>
                      </a:lnTo>
                      <a:lnTo>
                        <a:pt x="4" y="18"/>
                      </a:lnTo>
                      <a:lnTo>
                        <a:pt x="0" y="11"/>
                      </a:lnTo>
                      <a:lnTo>
                        <a:pt x="4" y="4"/>
                      </a:lnTo>
                      <a:lnTo>
                        <a:pt x="11" y="0"/>
                      </a:lnTo>
                      <a:lnTo>
                        <a:pt x="19"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201" name="Freeform 448"/>
                <p:cNvSpPr>
                  <a:spLocks/>
                </p:cNvSpPr>
                <p:nvPr/>
              </p:nvSpPr>
              <p:spPr bwMode="auto">
                <a:xfrm>
                  <a:off x="3526" y="1942"/>
                  <a:ext cx="22" cy="22"/>
                </a:xfrm>
                <a:custGeom>
                  <a:avLst/>
                  <a:gdLst>
                    <a:gd name="T0" fmla="*/ 22 w 22"/>
                    <a:gd name="T1" fmla="*/ 11 h 22"/>
                    <a:gd name="T2" fmla="*/ 18 w 22"/>
                    <a:gd name="T3" fmla="*/ 18 h 22"/>
                    <a:gd name="T4" fmla="*/ 11 w 22"/>
                    <a:gd name="T5" fmla="*/ 22 h 22"/>
                    <a:gd name="T6" fmla="*/ 4 w 22"/>
                    <a:gd name="T7" fmla="*/ 18 h 22"/>
                    <a:gd name="T8" fmla="*/ 0 w 22"/>
                    <a:gd name="T9" fmla="*/ 11 h 22"/>
                    <a:gd name="T10" fmla="*/ 4 w 22"/>
                    <a:gd name="T11" fmla="*/ 3 h 22"/>
                    <a:gd name="T12" fmla="*/ 11 w 22"/>
                    <a:gd name="T13" fmla="*/ 0 h 22"/>
                    <a:gd name="T14" fmla="*/ 18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4" y="18"/>
                      </a:lnTo>
                      <a:lnTo>
                        <a:pt x="0" y="11"/>
                      </a:lnTo>
                      <a:lnTo>
                        <a:pt x="4" y="3"/>
                      </a:lnTo>
                      <a:lnTo>
                        <a:pt x="11" y="0"/>
                      </a:lnTo>
                      <a:lnTo>
                        <a:pt x="18" y="3"/>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2" name="Freeform 449"/>
                <p:cNvSpPr>
                  <a:spLocks/>
                </p:cNvSpPr>
                <p:nvPr/>
              </p:nvSpPr>
              <p:spPr bwMode="auto">
                <a:xfrm>
                  <a:off x="3526" y="1942"/>
                  <a:ext cx="22" cy="22"/>
                </a:xfrm>
                <a:custGeom>
                  <a:avLst/>
                  <a:gdLst>
                    <a:gd name="T0" fmla="*/ 22 w 22"/>
                    <a:gd name="T1" fmla="*/ 11 h 22"/>
                    <a:gd name="T2" fmla="*/ 18 w 22"/>
                    <a:gd name="T3" fmla="*/ 18 h 22"/>
                    <a:gd name="T4" fmla="*/ 11 w 22"/>
                    <a:gd name="T5" fmla="*/ 22 h 22"/>
                    <a:gd name="T6" fmla="*/ 4 w 22"/>
                    <a:gd name="T7" fmla="*/ 18 h 22"/>
                    <a:gd name="T8" fmla="*/ 0 w 22"/>
                    <a:gd name="T9" fmla="*/ 11 h 22"/>
                    <a:gd name="T10" fmla="*/ 4 w 22"/>
                    <a:gd name="T11" fmla="*/ 3 h 22"/>
                    <a:gd name="T12" fmla="*/ 11 w 22"/>
                    <a:gd name="T13" fmla="*/ 0 h 22"/>
                    <a:gd name="T14" fmla="*/ 18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4" y="18"/>
                      </a:lnTo>
                      <a:lnTo>
                        <a:pt x="0" y="11"/>
                      </a:lnTo>
                      <a:lnTo>
                        <a:pt x="4" y="3"/>
                      </a:lnTo>
                      <a:lnTo>
                        <a:pt x="11" y="0"/>
                      </a:lnTo>
                      <a:lnTo>
                        <a:pt x="18" y="3"/>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203" name="Freeform 450"/>
                <p:cNvSpPr>
                  <a:spLocks/>
                </p:cNvSpPr>
                <p:nvPr/>
              </p:nvSpPr>
              <p:spPr bwMode="auto">
                <a:xfrm>
                  <a:off x="3552" y="1934"/>
                  <a:ext cx="22" cy="22"/>
                </a:xfrm>
                <a:custGeom>
                  <a:avLst/>
                  <a:gdLst>
                    <a:gd name="T0" fmla="*/ 22 w 22"/>
                    <a:gd name="T1" fmla="*/ 11 h 22"/>
                    <a:gd name="T2" fmla="*/ 18 w 22"/>
                    <a:gd name="T3" fmla="*/ 19 h 22"/>
                    <a:gd name="T4" fmla="*/ 11 w 22"/>
                    <a:gd name="T5" fmla="*/ 22 h 22"/>
                    <a:gd name="T6" fmla="*/ 3 w 22"/>
                    <a:gd name="T7" fmla="*/ 19 h 22"/>
                    <a:gd name="T8" fmla="*/ 0 w 22"/>
                    <a:gd name="T9" fmla="*/ 11 h 22"/>
                    <a:gd name="T10" fmla="*/ 3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9"/>
                      </a:lnTo>
                      <a:lnTo>
                        <a:pt x="11" y="22"/>
                      </a:lnTo>
                      <a:lnTo>
                        <a:pt x="3" y="19"/>
                      </a:lnTo>
                      <a:lnTo>
                        <a:pt x="0" y="11"/>
                      </a:lnTo>
                      <a:lnTo>
                        <a:pt x="3" y="4"/>
                      </a:lnTo>
                      <a:lnTo>
                        <a:pt x="11" y="0"/>
                      </a:lnTo>
                      <a:lnTo>
                        <a:pt x="18"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4" name="Freeform 451"/>
                <p:cNvSpPr>
                  <a:spLocks/>
                </p:cNvSpPr>
                <p:nvPr/>
              </p:nvSpPr>
              <p:spPr bwMode="auto">
                <a:xfrm>
                  <a:off x="3552" y="1934"/>
                  <a:ext cx="22" cy="22"/>
                </a:xfrm>
                <a:custGeom>
                  <a:avLst/>
                  <a:gdLst>
                    <a:gd name="T0" fmla="*/ 22 w 22"/>
                    <a:gd name="T1" fmla="*/ 11 h 22"/>
                    <a:gd name="T2" fmla="*/ 18 w 22"/>
                    <a:gd name="T3" fmla="*/ 19 h 22"/>
                    <a:gd name="T4" fmla="*/ 11 w 22"/>
                    <a:gd name="T5" fmla="*/ 22 h 22"/>
                    <a:gd name="T6" fmla="*/ 3 w 22"/>
                    <a:gd name="T7" fmla="*/ 19 h 22"/>
                    <a:gd name="T8" fmla="*/ 0 w 22"/>
                    <a:gd name="T9" fmla="*/ 11 h 22"/>
                    <a:gd name="T10" fmla="*/ 3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9"/>
                      </a:lnTo>
                      <a:lnTo>
                        <a:pt x="11" y="22"/>
                      </a:lnTo>
                      <a:lnTo>
                        <a:pt x="3" y="19"/>
                      </a:lnTo>
                      <a:lnTo>
                        <a:pt x="0" y="11"/>
                      </a:lnTo>
                      <a:lnTo>
                        <a:pt x="3" y="4"/>
                      </a:lnTo>
                      <a:lnTo>
                        <a:pt x="11" y="0"/>
                      </a:lnTo>
                      <a:lnTo>
                        <a:pt x="18"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205" name="Freeform 452"/>
                <p:cNvSpPr>
                  <a:spLocks/>
                </p:cNvSpPr>
                <p:nvPr/>
              </p:nvSpPr>
              <p:spPr bwMode="auto">
                <a:xfrm>
                  <a:off x="3577" y="1927"/>
                  <a:ext cx="22" cy="22"/>
                </a:xfrm>
                <a:custGeom>
                  <a:avLst/>
                  <a:gdLst>
                    <a:gd name="T0" fmla="*/ 22 w 22"/>
                    <a:gd name="T1" fmla="*/ 11 h 22"/>
                    <a:gd name="T2" fmla="*/ 19 w 22"/>
                    <a:gd name="T3" fmla="*/ 18 h 22"/>
                    <a:gd name="T4" fmla="*/ 11 w 22"/>
                    <a:gd name="T5" fmla="*/ 22 h 22"/>
                    <a:gd name="T6" fmla="*/ 4 w 22"/>
                    <a:gd name="T7" fmla="*/ 18 h 22"/>
                    <a:gd name="T8" fmla="*/ 0 w 22"/>
                    <a:gd name="T9" fmla="*/ 11 h 22"/>
                    <a:gd name="T10" fmla="*/ 4 w 22"/>
                    <a:gd name="T11" fmla="*/ 4 h 22"/>
                    <a:gd name="T12" fmla="*/ 11 w 22"/>
                    <a:gd name="T13" fmla="*/ 0 h 22"/>
                    <a:gd name="T14" fmla="*/ 19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8"/>
                      </a:lnTo>
                      <a:lnTo>
                        <a:pt x="11" y="22"/>
                      </a:lnTo>
                      <a:lnTo>
                        <a:pt x="4" y="18"/>
                      </a:lnTo>
                      <a:lnTo>
                        <a:pt x="0" y="11"/>
                      </a:lnTo>
                      <a:lnTo>
                        <a:pt x="4" y="4"/>
                      </a:lnTo>
                      <a:lnTo>
                        <a:pt x="11" y="0"/>
                      </a:lnTo>
                      <a:lnTo>
                        <a:pt x="19"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6" name="Freeform 453"/>
                <p:cNvSpPr>
                  <a:spLocks/>
                </p:cNvSpPr>
                <p:nvPr/>
              </p:nvSpPr>
              <p:spPr bwMode="auto">
                <a:xfrm>
                  <a:off x="3577" y="1927"/>
                  <a:ext cx="22" cy="22"/>
                </a:xfrm>
                <a:custGeom>
                  <a:avLst/>
                  <a:gdLst>
                    <a:gd name="T0" fmla="*/ 22 w 22"/>
                    <a:gd name="T1" fmla="*/ 11 h 22"/>
                    <a:gd name="T2" fmla="*/ 19 w 22"/>
                    <a:gd name="T3" fmla="*/ 18 h 22"/>
                    <a:gd name="T4" fmla="*/ 11 w 22"/>
                    <a:gd name="T5" fmla="*/ 22 h 22"/>
                    <a:gd name="T6" fmla="*/ 4 w 22"/>
                    <a:gd name="T7" fmla="*/ 18 h 22"/>
                    <a:gd name="T8" fmla="*/ 0 w 22"/>
                    <a:gd name="T9" fmla="*/ 11 h 22"/>
                    <a:gd name="T10" fmla="*/ 4 w 22"/>
                    <a:gd name="T11" fmla="*/ 4 h 22"/>
                    <a:gd name="T12" fmla="*/ 11 w 22"/>
                    <a:gd name="T13" fmla="*/ 0 h 22"/>
                    <a:gd name="T14" fmla="*/ 19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8"/>
                      </a:lnTo>
                      <a:lnTo>
                        <a:pt x="11" y="22"/>
                      </a:lnTo>
                      <a:lnTo>
                        <a:pt x="4" y="18"/>
                      </a:lnTo>
                      <a:lnTo>
                        <a:pt x="0" y="11"/>
                      </a:lnTo>
                      <a:lnTo>
                        <a:pt x="4" y="4"/>
                      </a:lnTo>
                      <a:lnTo>
                        <a:pt x="11" y="0"/>
                      </a:lnTo>
                      <a:lnTo>
                        <a:pt x="19"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207" name="Freeform 454"/>
                <p:cNvSpPr>
                  <a:spLocks/>
                </p:cNvSpPr>
                <p:nvPr/>
              </p:nvSpPr>
              <p:spPr bwMode="auto">
                <a:xfrm>
                  <a:off x="3603" y="1920"/>
                  <a:ext cx="22" cy="22"/>
                </a:xfrm>
                <a:custGeom>
                  <a:avLst/>
                  <a:gdLst>
                    <a:gd name="T0" fmla="*/ 22 w 22"/>
                    <a:gd name="T1" fmla="*/ 11 h 22"/>
                    <a:gd name="T2" fmla="*/ 18 w 22"/>
                    <a:gd name="T3" fmla="*/ 18 h 22"/>
                    <a:gd name="T4" fmla="*/ 11 w 22"/>
                    <a:gd name="T5" fmla="*/ 22 h 22"/>
                    <a:gd name="T6" fmla="*/ 4 w 22"/>
                    <a:gd name="T7" fmla="*/ 18 h 22"/>
                    <a:gd name="T8" fmla="*/ 0 w 22"/>
                    <a:gd name="T9" fmla="*/ 11 h 22"/>
                    <a:gd name="T10" fmla="*/ 4 w 22"/>
                    <a:gd name="T11" fmla="*/ 3 h 22"/>
                    <a:gd name="T12" fmla="*/ 11 w 22"/>
                    <a:gd name="T13" fmla="*/ 0 h 22"/>
                    <a:gd name="T14" fmla="*/ 18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4" y="18"/>
                      </a:lnTo>
                      <a:lnTo>
                        <a:pt x="0" y="11"/>
                      </a:lnTo>
                      <a:lnTo>
                        <a:pt x="4" y="3"/>
                      </a:lnTo>
                      <a:lnTo>
                        <a:pt x="11" y="0"/>
                      </a:lnTo>
                      <a:lnTo>
                        <a:pt x="18" y="3"/>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8" name="Freeform 455"/>
                <p:cNvSpPr>
                  <a:spLocks/>
                </p:cNvSpPr>
                <p:nvPr/>
              </p:nvSpPr>
              <p:spPr bwMode="auto">
                <a:xfrm>
                  <a:off x="3603" y="1920"/>
                  <a:ext cx="22" cy="22"/>
                </a:xfrm>
                <a:custGeom>
                  <a:avLst/>
                  <a:gdLst>
                    <a:gd name="T0" fmla="*/ 22 w 22"/>
                    <a:gd name="T1" fmla="*/ 11 h 22"/>
                    <a:gd name="T2" fmla="*/ 18 w 22"/>
                    <a:gd name="T3" fmla="*/ 18 h 22"/>
                    <a:gd name="T4" fmla="*/ 11 w 22"/>
                    <a:gd name="T5" fmla="*/ 22 h 22"/>
                    <a:gd name="T6" fmla="*/ 4 w 22"/>
                    <a:gd name="T7" fmla="*/ 18 h 22"/>
                    <a:gd name="T8" fmla="*/ 0 w 22"/>
                    <a:gd name="T9" fmla="*/ 11 h 22"/>
                    <a:gd name="T10" fmla="*/ 4 w 22"/>
                    <a:gd name="T11" fmla="*/ 3 h 22"/>
                    <a:gd name="T12" fmla="*/ 11 w 22"/>
                    <a:gd name="T13" fmla="*/ 0 h 22"/>
                    <a:gd name="T14" fmla="*/ 18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4" y="18"/>
                      </a:lnTo>
                      <a:lnTo>
                        <a:pt x="0" y="11"/>
                      </a:lnTo>
                      <a:lnTo>
                        <a:pt x="4" y="3"/>
                      </a:lnTo>
                      <a:lnTo>
                        <a:pt x="11" y="0"/>
                      </a:lnTo>
                      <a:lnTo>
                        <a:pt x="18" y="3"/>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209" name="Freeform 456"/>
                <p:cNvSpPr>
                  <a:spLocks/>
                </p:cNvSpPr>
                <p:nvPr/>
              </p:nvSpPr>
              <p:spPr bwMode="auto">
                <a:xfrm>
                  <a:off x="3629" y="1912"/>
                  <a:ext cx="22" cy="22"/>
                </a:xfrm>
                <a:custGeom>
                  <a:avLst/>
                  <a:gdLst>
                    <a:gd name="T0" fmla="*/ 22 w 22"/>
                    <a:gd name="T1" fmla="*/ 11 h 22"/>
                    <a:gd name="T2" fmla="*/ 18 w 22"/>
                    <a:gd name="T3" fmla="*/ 19 h 22"/>
                    <a:gd name="T4" fmla="*/ 11 w 22"/>
                    <a:gd name="T5" fmla="*/ 22 h 22"/>
                    <a:gd name="T6" fmla="*/ 3 w 22"/>
                    <a:gd name="T7" fmla="*/ 19 h 22"/>
                    <a:gd name="T8" fmla="*/ 0 w 22"/>
                    <a:gd name="T9" fmla="*/ 11 h 22"/>
                    <a:gd name="T10" fmla="*/ 3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9"/>
                      </a:lnTo>
                      <a:lnTo>
                        <a:pt x="11" y="22"/>
                      </a:lnTo>
                      <a:lnTo>
                        <a:pt x="3" y="19"/>
                      </a:lnTo>
                      <a:lnTo>
                        <a:pt x="0" y="11"/>
                      </a:lnTo>
                      <a:lnTo>
                        <a:pt x="3" y="4"/>
                      </a:lnTo>
                      <a:lnTo>
                        <a:pt x="11" y="0"/>
                      </a:lnTo>
                      <a:lnTo>
                        <a:pt x="18"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0" name="Freeform 457"/>
                <p:cNvSpPr>
                  <a:spLocks/>
                </p:cNvSpPr>
                <p:nvPr/>
              </p:nvSpPr>
              <p:spPr bwMode="auto">
                <a:xfrm>
                  <a:off x="3629" y="1912"/>
                  <a:ext cx="22" cy="22"/>
                </a:xfrm>
                <a:custGeom>
                  <a:avLst/>
                  <a:gdLst>
                    <a:gd name="T0" fmla="*/ 22 w 22"/>
                    <a:gd name="T1" fmla="*/ 11 h 22"/>
                    <a:gd name="T2" fmla="*/ 18 w 22"/>
                    <a:gd name="T3" fmla="*/ 19 h 22"/>
                    <a:gd name="T4" fmla="*/ 11 w 22"/>
                    <a:gd name="T5" fmla="*/ 22 h 22"/>
                    <a:gd name="T6" fmla="*/ 3 w 22"/>
                    <a:gd name="T7" fmla="*/ 19 h 22"/>
                    <a:gd name="T8" fmla="*/ 0 w 22"/>
                    <a:gd name="T9" fmla="*/ 11 h 22"/>
                    <a:gd name="T10" fmla="*/ 3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9"/>
                      </a:lnTo>
                      <a:lnTo>
                        <a:pt x="11" y="22"/>
                      </a:lnTo>
                      <a:lnTo>
                        <a:pt x="3" y="19"/>
                      </a:lnTo>
                      <a:lnTo>
                        <a:pt x="0" y="11"/>
                      </a:lnTo>
                      <a:lnTo>
                        <a:pt x="3" y="4"/>
                      </a:lnTo>
                      <a:lnTo>
                        <a:pt x="11" y="0"/>
                      </a:lnTo>
                      <a:lnTo>
                        <a:pt x="18"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211" name="Freeform 458"/>
                <p:cNvSpPr>
                  <a:spLocks/>
                </p:cNvSpPr>
                <p:nvPr/>
              </p:nvSpPr>
              <p:spPr bwMode="auto">
                <a:xfrm>
                  <a:off x="3654" y="1905"/>
                  <a:ext cx="23" cy="22"/>
                </a:xfrm>
                <a:custGeom>
                  <a:avLst/>
                  <a:gdLst>
                    <a:gd name="T0" fmla="*/ 23 w 23"/>
                    <a:gd name="T1" fmla="*/ 11 h 22"/>
                    <a:gd name="T2" fmla="*/ 19 w 23"/>
                    <a:gd name="T3" fmla="*/ 18 h 22"/>
                    <a:gd name="T4" fmla="*/ 12 w 23"/>
                    <a:gd name="T5" fmla="*/ 22 h 22"/>
                    <a:gd name="T6" fmla="*/ 4 w 23"/>
                    <a:gd name="T7" fmla="*/ 18 h 22"/>
                    <a:gd name="T8" fmla="*/ 0 w 23"/>
                    <a:gd name="T9" fmla="*/ 11 h 22"/>
                    <a:gd name="T10" fmla="*/ 4 w 23"/>
                    <a:gd name="T11" fmla="*/ 4 h 22"/>
                    <a:gd name="T12" fmla="*/ 12 w 23"/>
                    <a:gd name="T13" fmla="*/ 0 h 22"/>
                    <a:gd name="T14" fmla="*/ 19 w 23"/>
                    <a:gd name="T15" fmla="*/ 4 h 22"/>
                    <a:gd name="T16" fmla="*/ 23 w 23"/>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2">
                      <a:moveTo>
                        <a:pt x="23" y="11"/>
                      </a:moveTo>
                      <a:lnTo>
                        <a:pt x="19" y="18"/>
                      </a:lnTo>
                      <a:lnTo>
                        <a:pt x="12" y="22"/>
                      </a:lnTo>
                      <a:lnTo>
                        <a:pt x="4" y="18"/>
                      </a:lnTo>
                      <a:lnTo>
                        <a:pt x="0" y="11"/>
                      </a:lnTo>
                      <a:lnTo>
                        <a:pt x="4" y="4"/>
                      </a:lnTo>
                      <a:lnTo>
                        <a:pt x="12" y="0"/>
                      </a:lnTo>
                      <a:lnTo>
                        <a:pt x="19" y="4"/>
                      </a:lnTo>
                      <a:lnTo>
                        <a:pt x="23"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2" name="Freeform 459"/>
                <p:cNvSpPr>
                  <a:spLocks/>
                </p:cNvSpPr>
                <p:nvPr/>
              </p:nvSpPr>
              <p:spPr bwMode="auto">
                <a:xfrm>
                  <a:off x="3654" y="1905"/>
                  <a:ext cx="23" cy="22"/>
                </a:xfrm>
                <a:custGeom>
                  <a:avLst/>
                  <a:gdLst>
                    <a:gd name="T0" fmla="*/ 23 w 23"/>
                    <a:gd name="T1" fmla="*/ 11 h 22"/>
                    <a:gd name="T2" fmla="*/ 19 w 23"/>
                    <a:gd name="T3" fmla="*/ 18 h 22"/>
                    <a:gd name="T4" fmla="*/ 12 w 23"/>
                    <a:gd name="T5" fmla="*/ 22 h 22"/>
                    <a:gd name="T6" fmla="*/ 4 w 23"/>
                    <a:gd name="T7" fmla="*/ 18 h 22"/>
                    <a:gd name="T8" fmla="*/ 0 w 23"/>
                    <a:gd name="T9" fmla="*/ 11 h 22"/>
                    <a:gd name="T10" fmla="*/ 4 w 23"/>
                    <a:gd name="T11" fmla="*/ 4 h 22"/>
                    <a:gd name="T12" fmla="*/ 12 w 23"/>
                    <a:gd name="T13" fmla="*/ 0 h 22"/>
                    <a:gd name="T14" fmla="*/ 19 w 23"/>
                    <a:gd name="T15" fmla="*/ 4 h 22"/>
                    <a:gd name="T16" fmla="*/ 23 w 23"/>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2">
                      <a:moveTo>
                        <a:pt x="23" y="11"/>
                      </a:moveTo>
                      <a:lnTo>
                        <a:pt x="19" y="18"/>
                      </a:lnTo>
                      <a:lnTo>
                        <a:pt x="12" y="22"/>
                      </a:lnTo>
                      <a:lnTo>
                        <a:pt x="4" y="18"/>
                      </a:lnTo>
                      <a:lnTo>
                        <a:pt x="0" y="11"/>
                      </a:lnTo>
                      <a:lnTo>
                        <a:pt x="4" y="4"/>
                      </a:lnTo>
                      <a:lnTo>
                        <a:pt x="12" y="0"/>
                      </a:lnTo>
                      <a:lnTo>
                        <a:pt x="19" y="4"/>
                      </a:lnTo>
                      <a:lnTo>
                        <a:pt x="23"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213" name="Freeform 460"/>
                <p:cNvSpPr>
                  <a:spLocks/>
                </p:cNvSpPr>
                <p:nvPr/>
              </p:nvSpPr>
              <p:spPr bwMode="auto">
                <a:xfrm>
                  <a:off x="3680" y="1898"/>
                  <a:ext cx="22" cy="22"/>
                </a:xfrm>
                <a:custGeom>
                  <a:avLst/>
                  <a:gdLst>
                    <a:gd name="T0" fmla="*/ 22 w 22"/>
                    <a:gd name="T1" fmla="*/ 11 h 22"/>
                    <a:gd name="T2" fmla="*/ 19 w 22"/>
                    <a:gd name="T3" fmla="*/ 18 h 22"/>
                    <a:gd name="T4" fmla="*/ 11 w 22"/>
                    <a:gd name="T5" fmla="*/ 22 h 22"/>
                    <a:gd name="T6" fmla="*/ 4 w 22"/>
                    <a:gd name="T7" fmla="*/ 18 h 22"/>
                    <a:gd name="T8" fmla="*/ 0 w 22"/>
                    <a:gd name="T9" fmla="*/ 11 h 22"/>
                    <a:gd name="T10" fmla="*/ 4 w 22"/>
                    <a:gd name="T11" fmla="*/ 3 h 22"/>
                    <a:gd name="T12" fmla="*/ 11 w 22"/>
                    <a:gd name="T13" fmla="*/ 0 h 22"/>
                    <a:gd name="T14" fmla="*/ 19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8"/>
                      </a:lnTo>
                      <a:lnTo>
                        <a:pt x="11" y="22"/>
                      </a:lnTo>
                      <a:lnTo>
                        <a:pt x="4" y="18"/>
                      </a:lnTo>
                      <a:lnTo>
                        <a:pt x="0" y="11"/>
                      </a:lnTo>
                      <a:lnTo>
                        <a:pt x="4" y="3"/>
                      </a:lnTo>
                      <a:lnTo>
                        <a:pt x="11" y="0"/>
                      </a:lnTo>
                      <a:lnTo>
                        <a:pt x="19" y="3"/>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4" name="Freeform 461"/>
                <p:cNvSpPr>
                  <a:spLocks/>
                </p:cNvSpPr>
                <p:nvPr/>
              </p:nvSpPr>
              <p:spPr bwMode="auto">
                <a:xfrm>
                  <a:off x="3680" y="1898"/>
                  <a:ext cx="22" cy="22"/>
                </a:xfrm>
                <a:custGeom>
                  <a:avLst/>
                  <a:gdLst>
                    <a:gd name="T0" fmla="*/ 22 w 22"/>
                    <a:gd name="T1" fmla="*/ 11 h 22"/>
                    <a:gd name="T2" fmla="*/ 19 w 22"/>
                    <a:gd name="T3" fmla="*/ 18 h 22"/>
                    <a:gd name="T4" fmla="*/ 11 w 22"/>
                    <a:gd name="T5" fmla="*/ 22 h 22"/>
                    <a:gd name="T6" fmla="*/ 4 w 22"/>
                    <a:gd name="T7" fmla="*/ 18 h 22"/>
                    <a:gd name="T8" fmla="*/ 0 w 22"/>
                    <a:gd name="T9" fmla="*/ 11 h 22"/>
                    <a:gd name="T10" fmla="*/ 4 w 22"/>
                    <a:gd name="T11" fmla="*/ 3 h 22"/>
                    <a:gd name="T12" fmla="*/ 11 w 22"/>
                    <a:gd name="T13" fmla="*/ 0 h 22"/>
                    <a:gd name="T14" fmla="*/ 19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8"/>
                      </a:lnTo>
                      <a:lnTo>
                        <a:pt x="11" y="22"/>
                      </a:lnTo>
                      <a:lnTo>
                        <a:pt x="4" y="18"/>
                      </a:lnTo>
                      <a:lnTo>
                        <a:pt x="0" y="11"/>
                      </a:lnTo>
                      <a:lnTo>
                        <a:pt x="4" y="3"/>
                      </a:lnTo>
                      <a:lnTo>
                        <a:pt x="11" y="0"/>
                      </a:lnTo>
                      <a:lnTo>
                        <a:pt x="19" y="3"/>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215" name="Freeform 462"/>
                <p:cNvSpPr>
                  <a:spLocks/>
                </p:cNvSpPr>
                <p:nvPr/>
              </p:nvSpPr>
              <p:spPr bwMode="auto">
                <a:xfrm>
                  <a:off x="3706" y="1890"/>
                  <a:ext cx="22" cy="22"/>
                </a:xfrm>
                <a:custGeom>
                  <a:avLst/>
                  <a:gdLst>
                    <a:gd name="T0" fmla="*/ 22 w 22"/>
                    <a:gd name="T1" fmla="*/ 11 h 22"/>
                    <a:gd name="T2" fmla="*/ 18 w 22"/>
                    <a:gd name="T3" fmla="*/ 19 h 22"/>
                    <a:gd name="T4" fmla="*/ 11 w 22"/>
                    <a:gd name="T5" fmla="*/ 22 h 22"/>
                    <a:gd name="T6" fmla="*/ 4 w 22"/>
                    <a:gd name="T7" fmla="*/ 19 h 22"/>
                    <a:gd name="T8" fmla="*/ 0 w 22"/>
                    <a:gd name="T9" fmla="*/ 11 h 22"/>
                    <a:gd name="T10" fmla="*/ 4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9"/>
                      </a:lnTo>
                      <a:lnTo>
                        <a:pt x="11" y="22"/>
                      </a:lnTo>
                      <a:lnTo>
                        <a:pt x="4" y="19"/>
                      </a:lnTo>
                      <a:lnTo>
                        <a:pt x="0" y="11"/>
                      </a:lnTo>
                      <a:lnTo>
                        <a:pt x="4" y="4"/>
                      </a:lnTo>
                      <a:lnTo>
                        <a:pt x="11" y="0"/>
                      </a:lnTo>
                      <a:lnTo>
                        <a:pt x="18"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grpSp>
          <p:sp>
            <p:nvSpPr>
              <p:cNvPr id="14" name="Freeform 464"/>
              <p:cNvSpPr>
                <a:spLocks/>
              </p:cNvSpPr>
              <p:nvPr/>
            </p:nvSpPr>
            <p:spPr bwMode="auto">
              <a:xfrm>
                <a:off x="5883214" y="3000351"/>
                <a:ext cx="34924" cy="34925"/>
              </a:xfrm>
              <a:custGeom>
                <a:avLst/>
                <a:gdLst>
                  <a:gd name="T0" fmla="*/ 22 w 22"/>
                  <a:gd name="T1" fmla="*/ 11 h 22"/>
                  <a:gd name="T2" fmla="*/ 18 w 22"/>
                  <a:gd name="T3" fmla="*/ 19 h 22"/>
                  <a:gd name="T4" fmla="*/ 11 w 22"/>
                  <a:gd name="T5" fmla="*/ 22 h 22"/>
                  <a:gd name="T6" fmla="*/ 4 w 22"/>
                  <a:gd name="T7" fmla="*/ 19 h 22"/>
                  <a:gd name="T8" fmla="*/ 0 w 22"/>
                  <a:gd name="T9" fmla="*/ 11 h 22"/>
                  <a:gd name="T10" fmla="*/ 4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9"/>
                    </a:lnTo>
                    <a:lnTo>
                      <a:pt x="11" y="22"/>
                    </a:lnTo>
                    <a:lnTo>
                      <a:pt x="4" y="19"/>
                    </a:lnTo>
                    <a:lnTo>
                      <a:pt x="0" y="11"/>
                    </a:lnTo>
                    <a:lnTo>
                      <a:pt x="4" y="4"/>
                    </a:lnTo>
                    <a:lnTo>
                      <a:pt x="11" y="0"/>
                    </a:lnTo>
                    <a:lnTo>
                      <a:pt x="18"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5" name="Freeform 465"/>
              <p:cNvSpPr>
                <a:spLocks/>
              </p:cNvSpPr>
              <p:nvPr/>
            </p:nvSpPr>
            <p:spPr bwMode="auto">
              <a:xfrm>
                <a:off x="5924489" y="2989239"/>
                <a:ext cx="34924" cy="34925"/>
              </a:xfrm>
              <a:custGeom>
                <a:avLst/>
                <a:gdLst>
                  <a:gd name="T0" fmla="*/ 22 w 22"/>
                  <a:gd name="T1" fmla="*/ 11 h 22"/>
                  <a:gd name="T2" fmla="*/ 18 w 22"/>
                  <a:gd name="T3" fmla="*/ 18 h 22"/>
                  <a:gd name="T4" fmla="*/ 11 w 22"/>
                  <a:gd name="T5" fmla="*/ 22 h 22"/>
                  <a:gd name="T6" fmla="*/ 3 w 22"/>
                  <a:gd name="T7" fmla="*/ 18 h 22"/>
                  <a:gd name="T8" fmla="*/ 0 w 22"/>
                  <a:gd name="T9" fmla="*/ 11 h 22"/>
                  <a:gd name="T10" fmla="*/ 3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3" y="18"/>
                    </a:lnTo>
                    <a:lnTo>
                      <a:pt x="0" y="11"/>
                    </a:lnTo>
                    <a:lnTo>
                      <a:pt x="3" y="4"/>
                    </a:lnTo>
                    <a:lnTo>
                      <a:pt x="11" y="0"/>
                    </a:lnTo>
                    <a:lnTo>
                      <a:pt x="18"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 name="Freeform 466"/>
              <p:cNvSpPr>
                <a:spLocks/>
              </p:cNvSpPr>
              <p:nvPr/>
            </p:nvSpPr>
            <p:spPr bwMode="auto">
              <a:xfrm>
                <a:off x="5924481" y="2989245"/>
                <a:ext cx="34924" cy="34925"/>
              </a:xfrm>
              <a:custGeom>
                <a:avLst/>
                <a:gdLst>
                  <a:gd name="T0" fmla="*/ 22 w 22"/>
                  <a:gd name="T1" fmla="*/ 11 h 22"/>
                  <a:gd name="T2" fmla="*/ 18 w 22"/>
                  <a:gd name="T3" fmla="*/ 18 h 22"/>
                  <a:gd name="T4" fmla="*/ 11 w 22"/>
                  <a:gd name="T5" fmla="*/ 22 h 22"/>
                  <a:gd name="T6" fmla="*/ 3 w 22"/>
                  <a:gd name="T7" fmla="*/ 18 h 22"/>
                  <a:gd name="T8" fmla="*/ 0 w 22"/>
                  <a:gd name="T9" fmla="*/ 11 h 22"/>
                  <a:gd name="T10" fmla="*/ 3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3" y="18"/>
                    </a:lnTo>
                    <a:lnTo>
                      <a:pt x="0" y="11"/>
                    </a:lnTo>
                    <a:lnTo>
                      <a:pt x="3" y="4"/>
                    </a:lnTo>
                    <a:lnTo>
                      <a:pt x="11" y="0"/>
                    </a:lnTo>
                    <a:lnTo>
                      <a:pt x="18"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7" name="Freeform 467"/>
              <p:cNvSpPr>
                <a:spLocks/>
              </p:cNvSpPr>
              <p:nvPr/>
            </p:nvSpPr>
            <p:spPr bwMode="auto">
              <a:xfrm>
                <a:off x="5964169" y="2982899"/>
                <a:ext cx="34924" cy="34925"/>
              </a:xfrm>
              <a:custGeom>
                <a:avLst/>
                <a:gdLst>
                  <a:gd name="T0" fmla="*/ 22 w 22"/>
                  <a:gd name="T1" fmla="*/ 11 h 22"/>
                  <a:gd name="T2" fmla="*/ 19 w 22"/>
                  <a:gd name="T3" fmla="*/ 19 h 22"/>
                  <a:gd name="T4" fmla="*/ 11 w 22"/>
                  <a:gd name="T5" fmla="*/ 22 h 22"/>
                  <a:gd name="T6" fmla="*/ 4 w 22"/>
                  <a:gd name="T7" fmla="*/ 19 h 22"/>
                  <a:gd name="T8" fmla="*/ 0 w 22"/>
                  <a:gd name="T9" fmla="*/ 11 h 22"/>
                  <a:gd name="T10" fmla="*/ 4 w 22"/>
                  <a:gd name="T11" fmla="*/ 4 h 22"/>
                  <a:gd name="T12" fmla="*/ 11 w 22"/>
                  <a:gd name="T13" fmla="*/ 0 h 22"/>
                  <a:gd name="T14" fmla="*/ 19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9"/>
                    </a:lnTo>
                    <a:lnTo>
                      <a:pt x="11" y="22"/>
                    </a:lnTo>
                    <a:lnTo>
                      <a:pt x="4" y="19"/>
                    </a:lnTo>
                    <a:lnTo>
                      <a:pt x="0" y="11"/>
                    </a:lnTo>
                    <a:lnTo>
                      <a:pt x="4" y="4"/>
                    </a:lnTo>
                    <a:lnTo>
                      <a:pt x="11" y="0"/>
                    </a:lnTo>
                    <a:lnTo>
                      <a:pt x="19"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8" name="Freeform 468"/>
              <p:cNvSpPr>
                <a:spLocks/>
              </p:cNvSpPr>
              <p:nvPr/>
            </p:nvSpPr>
            <p:spPr bwMode="auto">
              <a:xfrm>
                <a:off x="5964169" y="2982892"/>
                <a:ext cx="34924" cy="34925"/>
              </a:xfrm>
              <a:custGeom>
                <a:avLst/>
                <a:gdLst>
                  <a:gd name="T0" fmla="*/ 22 w 22"/>
                  <a:gd name="T1" fmla="*/ 11 h 22"/>
                  <a:gd name="T2" fmla="*/ 19 w 22"/>
                  <a:gd name="T3" fmla="*/ 19 h 22"/>
                  <a:gd name="T4" fmla="*/ 11 w 22"/>
                  <a:gd name="T5" fmla="*/ 22 h 22"/>
                  <a:gd name="T6" fmla="*/ 4 w 22"/>
                  <a:gd name="T7" fmla="*/ 19 h 22"/>
                  <a:gd name="T8" fmla="*/ 0 w 22"/>
                  <a:gd name="T9" fmla="*/ 11 h 22"/>
                  <a:gd name="T10" fmla="*/ 4 w 22"/>
                  <a:gd name="T11" fmla="*/ 4 h 22"/>
                  <a:gd name="T12" fmla="*/ 11 w 22"/>
                  <a:gd name="T13" fmla="*/ 0 h 22"/>
                  <a:gd name="T14" fmla="*/ 19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9"/>
                    </a:lnTo>
                    <a:lnTo>
                      <a:pt x="11" y="22"/>
                    </a:lnTo>
                    <a:lnTo>
                      <a:pt x="4" y="19"/>
                    </a:lnTo>
                    <a:lnTo>
                      <a:pt x="0" y="11"/>
                    </a:lnTo>
                    <a:lnTo>
                      <a:pt x="4" y="4"/>
                    </a:lnTo>
                    <a:lnTo>
                      <a:pt x="11" y="0"/>
                    </a:lnTo>
                    <a:lnTo>
                      <a:pt x="19"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9" name="Freeform 469"/>
              <p:cNvSpPr>
                <a:spLocks/>
              </p:cNvSpPr>
              <p:nvPr/>
            </p:nvSpPr>
            <p:spPr bwMode="auto">
              <a:xfrm>
                <a:off x="6011794" y="2971784"/>
                <a:ext cx="34924" cy="34925"/>
              </a:xfrm>
              <a:custGeom>
                <a:avLst/>
                <a:gdLst>
                  <a:gd name="T0" fmla="*/ 22 w 22"/>
                  <a:gd name="T1" fmla="*/ 11 h 22"/>
                  <a:gd name="T2" fmla="*/ 18 w 22"/>
                  <a:gd name="T3" fmla="*/ 18 h 22"/>
                  <a:gd name="T4" fmla="*/ 11 w 22"/>
                  <a:gd name="T5" fmla="*/ 22 h 22"/>
                  <a:gd name="T6" fmla="*/ 3 w 22"/>
                  <a:gd name="T7" fmla="*/ 18 h 22"/>
                  <a:gd name="T8" fmla="*/ 0 w 22"/>
                  <a:gd name="T9" fmla="*/ 11 h 22"/>
                  <a:gd name="T10" fmla="*/ 3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3" y="18"/>
                    </a:lnTo>
                    <a:lnTo>
                      <a:pt x="0" y="11"/>
                    </a:lnTo>
                    <a:lnTo>
                      <a:pt x="3" y="4"/>
                    </a:lnTo>
                    <a:lnTo>
                      <a:pt x="11" y="0"/>
                    </a:lnTo>
                    <a:lnTo>
                      <a:pt x="18"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 name="Freeform 470"/>
              <p:cNvSpPr>
                <a:spLocks/>
              </p:cNvSpPr>
              <p:nvPr/>
            </p:nvSpPr>
            <p:spPr bwMode="auto">
              <a:xfrm>
                <a:off x="6011789" y="2971775"/>
                <a:ext cx="34924" cy="34925"/>
              </a:xfrm>
              <a:custGeom>
                <a:avLst/>
                <a:gdLst>
                  <a:gd name="T0" fmla="*/ 22 w 22"/>
                  <a:gd name="T1" fmla="*/ 11 h 22"/>
                  <a:gd name="T2" fmla="*/ 18 w 22"/>
                  <a:gd name="T3" fmla="*/ 18 h 22"/>
                  <a:gd name="T4" fmla="*/ 11 w 22"/>
                  <a:gd name="T5" fmla="*/ 22 h 22"/>
                  <a:gd name="T6" fmla="*/ 3 w 22"/>
                  <a:gd name="T7" fmla="*/ 18 h 22"/>
                  <a:gd name="T8" fmla="*/ 0 w 22"/>
                  <a:gd name="T9" fmla="*/ 11 h 22"/>
                  <a:gd name="T10" fmla="*/ 3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3" y="18"/>
                    </a:lnTo>
                    <a:lnTo>
                      <a:pt x="0" y="11"/>
                    </a:lnTo>
                    <a:lnTo>
                      <a:pt x="3" y="4"/>
                    </a:lnTo>
                    <a:lnTo>
                      <a:pt x="11" y="0"/>
                    </a:lnTo>
                    <a:lnTo>
                      <a:pt x="18"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21" name="Freeform 471"/>
              <p:cNvSpPr>
                <a:spLocks/>
              </p:cNvSpPr>
              <p:nvPr/>
            </p:nvSpPr>
            <p:spPr bwMode="auto">
              <a:xfrm>
                <a:off x="6051472" y="2960664"/>
                <a:ext cx="36512" cy="34925"/>
              </a:xfrm>
              <a:custGeom>
                <a:avLst/>
                <a:gdLst>
                  <a:gd name="T0" fmla="*/ 23 w 23"/>
                  <a:gd name="T1" fmla="*/ 11 h 22"/>
                  <a:gd name="T2" fmla="*/ 19 w 23"/>
                  <a:gd name="T3" fmla="*/ 18 h 22"/>
                  <a:gd name="T4" fmla="*/ 12 w 23"/>
                  <a:gd name="T5" fmla="*/ 22 h 22"/>
                  <a:gd name="T6" fmla="*/ 4 w 23"/>
                  <a:gd name="T7" fmla="*/ 18 h 22"/>
                  <a:gd name="T8" fmla="*/ 0 w 23"/>
                  <a:gd name="T9" fmla="*/ 11 h 22"/>
                  <a:gd name="T10" fmla="*/ 4 w 23"/>
                  <a:gd name="T11" fmla="*/ 3 h 22"/>
                  <a:gd name="T12" fmla="*/ 12 w 23"/>
                  <a:gd name="T13" fmla="*/ 0 h 22"/>
                  <a:gd name="T14" fmla="*/ 19 w 23"/>
                  <a:gd name="T15" fmla="*/ 3 h 22"/>
                  <a:gd name="T16" fmla="*/ 23 w 23"/>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2">
                    <a:moveTo>
                      <a:pt x="23" y="11"/>
                    </a:moveTo>
                    <a:lnTo>
                      <a:pt x="19" y="18"/>
                    </a:lnTo>
                    <a:lnTo>
                      <a:pt x="12" y="22"/>
                    </a:lnTo>
                    <a:lnTo>
                      <a:pt x="4" y="18"/>
                    </a:lnTo>
                    <a:lnTo>
                      <a:pt x="0" y="11"/>
                    </a:lnTo>
                    <a:lnTo>
                      <a:pt x="4" y="3"/>
                    </a:lnTo>
                    <a:lnTo>
                      <a:pt x="12" y="0"/>
                    </a:lnTo>
                    <a:lnTo>
                      <a:pt x="19" y="3"/>
                    </a:lnTo>
                    <a:lnTo>
                      <a:pt x="23"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 name="Freeform 472"/>
              <p:cNvSpPr>
                <a:spLocks/>
              </p:cNvSpPr>
              <p:nvPr/>
            </p:nvSpPr>
            <p:spPr bwMode="auto">
              <a:xfrm>
                <a:off x="6051480" y="2960667"/>
                <a:ext cx="36512" cy="34925"/>
              </a:xfrm>
              <a:custGeom>
                <a:avLst/>
                <a:gdLst>
                  <a:gd name="T0" fmla="*/ 23 w 23"/>
                  <a:gd name="T1" fmla="*/ 11 h 22"/>
                  <a:gd name="T2" fmla="*/ 19 w 23"/>
                  <a:gd name="T3" fmla="*/ 18 h 22"/>
                  <a:gd name="T4" fmla="*/ 12 w 23"/>
                  <a:gd name="T5" fmla="*/ 22 h 22"/>
                  <a:gd name="T6" fmla="*/ 4 w 23"/>
                  <a:gd name="T7" fmla="*/ 18 h 22"/>
                  <a:gd name="T8" fmla="*/ 0 w 23"/>
                  <a:gd name="T9" fmla="*/ 11 h 22"/>
                  <a:gd name="T10" fmla="*/ 4 w 23"/>
                  <a:gd name="T11" fmla="*/ 3 h 22"/>
                  <a:gd name="T12" fmla="*/ 12 w 23"/>
                  <a:gd name="T13" fmla="*/ 0 h 22"/>
                  <a:gd name="T14" fmla="*/ 19 w 23"/>
                  <a:gd name="T15" fmla="*/ 3 h 22"/>
                  <a:gd name="T16" fmla="*/ 23 w 23"/>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2">
                    <a:moveTo>
                      <a:pt x="23" y="11"/>
                    </a:moveTo>
                    <a:lnTo>
                      <a:pt x="19" y="18"/>
                    </a:lnTo>
                    <a:lnTo>
                      <a:pt x="12" y="22"/>
                    </a:lnTo>
                    <a:lnTo>
                      <a:pt x="4" y="18"/>
                    </a:lnTo>
                    <a:lnTo>
                      <a:pt x="0" y="11"/>
                    </a:lnTo>
                    <a:lnTo>
                      <a:pt x="4" y="3"/>
                    </a:lnTo>
                    <a:lnTo>
                      <a:pt x="12" y="0"/>
                    </a:lnTo>
                    <a:lnTo>
                      <a:pt x="19" y="3"/>
                    </a:lnTo>
                    <a:lnTo>
                      <a:pt x="23"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23" name="Freeform 473"/>
              <p:cNvSpPr>
                <a:spLocks/>
              </p:cNvSpPr>
              <p:nvPr/>
            </p:nvSpPr>
            <p:spPr bwMode="auto">
              <a:xfrm>
                <a:off x="6092754" y="2947972"/>
                <a:ext cx="34924" cy="34925"/>
              </a:xfrm>
              <a:custGeom>
                <a:avLst/>
                <a:gdLst>
                  <a:gd name="T0" fmla="*/ 22 w 22"/>
                  <a:gd name="T1" fmla="*/ 11 h 22"/>
                  <a:gd name="T2" fmla="*/ 19 w 22"/>
                  <a:gd name="T3" fmla="*/ 19 h 22"/>
                  <a:gd name="T4" fmla="*/ 11 w 22"/>
                  <a:gd name="T5" fmla="*/ 22 h 22"/>
                  <a:gd name="T6" fmla="*/ 4 w 22"/>
                  <a:gd name="T7" fmla="*/ 19 h 22"/>
                  <a:gd name="T8" fmla="*/ 0 w 22"/>
                  <a:gd name="T9" fmla="*/ 11 h 22"/>
                  <a:gd name="T10" fmla="*/ 4 w 22"/>
                  <a:gd name="T11" fmla="*/ 4 h 22"/>
                  <a:gd name="T12" fmla="*/ 11 w 22"/>
                  <a:gd name="T13" fmla="*/ 0 h 22"/>
                  <a:gd name="T14" fmla="*/ 19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9"/>
                    </a:lnTo>
                    <a:lnTo>
                      <a:pt x="11" y="22"/>
                    </a:lnTo>
                    <a:lnTo>
                      <a:pt x="4" y="19"/>
                    </a:lnTo>
                    <a:lnTo>
                      <a:pt x="0" y="11"/>
                    </a:lnTo>
                    <a:lnTo>
                      <a:pt x="4" y="4"/>
                    </a:lnTo>
                    <a:lnTo>
                      <a:pt x="11" y="0"/>
                    </a:lnTo>
                    <a:lnTo>
                      <a:pt x="19"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 name="Freeform 474"/>
              <p:cNvSpPr>
                <a:spLocks/>
              </p:cNvSpPr>
              <p:nvPr/>
            </p:nvSpPr>
            <p:spPr bwMode="auto">
              <a:xfrm>
                <a:off x="6092743" y="2947963"/>
                <a:ext cx="34924" cy="34925"/>
              </a:xfrm>
              <a:custGeom>
                <a:avLst/>
                <a:gdLst>
                  <a:gd name="T0" fmla="*/ 22 w 22"/>
                  <a:gd name="T1" fmla="*/ 11 h 22"/>
                  <a:gd name="T2" fmla="*/ 19 w 22"/>
                  <a:gd name="T3" fmla="*/ 19 h 22"/>
                  <a:gd name="T4" fmla="*/ 11 w 22"/>
                  <a:gd name="T5" fmla="*/ 22 h 22"/>
                  <a:gd name="T6" fmla="*/ 4 w 22"/>
                  <a:gd name="T7" fmla="*/ 19 h 22"/>
                  <a:gd name="T8" fmla="*/ 0 w 22"/>
                  <a:gd name="T9" fmla="*/ 11 h 22"/>
                  <a:gd name="T10" fmla="*/ 4 w 22"/>
                  <a:gd name="T11" fmla="*/ 4 h 22"/>
                  <a:gd name="T12" fmla="*/ 11 w 22"/>
                  <a:gd name="T13" fmla="*/ 0 h 22"/>
                  <a:gd name="T14" fmla="*/ 19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9"/>
                    </a:lnTo>
                    <a:lnTo>
                      <a:pt x="11" y="22"/>
                    </a:lnTo>
                    <a:lnTo>
                      <a:pt x="4" y="19"/>
                    </a:lnTo>
                    <a:lnTo>
                      <a:pt x="0" y="11"/>
                    </a:lnTo>
                    <a:lnTo>
                      <a:pt x="4" y="4"/>
                    </a:lnTo>
                    <a:lnTo>
                      <a:pt x="11" y="0"/>
                    </a:lnTo>
                    <a:lnTo>
                      <a:pt x="19"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25" name="Freeform 475"/>
              <p:cNvSpPr>
                <a:spLocks/>
              </p:cNvSpPr>
              <p:nvPr/>
            </p:nvSpPr>
            <p:spPr bwMode="auto">
              <a:xfrm>
                <a:off x="6134018" y="2936850"/>
                <a:ext cx="34924" cy="34925"/>
              </a:xfrm>
              <a:custGeom>
                <a:avLst/>
                <a:gdLst>
                  <a:gd name="T0" fmla="*/ 22 w 22"/>
                  <a:gd name="T1" fmla="*/ 11 h 22"/>
                  <a:gd name="T2" fmla="*/ 18 w 22"/>
                  <a:gd name="T3" fmla="*/ 18 h 22"/>
                  <a:gd name="T4" fmla="*/ 11 w 22"/>
                  <a:gd name="T5" fmla="*/ 22 h 22"/>
                  <a:gd name="T6" fmla="*/ 4 w 22"/>
                  <a:gd name="T7" fmla="*/ 18 h 22"/>
                  <a:gd name="T8" fmla="*/ 0 w 22"/>
                  <a:gd name="T9" fmla="*/ 11 h 22"/>
                  <a:gd name="T10" fmla="*/ 4 w 22"/>
                  <a:gd name="T11" fmla="*/ 3 h 22"/>
                  <a:gd name="T12" fmla="*/ 11 w 22"/>
                  <a:gd name="T13" fmla="*/ 0 h 22"/>
                  <a:gd name="T14" fmla="*/ 18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4" y="18"/>
                    </a:lnTo>
                    <a:lnTo>
                      <a:pt x="0" y="11"/>
                    </a:lnTo>
                    <a:lnTo>
                      <a:pt x="4" y="3"/>
                    </a:lnTo>
                    <a:lnTo>
                      <a:pt x="11" y="0"/>
                    </a:lnTo>
                    <a:lnTo>
                      <a:pt x="18" y="3"/>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6" name="Freeform 476"/>
              <p:cNvSpPr>
                <a:spLocks/>
              </p:cNvSpPr>
              <p:nvPr/>
            </p:nvSpPr>
            <p:spPr bwMode="auto">
              <a:xfrm>
                <a:off x="6134013" y="2936857"/>
                <a:ext cx="34924" cy="34925"/>
              </a:xfrm>
              <a:custGeom>
                <a:avLst/>
                <a:gdLst>
                  <a:gd name="T0" fmla="*/ 22 w 22"/>
                  <a:gd name="T1" fmla="*/ 11 h 22"/>
                  <a:gd name="T2" fmla="*/ 18 w 22"/>
                  <a:gd name="T3" fmla="*/ 18 h 22"/>
                  <a:gd name="T4" fmla="*/ 11 w 22"/>
                  <a:gd name="T5" fmla="*/ 22 h 22"/>
                  <a:gd name="T6" fmla="*/ 4 w 22"/>
                  <a:gd name="T7" fmla="*/ 18 h 22"/>
                  <a:gd name="T8" fmla="*/ 0 w 22"/>
                  <a:gd name="T9" fmla="*/ 11 h 22"/>
                  <a:gd name="T10" fmla="*/ 4 w 22"/>
                  <a:gd name="T11" fmla="*/ 3 h 22"/>
                  <a:gd name="T12" fmla="*/ 11 w 22"/>
                  <a:gd name="T13" fmla="*/ 0 h 22"/>
                  <a:gd name="T14" fmla="*/ 18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4" y="18"/>
                    </a:lnTo>
                    <a:lnTo>
                      <a:pt x="0" y="11"/>
                    </a:lnTo>
                    <a:lnTo>
                      <a:pt x="4" y="3"/>
                    </a:lnTo>
                    <a:lnTo>
                      <a:pt x="11" y="0"/>
                    </a:lnTo>
                    <a:lnTo>
                      <a:pt x="18" y="3"/>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27" name="Freeform 477"/>
              <p:cNvSpPr>
                <a:spLocks/>
              </p:cNvSpPr>
              <p:nvPr/>
            </p:nvSpPr>
            <p:spPr bwMode="auto">
              <a:xfrm>
                <a:off x="6175287" y="2924168"/>
                <a:ext cx="34924" cy="36513"/>
              </a:xfrm>
              <a:custGeom>
                <a:avLst/>
                <a:gdLst>
                  <a:gd name="T0" fmla="*/ 22 w 22"/>
                  <a:gd name="T1" fmla="*/ 11 h 23"/>
                  <a:gd name="T2" fmla="*/ 18 w 22"/>
                  <a:gd name="T3" fmla="*/ 19 h 23"/>
                  <a:gd name="T4" fmla="*/ 11 w 22"/>
                  <a:gd name="T5" fmla="*/ 23 h 23"/>
                  <a:gd name="T6" fmla="*/ 3 w 22"/>
                  <a:gd name="T7" fmla="*/ 19 h 23"/>
                  <a:gd name="T8" fmla="*/ 0 w 22"/>
                  <a:gd name="T9" fmla="*/ 11 h 23"/>
                  <a:gd name="T10" fmla="*/ 3 w 22"/>
                  <a:gd name="T11" fmla="*/ 4 h 23"/>
                  <a:gd name="T12" fmla="*/ 11 w 22"/>
                  <a:gd name="T13" fmla="*/ 0 h 23"/>
                  <a:gd name="T14" fmla="*/ 18 w 22"/>
                  <a:gd name="T15" fmla="*/ 4 h 23"/>
                  <a:gd name="T16" fmla="*/ 22 w 22"/>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3">
                    <a:moveTo>
                      <a:pt x="22" y="11"/>
                    </a:moveTo>
                    <a:lnTo>
                      <a:pt x="18" y="19"/>
                    </a:lnTo>
                    <a:lnTo>
                      <a:pt x="11" y="23"/>
                    </a:lnTo>
                    <a:lnTo>
                      <a:pt x="3" y="19"/>
                    </a:lnTo>
                    <a:lnTo>
                      <a:pt x="0" y="11"/>
                    </a:lnTo>
                    <a:lnTo>
                      <a:pt x="3" y="4"/>
                    </a:lnTo>
                    <a:lnTo>
                      <a:pt x="11" y="0"/>
                    </a:lnTo>
                    <a:lnTo>
                      <a:pt x="18"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8" name="Freeform 478"/>
              <p:cNvSpPr>
                <a:spLocks/>
              </p:cNvSpPr>
              <p:nvPr/>
            </p:nvSpPr>
            <p:spPr bwMode="auto">
              <a:xfrm>
                <a:off x="6175267" y="2924163"/>
                <a:ext cx="34924" cy="36513"/>
              </a:xfrm>
              <a:custGeom>
                <a:avLst/>
                <a:gdLst>
                  <a:gd name="T0" fmla="*/ 22 w 22"/>
                  <a:gd name="T1" fmla="*/ 11 h 23"/>
                  <a:gd name="T2" fmla="*/ 18 w 22"/>
                  <a:gd name="T3" fmla="*/ 19 h 23"/>
                  <a:gd name="T4" fmla="*/ 11 w 22"/>
                  <a:gd name="T5" fmla="*/ 23 h 23"/>
                  <a:gd name="T6" fmla="*/ 3 w 22"/>
                  <a:gd name="T7" fmla="*/ 19 h 23"/>
                  <a:gd name="T8" fmla="*/ 0 w 22"/>
                  <a:gd name="T9" fmla="*/ 11 h 23"/>
                  <a:gd name="T10" fmla="*/ 3 w 22"/>
                  <a:gd name="T11" fmla="*/ 4 h 23"/>
                  <a:gd name="T12" fmla="*/ 11 w 22"/>
                  <a:gd name="T13" fmla="*/ 0 h 23"/>
                  <a:gd name="T14" fmla="*/ 18 w 22"/>
                  <a:gd name="T15" fmla="*/ 4 h 23"/>
                  <a:gd name="T16" fmla="*/ 22 w 22"/>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3">
                    <a:moveTo>
                      <a:pt x="22" y="11"/>
                    </a:moveTo>
                    <a:lnTo>
                      <a:pt x="18" y="19"/>
                    </a:lnTo>
                    <a:lnTo>
                      <a:pt x="11" y="23"/>
                    </a:lnTo>
                    <a:lnTo>
                      <a:pt x="3" y="19"/>
                    </a:lnTo>
                    <a:lnTo>
                      <a:pt x="0" y="11"/>
                    </a:lnTo>
                    <a:lnTo>
                      <a:pt x="3" y="4"/>
                    </a:lnTo>
                    <a:lnTo>
                      <a:pt x="11" y="0"/>
                    </a:lnTo>
                    <a:lnTo>
                      <a:pt x="18"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29" name="Freeform 479"/>
              <p:cNvSpPr>
                <a:spLocks/>
              </p:cNvSpPr>
              <p:nvPr/>
            </p:nvSpPr>
            <p:spPr bwMode="auto">
              <a:xfrm>
                <a:off x="6214936" y="2913052"/>
                <a:ext cx="34924" cy="34925"/>
              </a:xfrm>
              <a:custGeom>
                <a:avLst/>
                <a:gdLst>
                  <a:gd name="T0" fmla="*/ 22 w 22"/>
                  <a:gd name="T1" fmla="*/ 11 h 22"/>
                  <a:gd name="T2" fmla="*/ 19 w 22"/>
                  <a:gd name="T3" fmla="*/ 18 h 22"/>
                  <a:gd name="T4" fmla="*/ 11 w 22"/>
                  <a:gd name="T5" fmla="*/ 22 h 22"/>
                  <a:gd name="T6" fmla="*/ 4 w 22"/>
                  <a:gd name="T7" fmla="*/ 18 h 22"/>
                  <a:gd name="T8" fmla="*/ 0 w 22"/>
                  <a:gd name="T9" fmla="*/ 11 h 22"/>
                  <a:gd name="T10" fmla="*/ 4 w 22"/>
                  <a:gd name="T11" fmla="*/ 4 h 22"/>
                  <a:gd name="T12" fmla="*/ 11 w 22"/>
                  <a:gd name="T13" fmla="*/ 0 h 22"/>
                  <a:gd name="T14" fmla="*/ 19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8"/>
                    </a:lnTo>
                    <a:lnTo>
                      <a:pt x="11" y="22"/>
                    </a:lnTo>
                    <a:lnTo>
                      <a:pt x="4" y="18"/>
                    </a:lnTo>
                    <a:lnTo>
                      <a:pt x="0" y="11"/>
                    </a:lnTo>
                    <a:lnTo>
                      <a:pt x="4" y="4"/>
                    </a:lnTo>
                    <a:lnTo>
                      <a:pt x="11" y="0"/>
                    </a:lnTo>
                    <a:lnTo>
                      <a:pt x="19"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0" name="Freeform 480"/>
              <p:cNvSpPr>
                <a:spLocks/>
              </p:cNvSpPr>
              <p:nvPr/>
            </p:nvSpPr>
            <p:spPr bwMode="auto">
              <a:xfrm>
                <a:off x="6214952" y="2913061"/>
                <a:ext cx="34924" cy="34925"/>
              </a:xfrm>
              <a:custGeom>
                <a:avLst/>
                <a:gdLst>
                  <a:gd name="T0" fmla="*/ 22 w 22"/>
                  <a:gd name="T1" fmla="*/ 11 h 22"/>
                  <a:gd name="T2" fmla="*/ 19 w 22"/>
                  <a:gd name="T3" fmla="*/ 18 h 22"/>
                  <a:gd name="T4" fmla="*/ 11 w 22"/>
                  <a:gd name="T5" fmla="*/ 22 h 22"/>
                  <a:gd name="T6" fmla="*/ 4 w 22"/>
                  <a:gd name="T7" fmla="*/ 18 h 22"/>
                  <a:gd name="T8" fmla="*/ 0 w 22"/>
                  <a:gd name="T9" fmla="*/ 11 h 22"/>
                  <a:gd name="T10" fmla="*/ 4 w 22"/>
                  <a:gd name="T11" fmla="*/ 4 h 22"/>
                  <a:gd name="T12" fmla="*/ 11 w 22"/>
                  <a:gd name="T13" fmla="*/ 0 h 22"/>
                  <a:gd name="T14" fmla="*/ 19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9" y="18"/>
                    </a:lnTo>
                    <a:lnTo>
                      <a:pt x="11" y="22"/>
                    </a:lnTo>
                    <a:lnTo>
                      <a:pt x="4" y="18"/>
                    </a:lnTo>
                    <a:lnTo>
                      <a:pt x="0" y="11"/>
                    </a:lnTo>
                    <a:lnTo>
                      <a:pt x="4" y="4"/>
                    </a:lnTo>
                    <a:lnTo>
                      <a:pt x="11" y="0"/>
                    </a:lnTo>
                    <a:lnTo>
                      <a:pt x="19"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31" name="Freeform 481"/>
              <p:cNvSpPr>
                <a:spLocks/>
              </p:cNvSpPr>
              <p:nvPr/>
            </p:nvSpPr>
            <p:spPr bwMode="auto">
              <a:xfrm>
                <a:off x="6256254" y="2901948"/>
                <a:ext cx="34924" cy="34925"/>
              </a:xfrm>
              <a:custGeom>
                <a:avLst/>
                <a:gdLst>
                  <a:gd name="T0" fmla="*/ 22 w 22"/>
                  <a:gd name="T1" fmla="*/ 11 h 22"/>
                  <a:gd name="T2" fmla="*/ 18 w 22"/>
                  <a:gd name="T3" fmla="*/ 18 h 22"/>
                  <a:gd name="T4" fmla="*/ 11 w 22"/>
                  <a:gd name="T5" fmla="*/ 22 h 22"/>
                  <a:gd name="T6" fmla="*/ 4 w 22"/>
                  <a:gd name="T7" fmla="*/ 18 h 22"/>
                  <a:gd name="T8" fmla="*/ 0 w 22"/>
                  <a:gd name="T9" fmla="*/ 11 h 22"/>
                  <a:gd name="T10" fmla="*/ 4 w 22"/>
                  <a:gd name="T11" fmla="*/ 3 h 22"/>
                  <a:gd name="T12" fmla="*/ 11 w 22"/>
                  <a:gd name="T13" fmla="*/ 0 h 22"/>
                  <a:gd name="T14" fmla="*/ 18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4" y="18"/>
                    </a:lnTo>
                    <a:lnTo>
                      <a:pt x="0" y="11"/>
                    </a:lnTo>
                    <a:lnTo>
                      <a:pt x="4" y="3"/>
                    </a:lnTo>
                    <a:lnTo>
                      <a:pt x="11" y="0"/>
                    </a:lnTo>
                    <a:lnTo>
                      <a:pt x="18" y="3"/>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2" name="Freeform 482"/>
              <p:cNvSpPr>
                <a:spLocks/>
              </p:cNvSpPr>
              <p:nvPr/>
            </p:nvSpPr>
            <p:spPr bwMode="auto">
              <a:xfrm>
                <a:off x="6256285" y="2901956"/>
                <a:ext cx="34924" cy="34925"/>
              </a:xfrm>
              <a:custGeom>
                <a:avLst/>
                <a:gdLst>
                  <a:gd name="T0" fmla="*/ 22 w 22"/>
                  <a:gd name="T1" fmla="*/ 11 h 22"/>
                  <a:gd name="T2" fmla="*/ 18 w 22"/>
                  <a:gd name="T3" fmla="*/ 18 h 22"/>
                  <a:gd name="T4" fmla="*/ 11 w 22"/>
                  <a:gd name="T5" fmla="*/ 22 h 22"/>
                  <a:gd name="T6" fmla="*/ 4 w 22"/>
                  <a:gd name="T7" fmla="*/ 18 h 22"/>
                  <a:gd name="T8" fmla="*/ 0 w 22"/>
                  <a:gd name="T9" fmla="*/ 11 h 22"/>
                  <a:gd name="T10" fmla="*/ 4 w 22"/>
                  <a:gd name="T11" fmla="*/ 3 h 22"/>
                  <a:gd name="T12" fmla="*/ 11 w 22"/>
                  <a:gd name="T13" fmla="*/ 0 h 22"/>
                  <a:gd name="T14" fmla="*/ 18 w 22"/>
                  <a:gd name="T15" fmla="*/ 3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4" y="18"/>
                    </a:lnTo>
                    <a:lnTo>
                      <a:pt x="0" y="11"/>
                    </a:lnTo>
                    <a:lnTo>
                      <a:pt x="4" y="3"/>
                    </a:lnTo>
                    <a:lnTo>
                      <a:pt x="11" y="0"/>
                    </a:lnTo>
                    <a:lnTo>
                      <a:pt x="18" y="3"/>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33" name="Freeform 483"/>
              <p:cNvSpPr>
                <a:spLocks/>
              </p:cNvSpPr>
              <p:nvPr/>
            </p:nvSpPr>
            <p:spPr bwMode="auto">
              <a:xfrm>
                <a:off x="6297545" y="2895588"/>
                <a:ext cx="34924" cy="34925"/>
              </a:xfrm>
              <a:custGeom>
                <a:avLst/>
                <a:gdLst>
                  <a:gd name="T0" fmla="*/ 22 w 22"/>
                  <a:gd name="T1" fmla="*/ 11 h 22"/>
                  <a:gd name="T2" fmla="*/ 18 w 22"/>
                  <a:gd name="T3" fmla="*/ 18 h 22"/>
                  <a:gd name="T4" fmla="*/ 11 w 22"/>
                  <a:gd name="T5" fmla="*/ 22 h 22"/>
                  <a:gd name="T6" fmla="*/ 3 w 22"/>
                  <a:gd name="T7" fmla="*/ 18 h 22"/>
                  <a:gd name="T8" fmla="*/ 0 w 22"/>
                  <a:gd name="T9" fmla="*/ 11 h 22"/>
                  <a:gd name="T10" fmla="*/ 3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3" y="18"/>
                    </a:lnTo>
                    <a:lnTo>
                      <a:pt x="0" y="11"/>
                    </a:lnTo>
                    <a:lnTo>
                      <a:pt x="3" y="4"/>
                    </a:lnTo>
                    <a:lnTo>
                      <a:pt x="11" y="0"/>
                    </a:lnTo>
                    <a:lnTo>
                      <a:pt x="18" y="4"/>
                    </a:lnTo>
                    <a:lnTo>
                      <a:pt x="2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4" name="Freeform 484"/>
              <p:cNvSpPr>
                <a:spLocks/>
              </p:cNvSpPr>
              <p:nvPr/>
            </p:nvSpPr>
            <p:spPr bwMode="auto">
              <a:xfrm>
                <a:off x="6297614" y="2895600"/>
                <a:ext cx="34924" cy="34925"/>
              </a:xfrm>
              <a:custGeom>
                <a:avLst/>
                <a:gdLst>
                  <a:gd name="T0" fmla="*/ 22 w 22"/>
                  <a:gd name="T1" fmla="*/ 11 h 22"/>
                  <a:gd name="T2" fmla="*/ 18 w 22"/>
                  <a:gd name="T3" fmla="*/ 18 h 22"/>
                  <a:gd name="T4" fmla="*/ 11 w 22"/>
                  <a:gd name="T5" fmla="*/ 22 h 22"/>
                  <a:gd name="T6" fmla="*/ 3 w 22"/>
                  <a:gd name="T7" fmla="*/ 18 h 22"/>
                  <a:gd name="T8" fmla="*/ 0 w 22"/>
                  <a:gd name="T9" fmla="*/ 11 h 22"/>
                  <a:gd name="T10" fmla="*/ 3 w 22"/>
                  <a:gd name="T11" fmla="*/ 4 h 22"/>
                  <a:gd name="T12" fmla="*/ 11 w 22"/>
                  <a:gd name="T13" fmla="*/ 0 h 22"/>
                  <a:gd name="T14" fmla="*/ 18 w 22"/>
                  <a:gd name="T15" fmla="*/ 4 h 22"/>
                  <a:gd name="T16" fmla="*/ 22 w 22"/>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11"/>
                    </a:moveTo>
                    <a:lnTo>
                      <a:pt x="18" y="18"/>
                    </a:lnTo>
                    <a:lnTo>
                      <a:pt x="11" y="22"/>
                    </a:lnTo>
                    <a:lnTo>
                      <a:pt x="3" y="18"/>
                    </a:lnTo>
                    <a:lnTo>
                      <a:pt x="0" y="11"/>
                    </a:lnTo>
                    <a:lnTo>
                      <a:pt x="3" y="4"/>
                    </a:lnTo>
                    <a:lnTo>
                      <a:pt x="11" y="0"/>
                    </a:lnTo>
                    <a:lnTo>
                      <a:pt x="18" y="4"/>
                    </a:lnTo>
                    <a:lnTo>
                      <a:pt x="22" y="11"/>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de-DE"/>
              </a:p>
            </p:txBody>
          </p:sp>
        </p:grpSp>
        <p:sp>
          <p:nvSpPr>
            <p:cNvPr id="214016" name="Textfeld 214015"/>
            <p:cNvSpPr txBox="1"/>
            <p:nvPr/>
          </p:nvSpPr>
          <p:spPr>
            <a:xfrm>
              <a:off x="4344043" y="2536885"/>
              <a:ext cx="607859" cy="200055"/>
            </a:xfrm>
            <a:prstGeom prst="rect">
              <a:avLst/>
            </a:prstGeom>
            <a:noFill/>
          </p:spPr>
          <p:txBody>
            <a:bodyPr wrap="none" rtlCol="0">
              <a:spAutoFit/>
            </a:bodyPr>
            <a:lstStyle/>
            <a:p>
              <a:r>
                <a:rPr lang="de-DE" sz="700" b="1" dirty="0" err="1">
                  <a:solidFill>
                    <a:srgbClr val="FF0000"/>
                  </a:solidFill>
                  <a:effectLst>
                    <a:outerShdw blurRad="38100" dist="38100" dir="2700000" algn="tl">
                      <a:srgbClr val="000000">
                        <a:alpha val="43137"/>
                      </a:srgbClr>
                    </a:outerShdw>
                  </a:effectLst>
                </a:rPr>
                <a:t>R²</a:t>
              </a:r>
              <a:r>
                <a:rPr lang="de-DE" sz="700" b="1" dirty="0">
                  <a:solidFill>
                    <a:srgbClr val="FF0000"/>
                  </a:solidFill>
                  <a:effectLst>
                    <a:outerShdw blurRad="38100" dist="38100" dir="2700000" algn="tl">
                      <a:srgbClr val="000000">
                        <a:alpha val="43137"/>
                      </a:srgbClr>
                    </a:outerShdw>
                  </a:effectLst>
                </a:rPr>
                <a:t> = 0,987</a:t>
              </a:r>
            </a:p>
          </p:txBody>
        </p:sp>
      </p:grpSp>
      <p:sp>
        <p:nvSpPr>
          <p:cNvPr id="216" name="Textfeld 215"/>
          <p:cNvSpPr txBox="1"/>
          <p:nvPr/>
        </p:nvSpPr>
        <p:spPr>
          <a:xfrm>
            <a:off x="3502401" y="4537802"/>
            <a:ext cx="2443404" cy="1200329"/>
          </a:xfrm>
          <a:prstGeom prst="rect">
            <a:avLst/>
          </a:prstGeom>
          <a:solidFill>
            <a:schemeClr val="bg1">
              <a:lumMod val="95000"/>
            </a:schemeClr>
          </a:solidFill>
          <a:ln>
            <a:solidFill>
              <a:schemeClr val="tx1"/>
            </a:solidFill>
          </a:ln>
        </p:spPr>
        <p:txBody>
          <a:bodyPr wrap="square" rtlCol="0">
            <a:spAutoFit/>
          </a:bodyPr>
          <a:lstStyle/>
          <a:p>
            <a:r>
              <a:rPr lang="en-US" dirty="0"/>
              <a:t>Analysis of the slope variation for the powertrain is made on approx. 12 dataset</a:t>
            </a:r>
          </a:p>
        </p:txBody>
      </p:sp>
      <p:sp>
        <p:nvSpPr>
          <p:cNvPr id="3" name="Foliennummernplatzhalter 2"/>
          <p:cNvSpPr>
            <a:spLocks noGrp="1"/>
          </p:cNvSpPr>
          <p:nvPr>
            <p:ph type="sldNum" sz="quarter" idx="12"/>
          </p:nvPr>
        </p:nvSpPr>
        <p:spPr/>
        <p:txBody>
          <a:bodyPr/>
          <a:lstStyle/>
          <a:p>
            <a:fld id="{B54DA138-5A42-4C18-88B2-CB41C72B2C94}" type="slidenum">
              <a:rPr lang="en-GB" smtClean="0"/>
              <a:t>16</a:t>
            </a:fld>
            <a:endParaRPr lang="en-GB"/>
          </a:p>
        </p:txBody>
      </p:sp>
    </p:spTree>
    <p:extLst>
      <p:ext uri="{BB962C8B-B14F-4D97-AF65-F5344CB8AC3E}">
        <p14:creationId xmlns:p14="http://schemas.microsoft.com/office/powerpoint/2010/main" val="112116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623392" y="1178405"/>
            <a:ext cx="9649072" cy="1154162"/>
          </a:xfrm>
          <a:prstGeom prst="rect">
            <a:avLst/>
          </a:prstGeom>
          <a:noFill/>
        </p:spPr>
        <p:txBody>
          <a:bodyPr wrap="square" rtlCol="0">
            <a:spAutoFit/>
          </a:bodyPr>
          <a:lstStyle/>
          <a:p>
            <a:pPr marL="342900" indent="-342900">
              <a:spcBef>
                <a:spcPts val="600"/>
              </a:spcBef>
              <a:buFont typeface="Wingdings" panose="05000000000000000000" pitchFamily="2" charset="2"/>
              <a:buChar char="Ø"/>
            </a:pPr>
            <a:r>
              <a:rPr lang="en-US" sz="2000" dirty="0"/>
              <a:t>The mathematical function is:</a:t>
            </a:r>
          </a:p>
          <a:p>
            <a:pPr>
              <a:spcBef>
                <a:spcPts val="600"/>
              </a:spcBef>
              <a:tabLst>
                <a:tab pos="357188" algn="l"/>
              </a:tabLst>
            </a:pPr>
            <a:br>
              <a:rPr lang="en-US" sz="2000" dirty="0"/>
            </a:br>
            <a:r>
              <a:rPr lang="en-US" sz="2000" dirty="0"/>
              <a:t>	</a:t>
            </a:r>
            <a:r>
              <a:rPr lang="en-US" sz="2400" dirty="0"/>
              <a:t>L</a:t>
            </a:r>
            <a:r>
              <a:rPr lang="en-US" sz="2400" baseline="-25000" dirty="0"/>
              <a:t>PT,NL</a:t>
            </a:r>
            <a:r>
              <a:rPr lang="en-US" sz="2400" dirty="0"/>
              <a:t> =  </a:t>
            </a:r>
            <a:r>
              <a:rPr lang="en-US" sz="2400" dirty="0" err="1">
                <a:solidFill>
                  <a:srgbClr val="FF9900"/>
                </a:solidFill>
                <a:effectLst>
                  <a:outerShdw blurRad="38100" dist="38100" dir="2700000" algn="tl">
                    <a:srgbClr val="000000">
                      <a:alpha val="43137"/>
                    </a:srgbClr>
                  </a:outerShdw>
                </a:effectLst>
              </a:rPr>
              <a:t>slope</a:t>
            </a:r>
            <a:r>
              <a:rPr lang="en-US" sz="2400" baseline="-25000" dirty="0" err="1">
                <a:solidFill>
                  <a:srgbClr val="FF9900"/>
                </a:solidFill>
                <a:effectLst>
                  <a:outerShdw blurRad="38100" dist="38100" dir="2700000" algn="tl">
                    <a:srgbClr val="000000">
                      <a:alpha val="43137"/>
                    </a:srgbClr>
                  </a:outerShdw>
                </a:effectLst>
              </a:rPr>
              <a:t>PT,NL</a:t>
            </a:r>
            <a:r>
              <a:rPr lang="en-US" sz="2400" dirty="0">
                <a:effectLst>
                  <a:outerShdw blurRad="38100" dist="38100" dir="2700000" algn="tl">
                    <a:srgbClr val="000000">
                      <a:alpha val="43137"/>
                    </a:srgbClr>
                  </a:outerShdw>
                </a:effectLst>
              </a:rPr>
              <a:t>  </a:t>
            </a:r>
            <a:r>
              <a:rPr lang="en-US" sz="2400" dirty="0"/>
              <a:t>* LOG</a:t>
            </a:r>
            <a:r>
              <a:rPr lang="en-US" sz="2400" baseline="-25000" dirty="0"/>
              <a:t>10</a:t>
            </a:r>
            <a:r>
              <a:rPr lang="en-US" sz="2400" dirty="0"/>
              <a:t>( </a:t>
            </a:r>
            <a:r>
              <a:rPr lang="en-US" sz="2400" dirty="0" err="1"/>
              <a:t>n</a:t>
            </a:r>
            <a:r>
              <a:rPr lang="en-US" sz="2400" baseline="-25000" dirty="0" err="1"/>
              <a:t>test</a:t>
            </a:r>
            <a:r>
              <a:rPr lang="en-US" sz="2400" dirty="0"/>
              <a:t> +  </a:t>
            </a:r>
            <a:r>
              <a:rPr lang="en-US" sz="2400" dirty="0" err="1">
                <a:solidFill>
                  <a:srgbClr val="FF9900"/>
                </a:solidFill>
                <a:effectLst>
                  <a:outerShdw blurRad="38100" dist="38100" dir="2700000" algn="tl">
                    <a:srgbClr val="000000">
                      <a:alpha val="43137"/>
                    </a:srgbClr>
                  </a:outerShdw>
                </a:effectLst>
              </a:rPr>
              <a:t>n</a:t>
            </a:r>
            <a:r>
              <a:rPr lang="en-US" sz="2400" baseline="-25000" dirty="0" err="1">
                <a:solidFill>
                  <a:srgbClr val="FF9900"/>
                </a:solidFill>
                <a:effectLst>
                  <a:outerShdw blurRad="38100" dist="38100" dir="2700000" algn="tl">
                    <a:srgbClr val="000000">
                      <a:alpha val="43137"/>
                    </a:srgbClr>
                  </a:outerShdw>
                </a:effectLst>
              </a:rPr>
              <a:t>shift</a:t>
            </a:r>
            <a:r>
              <a:rPr lang="en-US" sz="2400" dirty="0">
                <a:solidFill>
                  <a:srgbClr val="FF9900"/>
                </a:solidFill>
              </a:rPr>
              <a:t> </a:t>
            </a:r>
            <a:r>
              <a:rPr lang="en-US" sz="2400" dirty="0"/>
              <a:t> ) / (</a:t>
            </a:r>
            <a:r>
              <a:rPr lang="en-US" sz="2400" dirty="0" err="1"/>
              <a:t>n</a:t>
            </a:r>
            <a:r>
              <a:rPr lang="en-US" sz="2400" baseline="-25000" dirty="0" err="1"/>
              <a:t>wot,ref</a:t>
            </a:r>
            <a:r>
              <a:rPr lang="en-US" sz="2400" dirty="0"/>
              <a:t> +  </a:t>
            </a:r>
            <a:r>
              <a:rPr lang="en-US" sz="2400" dirty="0" err="1">
                <a:solidFill>
                  <a:srgbClr val="FF9900"/>
                </a:solidFill>
                <a:effectLst>
                  <a:outerShdw blurRad="38100" dist="38100" dir="2700000" algn="tl">
                    <a:srgbClr val="000000">
                      <a:alpha val="43137"/>
                    </a:srgbClr>
                  </a:outerShdw>
                </a:effectLst>
              </a:rPr>
              <a:t>n</a:t>
            </a:r>
            <a:r>
              <a:rPr lang="en-US" sz="2400" baseline="-25000" dirty="0" err="1">
                <a:solidFill>
                  <a:srgbClr val="FF9900"/>
                </a:solidFill>
                <a:effectLst>
                  <a:outerShdw blurRad="38100" dist="38100" dir="2700000" algn="tl">
                    <a:srgbClr val="000000">
                      <a:alpha val="43137"/>
                    </a:srgbClr>
                  </a:outerShdw>
                </a:effectLst>
              </a:rPr>
              <a:t>shift</a:t>
            </a:r>
            <a:r>
              <a:rPr lang="en-US" sz="2400" baseline="-25000" dirty="0">
                <a:solidFill>
                  <a:schemeClr val="accent2">
                    <a:lumMod val="75000"/>
                  </a:schemeClr>
                </a:solidFill>
                <a:effectLst>
                  <a:outerShdw blurRad="38100" dist="38100" dir="2700000" algn="tl">
                    <a:srgbClr val="000000">
                      <a:alpha val="43137"/>
                    </a:srgbClr>
                  </a:outerShdw>
                </a:effectLst>
              </a:rPr>
              <a:t> </a:t>
            </a:r>
            <a:r>
              <a:rPr lang="en-US" sz="2400" dirty="0"/>
              <a:t> )) +  </a:t>
            </a:r>
            <a:r>
              <a:rPr lang="en-US" sz="2400" dirty="0">
                <a:solidFill>
                  <a:srgbClr val="FF9900"/>
                </a:solidFill>
                <a:effectLst>
                  <a:outerShdw blurRad="38100" dist="38100" dir="2700000" algn="tl">
                    <a:srgbClr val="000000">
                      <a:alpha val="43137"/>
                    </a:srgbClr>
                  </a:outerShdw>
                </a:effectLst>
              </a:rPr>
              <a:t>L</a:t>
            </a:r>
            <a:r>
              <a:rPr lang="en-US" sz="2400" baseline="-25000" dirty="0">
                <a:solidFill>
                  <a:srgbClr val="FF9900"/>
                </a:solidFill>
                <a:effectLst>
                  <a:outerShdw blurRad="38100" dist="38100" dir="2700000" algn="tl">
                    <a:srgbClr val="000000">
                      <a:alpha val="43137"/>
                    </a:srgbClr>
                  </a:outerShdw>
                </a:effectLst>
              </a:rPr>
              <a:t>REF,NL</a:t>
            </a:r>
            <a:endParaRPr lang="en-US" sz="2000" baseline="-25000" dirty="0">
              <a:solidFill>
                <a:srgbClr val="FF9900"/>
              </a:solidFill>
              <a:effectLst>
                <a:outerShdw blurRad="38100" dist="38100" dir="2700000" algn="tl">
                  <a:srgbClr val="000000">
                    <a:alpha val="43137"/>
                  </a:srgbClr>
                </a:outerShdw>
              </a:effectLst>
            </a:endParaRPr>
          </a:p>
        </p:txBody>
      </p:sp>
      <p:sp>
        <p:nvSpPr>
          <p:cNvPr id="214018" name="Rectangle 2"/>
          <p:cNvSpPr>
            <a:spLocks noChangeArrowheads="1"/>
          </p:cNvSpPr>
          <p:nvPr/>
        </p:nvSpPr>
        <p:spPr bwMode="auto">
          <a:xfrm>
            <a:off x="1112516" y="432000"/>
            <a:ext cx="80581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pPr>
            <a:r>
              <a:rPr lang="en-US" altLang="de-DE" sz="2400" b="1" dirty="0"/>
              <a:t>The “Prediction Model” for the Power Train (No Load)</a:t>
            </a:r>
          </a:p>
        </p:txBody>
      </p:sp>
      <p:sp>
        <p:nvSpPr>
          <p:cNvPr id="4" name="Ellipse 3"/>
          <p:cNvSpPr/>
          <p:nvPr/>
        </p:nvSpPr>
        <p:spPr>
          <a:xfrm>
            <a:off x="623392" y="432000"/>
            <a:ext cx="432048" cy="449330"/>
          </a:xfrm>
          <a:prstGeom prst="ellipse">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mj-lt"/>
              </a:rPr>
              <a:t>2</a:t>
            </a:r>
          </a:p>
        </p:txBody>
      </p:sp>
      <p:grpSp>
        <p:nvGrpSpPr>
          <p:cNvPr id="6" name="Gruppieren 5"/>
          <p:cNvGrpSpPr/>
          <p:nvPr/>
        </p:nvGrpSpPr>
        <p:grpSpPr>
          <a:xfrm>
            <a:off x="7567339" y="1875615"/>
            <a:ext cx="3705727" cy="2351257"/>
            <a:chOff x="6043339" y="1767865"/>
            <a:chExt cx="3705727" cy="2351257"/>
          </a:xfrm>
        </p:grpSpPr>
        <p:cxnSp>
          <p:nvCxnSpPr>
            <p:cNvPr id="11" name="Gerade Verbindung mit Pfeil 10"/>
            <p:cNvCxnSpPr>
              <a:stCxn id="16" idx="0"/>
              <a:endCxn id="29" idx="4"/>
            </p:cNvCxnSpPr>
            <p:nvPr/>
          </p:nvCxnSpPr>
          <p:spPr>
            <a:xfrm flipH="1" flipV="1">
              <a:off x="7428151" y="2271921"/>
              <a:ext cx="468052" cy="523762"/>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a:off x="6043339" y="2795683"/>
              <a:ext cx="3705727" cy="1323439"/>
            </a:xfrm>
            <a:prstGeom prst="rect">
              <a:avLst/>
            </a:prstGeom>
            <a:noFill/>
          </p:spPr>
          <p:txBody>
            <a:bodyPr wrap="square" rtlCol="0">
              <a:spAutoFit/>
            </a:bodyPr>
            <a:lstStyle/>
            <a:p>
              <a:pPr>
                <a:lnSpc>
                  <a:spcPts val="2400"/>
                </a:lnSpc>
              </a:pPr>
              <a:r>
                <a:rPr lang="en-US" dirty="0"/>
                <a:t>The parameter </a:t>
              </a:r>
              <a:r>
                <a:rPr lang="en-US" b="1" dirty="0">
                  <a:solidFill>
                    <a:srgbClr val="FF9900"/>
                  </a:solidFill>
                  <a:effectLst>
                    <a:outerShdw blurRad="38100" dist="38100" dir="2700000" algn="tl">
                      <a:srgbClr val="000000">
                        <a:alpha val="43137"/>
                      </a:srgbClr>
                    </a:outerShdw>
                  </a:effectLst>
                </a:rPr>
                <a:t>L</a:t>
              </a:r>
              <a:r>
                <a:rPr lang="en-US" b="1" baseline="-25000" dirty="0">
                  <a:solidFill>
                    <a:srgbClr val="FF9900"/>
                  </a:solidFill>
                  <a:effectLst>
                    <a:outerShdw blurRad="38100" dist="38100" dir="2700000" algn="tl">
                      <a:srgbClr val="000000">
                        <a:alpha val="43137"/>
                      </a:srgbClr>
                    </a:outerShdw>
                  </a:effectLst>
                </a:rPr>
                <a:t>REF,NL</a:t>
              </a:r>
              <a:r>
                <a:rPr lang="en-US" dirty="0"/>
                <a:t> is the remaining part of the steady speed test of Annex 3 </a:t>
              </a:r>
              <a:r>
                <a:rPr lang="en-US" b="1" dirty="0" err="1">
                  <a:solidFill>
                    <a:srgbClr val="FF9900"/>
                  </a:solidFill>
                  <a:effectLst>
                    <a:outerShdw blurRad="38100" dist="38100" dir="2700000" algn="tl">
                      <a:srgbClr val="000000">
                        <a:alpha val="43137"/>
                      </a:srgbClr>
                    </a:outerShdw>
                  </a:effectLst>
                </a:rPr>
                <a:t>L</a:t>
              </a:r>
              <a:r>
                <a:rPr lang="en-US" b="1" baseline="-25000" dirty="0" err="1">
                  <a:solidFill>
                    <a:srgbClr val="FF9900"/>
                  </a:solidFill>
                  <a:effectLst>
                    <a:outerShdw blurRad="38100" dist="38100" dir="2700000" algn="tl">
                      <a:srgbClr val="000000">
                        <a:alpha val="43137"/>
                      </a:srgbClr>
                    </a:outerShdw>
                  </a:effectLst>
                </a:rPr>
                <a:t>CRS,i</a:t>
              </a:r>
              <a:r>
                <a:rPr lang="en-US" dirty="0"/>
                <a:t> that was not used in the </a:t>
              </a:r>
              <a:r>
                <a:rPr lang="en-US" dirty="0" err="1"/>
                <a:t>tyre</a:t>
              </a:r>
              <a:r>
                <a:rPr lang="en-US" dirty="0"/>
                <a:t> model before.</a:t>
              </a:r>
            </a:p>
          </p:txBody>
        </p:sp>
        <p:sp>
          <p:nvSpPr>
            <p:cNvPr id="29" name="Ellipse 28"/>
            <p:cNvSpPr/>
            <p:nvPr/>
          </p:nvSpPr>
          <p:spPr>
            <a:xfrm>
              <a:off x="6960099" y="1767865"/>
              <a:ext cx="936104" cy="504056"/>
            </a:xfrm>
            <a:prstGeom prst="ellipse">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9900"/>
                </a:solidFill>
              </a:endParaRPr>
            </a:p>
          </p:txBody>
        </p:sp>
      </p:grpSp>
      <p:grpSp>
        <p:nvGrpSpPr>
          <p:cNvPr id="3" name="Gruppieren 2"/>
          <p:cNvGrpSpPr/>
          <p:nvPr/>
        </p:nvGrpSpPr>
        <p:grpSpPr>
          <a:xfrm>
            <a:off x="4048457" y="1884892"/>
            <a:ext cx="3934971" cy="2651842"/>
            <a:chOff x="3782410" y="1777142"/>
            <a:chExt cx="3934971" cy="2651842"/>
          </a:xfrm>
        </p:grpSpPr>
        <p:cxnSp>
          <p:nvCxnSpPr>
            <p:cNvPr id="9" name="Gerade Verbindung mit Pfeil 8"/>
            <p:cNvCxnSpPr>
              <a:stCxn id="15" idx="0"/>
              <a:endCxn id="30" idx="4"/>
            </p:cNvCxnSpPr>
            <p:nvPr/>
          </p:nvCxnSpPr>
          <p:spPr>
            <a:xfrm flipH="1" flipV="1">
              <a:off x="5158413" y="2281198"/>
              <a:ext cx="86829" cy="516570"/>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a:stCxn id="15" idx="0"/>
              <a:endCxn id="28" idx="4"/>
            </p:cNvCxnSpPr>
            <p:nvPr/>
          </p:nvCxnSpPr>
          <p:spPr>
            <a:xfrm flipV="1">
              <a:off x="5245242" y="2281198"/>
              <a:ext cx="2150788" cy="516570"/>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a:xfrm>
              <a:off x="3782410" y="2797768"/>
              <a:ext cx="2925663" cy="1631216"/>
            </a:xfrm>
            <a:prstGeom prst="rect">
              <a:avLst/>
            </a:prstGeom>
            <a:noFill/>
          </p:spPr>
          <p:txBody>
            <a:bodyPr wrap="square" rtlCol="0">
              <a:spAutoFit/>
            </a:bodyPr>
            <a:lstStyle/>
            <a:p>
              <a:pPr>
                <a:lnSpc>
                  <a:spcPts val="2400"/>
                </a:lnSpc>
              </a:pPr>
              <a:r>
                <a:rPr lang="en-US" dirty="0"/>
                <a:t>An engine speed shift component </a:t>
              </a:r>
              <a:r>
                <a:rPr lang="en-US" b="1" dirty="0" err="1">
                  <a:solidFill>
                    <a:srgbClr val="FF9900"/>
                  </a:solidFill>
                  <a:effectLst>
                    <a:outerShdw blurRad="38100" dist="38100" dir="2700000" algn="tl">
                      <a:srgbClr val="000000">
                        <a:alpha val="43137"/>
                      </a:srgbClr>
                    </a:outerShdw>
                  </a:effectLst>
                </a:rPr>
                <a:t>n</a:t>
              </a:r>
              <a:r>
                <a:rPr lang="en-US" b="1" baseline="-25000" dirty="0" err="1">
                  <a:solidFill>
                    <a:srgbClr val="FF9900"/>
                  </a:solidFill>
                  <a:effectLst>
                    <a:outerShdw blurRad="38100" dist="38100" dir="2700000" algn="tl">
                      <a:srgbClr val="000000">
                        <a:alpha val="43137"/>
                      </a:srgbClr>
                    </a:outerShdw>
                  </a:effectLst>
                </a:rPr>
                <a:t>shift</a:t>
              </a:r>
              <a:r>
                <a:rPr lang="en-US" dirty="0"/>
                <a:t> is introduced for an optimized curve fitting for the power train model</a:t>
              </a:r>
            </a:p>
          </p:txBody>
        </p:sp>
        <p:sp>
          <p:nvSpPr>
            <p:cNvPr id="28" name="Ellipse 27"/>
            <p:cNvSpPr/>
            <p:nvPr/>
          </p:nvSpPr>
          <p:spPr>
            <a:xfrm>
              <a:off x="7074678" y="1777142"/>
              <a:ext cx="642703" cy="504056"/>
            </a:xfrm>
            <a:prstGeom prst="ellipse">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9900"/>
                </a:solidFill>
              </a:endParaRPr>
            </a:p>
          </p:txBody>
        </p:sp>
        <p:sp>
          <p:nvSpPr>
            <p:cNvPr id="30" name="Ellipse 29"/>
            <p:cNvSpPr/>
            <p:nvPr/>
          </p:nvSpPr>
          <p:spPr>
            <a:xfrm>
              <a:off x="4837061" y="1777142"/>
              <a:ext cx="642703" cy="504056"/>
            </a:xfrm>
            <a:prstGeom prst="ellipse">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9900"/>
                </a:solidFill>
              </a:endParaRPr>
            </a:p>
          </p:txBody>
        </p:sp>
      </p:grpSp>
      <p:grpSp>
        <p:nvGrpSpPr>
          <p:cNvPr id="2" name="Gruppieren 1"/>
          <p:cNvGrpSpPr/>
          <p:nvPr/>
        </p:nvGrpSpPr>
        <p:grpSpPr>
          <a:xfrm>
            <a:off x="460514" y="1885742"/>
            <a:ext cx="3096344" cy="3344384"/>
            <a:chOff x="294021" y="1777992"/>
            <a:chExt cx="3096344" cy="3344384"/>
          </a:xfrm>
        </p:grpSpPr>
        <p:cxnSp>
          <p:nvCxnSpPr>
            <p:cNvPr id="7" name="Gerade Verbindung mit Pfeil 6"/>
            <p:cNvCxnSpPr>
              <a:stCxn id="35" idx="0"/>
              <a:endCxn id="14" idx="4"/>
            </p:cNvCxnSpPr>
            <p:nvPr/>
          </p:nvCxnSpPr>
          <p:spPr>
            <a:xfrm flipV="1">
              <a:off x="1842193" y="2282048"/>
              <a:ext cx="561607" cy="516615"/>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1791732" y="1777992"/>
              <a:ext cx="1224136" cy="504056"/>
            </a:xfrm>
            <a:prstGeom prst="ellipse">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9900"/>
                </a:solidFill>
              </a:endParaRPr>
            </a:p>
          </p:txBody>
        </p:sp>
        <p:sp>
          <p:nvSpPr>
            <p:cNvPr id="35" name="Textfeld 34"/>
            <p:cNvSpPr txBox="1"/>
            <p:nvPr/>
          </p:nvSpPr>
          <p:spPr>
            <a:xfrm>
              <a:off x="294021" y="2798663"/>
              <a:ext cx="3096344" cy="2323713"/>
            </a:xfrm>
            <a:prstGeom prst="rect">
              <a:avLst/>
            </a:prstGeom>
            <a:noFill/>
          </p:spPr>
          <p:txBody>
            <a:bodyPr wrap="square" rtlCol="0">
              <a:spAutoFit/>
            </a:bodyPr>
            <a:lstStyle/>
            <a:p>
              <a:pPr>
                <a:lnSpc>
                  <a:spcPts val="2400"/>
                </a:lnSpc>
              </a:pPr>
              <a:r>
                <a:rPr lang="en-US" dirty="0"/>
                <a:t>A </a:t>
              </a:r>
              <a:r>
                <a:rPr lang="en-US" b="1" dirty="0" err="1">
                  <a:solidFill>
                    <a:srgbClr val="FF9900"/>
                  </a:solidFill>
                  <a:effectLst>
                    <a:outerShdw blurRad="38100" dist="38100" dir="2700000" algn="tl">
                      <a:srgbClr val="000000">
                        <a:alpha val="43137"/>
                      </a:srgbClr>
                    </a:outerShdw>
                  </a:effectLst>
                </a:rPr>
                <a:t>slope</a:t>
              </a:r>
              <a:r>
                <a:rPr lang="en-US" b="1" baseline="-25000" dirty="0" err="1">
                  <a:solidFill>
                    <a:srgbClr val="FF9900"/>
                  </a:solidFill>
                  <a:effectLst>
                    <a:outerShdw blurRad="38100" dist="38100" dir="2700000" algn="tl">
                      <a:srgbClr val="000000">
                        <a:alpha val="43137"/>
                      </a:srgbClr>
                    </a:outerShdw>
                  </a:effectLst>
                </a:rPr>
                <a:t>PT,min</a:t>
              </a:r>
              <a:r>
                <a:rPr lang="en-US" dirty="0"/>
                <a:t> for test engine speeds below </a:t>
              </a:r>
              <a:r>
                <a:rPr lang="en-US" dirty="0" err="1"/>
                <a:t>n</a:t>
              </a:r>
              <a:r>
                <a:rPr lang="en-US" baseline="-25000" dirty="0" err="1"/>
                <a:t>BB</a:t>
              </a:r>
              <a:r>
                <a:rPr lang="en-US" baseline="-25000" dirty="0"/>
                <a:t>’,REF</a:t>
              </a:r>
              <a:r>
                <a:rPr lang="en-US" dirty="0"/>
                <a:t> and a </a:t>
              </a:r>
              <a:r>
                <a:rPr lang="en-US" b="1" dirty="0" err="1">
                  <a:solidFill>
                    <a:srgbClr val="FF9900"/>
                  </a:solidFill>
                  <a:effectLst>
                    <a:outerShdw blurRad="38100" dist="38100" dir="2700000" algn="tl">
                      <a:srgbClr val="000000">
                        <a:alpha val="43137"/>
                      </a:srgbClr>
                    </a:outerShdw>
                  </a:effectLst>
                </a:rPr>
                <a:t>slope</a:t>
              </a:r>
              <a:r>
                <a:rPr lang="en-US" b="1" baseline="-25000" dirty="0" err="1">
                  <a:solidFill>
                    <a:srgbClr val="FF9900"/>
                  </a:solidFill>
                  <a:effectLst>
                    <a:outerShdw blurRad="38100" dist="38100" dir="2700000" algn="tl">
                      <a:srgbClr val="000000">
                        <a:alpha val="43137"/>
                      </a:srgbClr>
                    </a:outerShdw>
                  </a:effectLst>
                </a:rPr>
                <a:t>PT,max</a:t>
              </a:r>
              <a:r>
                <a:rPr lang="en-US" dirty="0"/>
                <a:t> for speeds above </a:t>
              </a:r>
              <a:r>
                <a:rPr lang="en-US" dirty="0" err="1"/>
                <a:t>n</a:t>
              </a:r>
              <a:r>
                <a:rPr lang="en-US" baseline="-25000" dirty="0" err="1"/>
                <a:t>BB</a:t>
              </a:r>
              <a:r>
                <a:rPr lang="en-US" baseline="-25000" dirty="0"/>
                <a:t>’,REF</a:t>
              </a:r>
              <a:r>
                <a:rPr lang="en-US" dirty="0"/>
                <a:t> is introduced.</a:t>
              </a:r>
            </a:p>
            <a:p>
              <a:pPr>
                <a:lnSpc>
                  <a:spcPts val="2400"/>
                </a:lnSpc>
                <a:spcBef>
                  <a:spcPts val="600"/>
                </a:spcBef>
              </a:pPr>
              <a:r>
                <a:rPr lang="en-US" dirty="0"/>
                <a:t>The differentiation accounts for the unknown </a:t>
              </a:r>
              <a:r>
                <a:rPr lang="en-US" dirty="0" err="1"/>
                <a:t>behaviour</a:t>
              </a:r>
              <a:r>
                <a:rPr lang="en-US" dirty="0"/>
                <a:t> of the power train.</a:t>
              </a:r>
            </a:p>
          </p:txBody>
        </p:sp>
      </p:grpSp>
      <p:sp>
        <p:nvSpPr>
          <p:cNvPr id="27" name="Textfeld 26"/>
          <p:cNvSpPr txBox="1"/>
          <p:nvPr/>
        </p:nvSpPr>
        <p:spPr>
          <a:xfrm>
            <a:off x="623392" y="5474558"/>
            <a:ext cx="10953090" cy="954107"/>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rPr>
              <a:t>The load dependency of the power train base mechanic will be covered under the </a:t>
            </a:r>
            <a:r>
              <a:rPr lang="en-US" sz="2800" b="1" dirty="0">
                <a:solidFill>
                  <a:srgbClr val="FF0000"/>
                </a:solidFill>
                <a:effectLst>
                  <a:outerShdw blurRad="38100" dist="38100" dir="2700000" algn="tl">
                    <a:srgbClr val="000000">
                      <a:alpha val="43137"/>
                    </a:srgbClr>
                  </a:outerShdw>
                </a:effectLst>
              </a:rPr>
              <a:t>dynamic model       </a:t>
            </a:r>
            <a:r>
              <a:rPr lang="en-US" sz="2800" b="1" dirty="0">
                <a:effectLst>
                  <a:outerShdw blurRad="38100" dist="38100" dir="2700000" algn="tl">
                    <a:srgbClr val="000000">
                      <a:alpha val="43137"/>
                    </a:srgbClr>
                  </a:outerShdw>
                </a:effectLst>
              </a:rPr>
              <a:t>. </a:t>
            </a:r>
          </a:p>
        </p:txBody>
      </p:sp>
      <p:sp>
        <p:nvSpPr>
          <p:cNvPr id="31" name="Ellipse 30"/>
          <p:cNvSpPr/>
          <p:nvPr/>
        </p:nvSpPr>
        <p:spPr>
          <a:xfrm>
            <a:off x="4629121" y="5996001"/>
            <a:ext cx="348569" cy="345743"/>
          </a:xfrm>
          <a:prstGeom prst="ellipse">
            <a:avLst/>
          </a:prstGeom>
          <a:solidFill>
            <a:srgbClr val="FFCCCC"/>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effectLst>
                  <a:outerShdw blurRad="38100" dist="38100" dir="2700000" algn="tl">
                    <a:srgbClr val="000000">
                      <a:alpha val="43137"/>
                    </a:srgbClr>
                  </a:outerShdw>
                </a:effectLst>
                <a:latin typeface="+mj-lt"/>
              </a:rPr>
              <a:t>3</a:t>
            </a:r>
          </a:p>
        </p:txBody>
      </p:sp>
      <p:sp>
        <p:nvSpPr>
          <p:cNvPr id="8" name="Rechteck 7"/>
          <p:cNvSpPr/>
          <p:nvPr/>
        </p:nvSpPr>
        <p:spPr>
          <a:xfrm>
            <a:off x="7464152" y="4421639"/>
            <a:ext cx="4256293" cy="400110"/>
          </a:xfrm>
          <a:prstGeom prst="rect">
            <a:avLst/>
          </a:prstGeom>
        </p:spPr>
        <p:txBody>
          <a:bodyPr wrap="none">
            <a:spAutoFit/>
          </a:bodyPr>
          <a:lstStyle/>
          <a:p>
            <a:r>
              <a:rPr lang="en-US" sz="2000" b="1" dirty="0">
                <a:solidFill>
                  <a:srgbClr val="FF9900"/>
                </a:solidFill>
                <a:effectLst>
                  <a:outerShdw blurRad="38100" dist="38100" dir="2700000" algn="tl">
                    <a:srgbClr val="000000">
                      <a:alpha val="43137"/>
                    </a:srgbClr>
                  </a:outerShdw>
                </a:effectLst>
              </a:rPr>
              <a:t>L</a:t>
            </a:r>
            <a:r>
              <a:rPr lang="en-US" sz="2000" b="1" baseline="-25000" dirty="0">
                <a:solidFill>
                  <a:srgbClr val="FF9900"/>
                </a:solidFill>
                <a:effectLst>
                  <a:outerShdw blurRad="38100" dist="38100" dir="2700000" algn="tl">
                    <a:srgbClr val="000000">
                      <a:alpha val="43137"/>
                    </a:srgbClr>
                  </a:outerShdw>
                </a:effectLst>
              </a:rPr>
              <a:t>REF,NL </a:t>
            </a:r>
            <a:r>
              <a:rPr lang="en-US" sz="2000" dirty="0"/>
              <a:t>= 10*LOG((100%-</a:t>
            </a:r>
            <a:r>
              <a:rPr lang="en-US" sz="2000" b="1" dirty="0">
                <a:solidFill>
                  <a:srgbClr val="FF0000"/>
                </a:solidFill>
                <a:effectLst>
                  <a:outerShdw blurRad="38100" dist="38100" dir="2700000" algn="tl">
                    <a:srgbClr val="000000">
                      <a:alpha val="43137"/>
                    </a:srgbClr>
                  </a:outerShdw>
                </a:effectLst>
              </a:rPr>
              <a:t>X%</a:t>
            </a:r>
            <a:r>
              <a:rPr lang="en-US" sz="2000" dirty="0"/>
              <a:t>)*10</a:t>
            </a:r>
            <a:r>
              <a:rPr lang="en-US" sz="2000" baseline="30000" dirty="0"/>
              <a:t>(</a:t>
            </a:r>
            <a:r>
              <a:rPr lang="en-US" sz="2000" b="1" baseline="30000" dirty="0" err="1">
                <a:solidFill>
                  <a:srgbClr val="FF9900"/>
                </a:solidFill>
                <a:effectLst>
                  <a:outerShdw blurRad="38100" dist="38100" dir="2700000" algn="tl">
                    <a:srgbClr val="000000">
                      <a:alpha val="43137"/>
                    </a:srgbClr>
                  </a:outerShdw>
                </a:effectLst>
              </a:rPr>
              <a:t>LCRS,i</a:t>
            </a:r>
            <a:r>
              <a:rPr lang="en-US" sz="2000" baseline="30000" dirty="0"/>
              <a:t>/10)</a:t>
            </a:r>
            <a:r>
              <a:rPr lang="en-US" sz="2000" dirty="0"/>
              <a:t>)</a:t>
            </a:r>
          </a:p>
        </p:txBody>
      </p:sp>
      <p:sp>
        <p:nvSpPr>
          <p:cNvPr id="24" name="Foliennummernplatzhalter 23"/>
          <p:cNvSpPr>
            <a:spLocks noGrp="1"/>
          </p:cNvSpPr>
          <p:nvPr>
            <p:ph type="sldNum" sz="quarter" idx="12"/>
          </p:nvPr>
        </p:nvSpPr>
        <p:spPr/>
        <p:txBody>
          <a:bodyPr/>
          <a:lstStyle/>
          <a:p>
            <a:fld id="{B54DA138-5A42-4C18-88B2-CB41C72B2C94}" type="slidenum">
              <a:rPr lang="en-US" smtClean="0"/>
              <a:t>17</a:t>
            </a:fld>
            <a:endParaRPr lang="en-US" dirty="0"/>
          </a:p>
        </p:txBody>
      </p:sp>
    </p:spTree>
    <p:extLst>
      <p:ext uri="{BB962C8B-B14F-4D97-AF65-F5344CB8AC3E}">
        <p14:creationId xmlns:p14="http://schemas.microsoft.com/office/powerpoint/2010/main" val="179089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972258" y="2717450"/>
            <a:ext cx="6192688"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pPr>
            <a:r>
              <a:rPr lang="en-US" altLang="de-DE" sz="4000" b="1" dirty="0">
                <a:effectLst>
                  <a:outerShdw blurRad="38100" dist="38100" dir="2700000" algn="tl">
                    <a:srgbClr val="000000">
                      <a:alpha val="43137"/>
                    </a:srgbClr>
                  </a:outerShdw>
                </a:effectLst>
              </a:rPr>
              <a:t>Power Train Dynamic</a:t>
            </a:r>
          </a:p>
          <a:p>
            <a:pPr>
              <a:spcBef>
                <a:spcPct val="20000"/>
              </a:spcBef>
            </a:pPr>
            <a:r>
              <a:rPr lang="en-US" altLang="de-DE" sz="4000" b="1" dirty="0">
                <a:effectLst>
                  <a:outerShdw blurRad="38100" dist="38100" dir="2700000" algn="tl">
                    <a:srgbClr val="000000">
                      <a:alpha val="43137"/>
                    </a:srgbClr>
                  </a:outerShdw>
                </a:effectLst>
              </a:rPr>
              <a:t>Modelling</a:t>
            </a:r>
          </a:p>
        </p:txBody>
      </p:sp>
      <p:sp>
        <p:nvSpPr>
          <p:cNvPr id="4" name="Ellipse 3"/>
          <p:cNvSpPr/>
          <p:nvPr/>
        </p:nvSpPr>
        <p:spPr>
          <a:xfrm>
            <a:off x="2495600" y="2852936"/>
            <a:ext cx="1192669" cy="1175578"/>
          </a:xfrm>
          <a:prstGeom prst="ellipse">
            <a:avLst/>
          </a:prstGeom>
          <a:solidFill>
            <a:srgbClr val="FFCCCC"/>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rgbClr val="FF0000"/>
                </a:solidFill>
                <a:effectLst>
                  <a:outerShdw blurRad="38100" dist="38100" dir="2700000" algn="tl">
                    <a:srgbClr val="000000">
                      <a:alpha val="43137"/>
                    </a:srgbClr>
                  </a:outerShdw>
                </a:effectLst>
                <a:latin typeface="+mj-lt"/>
              </a:rPr>
              <a:t>3</a:t>
            </a:r>
          </a:p>
        </p:txBody>
      </p:sp>
      <p:sp>
        <p:nvSpPr>
          <p:cNvPr id="5" name="Textfeld 4"/>
          <p:cNvSpPr txBox="1"/>
          <p:nvPr/>
        </p:nvSpPr>
        <p:spPr>
          <a:xfrm>
            <a:off x="623392" y="1124744"/>
            <a:ext cx="10945215" cy="646331"/>
          </a:xfrm>
          <a:prstGeom prst="rect">
            <a:avLst/>
          </a:prstGeom>
          <a:noFill/>
        </p:spPr>
        <p:txBody>
          <a:bodyPr wrap="square" rtlCol="0">
            <a:spAutoFit/>
          </a:bodyPr>
          <a:lstStyle/>
          <a:p>
            <a:pPr algn="ctr"/>
            <a:r>
              <a:rPr lang="en-US" sz="3600" b="1" dirty="0"/>
              <a:t>Introduction to the Principles of the Sound Model</a:t>
            </a:r>
          </a:p>
        </p:txBody>
      </p:sp>
      <p:sp>
        <p:nvSpPr>
          <p:cNvPr id="2" name="Foliennummernplatzhalter 1"/>
          <p:cNvSpPr>
            <a:spLocks noGrp="1"/>
          </p:cNvSpPr>
          <p:nvPr>
            <p:ph type="sldNum" sz="quarter" idx="12"/>
          </p:nvPr>
        </p:nvSpPr>
        <p:spPr/>
        <p:txBody>
          <a:bodyPr/>
          <a:lstStyle/>
          <a:p>
            <a:fld id="{B54DA138-5A42-4C18-88B2-CB41C72B2C94}" type="slidenum">
              <a:rPr lang="en-US" smtClean="0"/>
              <a:t>18</a:t>
            </a:fld>
            <a:endParaRPr lang="en-US" dirty="0"/>
          </a:p>
        </p:txBody>
      </p:sp>
    </p:spTree>
    <p:extLst>
      <p:ext uri="{BB962C8B-B14F-4D97-AF65-F5344CB8AC3E}">
        <p14:creationId xmlns:p14="http://schemas.microsoft.com/office/powerpoint/2010/main" val="3357269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ChangeArrowheads="1"/>
          </p:cNvSpPr>
          <p:nvPr/>
        </p:nvSpPr>
        <p:spPr bwMode="auto">
          <a:xfrm>
            <a:off x="1112516" y="432000"/>
            <a:ext cx="74888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pPr>
            <a:r>
              <a:rPr lang="en-US" altLang="de-DE" sz="2400" b="1" dirty="0"/>
              <a:t>The Dynamic Model</a:t>
            </a:r>
          </a:p>
        </p:txBody>
      </p:sp>
      <p:sp>
        <p:nvSpPr>
          <p:cNvPr id="5" name="Textfeld 4"/>
          <p:cNvSpPr txBox="1"/>
          <p:nvPr/>
        </p:nvSpPr>
        <p:spPr>
          <a:xfrm>
            <a:off x="623392" y="1416652"/>
            <a:ext cx="11089232" cy="3674852"/>
          </a:xfrm>
          <a:prstGeom prst="rect">
            <a:avLst/>
          </a:prstGeom>
          <a:noFill/>
        </p:spPr>
        <p:txBody>
          <a:bodyPr wrap="square" rtlCol="0">
            <a:spAutoFit/>
          </a:bodyPr>
          <a:lstStyle/>
          <a:p>
            <a:pPr marL="342900" indent="-342900">
              <a:lnSpc>
                <a:spcPct val="120000"/>
              </a:lnSpc>
              <a:spcBef>
                <a:spcPts val="1800"/>
              </a:spcBef>
              <a:buFont typeface="Wingdings" panose="05000000000000000000" pitchFamily="2" charset="2"/>
              <a:buChar char="Ø"/>
            </a:pPr>
            <a:r>
              <a:rPr lang="en-US" sz="2400" dirty="0"/>
              <a:t>The dynamic model covers all additional energy generated under load, respectively acceleration:</a:t>
            </a:r>
          </a:p>
          <a:p>
            <a:pPr marL="800100" lvl="1" indent="-342900">
              <a:lnSpc>
                <a:spcPct val="120000"/>
              </a:lnSpc>
              <a:spcBef>
                <a:spcPts val="1800"/>
              </a:spcBef>
              <a:buFont typeface="Wingdings" panose="05000000000000000000" pitchFamily="2" charset="2"/>
              <a:buChar char="v"/>
            </a:pPr>
            <a:r>
              <a:rPr lang="en-US" sz="2400" dirty="0"/>
              <a:t>All gas flow components (intake and exhaust), no load and load</a:t>
            </a:r>
          </a:p>
          <a:p>
            <a:pPr marL="800100" lvl="1" indent="-342900">
              <a:lnSpc>
                <a:spcPct val="120000"/>
              </a:lnSpc>
              <a:spcBef>
                <a:spcPts val="1800"/>
              </a:spcBef>
              <a:buFont typeface="Wingdings" panose="05000000000000000000" pitchFamily="2" charset="2"/>
              <a:buChar char="v"/>
            </a:pPr>
            <a:r>
              <a:rPr lang="en-US" sz="2400" dirty="0"/>
              <a:t>Change of the power train mechanic sound with the load</a:t>
            </a:r>
          </a:p>
          <a:p>
            <a:pPr marL="800100" lvl="1" indent="-342900">
              <a:lnSpc>
                <a:spcPct val="120000"/>
              </a:lnSpc>
              <a:spcBef>
                <a:spcPts val="1800"/>
              </a:spcBef>
              <a:buFont typeface="Wingdings" panose="05000000000000000000" pitchFamily="2" charset="2"/>
              <a:buChar char="v"/>
            </a:pPr>
            <a:r>
              <a:rPr lang="en-US" sz="2400" dirty="0" err="1"/>
              <a:t>Tyre</a:t>
            </a:r>
            <a:r>
              <a:rPr lang="en-US" sz="2400" dirty="0"/>
              <a:t> torque effects during acceleration</a:t>
            </a:r>
          </a:p>
          <a:p>
            <a:pPr marL="800100" lvl="1" indent="-342900">
              <a:lnSpc>
                <a:spcPct val="120000"/>
              </a:lnSpc>
              <a:spcBef>
                <a:spcPts val="1800"/>
              </a:spcBef>
              <a:buFont typeface="Wingdings" panose="05000000000000000000" pitchFamily="2" charset="2"/>
              <a:buChar char="v"/>
            </a:pPr>
            <a:r>
              <a:rPr lang="en-US" sz="2400" dirty="0"/>
              <a:t>Performance of the vehicle described by vehicle speed and acceleration</a:t>
            </a:r>
          </a:p>
        </p:txBody>
      </p:sp>
      <p:sp>
        <p:nvSpPr>
          <p:cNvPr id="4" name="Ellipse 3"/>
          <p:cNvSpPr/>
          <p:nvPr/>
        </p:nvSpPr>
        <p:spPr>
          <a:xfrm>
            <a:off x="623392" y="432000"/>
            <a:ext cx="432048" cy="449330"/>
          </a:xfrm>
          <a:prstGeom prst="ellipse">
            <a:avLst/>
          </a:prstGeom>
          <a:solidFill>
            <a:srgbClr val="FFCC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latin typeface="+mj-lt"/>
              </a:rPr>
              <a:t>3</a:t>
            </a:r>
          </a:p>
        </p:txBody>
      </p:sp>
      <p:sp>
        <p:nvSpPr>
          <p:cNvPr id="2" name="Foliennummernplatzhalter 1"/>
          <p:cNvSpPr>
            <a:spLocks noGrp="1"/>
          </p:cNvSpPr>
          <p:nvPr>
            <p:ph type="sldNum" sz="quarter" idx="12"/>
          </p:nvPr>
        </p:nvSpPr>
        <p:spPr/>
        <p:txBody>
          <a:bodyPr/>
          <a:lstStyle/>
          <a:p>
            <a:fld id="{B54DA138-5A42-4C18-88B2-CB41C72B2C94}" type="slidenum">
              <a:rPr lang="en-GB" smtClean="0"/>
              <a:t>19</a:t>
            </a:fld>
            <a:endParaRPr lang="en-GB"/>
          </a:p>
        </p:txBody>
      </p:sp>
    </p:spTree>
    <p:extLst>
      <p:ext uri="{BB962C8B-B14F-4D97-AF65-F5344CB8AC3E}">
        <p14:creationId xmlns:p14="http://schemas.microsoft.com/office/powerpoint/2010/main" val="363445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2"/>
          <a:stretch>
            <a:fillRect/>
          </a:stretch>
        </p:blipFill>
        <p:spPr>
          <a:xfrm>
            <a:off x="7126512" y="1306857"/>
            <a:ext cx="4705533" cy="5325577"/>
          </a:xfrm>
          <a:prstGeom prst="rect">
            <a:avLst/>
          </a:prstGeom>
        </p:spPr>
      </p:pic>
      <p:sp>
        <p:nvSpPr>
          <p:cNvPr id="214018" name="Rectangle 2"/>
          <p:cNvSpPr>
            <a:spLocks noChangeArrowheads="1"/>
          </p:cNvSpPr>
          <p:nvPr/>
        </p:nvSpPr>
        <p:spPr bwMode="auto">
          <a:xfrm>
            <a:off x="623392" y="432000"/>
            <a:ext cx="83379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pPr>
            <a:r>
              <a:rPr lang="en-US" altLang="de-DE" sz="2400" b="1" dirty="0"/>
              <a:t>Current ASEP Concept Implemented in UN R51.03</a:t>
            </a:r>
          </a:p>
        </p:txBody>
      </p:sp>
      <p:sp>
        <p:nvSpPr>
          <p:cNvPr id="5" name="Textfeld 4"/>
          <p:cNvSpPr txBox="1"/>
          <p:nvPr/>
        </p:nvSpPr>
        <p:spPr>
          <a:xfrm>
            <a:off x="276570" y="1327851"/>
            <a:ext cx="6610459" cy="5201424"/>
          </a:xfrm>
          <a:prstGeom prst="rect">
            <a:avLst/>
          </a:prstGeom>
          <a:noFill/>
        </p:spPr>
        <p:txBody>
          <a:bodyPr wrap="square" rtlCol="0">
            <a:spAutoFit/>
          </a:bodyPr>
          <a:lstStyle/>
          <a:p>
            <a:pPr marL="342900" indent="-342900">
              <a:spcBef>
                <a:spcPts val="1200"/>
              </a:spcBef>
              <a:buFont typeface="Wingdings" panose="05000000000000000000" pitchFamily="2" charset="2"/>
              <a:buChar char="Ø"/>
            </a:pPr>
            <a:r>
              <a:rPr lang="en-US" sz="2400" dirty="0"/>
              <a:t>The current concept for Additional Sound Emission Provisions (ASEP) was developed in the years 2005 to 2010.</a:t>
            </a:r>
          </a:p>
          <a:p>
            <a:pPr marL="342900" indent="-342900">
              <a:spcBef>
                <a:spcPts val="1200"/>
              </a:spcBef>
              <a:buFont typeface="Wingdings" panose="05000000000000000000" pitchFamily="2" charset="2"/>
              <a:buChar char="Ø"/>
            </a:pPr>
            <a:r>
              <a:rPr lang="en-US" sz="2400" dirty="0"/>
              <a:t>At that time the focus was on existing technologies with the aim to cover higher engine speeds and loads compared to the test method of Annex 3 (see TRANS/WP.29/GRB40 page 11: </a:t>
            </a:r>
            <a:r>
              <a:rPr lang="en-US" sz="2400" dirty="0" err="1"/>
              <a:t>ToR</a:t>
            </a:r>
            <a:r>
              <a:rPr lang="en-US" sz="2400" dirty="0"/>
              <a:t> for IWG ASEP).</a:t>
            </a:r>
          </a:p>
          <a:p>
            <a:pPr marL="342900" indent="-342900">
              <a:spcBef>
                <a:spcPts val="1200"/>
              </a:spcBef>
              <a:buFont typeface="Wingdings" panose="05000000000000000000" pitchFamily="2" charset="2"/>
              <a:buChar char="Ø"/>
            </a:pPr>
            <a:r>
              <a:rPr lang="en-US" sz="2400" dirty="0"/>
              <a:t>The scope, but as well restrictions in data acquisition, testing and assessment capabilities limited the application of ASEP to full load test conditions at low gears, up to the lower type approval gear of Annex 3.</a:t>
            </a:r>
          </a:p>
        </p:txBody>
      </p:sp>
      <p:sp>
        <p:nvSpPr>
          <p:cNvPr id="6" name="Textfeld 5"/>
          <p:cNvSpPr txBox="1"/>
          <p:nvPr/>
        </p:nvSpPr>
        <p:spPr>
          <a:xfrm>
            <a:off x="7546762" y="923984"/>
            <a:ext cx="3865032" cy="338554"/>
          </a:xfrm>
          <a:prstGeom prst="rect">
            <a:avLst/>
          </a:prstGeom>
          <a:noFill/>
        </p:spPr>
        <p:txBody>
          <a:bodyPr wrap="none" rtlCol="0">
            <a:spAutoFit/>
          </a:bodyPr>
          <a:lstStyle/>
          <a:p>
            <a:r>
              <a:rPr lang="de-DE" dirty="0" err="1"/>
              <a:t>Example</a:t>
            </a:r>
            <a:r>
              <a:rPr lang="de-DE" dirty="0"/>
              <a:t> </a:t>
            </a:r>
            <a:r>
              <a:rPr lang="de-DE" dirty="0" err="1"/>
              <a:t>for</a:t>
            </a:r>
            <a:r>
              <a:rPr lang="de-DE" dirty="0"/>
              <a:t> ASEP </a:t>
            </a:r>
            <a:r>
              <a:rPr lang="de-DE" dirty="0" err="1"/>
              <a:t>according</a:t>
            </a:r>
            <a:r>
              <a:rPr lang="de-DE" dirty="0"/>
              <a:t> UN R51.03</a:t>
            </a:r>
            <a:endParaRPr lang="en-GB" dirty="0"/>
          </a:p>
        </p:txBody>
      </p:sp>
      <p:sp>
        <p:nvSpPr>
          <p:cNvPr id="7" name="Ellipse 6"/>
          <p:cNvSpPr/>
          <p:nvPr/>
        </p:nvSpPr>
        <p:spPr>
          <a:xfrm rot="20062651">
            <a:off x="7144170" y="3523522"/>
            <a:ext cx="2150164" cy="551121"/>
          </a:xfrm>
          <a:prstGeom prst="ellipse">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 name="Textfeld 7"/>
          <p:cNvSpPr txBox="1"/>
          <p:nvPr/>
        </p:nvSpPr>
        <p:spPr>
          <a:xfrm>
            <a:off x="7754587" y="2210854"/>
            <a:ext cx="1733167" cy="923330"/>
          </a:xfrm>
          <a:prstGeom prst="rect">
            <a:avLst/>
          </a:prstGeom>
          <a:noFill/>
        </p:spPr>
        <p:txBody>
          <a:bodyPr wrap="none" rtlCol="0">
            <a:spAutoFit/>
          </a:bodyPr>
          <a:lstStyle/>
          <a:p>
            <a:r>
              <a:rPr lang="de-DE" dirty="0"/>
              <a:t>The </a:t>
            </a:r>
            <a:r>
              <a:rPr lang="de-DE" dirty="0" err="1"/>
              <a:t>actual</a:t>
            </a:r>
            <a:r>
              <a:rPr lang="de-DE" dirty="0"/>
              <a:t> ASEP </a:t>
            </a:r>
            <a:br>
              <a:rPr lang="de-DE" dirty="0"/>
            </a:br>
            <a:r>
              <a:rPr lang="de-DE" dirty="0" err="1"/>
              <a:t>cannot</a:t>
            </a:r>
            <a:r>
              <a:rPr lang="de-DE" dirty="0"/>
              <a:t> </a:t>
            </a:r>
            <a:r>
              <a:rPr lang="de-DE" dirty="0" err="1"/>
              <a:t>assess</a:t>
            </a:r>
            <a:r>
              <a:rPr lang="de-DE" dirty="0"/>
              <a:t> </a:t>
            </a:r>
            <a:br>
              <a:rPr lang="de-DE" dirty="0"/>
            </a:br>
            <a:r>
              <a:rPr lang="de-DE" dirty="0" err="1"/>
              <a:t>higher</a:t>
            </a:r>
            <a:r>
              <a:rPr lang="de-DE" dirty="0"/>
              <a:t> </a:t>
            </a:r>
            <a:r>
              <a:rPr lang="de-DE" dirty="0" err="1"/>
              <a:t>gears</a:t>
            </a:r>
            <a:r>
              <a:rPr lang="de-DE" dirty="0"/>
              <a:t> </a:t>
            </a:r>
            <a:endParaRPr lang="en-GB" dirty="0"/>
          </a:p>
        </p:txBody>
      </p:sp>
      <p:sp>
        <p:nvSpPr>
          <p:cNvPr id="3" name="Foliennummernplatzhalter 2"/>
          <p:cNvSpPr>
            <a:spLocks noGrp="1"/>
          </p:cNvSpPr>
          <p:nvPr>
            <p:ph type="sldNum" sz="quarter" idx="12"/>
          </p:nvPr>
        </p:nvSpPr>
        <p:spPr/>
        <p:txBody>
          <a:bodyPr/>
          <a:lstStyle/>
          <a:p>
            <a:fld id="{B54DA138-5A42-4C18-88B2-CB41C72B2C94}" type="slidenum">
              <a:rPr lang="en-GB" smtClean="0"/>
              <a:t>2</a:t>
            </a:fld>
            <a:endParaRPr lang="en-GB"/>
          </a:p>
        </p:txBody>
      </p:sp>
    </p:spTree>
    <p:extLst>
      <p:ext uri="{BB962C8B-B14F-4D97-AF65-F5344CB8AC3E}">
        <p14:creationId xmlns:p14="http://schemas.microsoft.com/office/powerpoint/2010/main" val="287246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ChangeArrowheads="1"/>
          </p:cNvSpPr>
          <p:nvPr/>
        </p:nvSpPr>
        <p:spPr bwMode="auto">
          <a:xfrm>
            <a:off x="1112516" y="432000"/>
            <a:ext cx="74888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pPr>
            <a:r>
              <a:rPr lang="en-US" altLang="de-DE" sz="2400" b="1" dirty="0"/>
              <a:t>The Dynamic Model</a:t>
            </a:r>
          </a:p>
        </p:txBody>
      </p:sp>
      <p:sp>
        <p:nvSpPr>
          <p:cNvPr id="5" name="Textfeld 4"/>
          <p:cNvSpPr txBox="1"/>
          <p:nvPr/>
        </p:nvSpPr>
        <p:spPr>
          <a:xfrm>
            <a:off x="623392" y="1303286"/>
            <a:ext cx="11017224" cy="4370427"/>
          </a:xfrm>
          <a:prstGeom prst="rect">
            <a:avLst/>
          </a:prstGeom>
          <a:noFill/>
        </p:spPr>
        <p:txBody>
          <a:bodyPr wrap="square" rtlCol="0">
            <a:spAutoFit/>
          </a:bodyPr>
          <a:lstStyle/>
          <a:p>
            <a:pPr marL="342900" indent="-342900">
              <a:spcBef>
                <a:spcPts val="1800"/>
              </a:spcBef>
              <a:buFont typeface="Wingdings" panose="05000000000000000000" pitchFamily="2" charset="2"/>
              <a:buChar char="Ø"/>
            </a:pPr>
            <a:r>
              <a:rPr lang="en-US" sz="2400" dirty="0"/>
              <a:t>The dynamic model consists engine speed dependent model, a no load basis and a dynamic component that is dependent on the load. </a:t>
            </a:r>
          </a:p>
          <a:p>
            <a:pPr marL="1252538" lvl="1" indent="-711200">
              <a:spcBef>
                <a:spcPts val="1800"/>
              </a:spcBef>
              <a:tabLst>
                <a:tab pos="1252538" algn="l"/>
              </a:tabLst>
            </a:pPr>
            <a:r>
              <a:rPr lang="en-US" sz="2400" dirty="0"/>
              <a:t>a)	A “no load” basis </a:t>
            </a:r>
            <a:r>
              <a:rPr lang="en-US" sz="2800" b="1" dirty="0">
                <a:effectLst>
                  <a:outerShdw blurRad="38100" dist="38100" dir="2700000" algn="tl">
                    <a:srgbClr val="000000">
                      <a:alpha val="43137"/>
                    </a:srgbClr>
                  </a:outerShdw>
                </a:effectLst>
              </a:rPr>
              <a:t>L</a:t>
            </a:r>
            <a:r>
              <a:rPr lang="en-US" sz="2800" b="1" baseline="-25000" dirty="0">
                <a:effectLst>
                  <a:outerShdw blurRad="38100" dist="38100" dir="2700000" algn="tl">
                    <a:srgbClr val="000000">
                      <a:alpha val="43137"/>
                    </a:srgbClr>
                  </a:outerShdw>
                </a:effectLst>
              </a:rPr>
              <a:t>DYN,NL</a:t>
            </a:r>
            <a:br>
              <a:rPr lang="en-US" sz="2400" dirty="0"/>
            </a:br>
            <a:br>
              <a:rPr lang="en-US" sz="2400" dirty="0"/>
            </a:br>
            <a:r>
              <a:rPr lang="en-US" sz="2400" dirty="0"/>
              <a:t>There must be a basis for the dynamic model, otherwise the dynamic would be undefined. One could chose the base mechanic model for simplicity, but practical experience suggests an individual approach with a separate “slope”.</a:t>
            </a:r>
            <a:br>
              <a:rPr lang="en-US" sz="2400" dirty="0"/>
            </a:br>
            <a:endParaRPr lang="en-US" sz="2400" dirty="0"/>
          </a:p>
          <a:p>
            <a:pPr marL="1252538" indent="-711200">
              <a:spcBef>
                <a:spcPts val="1800"/>
              </a:spcBef>
              <a:tabLst>
                <a:tab pos="1252538" algn="l"/>
              </a:tabLst>
            </a:pPr>
            <a:r>
              <a:rPr lang="en-US" sz="2400" dirty="0"/>
              <a:t>b)	A transient behavior between “no load” and “maximum load” </a:t>
            </a:r>
            <a:r>
              <a:rPr lang="en-US" sz="2800" b="1" dirty="0">
                <a:effectLst>
                  <a:outerShdw blurRad="38100" dist="38100" dir="2700000" algn="tl">
                    <a:srgbClr val="000000">
                      <a:alpha val="43137"/>
                    </a:srgbClr>
                  </a:outerShdw>
                </a:effectLst>
                <a:sym typeface="Symbol" panose="05050102010706020507" pitchFamily="18" charset="2"/>
              </a:rPr>
              <a:t></a:t>
            </a:r>
            <a:r>
              <a:rPr lang="en-US" sz="2800" b="1" dirty="0">
                <a:effectLst>
                  <a:outerShdw blurRad="38100" dist="38100" dir="2700000" algn="tl">
                    <a:srgbClr val="000000">
                      <a:alpha val="43137"/>
                    </a:srgbClr>
                  </a:outerShdw>
                </a:effectLst>
              </a:rPr>
              <a:t>L</a:t>
            </a:r>
            <a:r>
              <a:rPr lang="en-US" sz="2800" b="1" baseline="-25000" dirty="0">
                <a:effectLst>
                  <a:outerShdw blurRad="38100" dist="38100" dir="2700000" algn="tl">
                    <a:srgbClr val="000000">
                      <a:alpha val="43137"/>
                    </a:srgbClr>
                  </a:outerShdw>
                </a:effectLst>
              </a:rPr>
              <a:t>DYN</a:t>
            </a:r>
            <a:r>
              <a:rPr lang="en-US" sz="2400" dirty="0"/>
              <a:t> that describes the sound dynamic between cruising and maximum performance.</a:t>
            </a:r>
          </a:p>
        </p:txBody>
      </p:sp>
      <p:sp>
        <p:nvSpPr>
          <p:cNvPr id="4" name="Ellipse 3"/>
          <p:cNvSpPr/>
          <p:nvPr/>
        </p:nvSpPr>
        <p:spPr>
          <a:xfrm>
            <a:off x="623392" y="432000"/>
            <a:ext cx="432048" cy="449330"/>
          </a:xfrm>
          <a:prstGeom prst="ellipse">
            <a:avLst/>
          </a:prstGeom>
          <a:solidFill>
            <a:srgbClr val="FFCC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latin typeface="+mj-lt"/>
              </a:rPr>
              <a:t>3</a:t>
            </a:r>
          </a:p>
        </p:txBody>
      </p:sp>
      <p:sp>
        <p:nvSpPr>
          <p:cNvPr id="2" name="Foliennummernplatzhalter 1"/>
          <p:cNvSpPr>
            <a:spLocks noGrp="1"/>
          </p:cNvSpPr>
          <p:nvPr>
            <p:ph type="sldNum" sz="quarter" idx="12"/>
          </p:nvPr>
        </p:nvSpPr>
        <p:spPr/>
        <p:txBody>
          <a:bodyPr/>
          <a:lstStyle/>
          <a:p>
            <a:fld id="{B54DA138-5A42-4C18-88B2-CB41C72B2C94}" type="slidenum">
              <a:rPr lang="en-GB" smtClean="0"/>
              <a:t>20</a:t>
            </a:fld>
            <a:endParaRPr lang="en-GB"/>
          </a:p>
        </p:txBody>
      </p:sp>
    </p:spTree>
    <p:extLst>
      <p:ext uri="{BB962C8B-B14F-4D97-AF65-F5344CB8AC3E}">
        <p14:creationId xmlns:p14="http://schemas.microsoft.com/office/powerpoint/2010/main" val="117083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ChangeArrowheads="1"/>
          </p:cNvSpPr>
          <p:nvPr/>
        </p:nvSpPr>
        <p:spPr bwMode="auto">
          <a:xfrm>
            <a:off x="1112516" y="432000"/>
            <a:ext cx="74888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pPr>
            <a:r>
              <a:rPr lang="en-US" altLang="de-DE" sz="2400" b="1" dirty="0"/>
              <a:t>The Dynamic Model</a:t>
            </a:r>
          </a:p>
        </p:txBody>
      </p:sp>
      <p:sp>
        <p:nvSpPr>
          <p:cNvPr id="4" name="Ellipse 3"/>
          <p:cNvSpPr/>
          <p:nvPr/>
        </p:nvSpPr>
        <p:spPr>
          <a:xfrm>
            <a:off x="623392" y="432000"/>
            <a:ext cx="432048" cy="449330"/>
          </a:xfrm>
          <a:prstGeom prst="ellipse">
            <a:avLst/>
          </a:prstGeom>
          <a:solidFill>
            <a:srgbClr val="FFCC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latin typeface="+mj-lt"/>
              </a:rPr>
              <a:t>3</a:t>
            </a:r>
          </a:p>
        </p:txBody>
      </p:sp>
      <p:sp>
        <p:nvSpPr>
          <p:cNvPr id="6" name="Textfeld 5"/>
          <p:cNvSpPr txBox="1"/>
          <p:nvPr/>
        </p:nvSpPr>
        <p:spPr>
          <a:xfrm>
            <a:off x="421361" y="1378354"/>
            <a:ext cx="10404648" cy="1154162"/>
          </a:xfrm>
          <a:prstGeom prst="rect">
            <a:avLst/>
          </a:prstGeom>
          <a:noFill/>
        </p:spPr>
        <p:txBody>
          <a:bodyPr wrap="square" rtlCol="0">
            <a:spAutoFit/>
          </a:bodyPr>
          <a:lstStyle/>
          <a:p>
            <a:pPr marL="534988" indent="-266700">
              <a:spcBef>
                <a:spcPts val="600"/>
              </a:spcBef>
              <a:buFont typeface="Wingdings" panose="05000000000000000000" pitchFamily="2" charset="2"/>
              <a:buChar char="Ø"/>
            </a:pPr>
            <a:r>
              <a:rPr lang="en-US" sz="2000" dirty="0"/>
              <a:t>The </a:t>
            </a:r>
            <a:r>
              <a:rPr lang="en-GB" sz="2000" dirty="0"/>
              <a:t>mathematical</a:t>
            </a:r>
            <a:r>
              <a:rPr lang="en-US" sz="2000" dirty="0"/>
              <a:t> function is:</a:t>
            </a:r>
          </a:p>
          <a:p>
            <a:pPr>
              <a:spcBef>
                <a:spcPts val="600"/>
              </a:spcBef>
              <a:tabLst>
                <a:tab pos="357188" algn="l"/>
              </a:tabLst>
            </a:pPr>
            <a:br>
              <a:rPr lang="en-US" sz="2000" dirty="0"/>
            </a:br>
            <a:r>
              <a:rPr lang="en-US" sz="2000" dirty="0"/>
              <a:t>	</a:t>
            </a:r>
            <a:r>
              <a:rPr lang="en-US" sz="2400" dirty="0"/>
              <a:t>L</a:t>
            </a:r>
            <a:r>
              <a:rPr lang="en-US" sz="2400" baseline="-25000" dirty="0"/>
              <a:t>DYN</a:t>
            </a:r>
            <a:r>
              <a:rPr lang="en-US" sz="2400" dirty="0"/>
              <a:t>   = </a:t>
            </a:r>
            <a:r>
              <a:rPr lang="en-US" sz="2400" dirty="0" err="1">
                <a:solidFill>
                  <a:srgbClr val="FF0000"/>
                </a:solidFill>
                <a:effectLst>
                  <a:outerShdw blurRad="38100" dist="38100" dir="2700000" algn="tl">
                    <a:srgbClr val="000000">
                      <a:alpha val="43137"/>
                    </a:srgbClr>
                  </a:outerShdw>
                </a:effectLst>
              </a:rPr>
              <a:t>slope</a:t>
            </a:r>
            <a:r>
              <a:rPr lang="en-US" sz="2400" baseline="-25000" dirty="0" err="1">
                <a:solidFill>
                  <a:srgbClr val="FF0000"/>
                </a:solidFill>
                <a:effectLst>
                  <a:outerShdw blurRad="38100" dist="38100" dir="2700000" algn="tl">
                    <a:srgbClr val="000000">
                      <a:alpha val="43137"/>
                    </a:srgbClr>
                  </a:outerShdw>
                </a:effectLst>
              </a:rPr>
              <a:t>DYN,NL</a:t>
            </a:r>
            <a:r>
              <a:rPr lang="en-US" sz="2400" dirty="0">
                <a:effectLst>
                  <a:outerShdw blurRad="38100" dist="38100" dir="2700000" algn="tl">
                    <a:srgbClr val="000000">
                      <a:alpha val="43137"/>
                    </a:srgbClr>
                  </a:outerShdw>
                </a:effectLst>
              </a:rPr>
              <a:t> </a:t>
            </a:r>
            <a:r>
              <a:rPr lang="en-US" sz="2400" dirty="0"/>
              <a:t>* LOG</a:t>
            </a:r>
            <a:r>
              <a:rPr lang="en-US" sz="2400" baseline="-25000" dirty="0"/>
              <a:t>10</a:t>
            </a:r>
            <a:r>
              <a:rPr lang="en-US" sz="2400" dirty="0"/>
              <a:t>( </a:t>
            </a:r>
            <a:r>
              <a:rPr lang="en-US" sz="2400" dirty="0" err="1"/>
              <a:t>n</a:t>
            </a:r>
            <a:r>
              <a:rPr lang="en-US" sz="2400" baseline="-25000" dirty="0" err="1"/>
              <a:t>test</a:t>
            </a:r>
            <a:r>
              <a:rPr lang="en-US" sz="2400" dirty="0"/>
              <a:t>+ </a:t>
            </a:r>
            <a:r>
              <a:rPr lang="en-US" sz="2400" dirty="0" err="1">
                <a:solidFill>
                  <a:srgbClr val="FF0000"/>
                </a:solidFill>
                <a:effectLst>
                  <a:outerShdw blurRad="38100" dist="38100" dir="2700000" algn="tl">
                    <a:srgbClr val="000000">
                      <a:alpha val="43137"/>
                    </a:srgbClr>
                  </a:outerShdw>
                </a:effectLst>
              </a:rPr>
              <a:t>n</a:t>
            </a:r>
            <a:r>
              <a:rPr lang="en-US" sz="2400" baseline="-25000" dirty="0" err="1">
                <a:solidFill>
                  <a:srgbClr val="FF0000"/>
                </a:solidFill>
                <a:effectLst>
                  <a:outerShdw blurRad="38100" dist="38100" dir="2700000" algn="tl">
                    <a:srgbClr val="000000">
                      <a:alpha val="43137"/>
                    </a:srgbClr>
                  </a:outerShdw>
                </a:effectLst>
              </a:rPr>
              <a:t>shift</a:t>
            </a:r>
            <a:r>
              <a:rPr lang="en-US" sz="2400" dirty="0">
                <a:solidFill>
                  <a:srgbClr val="FF9900"/>
                </a:solidFill>
              </a:rPr>
              <a:t> </a:t>
            </a:r>
            <a:r>
              <a:rPr lang="en-US" sz="2400" dirty="0"/>
              <a:t>)/(</a:t>
            </a:r>
            <a:r>
              <a:rPr lang="en-US" sz="2400" dirty="0" err="1"/>
              <a:t>n</a:t>
            </a:r>
            <a:r>
              <a:rPr lang="en-US" sz="2400" baseline="-25000" dirty="0" err="1"/>
              <a:t>wot,ref</a:t>
            </a:r>
            <a:r>
              <a:rPr lang="en-US" sz="2400" dirty="0"/>
              <a:t> + </a:t>
            </a:r>
            <a:r>
              <a:rPr lang="en-US" sz="2400" dirty="0" err="1">
                <a:solidFill>
                  <a:srgbClr val="FF0000"/>
                </a:solidFill>
                <a:effectLst>
                  <a:outerShdw blurRad="38100" dist="38100" dir="2700000" algn="tl">
                    <a:srgbClr val="000000">
                      <a:alpha val="43137"/>
                    </a:srgbClr>
                  </a:outerShdw>
                </a:effectLst>
              </a:rPr>
              <a:t>n</a:t>
            </a:r>
            <a:r>
              <a:rPr lang="en-US" sz="2400" baseline="-25000" dirty="0" err="1">
                <a:solidFill>
                  <a:srgbClr val="FF0000"/>
                </a:solidFill>
                <a:effectLst>
                  <a:outerShdw blurRad="38100" dist="38100" dir="2700000" algn="tl">
                    <a:srgbClr val="000000">
                      <a:alpha val="43137"/>
                    </a:srgbClr>
                  </a:outerShdw>
                </a:effectLst>
              </a:rPr>
              <a:t>shift</a:t>
            </a:r>
            <a:r>
              <a:rPr lang="en-US" sz="2400" baseline="-25000" dirty="0">
                <a:solidFill>
                  <a:schemeClr val="accent2">
                    <a:lumMod val="75000"/>
                  </a:schemeClr>
                </a:solidFill>
                <a:effectLst>
                  <a:outerShdw blurRad="38100" dist="38100" dir="2700000" algn="tl">
                    <a:srgbClr val="000000">
                      <a:alpha val="43137"/>
                    </a:srgbClr>
                  </a:outerShdw>
                </a:effectLst>
              </a:rPr>
              <a:t> </a:t>
            </a:r>
            <a:r>
              <a:rPr lang="en-US" sz="2400" dirty="0"/>
              <a:t>)) + </a:t>
            </a:r>
            <a:r>
              <a:rPr lang="en-US" sz="2400" dirty="0">
                <a:solidFill>
                  <a:srgbClr val="FF0000"/>
                </a:solidFill>
                <a:effectLst>
                  <a:outerShdw blurRad="38100" dist="38100" dir="2700000" algn="tl">
                    <a:srgbClr val="000000">
                      <a:alpha val="43137"/>
                    </a:srgbClr>
                  </a:outerShdw>
                </a:effectLst>
              </a:rPr>
              <a:t>L</a:t>
            </a:r>
            <a:r>
              <a:rPr lang="en-US" sz="2400" baseline="-25000" dirty="0">
                <a:solidFill>
                  <a:srgbClr val="FF0000"/>
                </a:solidFill>
                <a:effectLst>
                  <a:outerShdw blurRad="38100" dist="38100" dir="2700000" algn="tl">
                    <a:srgbClr val="000000">
                      <a:alpha val="43137"/>
                    </a:srgbClr>
                  </a:outerShdw>
                </a:effectLst>
              </a:rPr>
              <a:t>REF,DYN, NL</a:t>
            </a:r>
            <a:r>
              <a:rPr lang="en-US" sz="2000" dirty="0"/>
              <a:t> +</a:t>
            </a:r>
            <a:r>
              <a:rPr lang="en-US" sz="2400" dirty="0"/>
              <a:t> </a:t>
            </a:r>
            <a:r>
              <a:rPr lang="en-US" sz="2400" dirty="0">
                <a:solidFill>
                  <a:srgbClr val="FF0000"/>
                </a:solidFill>
                <a:effectLst>
                  <a:outerShdw blurRad="38100" dist="38100" dir="2700000" algn="tl">
                    <a:srgbClr val="000000">
                      <a:alpha val="43137"/>
                    </a:srgbClr>
                  </a:outerShdw>
                </a:effectLst>
                <a:sym typeface="Symbol" panose="05050102010706020507" pitchFamily="18" charset="2"/>
              </a:rPr>
              <a:t></a:t>
            </a:r>
            <a:r>
              <a:rPr lang="en-US" sz="2400" dirty="0">
                <a:solidFill>
                  <a:srgbClr val="FF0000"/>
                </a:solidFill>
                <a:effectLst>
                  <a:outerShdw blurRad="38100" dist="38100" dir="2700000" algn="tl">
                    <a:srgbClr val="000000">
                      <a:alpha val="43137"/>
                    </a:srgbClr>
                  </a:outerShdw>
                </a:effectLst>
              </a:rPr>
              <a:t>L</a:t>
            </a:r>
            <a:r>
              <a:rPr lang="en-US" sz="2000" baseline="-25000" dirty="0">
                <a:solidFill>
                  <a:srgbClr val="FF0000"/>
                </a:solidFill>
                <a:effectLst>
                  <a:outerShdw blurRad="38100" dist="38100" dir="2700000" algn="tl">
                    <a:srgbClr val="000000">
                      <a:alpha val="43137"/>
                    </a:srgbClr>
                  </a:outerShdw>
                </a:effectLst>
              </a:rPr>
              <a:t>DYN</a:t>
            </a:r>
          </a:p>
        </p:txBody>
      </p:sp>
      <p:sp>
        <p:nvSpPr>
          <p:cNvPr id="10" name="Ellipse 9"/>
          <p:cNvSpPr/>
          <p:nvPr/>
        </p:nvSpPr>
        <p:spPr>
          <a:xfrm>
            <a:off x="7896200" y="2057330"/>
            <a:ext cx="1224136" cy="52937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solidFill>
                <a:srgbClr val="FF9900"/>
              </a:solidFill>
            </a:endParaRPr>
          </a:p>
        </p:txBody>
      </p:sp>
      <p:grpSp>
        <p:nvGrpSpPr>
          <p:cNvPr id="11" name="Gruppieren 10"/>
          <p:cNvGrpSpPr/>
          <p:nvPr/>
        </p:nvGrpSpPr>
        <p:grpSpPr>
          <a:xfrm>
            <a:off x="4904928" y="2094822"/>
            <a:ext cx="3696420" cy="2481279"/>
            <a:chOff x="3380928" y="1987072"/>
            <a:chExt cx="3696420" cy="2481279"/>
          </a:xfrm>
        </p:grpSpPr>
        <p:cxnSp>
          <p:nvCxnSpPr>
            <p:cNvPr id="12" name="Gerade Verbindung mit Pfeil 11"/>
            <p:cNvCxnSpPr>
              <a:stCxn id="14" idx="0"/>
              <a:endCxn id="16" idx="4"/>
            </p:cNvCxnSpPr>
            <p:nvPr/>
          </p:nvCxnSpPr>
          <p:spPr>
            <a:xfrm flipH="1" flipV="1">
              <a:off x="3652498" y="2491128"/>
              <a:ext cx="1596112" cy="653784"/>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a:stCxn id="14" idx="0"/>
              <a:endCxn id="15" idx="4"/>
            </p:cNvCxnSpPr>
            <p:nvPr/>
          </p:nvCxnSpPr>
          <p:spPr>
            <a:xfrm flipV="1">
              <a:off x="5248610" y="2500005"/>
              <a:ext cx="337967" cy="644907"/>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3419872" y="3144912"/>
              <a:ext cx="3657476" cy="1323439"/>
            </a:xfrm>
            <a:prstGeom prst="rect">
              <a:avLst/>
            </a:prstGeom>
            <a:noFill/>
          </p:spPr>
          <p:txBody>
            <a:bodyPr wrap="square" rtlCol="0">
              <a:spAutoFit/>
            </a:bodyPr>
            <a:lstStyle/>
            <a:p>
              <a:pPr>
                <a:lnSpc>
                  <a:spcPts val="2400"/>
                </a:lnSpc>
              </a:pPr>
              <a:r>
                <a:rPr lang="de-DE" sz="2000" dirty="0"/>
                <a:t>An </a:t>
              </a:r>
              <a:r>
                <a:rPr lang="de-DE" sz="2000" dirty="0" err="1"/>
                <a:t>engine</a:t>
              </a:r>
              <a:r>
                <a:rPr lang="de-DE" sz="2000" dirty="0"/>
                <a:t> </a:t>
              </a:r>
              <a:r>
                <a:rPr lang="de-DE" sz="2000" dirty="0" err="1"/>
                <a:t>speed</a:t>
              </a:r>
              <a:r>
                <a:rPr lang="de-DE" sz="2000" dirty="0"/>
                <a:t> </a:t>
              </a:r>
              <a:r>
                <a:rPr lang="de-DE" sz="2000" dirty="0" err="1"/>
                <a:t>shift</a:t>
              </a:r>
              <a:r>
                <a:rPr lang="de-DE" sz="2000" dirty="0"/>
                <a:t> </a:t>
              </a:r>
              <a:r>
                <a:rPr lang="de-DE" sz="2000" dirty="0" err="1"/>
                <a:t>component</a:t>
              </a:r>
              <a:r>
                <a:rPr lang="de-DE" sz="2000" dirty="0"/>
                <a:t> </a:t>
              </a:r>
              <a:r>
                <a:rPr lang="de-DE" sz="2000" b="1" dirty="0" err="1">
                  <a:solidFill>
                    <a:srgbClr val="FF0000"/>
                  </a:solidFill>
                  <a:effectLst>
                    <a:outerShdw blurRad="38100" dist="38100" dir="2700000" algn="tl">
                      <a:srgbClr val="000000">
                        <a:alpha val="43137"/>
                      </a:srgbClr>
                    </a:outerShdw>
                  </a:effectLst>
                </a:rPr>
                <a:t>n</a:t>
              </a:r>
              <a:r>
                <a:rPr lang="de-DE" sz="2000" b="1" baseline="-25000" dirty="0" err="1">
                  <a:solidFill>
                    <a:srgbClr val="FF0000"/>
                  </a:solidFill>
                  <a:effectLst>
                    <a:outerShdw blurRad="38100" dist="38100" dir="2700000" algn="tl">
                      <a:srgbClr val="000000">
                        <a:alpha val="43137"/>
                      </a:srgbClr>
                    </a:outerShdw>
                  </a:effectLst>
                </a:rPr>
                <a:t>shift</a:t>
              </a:r>
              <a:r>
                <a:rPr lang="de-DE" sz="2000" dirty="0"/>
                <a:t> </a:t>
              </a:r>
              <a:r>
                <a:rPr lang="de-DE" sz="2000" dirty="0" err="1"/>
                <a:t>is</a:t>
              </a:r>
              <a:r>
                <a:rPr lang="de-DE" sz="2000" dirty="0"/>
                <a:t> </a:t>
              </a:r>
              <a:r>
                <a:rPr lang="de-DE" sz="2000" dirty="0" err="1"/>
                <a:t>introduced</a:t>
              </a:r>
              <a:r>
                <a:rPr lang="de-DE" sz="2000" dirty="0"/>
                <a:t> </a:t>
              </a:r>
              <a:r>
                <a:rPr lang="de-DE" sz="2000" dirty="0" err="1"/>
                <a:t>for</a:t>
              </a:r>
              <a:r>
                <a:rPr lang="de-DE" sz="2000" dirty="0"/>
                <a:t> an </a:t>
              </a:r>
              <a:r>
                <a:rPr lang="de-DE" sz="2000" dirty="0" err="1"/>
                <a:t>optimized</a:t>
              </a:r>
              <a:r>
                <a:rPr lang="de-DE" sz="2000" dirty="0"/>
                <a:t> </a:t>
              </a:r>
              <a:r>
                <a:rPr lang="de-DE" sz="2000" dirty="0" err="1"/>
                <a:t>curve</a:t>
              </a:r>
              <a:r>
                <a:rPr lang="de-DE" sz="2000" dirty="0"/>
                <a:t> </a:t>
              </a:r>
              <a:r>
                <a:rPr lang="de-DE" sz="2000" dirty="0" err="1"/>
                <a:t>fitting</a:t>
              </a:r>
              <a:r>
                <a:rPr lang="de-DE" sz="2000" dirty="0"/>
                <a:t> </a:t>
              </a:r>
              <a:r>
                <a:rPr lang="de-DE" sz="2000" dirty="0" err="1"/>
                <a:t>for</a:t>
              </a:r>
              <a:r>
                <a:rPr lang="de-DE" sz="2000" dirty="0"/>
                <a:t> </a:t>
              </a:r>
              <a:r>
                <a:rPr lang="de-DE" sz="2000" dirty="0" err="1"/>
                <a:t>the</a:t>
              </a:r>
              <a:r>
                <a:rPr lang="de-DE" sz="2000" dirty="0"/>
                <a:t> </a:t>
              </a:r>
              <a:r>
                <a:rPr lang="de-DE" sz="2000" dirty="0" err="1"/>
                <a:t>dynamic</a:t>
              </a:r>
              <a:r>
                <a:rPr lang="de-DE" sz="2000" dirty="0"/>
                <a:t> </a:t>
              </a:r>
              <a:r>
                <a:rPr lang="de-DE" sz="2000" dirty="0" err="1"/>
                <a:t>model</a:t>
              </a:r>
              <a:endParaRPr lang="de-DE" sz="2000" dirty="0"/>
            </a:p>
          </p:txBody>
        </p:sp>
        <p:sp>
          <p:nvSpPr>
            <p:cNvPr id="15" name="Ellipse 14"/>
            <p:cNvSpPr/>
            <p:nvPr/>
          </p:nvSpPr>
          <p:spPr>
            <a:xfrm>
              <a:off x="5318138" y="1995949"/>
              <a:ext cx="536878" cy="5040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solidFill>
                  <a:srgbClr val="FF9900"/>
                </a:solidFill>
              </a:endParaRPr>
            </a:p>
          </p:txBody>
        </p:sp>
        <p:sp>
          <p:nvSpPr>
            <p:cNvPr id="16" name="Ellipse 15"/>
            <p:cNvSpPr/>
            <p:nvPr/>
          </p:nvSpPr>
          <p:spPr>
            <a:xfrm>
              <a:off x="3380928" y="1987072"/>
              <a:ext cx="543139" cy="5040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solidFill>
                  <a:srgbClr val="FF9900"/>
                </a:solidFill>
              </a:endParaRPr>
            </a:p>
          </p:txBody>
        </p:sp>
      </p:grpSp>
      <p:grpSp>
        <p:nvGrpSpPr>
          <p:cNvPr id="17" name="Gruppieren 16"/>
          <p:cNvGrpSpPr/>
          <p:nvPr/>
        </p:nvGrpSpPr>
        <p:grpSpPr>
          <a:xfrm>
            <a:off x="556317" y="2092542"/>
            <a:ext cx="3927107" cy="3182410"/>
            <a:chOff x="-967683" y="1984793"/>
            <a:chExt cx="3927107" cy="3182410"/>
          </a:xfrm>
        </p:grpSpPr>
        <p:cxnSp>
          <p:nvCxnSpPr>
            <p:cNvPr id="18" name="Gerade Verbindung mit Pfeil 17"/>
            <p:cNvCxnSpPr>
              <a:stCxn id="20" idx="0"/>
              <a:endCxn id="19" idx="4"/>
            </p:cNvCxnSpPr>
            <p:nvPr/>
          </p:nvCxnSpPr>
          <p:spPr>
            <a:xfrm flipH="1" flipV="1">
              <a:off x="932795" y="2488849"/>
              <a:ext cx="63076" cy="662418"/>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Ellipse 18"/>
            <p:cNvSpPr/>
            <p:nvPr/>
          </p:nvSpPr>
          <p:spPr>
            <a:xfrm>
              <a:off x="248719" y="1984793"/>
              <a:ext cx="1368152" cy="5040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solidFill>
                  <a:srgbClr val="FF9900"/>
                </a:solidFill>
              </a:endParaRPr>
            </a:p>
          </p:txBody>
        </p:sp>
        <p:sp>
          <p:nvSpPr>
            <p:cNvPr id="20" name="Textfeld 19"/>
            <p:cNvSpPr txBox="1"/>
            <p:nvPr/>
          </p:nvSpPr>
          <p:spPr>
            <a:xfrm>
              <a:off x="-967683" y="3151267"/>
              <a:ext cx="3927107" cy="2015936"/>
            </a:xfrm>
            <a:prstGeom prst="rect">
              <a:avLst/>
            </a:prstGeom>
            <a:noFill/>
          </p:spPr>
          <p:txBody>
            <a:bodyPr wrap="square" rtlCol="0">
              <a:spAutoFit/>
            </a:bodyPr>
            <a:lstStyle/>
            <a:p>
              <a:pPr>
                <a:lnSpc>
                  <a:spcPts val="2400"/>
                </a:lnSpc>
              </a:pPr>
              <a:r>
                <a:rPr lang="en-GB" sz="2000" dirty="0"/>
                <a:t>A </a:t>
              </a:r>
              <a:r>
                <a:rPr lang="en-GB" sz="2000" b="1" dirty="0" err="1">
                  <a:solidFill>
                    <a:srgbClr val="FF0000"/>
                  </a:solidFill>
                  <a:effectLst>
                    <a:outerShdw blurRad="38100" dist="38100" dir="2700000" algn="tl">
                      <a:srgbClr val="000000">
                        <a:alpha val="43137"/>
                      </a:srgbClr>
                    </a:outerShdw>
                  </a:effectLst>
                </a:rPr>
                <a:t>slope</a:t>
              </a:r>
              <a:r>
                <a:rPr lang="en-GB" sz="2000" b="1" baseline="-25000" dirty="0" err="1">
                  <a:solidFill>
                    <a:srgbClr val="FF0000"/>
                  </a:solidFill>
                  <a:effectLst>
                    <a:outerShdw blurRad="38100" dist="38100" dir="2700000" algn="tl">
                      <a:srgbClr val="000000">
                        <a:alpha val="43137"/>
                      </a:srgbClr>
                    </a:outerShdw>
                  </a:effectLst>
                </a:rPr>
                <a:t>DYN,min</a:t>
              </a:r>
              <a:r>
                <a:rPr lang="en-GB" sz="2000" dirty="0"/>
                <a:t> for test engine speeds below </a:t>
              </a:r>
              <a:r>
                <a:rPr lang="en-GB" sz="2000" b="1" dirty="0" err="1">
                  <a:solidFill>
                    <a:srgbClr val="FF0000"/>
                  </a:solidFill>
                  <a:effectLst>
                    <a:outerShdw blurRad="38100" dist="38100" dir="2700000" algn="tl">
                      <a:srgbClr val="000000">
                        <a:alpha val="43137"/>
                      </a:srgbClr>
                    </a:outerShdw>
                  </a:effectLst>
                </a:rPr>
                <a:t>n</a:t>
              </a:r>
              <a:r>
                <a:rPr lang="en-GB" sz="2000" b="1" baseline="-25000" dirty="0" err="1">
                  <a:solidFill>
                    <a:srgbClr val="FF0000"/>
                  </a:solidFill>
                  <a:effectLst>
                    <a:outerShdw blurRad="38100" dist="38100" dir="2700000" algn="tl">
                      <a:srgbClr val="000000">
                        <a:alpha val="43137"/>
                      </a:srgbClr>
                    </a:outerShdw>
                  </a:effectLst>
                </a:rPr>
                <a:t>BB</a:t>
              </a:r>
              <a:r>
                <a:rPr lang="en-GB" sz="2000" b="1" baseline="-25000" dirty="0">
                  <a:solidFill>
                    <a:srgbClr val="FF0000"/>
                  </a:solidFill>
                  <a:effectLst>
                    <a:outerShdw blurRad="38100" dist="38100" dir="2700000" algn="tl">
                      <a:srgbClr val="000000">
                        <a:alpha val="43137"/>
                      </a:srgbClr>
                    </a:outerShdw>
                  </a:effectLst>
                </a:rPr>
                <a:t>’,REF</a:t>
              </a:r>
              <a:r>
                <a:rPr lang="en-GB" sz="2000" b="1" dirty="0">
                  <a:solidFill>
                    <a:srgbClr val="FF0000"/>
                  </a:solidFill>
                  <a:effectLst>
                    <a:outerShdw blurRad="38100" dist="38100" dir="2700000" algn="tl">
                      <a:srgbClr val="000000">
                        <a:alpha val="43137"/>
                      </a:srgbClr>
                    </a:outerShdw>
                  </a:effectLst>
                </a:rPr>
                <a:t> </a:t>
              </a:r>
              <a:r>
                <a:rPr lang="en-GB" sz="2000" dirty="0"/>
                <a:t>and a </a:t>
              </a:r>
              <a:r>
                <a:rPr lang="en-GB" sz="2000" b="1" dirty="0" err="1">
                  <a:solidFill>
                    <a:srgbClr val="FF0000"/>
                  </a:solidFill>
                  <a:effectLst>
                    <a:outerShdw blurRad="38100" dist="38100" dir="2700000" algn="tl">
                      <a:srgbClr val="000000">
                        <a:alpha val="43137"/>
                      </a:srgbClr>
                    </a:outerShdw>
                  </a:effectLst>
                </a:rPr>
                <a:t>slope</a:t>
              </a:r>
              <a:r>
                <a:rPr lang="en-GB" sz="2000" b="1" baseline="-25000" dirty="0" err="1">
                  <a:solidFill>
                    <a:srgbClr val="FF0000"/>
                  </a:solidFill>
                  <a:effectLst>
                    <a:outerShdw blurRad="38100" dist="38100" dir="2700000" algn="tl">
                      <a:srgbClr val="000000">
                        <a:alpha val="43137"/>
                      </a:srgbClr>
                    </a:outerShdw>
                  </a:effectLst>
                </a:rPr>
                <a:t>DYN,max</a:t>
              </a:r>
              <a:r>
                <a:rPr lang="en-GB" sz="2000" dirty="0"/>
                <a:t> for speeds above </a:t>
              </a:r>
              <a:r>
                <a:rPr lang="en-GB" sz="2000" b="1" dirty="0" err="1">
                  <a:solidFill>
                    <a:srgbClr val="FF0000"/>
                  </a:solidFill>
                  <a:effectLst>
                    <a:outerShdw blurRad="38100" dist="38100" dir="2700000" algn="tl">
                      <a:srgbClr val="000000">
                        <a:alpha val="43137"/>
                      </a:srgbClr>
                    </a:outerShdw>
                  </a:effectLst>
                </a:rPr>
                <a:t>n</a:t>
              </a:r>
              <a:r>
                <a:rPr lang="en-GB" sz="2000" b="1" baseline="-25000" dirty="0" err="1">
                  <a:solidFill>
                    <a:srgbClr val="FF0000"/>
                  </a:solidFill>
                  <a:effectLst>
                    <a:outerShdw blurRad="38100" dist="38100" dir="2700000" algn="tl">
                      <a:srgbClr val="000000">
                        <a:alpha val="43137"/>
                      </a:srgbClr>
                    </a:outerShdw>
                  </a:effectLst>
                </a:rPr>
                <a:t>BB</a:t>
              </a:r>
              <a:r>
                <a:rPr lang="en-GB" sz="2000" b="1" baseline="-25000" dirty="0">
                  <a:solidFill>
                    <a:srgbClr val="FF0000"/>
                  </a:solidFill>
                  <a:effectLst>
                    <a:outerShdw blurRad="38100" dist="38100" dir="2700000" algn="tl">
                      <a:srgbClr val="000000">
                        <a:alpha val="43137"/>
                      </a:srgbClr>
                    </a:outerShdw>
                  </a:effectLst>
                </a:rPr>
                <a:t>’,REF</a:t>
              </a:r>
              <a:r>
                <a:rPr lang="en-GB" sz="2000" b="1" dirty="0">
                  <a:solidFill>
                    <a:srgbClr val="FF0000"/>
                  </a:solidFill>
                  <a:effectLst>
                    <a:outerShdw blurRad="38100" dist="38100" dir="2700000" algn="tl">
                      <a:srgbClr val="000000">
                        <a:alpha val="43137"/>
                      </a:srgbClr>
                    </a:outerShdw>
                  </a:effectLst>
                </a:rPr>
                <a:t> </a:t>
              </a:r>
              <a:r>
                <a:rPr lang="en-GB" sz="2000" dirty="0"/>
                <a:t>is introduced.</a:t>
              </a:r>
            </a:p>
            <a:p>
              <a:pPr>
                <a:lnSpc>
                  <a:spcPts val="2400"/>
                </a:lnSpc>
                <a:spcBef>
                  <a:spcPts val="600"/>
                </a:spcBef>
              </a:pPr>
              <a:r>
                <a:rPr lang="en-GB" sz="2000" dirty="0"/>
                <a:t>The differentiation accounts for the unknown behaviour of the power train.</a:t>
              </a:r>
            </a:p>
          </p:txBody>
        </p:sp>
      </p:grpSp>
      <p:sp>
        <p:nvSpPr>
          <p:cNvPr id="28" name="Textfeld 27"/>
          <p:cNvSpPr txBox="1"/>
          <p:nvPr/>
        </p:nvSpPr>
        <p:spPr>
          <a:xfrm>
            <a:off x="5509860" y="4617271"/>
            <a:ext cx="2525500" cy="523220"/>
          </a:xfrm>
          <a:prstGeom prst="rect">
            <a:avLst/>
          </a:prstGeom>
          <a:noFill/>
        </p:spPr>
        <p:txBody>
          <a:bodyPr wrap="none" rtlCol="0">
            <a:spAutoFit/>
          </a:bodyPr>
          <a:lstStyle/>
          <a:p>
            <a:r>
              <a:rPr lang="en-GB" sz="2800" dirty="0" err="1">
                <a:solidFill>
                  <a:srgbClr val="FF0000"/>
                </a:solidFill>
                <a:effectLst>
                  <a:outerShdw blurRad="38100" dist="38100" dir="2700000" algn="tl">
                    <a:srgbClr val="000000">
                      <a:alpha val="43137"/>
                    </a:srgbClr>
                  </a:outerShdw>
                </a:effectLst>
              </a:rPr>
              <a:t>n</a:t>
            </a:r>
            <a:r>
              <a:rPr lang="en-GB" sz="2800" baseline="-25000" dirty="0" err="1">
                <a:solidFill>
                  <a:srgbClr val="FF0000"/>
                </a:solidFill>
                <a:effectLst>
                  <a:outerShdw blurRad="38100" dist="38100" dir="2700000" algn="tl">
                    <a:srgbClr val="000000">
                      <a:alpha val="43137"/>
                    </a:srgbClr>
                  </a:outerShdw>
                </a:effectLst>
              </a:rPr>
              <a:t>BB</a:t>
            </a:r>
            <a:r>
              <a:rPr lang="en-GB" sz="2800" baseline="-25000" dirty="0">
                <a:solidFill>
                  <a:srgbClr val="FF0000"/>
                </a:solidFill>
                <a:effectLst>
                  <a:outerShdw blurRad="38100" dist="38100" dir="2700000" algn="tl">
                    <a:srgbClr val="000000">
                      <a:alpha val="43137"/>
                    </a:srgbClr>
                  </a:outerShdw>
                </a:effectLst>
              </a:rPr>
              <a:t>’,REF</a:t>
            </a:r>
            <a:r>
              <a:rPr lang="en-GB" sz="2800" dirty="0">
                <a:solidFill>
                  <a:srgbClr val="FF0000"/>
                </a:solidFill>
                <a:effectLst>
                  <a:outerShdw blurRad="38100" dist="38100" dir="2700000" algn="tl">
                    <a:srgbClr val="000000">
                      <a:alpha val="43137"/>
                    </a:srgbClr>
                  </a:outerShdw>
                </a:effectLst>
              </a:rPr>
              <a:t> = </a:t>
            </a:r>
            <a:r>
              <a:rPr lang="en-GB" sz="2800" dirty="0" err="1">
                <a:solidFill>
                  <a:srgbClr val="FF0000"/>
                </a:solidFill>
                <a:effectLst>
                  <a:outerShdw blurRad="38100" dist="38100" dir="2700000" algn="tl">
                    <a:srgbClr val="000000">
                      <a:alpha val="43137"/>
                    </a:srgbClr>
                  </a:outerShdw>
                </a:effectLst>
              </a:rPr>
              <a:t>n</a:t>
            </a:r>
            <a:r>
              <a:rPr lang="en-GB" sz="2800" baseline="-25000" dirty="0" err="1">
                <a:solidFill>
                  <a:srgbClr val="FF0000"/>
                </a:solidFill>
                <a:effectLst>
                  <a:outerShdw blurRad="38100" dist="38100" dir="2700000" algn="tl">
                    <a:srgbClr val="000000">
                      <a:alpha val="43137"/>
                    </a:srgbClr>
                  </a:outerShdw>
                </a:effectLst>
              </a:rPr>
              <a:t>BB</a:t>
            </a:r>
            <a:r>
              <a:rPr lang="en-GB" sz="2800" baseline="-25000" dirty="0">
                <a:solidFill>
                  <a:srgbClr val="FF0000"/>
                </a:solidFill>
                <a:effectLst>
                  <a:outerShdw blurRad="38100" dist="38100" dir="2700000" algn="tl">
                    <a:srgbClr val="000000">
                      <a:alpha val="43137"/>
                    </a:srgbClr>
                  </a:outerShdw>
                </a:effectLst>
              </a:rPr>
              <a:t>’,</a:t>
            </a:r>
            <a:r>
              <a:rPr lang="en-GB" sz="2800" baseline="-25000" dirty="0" err="1">
                <a:solidFill>
                  <a:srgbClr val="FF0000"/>
                </a:solidFill>
                <a:effectLst>
                  <a:outerShdw blurRad="38100" dist="38100" dir="2700000" algn="tl">
                    <a:srgbClr val="000000">
                      <a:alpha val="43137"/>
                    </a:srgbClr>
                  </a:outerShdw>
                </a:effectLst>
              </a:rPr>
              <a:t>WOT,i</a:t>
            </a:r>
            <a:endParaRPr lang="de-DE" sz="2800" dirty="0">
              <a:solidFill>
                <a:srgbClr val="FF0000"/>
              </a:solidFill>
              <a:effectLst>
                <a:outerShdw blurRad="38100" dist="38100" dir="2700000" algn="tl">
                  <a:srgbClr val="000000">
                    <a:alpha val="43137"/>
                  </a:srgbClr>
                </a:outerShdw>
              </a:effectLst>
            </a:endParaRPr>
          </a:p>
        </p:txBody>
      </p:sp>
      <p:sp>
        <p:nvSpPr>
          <p:cNvPr id="32" name="Ellipse 31"/>
          <p:cNvSpPr/>
          <p:nvPr/>
        </p:nvSpPr>
        <p:spPr>
          <a:xfrm>
            <a:off x="9253092" y="2082645"/>
            <a:ext cx="720080" cy="5040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solidFill>
                <a:srgbClr val="FF9900"/>
              </a:solidFill>
            </a:endParaRPr>
          </a:p>
        </p:txBody>
      </p:sp>
      <p:sp>
        <p:nvSpPr>
          <p:cNvPr id="7" name="Textfeld 6"/>
          <p:cNvSpPr txBox="1"/>
          <p:nvPr/>
        </p:nvSpPr>
        <p:spPr>
          <a:xfrm>
            <a:off x="8009879" y="1297147"/>
            <a:ext cx="1647374" cy="400110"/>
          </a:xfrm>
          <a:prstGeom prst="rect">
            <a:avLst/>
          </a:prstGeom>
          <a:noFill/>
        </p:spPr>
        <p:txBody>
          <a:bodyPr wrap="none" rtlCol="0">
            <a:spAutoFit/>
          </a:bodyPr>
          <a:lstStyle/>
          <a:p>
            <a:r>
              <a:rPr lang="de-DE" sz="2000" b="1" dirty="0">
                <a:solidFill>
                  <a:srgbClr val="FF0000"/>
                </a:solidFill>
                <a:effectLst>
                  <a:outerShdw blurRad="38100" dist="38100" dir="2700000" algn="tl">
                    <a:srgbClr val="000000">
                      <a:alpha val="43137"/>
                    </a:srgbClr>
                  </a:outerShdw>
                </a:effectLst>
              </a:rPr>
              <a:t>See </a:t>
            </a:r>
            <a:r>
              <a:rPr lang="de-DE" sz="2000" b="1" dirty="0" err="1">
                <a:solidFill>
                  <a:srgbClr val="FF0000"/>
                </a:solidFill>
                <a:effectLst>
                  <a:outerShdw blurRad="38100" dist="38100" dir="2700000" algn="tl">
                    <a:srgbClr val="000000">
                      <a:alpha val="43137"/>
                    </a:srgbClr>
                  </a:outerShdw>
                </a:effectLst>
              </a:rPr>
              <a:t>next</a:t>
            </a:r>
            <a:r>
              <a:rPr lang="de-DE" sz="2000" b="1" dirty="0">
                <a:solidFill>
                  <a:srgbClr val="FF0000"/>
                </a:solidFill>
                <a:effectLst>
                  <a:outerShdw blurRad="38100" dist="38100" dir="2700000" algn="tl">
                    <a:srgbClr val="000000">
                      <a:alpha val="43137"/>
                    </a:srgbClr>
                  </a:outerShdw>
                </a:effectLst>
              </a:rPr>
              <a:t> </a:t>
            </a:r>
            <a:r>
              <a:rPr lang="de-DE" sz="2000" b="1" dirty="0" err="1">
                <a:solidFill>
                  <a:srgbClr val="FF0000"/>
                </a:solidFill>
                <a:effectLst>
                  <a:outerShdw blurRad="38100" dist="38100" dir="2700000" algn="tl">
                    <a:srgbClr val="000000">
                      <a:alpha val="43137"/>
                    </a:srgbClr>
                  </a:outerShdw>
                </a:effectLst>
              </a:rPr>
              <a:t>slide</a:t>
            </a:r>
            <a:endParaRPr lang="en-GB" sz="2000" b="1" dirty="0">
              <a:solidFill>
                <a:srgbClr val="FF0000"/>
              </a:solidFill>
              <a:effectLst>
                <a:outerShdw blurRad="38100" dist="38100" dir="2700000" algn="tl">
                  <a:srgbClr val="000000">
                    <a:alpha val="43137"/>
                  </a:srgbClr>
                </a:outerShdw>
              </a:effectLst>
            </a:endParaRPr>
          </a:p>
        </p:txBody>
      </p:sp>
      <p:sp>
        <p:nvSpPr>
          <p:cNvPr id="26" name="Textfeld 25"/>
          <p:cNvSpPr txBox="1"/>
          <p:nvPr/>
        </p:nvSpPr>
        <p:spPr>
          <a:xfrm>
            <a:off x="9973172" y="1297147"/>
            <a:ext cx="1436612" cy="400110"/>
          </a:xfrm>
          <a:prstGeom prst="rect">
            <a:avLst/>
          </a:prstGeom>
          <a:noFill/>
        </p:spPr>
        <p:txBody>
          <a:bodyPr wrap="none" rtlCol="0">
            <a:spAutoFit/>
          </a:bodyPr>
          <a:lstStyle/>
          <a:p>
            <a:r>
              <a:rPr lang="de-DE" sz="2000" b="1" dirty="0">
                <a:solidFill>
                  <a:srgbClr val="FF0000"/>
                </a:solidFill>
                <a:effectLst>
                  <a:outerShdw blurRad="38100" dist="38100" dir="2700000" algn="tl">
                    <a:srgbClr val="000000">
                      <a:alpha val="43137"/>
                    </a:srgbClr>
                  </a:outerShdw>
                </a:effectLst>
              </a:rPr>
              <a:t>See </a:t>
            </a:r>
            <a:r>
              <a:rPr lang="de-DE" sz="2000" b="1" dirty="0" err="1">
                <a:solidFill>
                  <a:srgbClr val="FF0000"/>
                </a:solidFill>
                <a:effectLst>
                  <a:outerShdw blurRad="38100" dist="38100" dir="2700000" algn="tl">
                    <a:srgbClr val="000000">
                      <a:alpha val="43137"/>
                    </a:srgbClr>
                  </a:outerShdw>
                </a:effectLst>
              </a:rPr>
              <a:t>slide</a:t>
            </a:r>
            <a:r>
              <a:rPr lang="de-DE" sz="2000" b="1" dirty="0">
                <a:solidFill>
                  <a:srgbClr val="FF0000"/>
                </a:solidFill>
                <a:effectLst>
                  <a:outerShdw blurRad="38100" dist="38100" dir="2700000" algn="tl">
                    <a:srgbClr val="000000">
                      <a:alpha val="43137"/>
                    </a:srgbClr>
                  </a:outerShdw>
                </a:effectLst>
              </a:rPr>
              <a:t> 23</a:t>
            </a:r>
            <a:endParaRPr lang="en-GB" sz="2000" b="1" dirty="0">
              <a:solidFill>
                <a:srgbClr val="FF0000"/>
              </a:solidFill>
              <a:effectLst>
                <a:outerShdw blurRad="38100" dist="38100" dir="2700000" algn="tl">
                  <a:srgbClr val="000000">
                    <a:alpha val="43137"/>
                  </a:srgbClr>
                </a:outerShdw>
              </a:effectLst>
            </a:endParaRPr>
          </a:p>
        </p:txBody>
      </p:sp>
      <p:cxnSp>
        <p:nvCxnSpPr>
          <p:cNvPr id="24" name="Gerade Verbindung mit Pfeil 23"/>
          <p:cNvCxnSpPr>
            <a:stCxn id="10" idx="0"/>
          </p:cNvCxnSpPr>
          <p:nvPr/>
        </p:nvCxnSpPr>
        <p:spPr>
          <a:xfrm flipV="1">
            <a:off x="8508268" y="1697257"/>
            <a:ext cx="308915" cy="3600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Gerade Verbindung mit Pfeil 28"/>
          <p:cNvCxnSpPr>
            <a:stCxn id="32" idx="7"/>
            <a:endCxn id="26" idx="2"/>
          </p:cNvCxnSpPr>
          <p:nvPr/>
        </p:nvCxnSpPr>
        <p:spPr>
          <a:xfrm flipV="1">
            <a:off x="9867719" y="1697257"/>
            <a:ext cx="823759" cy="45920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Foliennummernplatzhalter 29"/>
          <p:cNvSpPr>
            <a:spLocks noGrp="1"/>
          </p:cNvSpPr>
          <p:nvPr>
            <p:ph type="sldNum" sz="quarter" idx="12"/>
          </p:nvPr>
        </p:nvSpPr>
        <p:spPr/>
        <p:txBody>
          <a:bodyPr/>
          <a:lstStyle/>
          <a:p>
            <a:fld id="{B54DA138-5A42-4C18-88B2-CB41C72B2C94}" type="slidenum">
              <a:rPr lang="en-GB" smtClean="0"/>
              <a:t>21</a:t>
            </a:fld>
            <a:endParaRPr lang="en-GB"/>
          </a:p>
        </p:txBody>
      </p:sp>
    </p:spTree>
    <p:extLst>
      <p:ext uri="{BB962C8B-B14F-4D97-AF65-F5344CB8AC3E}">
        <p14:creationId xmlns:p14="http://schemas.microsoft.com/office/powerpoint/2010/main" val="169179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ChangeArrowheads="1"/>
          </p:cNvSpPr>
          <p:nvPr/>
        </p:nvSpPr>
        <p:spPr bwMode="auto">
          <a:xfrm>
            <a:off x="1112516" y="432000"/>
            <a:ext cx="79928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pPr>
            <a:r>
              <a:rPr lang="en-US" altLang="de-DE" sz="2400" b="1" dirty="0"/>
              <a:t>The Dynamic Model – The Reference </a:t>
            </a:r>
            <a:r>
              <a:rPr lang="en-US" sz="2400" b="1" dirty="0">
                <a:solidFill>
                  <a:srgbClr val="FF0000"/>
                </a:solidFill>
                <a:effectLst>
                  <a:outerShdw blurRad="38100" dist="38100" dir="2700000" algn="tl">
                    <a:srgbClr val="000000">
                      <a:alpha val="43137"/>
                    </a:srgbClr>
                  </a:outerShdw>
                </a:effectLst>
              </a:rPr>
              <a:t>L</a:t>
            </a:r>
            <a:r>
              <a:rPr lang="en-US" sz="2400" b="1" baseline="-25000" dirty="0">
                <a:solidFill>
                  <a:srgbClr val="FF0000"/>
                </a:solidFill>
                <a:effectLst>
                  <a:outerShdw blurRad="38100" dist="38100" dir="2700000" algn="tl">
                    <a:srgbClr val="000000">
                      <a:alpha val="43137"/>
                    </a:srgbClr>
                  </a:outerShdw>
                </a:effectLst>
              </a:rPr>
              <a:t>REF,DYN,NL </a:t>
            </a:r>
            <a:r>
              <a:rPr lang="en-US" altLang="de-DE" sz="2400" b="1" dirty="0"/>
              <a:t>for Calculation</a:t>
            </a:r>
          </a:p>
        </p:txBody>
      </p:sp>
      <p:sp>
        <p:nvSpPr>
          <p:cNvPr id="5" name="Textfeld 4"/>
          <p:cNvSpPr txBox="1"/>
          <p:nvPr/>
        </p:nvSpPr>
        <p:spPr>
          <a:xfrm>
            <a:off x="623392" y="1104793"/>
            <a:ext cx="11161240" cy="5586145"/>
          </a:xfrm>
          <a:prstGeom prst="rect">
            <a:avLst/>
          </a:prstGeom>
          <a:noFill/>
        </p:spPr>
        <p:txBody>
          <a:bodyPr wrap="square" rtlCol="0">
            <a:spAutoFit/>
          </a:bodyPr>
          <a:lstStyle/>
          <a:p>
            <a:pPr marL="342900" indent="-342900">
              <a:spcBef>
                <a:spcPts val="600"/>
              </a:spcBef>
              <a:buFont typeface="Wingdings" panose="05000000000000000000" pitchFamily="2" charset="2"/>
              <a:buChar char="Ø"/>
            </a:pPr>
            <a:r>
              <a:rPr lang="en-US" sz="2400" dirty="0"/>
              <a:t>The “no load” condition of the dynamic model covers the gas flow under no load condition. Even under cruise condition, there is still a gas flow, but its sound output is typically very low.</a:t>
            </a:r>
          </a:p>
          <a:p>
            <a:pPr marL="342900" indent="-342900">
              <a:spcBef>
                <a:spcPts val="600"/>
              </a:spcBef>
              <a:buFont typeface="Wingdings" panose="05000000000000000000" pitchFamily="2" charset="2"/>
              <a:buChar char="Ø"/>
            </a:pPr>
            <a:r>
              <a:rPr lang="en-US" sz="2400" dirty="0"/>
              <a:t>The dynamic no load reference of the model is calculated by:</a:t>
            </a:r>
          </a:p>
          <a:p>
            <a:pPr>
              <a:spcBef>
                <a:spcPts val="1800"/>
              </a:spcBef>
            </a:pPr>
            <a:r>
              <a:rPr lang="en-US" sz="2400" dirty="0"/>
              <a:t>		</a:t>
            </a:r>
            <a:r>
              <a:rPr lang="en-US" sz="2800" b="1" dirty="0">
                <a:solidFill>
                  <a:srgbClr val="FF0000"/>
                </a:solidFill>
                <a:effectLst>
                  <a:outerShdw blurRad="38100" dist="38100" dir="2700000" algn="tl">
                    <a:srgbClr val="000000">
                      <a:alpha val="43137"/>
                    </a:srgbClr>
                  </a:outerShdw>
                </a:effectLst>
              </a:rPr>
              <a:t>L</a:t>
            </a:r>
            <a:r>
              <a:rPr lang="en-US" sz="2800" b="1" baseline="-25000" dirty="0">
                <a:solidFill>
                  <a:srgbClr val="FF0000"/>
                </a:solidFill>
                <a:effectLst>
                  <a:outerShdw blurRad="38100" dist="38100" dir="2700000" algn="tl">
                    <a:srgbClr val="000000">
                      <a:alpha val="43137"/>
                    </a:srgbClr>
                  </a:outerShdw>
                </a:effectLst>
              </a:rPr>
              <a:t>REF,DYN,NL</a:t>
            </a:r>
            <a:r>
              <a:rPr lang="en-US" sz="2800" baseline="-25000" dirty="0"/>
              <a:t>  </a:t>
            </a:r>
            <a:r>
              <a:rPr lang="en-US" sz="2800" dirty="0"/>
              <a:t>= </a:t>
            </a:r>
            <a:r>
              <a:rPr lang="en-US" sz="2800" b="1" dirty="0">
                <a:solidFill>
                  <a:srgbClr val="FFC000"/>
                </a:solidFill>
                <a:effectLst>
                  <a:outerShdw blurRad="38100" dist="38100" dir="2700000" algn="tl">
                    <a:srgbClr val="000000">
                      <a:alpha val="43137"/>
                    </a:srgbClr>
                  </a:outerShdw>
                </a:effectLst>
              </a:rPr>
              <a:t>L</a:t>
            </a:r>
            <a:r>
              <a:rPr lang="en-US" sz="2800" b="1" baseline="-25000" dirty="0">
                <a:solidFill>
                  <a:srgbClr val="FFC000"/>
                </a:solidFill>
                <a:effectLst>
                  <a:outerShdw blurRad="38100" dist="38100" dir="2700000" algn="tl">
                    <a:srgbClr val="000000">
                      <a:alpha val="43137"/>
                    </a:srgbClr>
                  </a:outerShdw>
                </a:effectLst>
              </a:rPr>
              <a:t>PT,NL</a:t>
            </a:r>
            <a:r>
              <a:rPr lang="en-US" sz="2800" baseline="-25000" dirty="0"/>
              <a:t> </a:t>
            </a:r>
            <a:r>
              <a:rPr lang="en-US" sz="2800" dirty="0"/>
              <a:t> - </a:t>
            </a:r>
            <a:r>
              <a:rPr lang="en-US" sz="2800" b="1" dirty="0">
                <a:effectLst>
                  <a:outerShdw blurRad="38100" dist="38100" dir="2700000" algn="tl">
                    <a:srgbClr val="000000">
                      <a:alpha val="43137"/>
                    </a:srgbClr>
                  </a:outerShdw>
                </a:effectLst>
              </a:rPr>
              <a:t>L</a:t>
            </a:r>
            <a:r>
              <a:rPr lang="en-US" sz="2800" b="1" baseline="-25000" dirty="0">
                <a:effectLst>
                  <a:outerShdw blurRad="38100" dist="38100" dir="2700000" algn="tl">
                    <a:srgbClr val="000000">
                      <a:alpha val="43137"/>
                    </a:srgbClr>
                  </a:outerShdw>
                </a:effectLst>
              </a:rPr>
              <a:t>DYN,NL</a:t>
            </a:r>
            <a:endParaRPr lang="en-US" sz="2000" dirty="0"/>
          </a:p>
          <a:p>
            <a:pPr marL="285750" indent="-285750">
              <a:spcBef>
                <a:spcPts val="1800"/>
              </a:spcBef>
              <a:buFont typeface="Wingdings" panose="05000000000000000000" pitchFamily="2" charset="2"/>
              <a:buChar char="Ø"/>
            </a:pPr>
            <a:r>
              <a:rPr lang="en-US" sz="2400" dirty="0"/>
              <a:t>By setting </a:t>
            </a:r>
            <a:r>
              <a:rPr lang="en-US" sz="2400" b="1" dirty="0">
                <a:effectLst>
                  <a:outerShdw blurRad="38100" dist="38100" dir="2700000" algn="tl">
                    <a:srgbClr val="000000">
                      <a:alpha val="43137"/>
                    </a:srgbClr>
                  </a:outerShdw>
                </a:effectLst>
              </a:rPr>
              <a:t>L</a:t>
            </a:r>
            <a:r>
              <a:rPr lang="en-US" sz="2400" b="1" baseline="-25000" dirty="0">
                <a:effectLst>
                  <a:outerShdw blurRad="38100" dist="38100" dir="2700000" algn="tl">
                    <a:srgbClr val="000000">
                      <a:alpha val="43137"/>
                    </a:srgbClr>
                  </a:outerShdw>
                </a:effectLst>
              </a:rPr>
              <a:t>DYN,NL </a:t>
            </a:r>
            <a:r>
              <a:rPr lang="en-US" sz="2400" b="1" dirty="0">
                <a:effectLst>
                  <a:outerShdw blurRad="38100" dist="38100" dir="2700000" algn="tl">
                    <a:srgbClr val="000000">
                      <a:alpha val="43137"/>
                    </a:srgbClr>
                  </a:outerShdw>
                </a:effectLst>
              </a:rPr>
              <a:t>= 15 dB(A)</a:t>
            </a:r>
            <a:r>
              <a:rPr lang="en-US" sz="2400" dirty="0"/>
              <a:t>, the dynamic components do not contribute to the cruise test result L</a:t>
            </a:r>
            <a:r>
              <a:rPr lang="en-US" sz="2400" baseline="-25000" dirty="0"/>
              <a:t>CRS,REP</a:t>
            </a:r>
            <a:r>
              <a:rPr lang="en-US" sz="2400" dirty="0"/>
              <a:t> .</a:t>
            </a:r>
          </a:p>
          <a:p>
            <a:pPr marL="285750" indent="-285750">
              <a:spcBef>
                <a:spcPts val="1800"/>
              </a:spcBef>
              <a:buFont typeface="Wingdings" panose="05000000000000000000" pitchFamily="2" charset="2"/>
              <a:buChar char="Ø"/>
            </a:pPr>
            <a:r>
              <a:rPr lang="en-US" sz="2400" dirty="0"/>
              <a:t>For values lower than 15 dB(A), the dynamic component would contribute as well to cruise conditions and the model would have an increased uncertainty.</a:t>
            </a:r>
          </a:p>
          <a:p>
            <a:pPr marL="285750" indent="-285750">
              <a:spcBef>
                <a:spcPts val="1800"/>
              </a:spcBef>
              <a:buFont typeface="Wingdings" panose="05000000000000000000" pitchFamily="2" charset="2"/>
              <a:buChar char="Ø"/>
            </a:pPr>
            <a:r>
              <a:rPr lang="en-US" sz="2400" dirty="0"/>
              <a:t>One could select value greater than 15 dB(A), but this would not change the model behavior. The reference would become lower and the dynamic would increase accordingly.</a:t>
            </a:r>
          </a:p>
        </p:txBody>
      </p:sp>
      <p:sp>
        <p:nvSpPr>
          <p:cNvPr id="4" name="Ellipse 3"/>
          <p:cNvSpPr/>
          <p:nvPr/>
        </p:nvSpPr>
        <p:spPr>
          <a:xfrm>
            <a:off x="623392" y="432000"/>
            <a:ext cx="432048" cy="449330"/>
          </a:xfrm>
          <a:prstGeom prst="ellipse">
            <a:avLst/>
          </a:prstGeom>
          <a:solidFill>
            <a:srgbClr val="FFCC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latin typeface="+mj-lt"/>
              </a:rPr>
              <a:t>3</a:t>
            </a:r>
          </a:p>
        </p:txBody>
      </p:sp>
      <p:sp>
        <p:nvSpPr>
          <p:cNvPr id="2" name="Foliennummernplatzhalter 1"/>
          <p:cNvSpPr>
            <a:spLocks noGrp="1"/>
          </p:cNvSpPr>
          <p:nvPr>
            <p:ph type="sldNum" sz="quarter" idx="12"/>
          </p:nvPr>
        </p:nvSpPr>
        <p:spPr/>
        <p:txBody>
          <a:bodyPr/>
          <a:lstStyle/>
          <a:p>
            <a:fld id="{B54DA138-5A42-4C18-88B2-CB41C72B2C94}" type="slidenum">
              <a:rPr lang="en-GB" smtClean="0"/>
              <a:t>22</a:t>
            </a:fld>
            <a:endParaRPr lang="en-GB"/>
          </a:p>
        </p:txBody>
      </p:sp>
    </p:spTree>
    <p:extLst>
      <p:ext uri="{BB962C8B-B14F-4D97-AF65-F5344CB8AC3E}">
        <p14:creationId xmlns:p14="http://schemas.microsoft.com/office/powerpoint/2010/main" val="91641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ChangeArrowheads="1"/>
          </p:cNvSpPr>
          <p:nvPr/>
        </p:nvSpPr>
        <p:spPr bwMode="auto">
          <a:xfrm>
            <a:off x="1112516" y="432000"/>
            <a:ext cx="74888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pPr>
            <a:r>
              <a:rPr lang="en-US" altLang="de-DE" sz="2400" b="1" dirty="0"/>
              <a:t>The Dynamic Model – The Dynamic Part </a:t>
            </a:r>
            <a:r>
              <a:rPr lang="en-US" altLang="de-DE" sz="2400" b="1" dirty="0">
                <a:solidFill>
                  <a:srgbClr val="FF0000"/>
                </a:solidFill>
                <a:effectLst>
                  <a:outerShdw blurRad="38100" dist="38100" dir="2700000" algn="tl">
                    <a:srgbClr val="000000">
                      <a:alpha val="43137"/>
                    </a:srgbClr>
                  </a:outerShdw>
                </a:effectLst>
                <a:sym typeface="Symbol" panose="05050102010706020507" pitchFamily="18" charset="2"/>
              </a:rPr>
              <a:t></a:t>
            </a:r>
            <a:r>
              <a:rPr lang="en-US" altLang="de-DE" sz="2400" b="1" dirty="0">
                <a:solidFill>
                  <a:srgbClr val="FF0000"/>
                </a:solidFill>
                <a:effectLst>
                  <a:outerShdw blurRad="38100" dist="38100" dir="2700000" algn="tl">
                    <a:srgbClr val="000000">
                      <a:alpha val="43137"/>
                    </a:srgbClr>
                  </a:outerShdw>
                </a:effectLst>
              </a:rPr>
              <a:t>L</a:t>
            </a:r>
            <a:r>
              <a:rPr lang="en-US" altLang="de-DE" sz="2400" b="1" baseline="-25000" dirty="0">
                <a:solidFill>
                  <a:srgbClr val="FF0000"/>
                </a:solidFill>
                <a:effectLst>
                  <a:outerShdw blurRad="38100" dist="38100" dir="2700000" algn="tl">
                    <a:srgbClr val="000000">
                      <a:alpha val="43137"/>
                    </a:srgbClr>
                  </a:outerShdw>
                </a:effectLst>
              </a:rPr>
              <a:t>DYN</a:t>
            </a:r>
          </a:p>
        </p:txBody>
      </p:sp>
      <p:sp>
        <p:nvSpPr>
          <p:cNvPr id="5" name="Textfeld 4"/>
          <p:cNvSpPr txBox="1"/>
          <p:nvPr/>
        </p:nvSpPr>
        <p:spPr>
          <a:xfrm>
            <a:off x="444852" y="1196752"/>
            <a:ext cx="7920880" cy="5432256"/>
          </a:xfrm>
          <a:prstGeom prst="rect">
            <a:avLst/>
          </a:prstGeom>
          <a:noFill/>
        </p:spPr>
        <p:txBody>
          <a:bodyPr wrap="square" rtlCol="0">
            <a:spAutoFit/>
          </a:bodyPr>
          <a:lstStyle/>
          <a:p>
            <a:pPr marL="342900" indent="-342900">
              <a:spcBef>
                <a:spcPts val="600"/>
              </a:spcBef>
              <a:buFont typeface="Wingdings" panose="05000000000000000000" pitchFamily="2" charset="2"/>
              <a:buChar char="Ø"/>
            </a:pPr>
            <a:r>
              <a:rPr lang="en-US" altLang="de-DE" dirty="0"/>
              <a:t>The Dynamic Part</a:t>
            </a:r>
            <a:r>
              <a:rPr lang="en-US" altLang="de-DE" b="1" dirty="0"/>
              <a:t> </a:t>
            </a:r>
            <a:r>
              <a:rPr lang="en-US" altLang="de-DE" b="1" dirty="0">
                <a:solidFill>
                  <a:srgbClr val="FF0000"/>
                </a:solidFill>
                <a:effectLst>
                  <a:outerShdw blurRad="38100" dist="38100" dir="2700000" algn="tl">
                    <a:srgbClr val="000000">
                      <a:alpha val="43137"/>
                    </a:srgbClr>
                  </a:outerShdw>
                </a:effectLst>
                <a:sym typeface="Symbol" panose="05050102010706020507" pitchFamily="18" charset="2"/>
              </a:rPr>
              <a:t></a:t>
            </a:r>
            <a:r>
              <a:rPr lang="en-US" altLang="de-DE" b="1" dirty="0">
                <a:solidFill>
                  <a:srgbClr val="FF0000"/>
                </a:solidFill>
                <a:effectLst>
                  <a:outerShdw blurRad="38100" dist="38100" dir="2700000" algn="tl">
                    <a:srgbClr val="000000">
                      <a:alpha val="43137"/>
                    </a:srgbClr>
                  </a:outerShdw>
                </a:effectLst>
              </a:rPr>
              <a:t>L</a:t>
            </a:r>
            <a:r>
              <a:rPr lang="en-US" altLang="de-DE" b="1" baseline="-25000" dirty="0">
                <a:solidFill>
                  <a:srgbClr val="FF0000"/>
                </a:solidFill>
                <a:effectLst>
                  <a:outerShdw blurRad="38100" dist="38100" dir="2700000" algn="tl">
                    <a:srgbClr val="000000">
                      <a:alpha val="43137"/>
                    </a:srgbClr>
                  </a:outerShdw>
                </a:effectLst>
              </a:rPr>
              <a:t>DYN</a:t>
            </a:r>
            <a:r>
              <a:rPr lang="en-US" dirty="0"/>
              <a:t> describes the variation of load and performance, between cruising (no load) and maximum acceleration (full load) at any engine speed condition.</a:t>
            </a:r>
          </a:p>
          <a:p>
            <a:pPr marL="342900" indent="-342900">
              <a:spcBef>
                <a:spcPts val="600"/>
              </a:spcBef>
              <a:buFont typeface="Wingdings" panose="05000000000000000000" pitchFamily="2" charset="2"/>
              <a:buChar char="Ø"/>
            </a:pPr>
            <a:r>
              <a:rPr lang="en-US" dirty="0"/>
              <a:t>The dynamic part </a:t>
            </a:r>
            <a:r>
              <a:rPr lang="en-US" altLang="de-DE" b="1" dirty="0">
                <a:solidFill>
                  <a:srgbClr val="FF0000"/>
                </a:solidFill>
                <a:effectLst>
                  <a:outerShdw blurRad="38100" dist="38100" dir="2700000" algn="tl">
                    <a:srgbClr val="000000">
                      <a:alpha val="43137"/>
                    </a:srgbClr>
                  </a:outerShdw>
                </a:effectLst>
                <a:sym typeface="Symbol" panose="05050102010706020507" pitchFamily="18" charset="2"/>
              </a:rPr>
              <a:t></a:t>
            </a:r>
            <a:r>
              <a:rPr lang="en-US" altLang="de-DE" b="1" dirty="0">
                <a:solidFill>
                  <a:srgbClr val="FF0000"/>
                </a:solidFill>
                <a:effectLst>
                  <a:outerShdw blurRad="38100" dist="38100" dir="2700000" algn="tl">
                    <a:srgbClr val="000000">
                      <a:alpha val="43137"/>
                    </a:srgbClr>
                  </a:outerShdw>
                </a:effectLst>
              </a:rPr>
              <a:t>L</a:t>
            </a:r>
            <a:r>
              <a:rPr lang="en-US" altLang="de-DE" b="1" baseline="-25000" dirty="0">
                <a:solidFill>
                  <a:srgbClr val="FF0000"/>
                </a:solidFill>
                <a:effectLst>
                  <a:outerShdw blurRad="38100" dist="38100" dir="2700000" algn="tl">
                    <a:srgbClr val="000000">
                      <a:alpha val="43137"/>
                    </a:srgbClr>
                  </a:outerShdw>
                </a:effectLst>
              </a:rPr>
              <a:t>DYN</a:t>
            </a:r>
            <a:r>
              <a:rPr lang="en-US" dirty="0"/>
              <a:t> is a combination of the dynamic load at the </a:t>
            </a:r>
            <a:r>
              <a:rPr lang="en-US" dirty="0" err="1"/>
              <a:t>tpre</a:t>
            </a:r>
            <a:r>
              <a:rPr lang="en-US" dirty="0"/>
              <a:t> approval condition </a:t>
            </a:r>
            <a:r>
              <a:rPr lang="en-US" altLang="de-DE" b="1" dirty="0">
                <a:solidFill>
                  <a:srgbClr val="FF0000"/>
                </a:solidFill>
                <a:effectLst>
                  <a:outerShdw blurRad="38100" dist="38100" dir="2700000" algn="tl">
                    <a:srgbClr val="000000">
                      <a:alpha val="43137"/>
                    </a:srgbClr>
                  </a:outerShdw>
                </a:effectLst>
                <a:sym typeface="Symbol" panose="05050102010706020507" pitchFamily="18" charset="2"/>
              </a:rPr>
              <a:t></a:t>
            </a:r>
            <a:r>
              <a:rPr lang="en-US" altLang="de-DE" b="1" dirty="0">
                <a:solidFill>
                  <a:srgbClr val="FF0000"/>
                </a:solidFill>
                <a:effectLst>
                  <a:outerShdw blurRad="38100" dist="38100" dir="2700000" algn="tl">
                    <a:srgbClr val="000000">
                      <a:alpha val="43137"/>
                    </a:srgbClr>
                  </a:outerShdw>
                </a:effectLst>
              </a:rPr>
              <a:t>L</a:t>
            </a:r>
            <a:r>
              <a:rPr lang="en-US" altLang="de-DE" b="1" baseline="-25000" dirty="0">
                <a:solidFill>
                  <a:srgbClr val="FF0000"/>
                </a:solidFill>
                <a:effectLst>
                  <a:outerShdw blurRad="38100" dist="38100" dir="2700000" algn="tl">
                    <a:srgbClr val="000000">
                      <a:alpha val="43137"/>
                    </a:srgbClr>
                  </a:outerShdw>
                </a:effectLst>
              </a:rPr>
              <a:t>DYN,BASIC </a:t>
            </a:r>
            <a:r>
              <a:rPr lang="en-US" dirty="0"/>
              <a:t>, plus an additional dynamic part </a:t>
            </a:r>
            <a:r>
              <a:rPr lang="en-US" altLang="de-DE" b="1" dirty="0">
                <a:solidFill>
                  <a:srgbClr val="FF0000"/>
                </a:solidFill>
                <a:effectLst>
                  <a:outerShdw blurRad="38100" dist="38100" dir="2700000" algn="tl">
                    <a:srgbClr val="000000">
                      <a:alpha val="43137"/>
                    </a:srgbClr>
                  </a:outerShdw>
                </a:effectLst>
                <a:sym typeface="Symbol" panose="05050102010706020507" pitchFamily="18" charset="2"/>
              </a:rPr>
              <a:t></a:t>
            </a:r>
            <a:r>
              <a:rPr lang="en-US" altLang="de-DE" b="1" dirty="0">
                <a:solidFill>
                  <a:srgbClr val="FF0000"/>
                </a:solidFill>
                <a:effectLst>
                  <a:outerShdw blurRad="38100" dist="38100" dir="2700000" algn="tl">
                    <a:srgbClr val="000000">
                      <a:alpha val="43137"/>
                    </a:srgbClr>
                  </a:outerShdw>
                </a:effectLst>
              </a:rPr>
              <a:t>L</a:t>
            </a:r>
            <a:r>
              <a:rPr lang="en-US" altLang="de-DE" b="1" baseline="-25000" dirty="0">
                <a:solidFill>
                  <a:srgbClr val="FF0000"/>
                </a:solidFill>
                <a:effectLst>
                  <a:outerShdw blurRad="38100" dist="38100" dir="2700000" algn="tl">
                    <a:srgbClr val="000000">
                      <a:alpha val="43137"/>
                    </a:srgbClr>
                  </a:outerShdw>
                </a:effectLst>
              </a:rPr>
              <a:t>DYN ,VA</a:t>
            </a:r>
            <a:r>
              <a:rPr lang="en-US" dirty="0"/>
              <a:t> for test conditions, where the performance is the vehicle exceeds the type approval performance.</a:t>
            </a:r>
          </a:p>
          <a:p>
            <a:pPr marL="342900" indent="-342900">
              <a:spcBef>
                <a:spcPts val="600"/>
              </a:spcBef>
              <a:buFont typeface="Wingdings" panose="05000000000000000000" pitchFamily="2" charset="2"/>
              <a:buChar char="Ø"/>
            </a:pPr>
            <a:r>
              <a:rPr lang="en-US" altLang="de-DE" b="1" dirty="0">
                <a:solidFill>
                  <a:srgbClr val="FF0000"/>
                </a:solidFill>
                <a:effectLst>
                  <a:outerShdw blurRad="38100" dist="38100" dir="2700000" algn="tl">
                    <a:srgbClr val="000000">
                      <a:alpha val="43137"/>
                    </a:srgbClr>
                  </a:outerShdw>
                </a:effectLst>
                <a:sym typeface="Symbol" panose="05050102010706020507" pitchFamily="18" charset="2"/>
              </a:rPr>
              <a:t></a:t>
            </a:r>
            <a:r>
              <a:rPr lang="en-US" altLang="de-DE" b="1" dirty="0">
                <a:solidFill>
                  <a:srgbClr val="FF0000"/>
                </a:solidFill>
                <a:effectLst>
                  <a:outerShdw blurRad="38100" dist="38100" dir="2700000" algn="tl">
                    <a:srgbClr val="000000">
                      <a:alpha val="43137"/>
                    </a:srgbClr>
                  </a:outerShdw>
                </a:effectLst>
              </a:rPr>
              <a:t>L</a:t>
            </a:r>
            <a:r>
              <a:rPr lang="en-US" altLang="de-DE" b="1" baseline="-25000" dirty="0">
                <a:solidFill>
                  <a:srgbClr val="FF0000"/>
                </a:solidFill>
                <a:effectLst>
                  <a:outerShdw blurRad="38100" dist="38100" dir="2700000" algn="tl">
                    <a:srgbClr val="000000">
                      <a:alpha val="43137"/>
                    </a:srgbClr>
                  </a:outerShdw>
                </a:effectLst>
              </a:rPr>
              <a:t>DYN,BASIC </a:t>
            </a:r>
            <a:r>
              <a:rPr lang="en-US" dirty="0"/>
              <a:t>is set in this model to a constant value over engine speed.</a:t>
            </a:r>
          </a:p>
          <a:p>
            <a:pPr marL="342900" indent="-342900">
              <a:spcBef>
                <a:spcPts val="600"/>
              </a:spcBef>
              <a:buFont typeface="Wingdings" panose="05000000000000000000" pitchFamily="2" charset="2"/>
              <a:buChar char="Ø"/>
            </a:pPr>
            <a:r>
              <a:rPr lang="en-US" dirty="0"/>
              <a:t>This enables to calculate the dynamic </a:t>
            </a:r>
            <a:r>
              <a:rPr lang="en-US" altLang="de-DE" b="1" dirty="0">
                <a:solidFill>
                  <a:srgbClr val="FF0000"/>
                </a:solidFill>
                <a:effectLst>
                  <a:outerShdw blurRad="38100" dist="38100" dir="2700000" algn="tl">
                    <a:srgbClr val="000000">
                      <a:alpha val="43137"/>
                    </a:srgbClr>
                  </a:outerShdw>
                </a:effectLst>
              </a:rPr>
              <a:t>L</a:t>
            </a:r>
            <a:r>
              <a:rPr lang="en-US" altLang="de-DE" b="1" baseline="-25000" dirty="0">
                <a:solidFill>
                  <a:srgbClr val="FF0000"/>
                </a:solidFill>
                <a:effectLst>
                  <a:outerShdw blurRad="38100" dist="38100" dir="2700000" algn="tl">
                    <a:srgbClr val="000000">
                      <a:alpha val="43137"/>
                    </a:srgbClr>
                  </a:outerShdw>
                </a:effectLst>
              </a:rPr>
              <a:t>DYN,FL </a:t>
            </a:r>
            <a:r>
              <a:rPr lang="en-US" dirty="0"/>
              <a:t>from the type approval test results:</a:t>
            </a:r>
          </a:p>
          <a:p>
            <a:pPr marL="895350">
              <a:spcBef>
                <a:spcPts val="600"/>
              </a:spcBef>
            </a:pPr>
            <a:r>
              <a:rPr lang="en-US" altLang="de-DE" b="1" dirty="0">
                <a:solidFill>
                  <a:srgbClr val="FF0000"/>
                </a:solidFill>
                <a:effectLst>
                  <a:outerShdw blurRad="38100" dist="38100" dir="2700000" algn="tl">
                    <a:srgbClr val="000000">
                      <a:alpha val="43137"/>
                    </a:srgbClr>
                  </a:outerShdw>
                </a:effectLst>
              </a:rPr>
              <a:t>L</a:t>
            </a:r>
            <a:r>
              <a:rPr lang="en-US" altLang="de-DE" b="1" baseline="-25000" dirty="0">
                <a:solidFill>
                  <a:srgbClr val="FF0000"/>
                </a:solidFill>
                <a:effectLst>
                  <a:outerShdw blurRad="38100" dist="38100" dir="2700000" algn="tl">
                    <a:srgbClr val="000000">
                      <a:alpha val="43137"/>
                    </a:srgbClr>
                  </a:outerShdw>
                </a:effectLst>
              </a:rPr>
              <a:t>DYN,FL</a:t>
            </a:r>
            <a:r>
              <a:rPr lang="en-US" dirty="0"/>
              <a:t> = </a:t>
            </a:r>
            <a:r>
              <a:rPr lang="en-US" sz="2400" dirty="0"/>
              <a:t>[</a:t>
            </a:r>
            <a:r>
              <a:rPr lang="en-US" dirty="0"/>
              <a:t> </a:t>
            </a:r>
            <a:r>
              <a:rPr lang="en-US" dirty="0" err="1"/>
              <a:t>Lwot,i</a:t>
            </a:r>
            <a:r>
              <a:rPr lang="en-US" dirty="0"/>
              <a:t>  –  </a:t>
            </a:r>
            <a:r>
              <a:rPr lang="en-US" dirty="0" err="1"/>
              <a:t>Lcrs,i</a:t>
            </a:r>
            <a:r>
              <a:rPr lang="en-US" sz="2400" dirty="0"/>
              <a:t> ]</a:t>
            </a:r>
            <a:endParaRPr lang="en-US" dirty="0"/>
          </a:p>
          <a:p>
            <a:pPr marL="342900" indent="-342900">
              <a:spcBef>
                <a:spcPts val="600"/>
              </a:spcBef>
              <a:buFont typeface="Wingdings" panose="05000000000000000000" pitchFamily="2" charset="2"/>
              <a:buChar char="Ø"/>
            </a:pPr>
            <a:r>
              <a:rPr lang="en-US" dirty="0"/>
              <a:t>However, cruise and acceleration during type approval do not happen at the same speed and engine speed. By using the already existing model components </a:t>
            </a:r>
            <a:r>
              <a:rPr lang="en-US" b="1" dirty="0">
                <a:solidFill>
                  <a:srgbClr val="00B050"/>
                </a:solidFill>
                <a:effectLst>
                  <a:outerShdw blurRad="38100" dist="38100" dir="2700000" algn="tl">
                    <a:srgbClr val="000000">
                      <a:alpha val="43137"/>
                    </a:srgbClr>
                  </a:outerShdw>
                </a:effectLst>
              </a:rPr>
              <a:t>L</a:t>
            </a:r>
            <a:r>
              <a:rPr lang="en-US" b="1" baseline="-25000" dirty="0">
                <a:solidFill>
                  <a:srgbClr val="00B050"/>
                </a:solidFill>
                <a:effectLst>
                  <a:outerShdw blurRad="38100" dist="38100" dir="2700000" algn="tl">
                    <a:srgbClr val="000000">
                      <a:alpha val="43137"/>
                    </a:srgbClr>
                  </a:outerShdw>
                </a:effectLst>
              </a:rPr>
              <a:t>TR,NL</a:t>
            </a:r>
            <a:r>
              <a:rPr lang="en-US" dirty="0"/>
              <a:t> and </a:t>
            </a:r>
            <a:r>
              <a:rPr lang="en-US" b="1" dirty="0">
                <a:solidFill>
                  <a:srgbClr val="FFC000"/>
                </a:solidFill>
                <a:effectLst>
                  <a:outerShdw blurRad="38100" dist="38100" dir="2700000" algn="tl">
                    <a:srgbClr val="000000">
                      <a:alpha val="43137"/>
                    </a:srgbClr>
                  </a:outerShdw>
                </a:effectLst>
              </a:rPr>
              <a:t>L</a:t>
            </a:r>
            <a:r>
              <a:rPr lang="en-US" b="1" baseline="-25000" dirty="0">
                <a:solidFill>
                  <a:srgbClr val="FFC000"/>
                </a:solidFill>
                <a:effectLst>
                  <a:outerShdw blurRad="38100" dist="38100" dir="2700000" algn="tl">
                    <a:srgbClr val="000000">
                      <a:alpha val="43137"/>
                    </a:srgbClr>
                  </a:outerShdw>
                </a:effectLst>
              </a:rPr>
              <a:t>PT,NL</a:t>
            </a:r>
            <a:r>
              <a:rPr lang="en-US" dirty="0"/>
              <a:t>, one can adjust the cruise test results to match with the acceleration test condition: </a:t>
            </a:r>
            <a:br>
              <a:rPr lang="en-US" dirty="0"/>
            </a:br>
            <a:r>
              <a:rPr lang="en-US" altLang="de-DE" b="1" dirty="0">
                <a:solidFill>
                  <a:srgbClr val="FF0000"/>
                </a:solidFill>
                <a:effectLst>
                  <a:outerShdw blurRad="38100" dist="38100" dir="2700000" algn="tl">
                    <a:srgbClr val="000000">
                      <a:alpha val="43137"/>
                    </a:srgbClr>
                  </a:outerShdw>
                </a:effectLst>
                <a:sym typeface="Symbol" panose="05050102010706020507" pitchFamily="18" charset="2"/>
              </a:rPr>
              <a:t></a:t>
            </a:r>
            <a:r>
              <a:rPr lang="en-US" altLang="de-DE" b="1" dirty="0">
                <a:solidFill>
                  <a:srgbClr val="FF0000"/>
                </a:solidFill>
                <a:effectLst>
                  <a:outerShdw blurRad="38100" dist="38100" dir="2700000" algn="tl">
                    <a:srgbClr val="000000">
                      <a:alpha val="43137"/>
                    </a:srgbClr>
                  </a:outerShdw>
                </a:effectLst>
              </a:rPr>
              <a:t>L</a:t>
            </a:r>
            <a:r>
              <a:rPr lang="en-US" altLang="de-DE" b="1" baseline="-25000" dirty="0">
                <a:solidFill>
                  <a:srgbClr val="FF0000"/>
                </a:solidFill>
                <a:effectLst>
                  <a:outerShdw blurRad="38100" dist="38100" dir="2700000" algn="tl">
                    <a:srgbClr val="000000">
                      <a:alpha val="43137"/>
                    </a:srgbClr>
                  </a:outerShdw>
                </a:effectLst>
              </a:rPr>
              <a:t>DYN,BASIC</a:t>
            </a:r>
            <a:r>
              <a:rPr lang="en-US" dirty="0"/>
              <a:t>  = </a:t>
            </a:r>
            <a:r>
              <a:rPr lang="en-US" sz="2400" dirty="0"/>
              <a:t>[</a:t>
            </a:r>
            <a:r>
              <a:rPr lang="en-US" dirty="0"/>
              <a:t> </a:t>
            </a:r>
            <a:r>
              <a:rPr lang="en-US" dirty="0" err="1"/>
              <a:t>Lwot,i</a:t>
            </a:r>
            <a:r>
              <a:rPr lang="en-US" dirty="0"/>
              <a:t>  –  </a:t>
            </a:r>
            <a:r>
              <a:rPr lang="en-US" b="1" dirty="0">
                <a:solidFill>
                  <a:srgbClr val="00B050"/>
                </a:solidFill>
                <a:effectLst>
                  <a:outerShdw blurRad="38100" dist="38100" dir="2700000" algn="tl">
                    <a:srgbClr val="000000">
                      <a:alpha val="43137"/>
                    </a:srgbClr>
                  </a:outerShdw>
                </a:effectLst>
              </a:rPr>
              <a:t>L</a:t>
            </a:r>
            <a:r>
              <a:rPr lang="en-US" b="1" baseline="-25000" dirty="0">
                <a:solidFill>
                  <a:srgbClr val="00B050"/>
                </a:solidFill>
                <a:effectLst>
                  <a:outerShdw blurRad="38100" dist="38100" dir="2700000" algn="tl">
                    <a:srgbClr val="000000">
                      <a:alpha val="43137"/>
                    </a:srgbClr>
                  </a:outerShdw>
                </a:effectLst>
              </a:rPr>
              <a:t>TR,NL</a:t>
            </a:r>
            <a:r>
              <a:rPr lang="en-US" dirty="0"/>
              <a:t>(V</a:t>
            </a:r>
            <a:r>
              <a:rPr lang="en-US" baseline="-25000" dirty="0"/>
              <a:t>BB’,</a:t>
            </a:r>
            <a:r>
              <a:rPr lang="en-US" baseline="-25000" dirty="0" err="1"/>
              <a:t>WOT,i</a:t>
            </a:r>
            <a:r>
              <a:rPr lang="en-US" dirty="0"/>
              <a:t>)  –  </a:t>
            </a:r>
            <a:r>
              <a:rPr lang="en-US" b="1" dirty="0">
                <a:solidFill>
                  <a:srgbClr val="FFC000"/>
                </a:solidFill>
                <a:effectLst>
                  <a:outerShdw blurRad="38100" dist="38100" dir="2700000" algn="tl">
                    <a:srgbClr val="000000">
                      <a:alpha val="43137"/>
                    </a:srgbClr>
                  </a:outerShdw>
                </a:effectLst>
              </a:rPr>
              <a:t>L</a:t>
            </a:r>
            <a:r>
              <a:rPr lang="en-US" b="1" baseline="-25000" dirty="0">
                <a:solidFill>
                  <a:srgbClr val="FFC000"/>
                </a:solidFill>
                <a:effectLst>
                  <a:outerShdw blurRad="38100" dist="38100" dir="2700000" algn="tl">
                    <a:srgbClr val="000000">
                      <a:alpha val="43137"/>
                    </a:srgbClr>
                  </a:outerShdw>
                </a:effectLst>
              </a:rPr>
              <a:t>PT,NL</a:t>
            </a:r>
            <a:r>
              <a:rPr lang="en-US" dirty="0"/>
              <a:t>(N</a:t>
            </a:r>
            <a:r>
              <a:rPr lang="en-US" baseline="-25000" dirty="0"/>
              <a:t>BB’,</a:t>
            </a:r>
            <a:r>
              <a:rPr lang="en-US" baseline="-25000" dirty="0" err="1"/>
              <a:t>WOT,i</a:t>
            </a:r>
            <a:r>
              <a:rPr lang="en-US" dirty="0"/>
              <a:t>) </a:t>
            </a:r>
            <a:r>
              <a:rPr lang="en-US" sz="2400" dirty="0"/>
              <a:t>]</a:t>
            </a:r>
            <a:r>
              <a:rPr lang="en-US" dirty="0"/>
              <a:t>  –  </a:t>
            </a:r>
            <a:r>
              <a:rPr lang="de-DE" dirty="0"/>
              <a:t>L</a:t>
            </a:r>
            <a:r>
              <a:rPr lang="de-DE" baseline="-25000" dirty="0"/>
              <a:t>REF,DYN,NL</a:t>
            </a:r>
            <a:endParaRPr lang="en-US" baseline="-25000" dirty="0"/>
          </a:p>
          <a:p>
            <a:pPr>
              <a:spcBef>
                <a:spcPts val="600"/>
              </a:spcBef>
            </a:pPr>
            <a:endParaRPr lang="en-US" baseline="-25000" dirty="0"/>
          </a:p>
          <a:p>
            <a:pPr>
              <a:spcBef>
                <a:spcPts val="600"/>
              </a:spcBef>
            </a:pPr>
            <a:r>
              <a:rPr lang="en-US" dirty="0"/>
              <a:t> </a:t>
            </a:r>
          </a:p>
        </p:txBody>
      </p:sp>
      <p:sp>
        <p:nvSpPr>
          <p:cNvPr id="4" name="Ellipse 3"/>
          <p:cNvSpPr/>
          <p:nvPr/>
        </p:nvSpPr>
        <p:spPr>
          <a:xfrm>
            <a:off x="623392" y="432000"/>
            <a:ext cx="432048" cy="449330"/>
          </a:xfrm>
          <a:prstGeom prst="ellipse">
            <a:avLst/>
          </a:prstGeom>
          <a:solidFill>
            <a:srgbClr val="FFCC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latin typeface="+mj-lt"/>
              </a:rPr>
              <a:t>3</a:t>
            </a:r>
          </a:p>
        </p:txBody>
      </p:sp>
      <p:sp>
        <p:nvSpPr>
          <p:cNvPr id="10" name="Ellipse 9"/>
          <p:cNvSpPr/>
          <p:nvPr/>
        </p:nvSpPr>
        <p:spPr>
          <a:xfrm>
            <a:off x="2833035" y="5700596"/>
            <a:ext cx="216024" cy="144016"/>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llipse 23"/>
          <p:cNvSpPr/>
          <p:nvPr/>
        </p:nvSpPr>
        <p:spPr>
          <a:xfrm>
            <a:off x="2951658" y="4164464"/>
            <a:ext cx="216024" cy="144016"/>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Ellipse 24"/>
          <p:cNvSpPr/>
          <p:nvPr/>
        </p:nvSpPr>
        <p:spPr>
          <a:xfrm>
            <a:off x="4446721" y="5705464"/>
            <a:ext cx="216024" cy="144016"/>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Geschweifte Klammer rechts 11"/>
          <p:cNvSpPr/>
          <p:nvPr/>
        </p:nvSpPr>
        <p:spPr>
          <a:xfrm rot="5400000">
            <a:off x="4012880" y="3934379"/>
            <a:ext cx="211037" cy="4100345"/>
          </a:xfrm>
          <a:prstGeom prst="rightBrace">
            <a:avLst>
              <a:gd name="adj1" fmla="val 74849"/>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5" name="Textfeld 14"/>
          <p:cNvSpPr txBox="1"/>
          <p:nvPr/>
        </p:nvSpPr>
        <p:spPr>
          <a:xfrm>
            <a:off x="2525181" y="6128706"/>
            <a:ext cx="3348994" cy="461665"/>
          </a:xfrm>
          <a:prstGeom prst="rect">
            <a:avLst/>
          </a:prstGeom>
          <a:noFill/>
        </p:spPr>
        <p:txBody>
          <a:bodyPr wrap="none" rtlCol="0">
            <a:spAutoFit/>
          </a:bodyPr>
          <a:lstStyle/>
          <a:p>
            <a:pPr algn="ctr"/>
            <a:r>
              <a:rPr lang="de-DE" sz="1200" dirty="0"/>
              <a:t>This </a:t>
            </a:r>
            <a:r>
              <a:rPr lang="de-DE" sz="1200" dirty="0" err="1"/>
              <a:t>is</a:t>
            </a:r>
            <a:r>
              <a:rPr lang="de-DE" sz="1200" dirty="0"/>
              <a:t> </a:t>
            </a:r>
            <a:r>
              <a:rPr lang="de-DE" sz="1200" dirty="0" err="1"/>
              <a:t>the</a:t>
            </a:r>
            <a:r>
              <a:rPr lang="de-DE" sz="1200" dirty="0"/>
              <a:t> </a:t>
            </a:r>
            <a:r>
              <a:rPr lang="de-DE" sz="1200" dirty="0" err="1"/>
              <a:t>dynamic</a:t>
            </a:r>
            <a:r>
              <a:rPr lang="de-DE" sz="1200" dirty="0"/>
              <a:t> </a:t>
            </a:r>
            <a:r>
              <a:rPr lang="de-DE" sz="1200" dirty="0" err="1"/>
              <a:t>part</a:t>
            </a:r>
            <a:r>
              <a:rPr lang="de-DE" sz="1200" dirty="0"/>
              <a:t> </a:t>
            </a:r>
            <a:r>
              <a:rPr lang="de-DE" sz="1200" dirty="0" err="1"/>
              <a:t>under</a:t>
            </a:r>
            <a:r>
              <a:rPr lang="de-DE" sz="1200" dirty="0"/>
              <a:t> </a:t>
            </a:r>
            <a:r>
              <a:rPr lang="de-DE" sz="1200" dirty="0" err="1"/>
              <a:t>full</a:t>
            </a:r>
            <a:r>
              <a:rPr lang="de-DE" sz="1200" dirty="0"/>
              <a:t> </a:t>
            </a:r>
            <a:r>
              <a:rPr lang="de-DE" sz="1200" dirty="0" err="1"/>
              <a:t>load</a:t>
            </a:r>
            <a:r>
              <a:rPr lang="de-DE" sz="1200" dirty="0"/>
              <a:t> L</a:t>
            </a:r>
            <a:r>
              <a:rPr lang="de-DE" sz="1200" baseline="-25000" dirty="0"/>
              <a:t>DYN,FL</a:t>
            </a:r>
            <a:endParaRPr lang="de-DE" sz="1200" dirty="0"/>
          </a:p>
          <a:p>
            <a:pPr algn="ctr"/>
            <a:r>
              <a:rPr lang="de-DE" sz="1200" dirty="0"/>
              <a:t>at </a:t>
            </a:r>
            <a:r>
              <a:rPr lang="de-DE" sz="1200" dirty="0" err="1"/>
              <a:t>the</a:t>
            </a:r>
            <a:r>
              <a:rPr lang="de-DE" sz="1200" dirty="0"/>
              <a:t> type </a:t>
            </a:r>
            <a:r>
              <a:rPr lang="de-DE" sz="1200" dirty="0" err="1"/>
              <a:t>approval</a:t>
            </a:r>
            <a:r>
              <a:rPr lang="de-DE" sz="1200" dirty="0"/>
              <a:t> </a:t>
            </a:r>
            <a:r>
              <a:rPr lang="de-DE" sz="1200" dirty="0" err="1"/>
              <a:t>acceleration</a:t>
            </a:r>
            <a:r>
              <a:rPr lang="de-DE" sz="1200" dirty="0"/>
              <a:t> </a:t>
            </a:r>
            <a:r>
              <a:rPr lang="de-DE" sz="1200" dirty="0" err="1"/>
              <a:t>test</a:t>
            </a:r>
            <a:r>
              <a:rPr lang="de-DE" sz="1200" dirty="0"/>
              <a:t> </a:t>
            </a:r>
            <a:r>
              <a:rPr lang="de-DE" sz="1200" dirty="0" err="1"/>
              <a:t>condition</a:t>
            </a:r>
            <a:endParaRPr lang="de-DE" sz="1200" dirty="0"/>
          </a:p>
        </p:txBody>
      </p:sp>
      <p:pic>
        <p:nvPicPr>
          <p:cNvPr id="2" name="Grafik 1"/>
          <p:cNvPicPr>
            <a:picLocks noChangeAspect="1"/>
          </p:cNvPicPr>
          <p:nvPr/>
        </p:nvPicPr>
        <p:blipFill>
          <a:blip r:embed="rId2"/>
          <a:stretch>
            <a:fillRect/>
          </a:stretch>
        </p:blipFill>
        <p:spPr>
          <a:xfrm>
            <a:off x="8601348" y="1196752"/>
            <a:ext cx="3099321" cy="4130459"/>
          </a:xfrm>
          <a:prstGeom prst="rect">
            <a:avLst/>
          </a:prstGeom>
        </p:spPr>
      </p:pic>
      <p:sp>
        <p:nvSpPr>
          <p:cNvPr id="6" name="Textfeld 5"/>
          <p:cNvSpPr txBox="1"/>
          <p:nvPr/>
        </p:nvSpPr>
        <p:spPr>
          <a:xfrm>
            <a:off x="8530828" y="5427414"/>
            <a:ext cx="3397820" cy="830997"/>
          </a:xfrm>
          <a:prstGeom prst="rect">
            <a:avLst/>
          </a:prstGeom>
          <a:noFill/>
        </p:spPr>
        <p:txBody>
          <a:bodyPr wrap="square" rtlCol="0">
            <a:spAutoFit/>
          </a:bodyPr>
          <a:lstStyle/>
          <a:p>
            <a:r>
              <a:rPr lang="en-US" altLang="de-DE" sz="1200" b="1" dirty="0">
                <a:solidFill>
                  <a:srgbClr val="FF0000"/>
                </a:solidFill>
                <a:effectLst>
                  <a:outerShdw blurRad="38100" dist="38100" dir="2700000" algn="tl">
                    <a:srgbClr val="000000">
                      <a:alpha val="43137"/>
                    </a:srgbClr>
                  </a:outerShdw>
                </a:effectLst>
                <a:sym typeface="Symbol" panose="05050102010706020507" pitchFamily="18" charset="2"/>
              </a:rPr>
              <a:t></a:t>
            </a:r>
            <a:r>
              <a:rPr lang="en-US" altLang="de-DE" sz="1200" b="1" dirty="0">
                <a:solidFill>
                  <a:srgbClr val="FF0000"/>
                </a:solidFill>
                <a:effectLst>
                  <a:outerShdw blurRad="38100" dist="38100" dir="2700000" algn="tl">
                    <a:srgbClr val="000000">
                      <a:alpha val="43137"/>
                    </a:srgbClr>
                  </a:outerShdw>
                </a:effectLst>
              </a:rPr>
              <a:t>L</a:t>
            </a:r>
            <a:r>
              <a:rPr lang="en-US" altLang="de-DE" sz="1200" b="1" baseline="-25000" dirty="0">
                <a:solidFill>
                  <a:srgbClr val="FF0000"/>
                </a:solidFill>
                <a:effectLst>
                  <a:outerShdw blurRad="38100" dist="38100" dir="2700000" algn="tl">
                    <a:srgbClr val="000000">
                      <a:alpha val="43137"/>
                    </a:srgbClr>
                  </a:outerShdw>
                </a:effectLst>
              </a:rPr>
              <a:t>DYN </a:t>
            </a:r>
            <a:r>
              <a:rPr lang="en-US" sz="1200" dirty="0"/>
              <a:t>is set to a minimum dynamic of 10 dB(A) to avoid a collapse of the model, as in some cases the difference between L</a:t>
            </a:r>
            <a:r>
              <a:rPr lang="en-US" sz="1200" baseline="-25000" dirty="0"/>
              <a:t>WOT,REP</a:t>
            </a:r>
            <a:r>
              <a:rPr lang="en-US" sz="1200" dirty="0"/>
              <a:t> and L</a:t>
            </a:r>
            <a:r>
              <a:rPr lang="en-US" sz="1200" baseline="-25000" dirty="0"/>
              <a:t>CRS,REP</a:t>
            </a:r>
            <a:r>
              <a:rPr lang="en-US" sz="1200" dirty="0"/>
              <a:t> is very low.</a:t>
            </a:r>
            <a:endParaRPr lang="de-DE" sz="1200" dirty="0"/>
          </a:p>
        </p:txBody>
      </p:sp>
      <p:sp>
        <p:nvSpPr>
          <p:cNvPr id="3" name="Foliennummernplatzhalter 2"/>
          <p:cNvSpPr>
            <a:spLocks noGrp="1"/>
          </p:cNvSpPr>
          <p:nvPr>
            <p:ph type="sldNum" sz="quarter" idx="12"/>
          </p:nvPr>
        </p:nvSpPr>
        <p:spPr/>
        <p:txBody>
          <a:bodyPr/>
          <a:lstStyle/>
          <a:p>
            <a:fld id="{B54DA138-5A42-4C18-88B2-CB41C72B2C94}" type="slidenum">
              <a:rPr lang="en-GB" smtClean="0"/>
              <a:t>23</a:t>
            </a:fld>
            <a:endParaRPr lang="en-GB"/>
          </a:p>
        </p:txBody>
      </p:sp>
    </p:spTree>
    <p:extLst>
      <p:ext uri="{BB962C8B-B14F-4D97-AF65-F5344CB8AC3E}">
        <p14:creationId xmlns:p14="http://schemas.microsoft.com/office/powerpoint/2010/main" val="420373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ChangeArrowheads="1"/>
          </p:cNvSpPr>
          <p:nvPr/>
        </p:nvSpPr>
        <p:spPr bwMode="auto">
          <a:xfrm>
            <a:off x="1199456" y="432000"/>
            <a:ext cx="87129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pPr>
            <a:r>
              <a:rPr lang="en-US" altLang="de-DE" sz="2400" b="1" dirty="0"/>
              <a:t>The Dynamic Model – The Dynamic Part </a:t>
            </a:r>
            <a:r>
              <a:rPr lang="en-US" altLang="de-DE" sz="2400" b="1" dirty="0">
                <a:solidFill>
                  <a:srgbClr val="FF0000"/>
                </a:solidFill>
                <a:effectLst>
                  <a:outerShdw blurRad="38100" dist="38100" dir="2700000" algn="tl">
                    <a:srgbClr val="000000">
                      <a:alpha val="43137"/>
                    </a:srgbClr>
                  </a:outerShdw>
                </a:effectLst>
                <a:sym typeface="Symbol" panose="05050102010706020507" pitchFamily="18" charset="2"/>
              </a:rPr>
              <a:t></a:t>
            </a:r>
            <a:r>
              <a:rPr lang="en-US" altLang="de-DE" sz="2400" b="1" dirty="0" err="1">
                <a:solidFill>
                  <a:srgbClr val="FF0000"/>
                </a:solidFill>
                <a:effectLst>
                  <a:outerShdw blurRad="38100" dist="38100" dir="2700000" algn="tl">
                    <a:srgbClr val="000000">
                      <a:alpha val="43137"/>
                    </a:srgbClr>
                  </a:outerShdw>
                </a:effectLst>
              </a:rPr>
              <a:t>L</a:t>
            </a:r>
            <a:r>
              <a:rPr lang="en-US" altLang="de-DE" sz="2400" b="1" baseline="-25000" dirty="0" err="1">
                <a:solidFill>
                  <a:srgbClr val="FF0000"/>
                </a:solidFill>
                <a:effectLst>
                  <a:outerShdw blurRad="38100" dist="38100" dir="2700000" algn="tl">
                    <a:srgbClr val="000000">
                      <a:alpha val="43137"/>
                    </a:srgbClr>
                  </a:outerShdw>
                </a:effectLst>
              </a:rPr>
              <a:t>DYN,VxA</a:t>
            </a:r>
            <a:endParaRPr lang="en-US" altLang="de-DE" sz="2400" b="1" baseline="-25000" dirty="0">
              <a:solidFill>
                <a:srgbClr val="FF0000"/>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5" name="Textfeld 4"/>
              <p:cNvSpPr txBox="1"/>
              <p:nvPr/>
            </p:nvSpPr>
            <p:spPr>
              <a:xfrm>
                <a:off x="370114" y="1379531"/>
                <a:ext cx="5878286" cy="5260030"/>
              </a:xfrm>
              <a:prstGeom prst="rect">
                <a:avLst/>
              </a:prstGeom>
              <a:noFill/>
            </p:spPr>
            <p:txBody>
              <a:bodyPr wrap="square" rtlCol="0">
                <a:spAutoFit/>
              </a:bodyPr>
              <a:lstStyle/>
              <a:p>
                <a:pPr marL="360363" indent="-360363">
                  <a:spcBef>
                    <a:spcPts val="900"/>
                  </a:spcBef>
                  <a:buFont typeface="Wingdings" panose="05000000000000000000" pitchFamily="2" charset="2"/>
                  <a:buChar char="Ø"/>
                </a:pPr>
                <a:r>
                  <a:rPr lang="en-US" sz="2000" dirty="0"/>
                  <a:t>The dynamic </a:t>
                </a:r>
                <a:r>
                  <a:rPr lang="en-US" sz="2000" b="1" dirty="0">
                    <a:effectLst>
                      <a:outerShdw blurRad="38100" dist="38100" dir="2700000" algn="tl">
                        <a:srgbClr val="000000">
                          <a:alpha val="43137"/>
                        </a:srgbClr>
                      </a:outerShdw>
                    </a:effectLst>
                    <a:sym typeface="Symbol" panose="05050102010706020507" pitchFamily="18" charset="2"/>
                  </a:rPr>
                  <a:t></a:t>
                </a:r>
                <a:r>
                  <a:rPr lang="en-US" sz="2000" b="1" dirty="0">
                    <a:effectLst>
                      <a:outerShdw blurRad="38100" dist="38100" dir="2700000" algn="tl">
                        <a:srgbClr val="000000">
                          <a:alpha val="43137"/>
                        </a:srgbClr>
                      </a:outerShdw>
                    </a:effectLst>
                  </a:rPr>
                  <a:t>L</a:t>
                </a:r>
                <a:r>
                  <a:rPr lang="en-US" sz="2000" b="1" baseline="-25000" dirty="0">
                    <a:effectLst>
                      <a:outerShdw blurRad="38100" dist="38100" dir="2700000" algn="tl">
                        <a:srgbClr val="000000">
                          <a:alpha val="43137"/>
                        </a:srgbClr>
                      </a:outerShdw>
                    </a:effectLst>
                  </a:rPr>
                  <a:t>DYN</a:t>
                </a:r>
                <a:r>
                  <a:rPr lang="en-US" sz="2000" b="1" dirty="0"/>
                  <a:t> </a:t>
                </a:r>
                <a:r>
                  <a:rPr lang="en-US" sz="2000" dirty="0"/>
                  <a:t>is not constant over engine speed</a:t>
                </a:r>
              </a:p>
              <a:p>
                <a:pPr marL="360363" lvl="1" indent="-360363">
                  <a:spcBef>
                    <a:spcPts val="900"/>
                  </a:spcBef>
                  <a:buFont typeface="Wingdings" panose="05000000000000000000" pitchFamily="2" charset="2"/>
                  <a:buChar char="Ø"/>
                </a:pPr>
                <a:r>
                  <a:rPr lang="en-US" sz="2000" dirty="0"/>
                  <a:t>For low performances up to the type approval the model will keep the performance constant at </a:t>
                </a:r>
                <a:r>
                  <a:rPr lang="en-US" sz="2000" b="1" dirty="0">
                    <a:effectLst>
                      <a:outerShdw blurRad="38100" dist="38100" dir="2700000" algn="tl">
                        <a:srgbClr val="000000">
                          <a:alpha val="43137"/>
                        </a:srgbClr>
                      </a:outerShdw>
                    </a:effectLst>
                    <a:sym typeface="Symbol" panose="05050102010706020507" pitchFamily="18" charset="2"/>
                  </a:rPr>
                  <a:t></a:t>
                </a:r>
                <a:r>
                  <a:rPr lang="en-US" sz="2000" b="1" dirty="0">
                    <a:effectLst>
                      <a:outerShdw blurRad="38100" dist="38100" dir="2700000" algn="tl">
                        <a:srgbClr val="000000">
                          <a:alpha val="43137"/>
                        </a:srgbClr>
                      </a:outerShdw>
                    </a:effectLst>
                  </a:rPr>
                  <a:t>L</a:t>
                </a:r>
                <a:r>
                  <a:rPr lang="en-US" sz="2000" b="1" baseline="-25000" dirty="0">
                    <a:effectLst>
                      <a:outerShdw blurRad="38100" dist="38100" dir="2700000" algn="tl">
                        <a:srgbClr val="000000">
                          <a:alpha val="43137"/>
                        </a:srgbClr>
                      </a:outerShdw>
                    </a:effectLst>
                  </a:rPr>
                  <a:t>DYN,BASIC </a:t>
                </a:r>
                <a:r>
                  <a:rPr lang="en-US" sz="2000" dirty="0"/>
                  <a:t>, so</a:t>
                </a:r>
                <a:br>
                  <a:rPr lang="en-US" sz="2000" dirty="0"/>
                </a:br>
                <a:br>
                  <a:rPr lang="en-US" sz="2000" dirty="0"/>
                </a:br>
                <a:r>
                  <a:rPr lang="en-US" sz="2000" dirty="0">
                    <a:sym typeface="Symbol" panose="05050102010706020507" pitchFamily="18" charset="2"/>
                  </a:rPr>
                  <a:t></a:t>
                </a:r>
                <a14:m>
                  <m:oMath xmlns:m="http://schemas.openxmlformats.org/officeDocument/2006/math">
                    <m:sSub>
                      <m:sSubPr>
                        <m:ctrlPr>
                          <a:rPr lang="en-US" sz="2000" i="1" smtClean="0">
                            <a:latin typeface="Cambria Math" panose="02040503050406030204" pitchFamily="18" charset="0"/>
                          </a:rPr>
                        </m:ctrlPr>
                      </m:sSubPr>
                      <m:e>
                        <m:r>
                          <a:rPr lang="de-DE" sz="2000" b="0" i="1" smtClean="0">
                            <a:latin typeface="Cambria Math" panose="02040503050406030204" pitchFamily="18" charset="0"/>
                          </a:rPr>
                          <m:t>𝐿</m:t>
                        </m:r>
                      </m:e>
                      <m:sub>
                        <m:r>
                          <a:rPr lang="de-DE" sz="2000" b="0" i="1" smtClean="0">
                            <a:latin typeface="Cambria Math" panose="02040503050406030204" pitchFamily="18" charset="0"/>
                          </a:rPr>
                          <m:t>𝐷𝑌𝑁</m:t>
                        </m:r>
                      </m:sub>
                    </m:sSub>
                    <m:r>
                      <a:rPr lang="en-US" sz="2000" i="1" smtClean="0">
                        <a:latin typeface="Cambria Math" panose="02040503050406030204" pitchFamily="18" charset="0"/>
                        <a:ea typeface="Cambria Math" panose="02040503050406030204" pitchFamily="18" charset="0"/>
                      </a:rPr>
                      <m:t>=</m:t>
                    </m:r>
                    <m:r>
                      <a:rPr lang="de-DE" sz="2000" b="0" i="1" smtClean="0">
                        <a:latin typeface="Cambria Math" panose="02040503050406030204" pitchFamily="18" charset="0"/>
                        <a:ea typeface="Cambria Math" panose="02040503050406030204" pitchFamily="18" charset="0"/>
                      </a:rPr>
                      <m:t> </m:t>
                    </m:r>
                    <m:sSub>
                      <m:sSubPr>
                        <m:ctrlPr>
                          <a:rPr lang="de-DE" sz="2000" b="0" i="1" smtClean="0">
                            <a:latin typeface="Cambria Math" panose="02040503050406030204" pitchFamily="18" charset="0"/>
                            <a:ea typeface="Cambria Math" panose="02040503050406030204" pitchFamily="18" charset="0"/>
                          </a:rPr>
                        </m:ctrlPr>
                      </m:sSubPr>
                      <m:e>
                        <m:r>
                          <a:rPr lang="de-DE" sz="2000" b="0" i="1" smtClean="0">
                            <a:latin typeface="Cambria Math" panose="02040503050406030204" pitchFamily="18" charset="0"/>
                            <a:ea typeface="Cambria Math" panose="02040503050406030204" pitchFamily="18" charset="0"/>
                            <a:sym typeface="Symbol" panose="05050102010706020507" pitchFamily="18" charset="2"/>
                          </a:rPr>
                          <m:t></m:t>
                        </m:r>
                        <m:r>
                          <a:rPr lang="de-DE" sz="2000" b="0" i="1" smtClean="0">
                            <a:latin typeface="Cambria Math" panose="02040503050406030204" pitchFamily="18" charset="0"/>
                            <a:ea typeface="Cambria Math" panose="02040503050406030204" pitchFamily="18" charset="0"/>
                          </a:rPr>
                          <m:t>𝐿</m:t>
                        </m:r>
                      </m:e>
                      <m:sub>
                        <m:r>
                          <a:rPr lang="de-DE" sz="2000" b="0" i="1" smtClean="0">
                            <a:latin typeface="Cambria Math" panose="02040503050406030204" pitchFamily="18" charset="0"/>
                            <a:ea typeface="Cambria Math" panose="02040503050406030204" pitchFamily="18" charset="0"/>
                          </a:rPr>
                          <m:t>𝐷𝑌𝑁</m:t>
                        </m:r>
                        <m:r>
                          <a:rPr lang="de-DE" sz="2000" b="0" i="1" smtClean="0">
                            <a:latin typeface="Cambria Math" panose="02040503050406030204" pitchFamily="18" charset="0"/>
                            <a:ea typeface="Cambria Math" panose="02040503050406030204" pitchFamily="18" charset="0"/>
                          </a:rPr>
                          <m:t>,</m:t>
                        </m:r>
                        <m:r>
                          <a:rPr lang="de-DE" sz="2000" b="0" i="1" smtClean="0">
                            <a:latin typeface="Cambria Math" panose="02040503050406030204" pitchFamily="18" charset="0"/>
                            <a:ea typeface="Cambria Math" panose="02040503050406030204" pitchFamily="18" charset="0"/>
                          </a:rPr>
                          <m:t>𝐵𝐴𝑆𝐼𝐶</m:t>
                        </m:r>
                      </m:sub>
                    </m:sSub>
                  </m:oMath>
                </a14:m>
                <a:endParaRPr lang="en-US" sz="2000" dirty="0"/>
              </a:p>
              <a:p>
                <a:pPr marL="360363" lvl="1" indent="-360363">
                  <a:spcBef>
                    <a:spcPts val="900"/>
                  </a:spcBef>
                  <a:buFont typeface="Wingdings" panose="05000000000000000000" pitchFamily="2" charset="2"/>
                  <a:buChar char="Ø"/>
                </a:pPr>
                <a:r>
                  <a:rPr lang="en-US" sz="2000" dirty="0"/>
                  <a:t>For performances </a:t>
                </a:r>
                <a14:m>
                  <m:oMath xmlns:m="http://schemas.openxmlformats.org/officeDocument/2006/math">
                    <m:sSub>
                      <m:sSubPr>
                        <m:ctrlPr>
                          <a:rPr lang="de-DE" sz="2000" i="1">
                            <a:latin typeface="Cambria Math" panose="02040503050406030204" pitchFamily="18" charset="0"/>
                            <a:ea typeface="Cambria Math" panose="02040503050406030204" pitchFamily="18" charset="0"/>
                          </a:rPr>
                        </m:ctrlPr>
                      </m:sSubPr>
                      <m:e>
                        <m:d>
                          <m:dPr>
                            <m:ctrlPr>
                              <a:rPr lang="de-DE" sz="2000" i="1">
                                <a:latin typeface="Cambria Math" panose="02040503050406030204" pitchFamily="18" charset="0"/>
                                <a:ea typeface="Cambria Math" panose="02040503050406030204" pitchFamily="18" charset="0"/>
                              </a:rPr>
                            </m:ctrlPr>
                          </m:dPr>
                          <m:e>
                            <m:r>
                              <a:rPr lang="de-DE" sz="2000" i="1">
                                <a:latin typeface="Cambria Math" panose="02040503050406030204" pitchFamily="18" charset="0"/>
                                <a:ea typeface="Cambria Math" panose="02040503050406030204" pitchFamily="18" charset="0"/>
                              </a:rPr>
                              <m:t>𝑣</m:t>
                            </m:r>
                            <m:r>
                              <a:rPr lang="de-DE" sz="2000" i="1">
                                <a:latin typeface="Cambria Math" panose="02040503050406030204" pitchFamily="18" charset="0"/>
                                <a:ea typeface="Cambria Math" panose="02040503050406030204" pitchFamily="18" charset="0"/>
                              </a:rPr>
                              <m:t>×</m:t>
                            </m:r>
                            <m:r>
                              <a:rPr lang="de-DE" sz="2000" i="1">
                                <a:latin typeface="Cambria Math" panose="02040503050406030204" pitchFamily="18" charset="0"/>
                                <a:ea typeface="Cambria Math" panose="02040503050406030204" pitchFamily="18" charset="0"/>
                              </a:rPr>
                              <m:t>𝑎</m:t>
                            </m:r>
                          </m:e>
                        </m:d>
                      </m:e>
                      <m:sub>
                        <m:r>
                          <a:rPr lang="de-DE" sz="2000" i="1">
                            <a:latin typeface="Cambria Math" panose="02040503050406030204" pitchFamily="18" charset="0"/>
                            <a:ea typeface="Cambria Math" panose="02040503050406030204" pitchFamily="18" charset="0"/>
                          </a:rPr>
                          <m:t>𝑇𝐸𝑆𝑇</m:t>
                        </m:r>
                      </m:sub>
                    </m:sSub>
                  </m:oMath>
                </a14:m>
                <a:r>
                  <a:rPr lang="en-US" sz="2000" dirty="0"/>
                  <a:t> greater than the type approval performance </a:t>
                </a:r>
                <a14:m>
                  <m:oMath xmlns:m="http://schemas.openxmlformats.org/officeDocument/2006/math">
                    <m:sSub>
                      <m:sSubPr>
                        <m:ctrlPr>
                          <a:rPr lang="de-DE" sz="2000" i="1">
                            <a:latin typeface="Cambria Math" panose="02040503050406030204" pitchFamily="18" charset="0"/>
                            <a:ea typeface="Cambria Math" panose="02040503050406030204" pitchFamily="18" charset="0"/>
                          </a:rPr>
                        </m:ctrlPr>
                      </m:sSubPr>
                      <m:e>
                        <m:d>
                          <m:dPr>
                            <m:ctrlPr>
                              <a:rPr lang="de-DE" sz="2000" i="1">
                                <a:latin typeface="Cambria Math" panose="02040503050406030204" pitchFamily="18" charset="0"/>
                                <a:ea typeface="Cambria Math" panose="02040503050406030204" pitchFamily="18" charset="0"/>
                              </a:rPr>
                            </m:ctrlPr>
                          </m:dPr>
                          <m:e>
                            <m:r>
                              <a:rPr lang="de-DE" sz="2000" i="1">
                                <a:latin typeface="Cambria Math" panose="02040503050406030204" pitchFamily="18" charset="0"/>
                                <a:ea typeface="Cambria Math" panose="02040503050406030204" pitchFamily="18" charset="0"/>
                              </a:rPr>
                              <m:t>𝑣</m:t>
                            </m:r>
                            <m:r>
                              <a:rPr lang="de-DE" sz="2000" i="1">
                                <a:latin typeface="Cambria Math" panose="02040503050406030204" pitchFamily="18" charset="0"/>
                                <a:ea typeface="Cambria Math" panose="02040503050406030204" pitchFamily="18" charset="0"/>
                              </a:rPr>
                              <m:t>×</m:t>
                            </m:r>
                            <m:r>
                              <a:rPr lang="de-DE" sz="2000" i="1">
                                <a:latin typeface="Cambria Math" panose="02040503050406030204" pitchFamily="18" charset="0"/>
                                <a:ea typeface="Cambria Math" panose="02040503050406030204" pitchFamily="18" charset="0"/>
                              </a:rPr>
                              <m:t>𝑎</m:t>
                            </m:r>
                          </m:e>
                        </m:d>
                      </m:e>
                      <m:sub>
                        <m:r>
                          <a:rPr lang="de-DE" sz="2000" i="1">
                            <a:latin typeface="Cambria Math" panose="02040503050406030204" pitchFamily="18" charset="0"/>
                            <a:ea typeface="Cambria Math" panose="02040503050406030204" pitchFamily="18" charset="0"/>
                          </a:rPr>
                          <m:t>𝑅𝐸𝐹</m:t>
                        </m:r>
                      </m:sub>
                    </m:sSub>
                  </m:oMath>
                </a14:m>
                <a:r>
                  <a:rPr lang="en-US" sz="2000" dirty="0"/>
                  <a:t>, an energy adjustment is made:</a:t>
                </a:r>
                <a:br>
                  <a:rPr lang="en-US" sz="2000" dirty="0"/>
                </a:br>
                <a:endParaRPr lang="en-US" sz="2000" dirty="0"/>
              </a:p>
              <a:p>
                <a:pPr marL="358775" lvl="2">
                  <a:spcBef>
                    <a:spcPts val="900"/>
                  </a:spcBef>
                </a:pPr>
                <a14:m>
                  <m:oMathPara xmlns:m="http://schemas.openxmlformats.org/officeDocument/2006/math">
                    <m:oMathParaPr>
                      <m:jc m:val="left"/>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m:t>
                          </m:r>
                          <m:r>
                            <a:rPr lang="de-DE" sz="2000" i="1">
                              <a:latin typeface="Cambria Math" panose="02040503050406030204" pitchFamily="18" charset="0"/>
                            </a:rPr>
                            <m:t>𝐿</m:t>
                          </m:r>
                        </m:e>
                        <m:sub>
                          <m:r>
                            <a:rPr lang="de-DE" sz="2000" i="1">
                              <a:latin typeface="Cambria Math" panose="02040503050406030204" pitchFamily="18" charset="0"/>
                            </a:rPr>
                            <m:t>𝑉</m:t>
                          </m:r>
                          <m:r>
                            <a:rPr lang="de-DE" sz="2000" b="0" i="1" smtClean="0">
                              <a:latin typeface="Cambria Math" panose="02040503050406030204" pitchFamily="18" charset="0"/>
                            </a:rPr>
                            <m:t>𝑥</m:t>
                          </m:r>
                          <m:r>
                            <a:rPr lang="de-DE" sz="2000" i="1">
                              <a:latin typeface="Cambria Math" panose="02040503050406030204" pitchFamily="18" charset="0"/>
                            </a:rPr>
                            <m:t>𝐴</m:t>
                          </m:r>
                        </m:sub>
                      </m:sSub>
                      <m:r>
                        <a:rPr lang="de-DE" sz="2000" i="1">
                          <a:latin typeface="Cambria Math" panose="02040503050406030204" pitchFamily="18" charset="0"/>
                        </a:rPr>
                        <m:t>=10 </m:t>
                      </m:r>
                      <m:r>
                        <a:rPr lang="de-DE" sz="2000" i="1">
                          <a:latin typeface="Cambria Math" panose="02040503050406030204" pitchFamily="18" charset="0"/>
                          <a:ea typeface="Cambria Math" panose="02040503050406030204" pitchFamily="18" charset="0"/>
                        </a:rPr>
                        <m:t>×</m:t>
                      </m:r>
                      <m:func>
                        <m:funcPr>
                          <m:ctrlPr>
                            <a:rPr lang="de-DE" sz="2000" i="1">
                              <a:latin typeface="Cambria Math" panose="02040503050406030204" pitchFamily="18" charset="0"/>
                              <a:ea typeface="Cambria Math" panose="02040503050406030204" pitchFamily="18" charset="0"/>
                            </a:rPr>
                          </m:ctrlPr>
                        </m:funcPr>
                        <m:fName>
                          <m:r>
                            <m:rPr>
                              <m:sty m:val="p"/>
                            </m:rPr>
                            <a:rPr lang="de-DE" sz="2000">
                              <a:latin typeface="Cambria Math" panose="02040503050406030204" pitchFamily="18" charset="0"/>
                              <a:ea typeface="Cambria Math" panose="02040503050406030204" pitchFamily="18" charset="0"/>
                            </a:rPr>
                            <m:t>log</m:t>
                          </m:r>
                        </m:fName>
                        <m:e>
                          <m:d>
                            <m:dPr>
                              <m:ctrlPr>
                                <a:rPr lang="de-DE" sz="2000" i="1">
                                  <a:latin typeface="Cambria Math" panose="02040503050406030204" pitchFamily="18" charset="0"/>
                                  <a:ea typeface="Cambria Math" panose="02040503050406030204" pitchFamily="18" charset="0"/>
                                </a:rPr>
                              </m:ctrlPr>
                            </m:dPr>
                            <m:e>
                              <m:f>
                                <m:fPr>
                                  <m:ctrlPr>
                                    <a:rPr lang="de-DE" sz="2000" i="1">
                                      <a:latin typeface="Cambria Math" panose="02040503050406030204" pitchFamily="18" charset="0"/>
                                      <a:ea typeface="Cambria Math" panose="02040503050406030204" pitchFamily="18" charset="0"/>
                                    </a:rPr>
                                  </m:ctrlPr>
                                </m:fPr>
                                <m:num>
                                  <m:sSub>
                                    <m:sSubPr>
                                      <m:ctrlPr>
                                        <a:rPr lang="de-DE" sz="2000" i="1">
                                          <a:latin typeface="Cambria Math" panose="02040503050406030204" pitchFamily="18" charset="0"/>
                                          <a:ea typeface="Cambria Math" panose="02040503050406030204" pitchFamily="18" charset="0"/>
                                        </a:rPr>
                                      </m:ctrlPr>
                                    </m:sSubPr>
                                    <m:e>
                                      <m:d>
                                        <m:dPr>
                                          <m:ctrlPr>
                                            <a:rPr lang="de-DE" sz="2000" i="1" smtClean="0">
                                              <a:latin typeface="Cambria Math" panose="02040503050406030204" pitchFamily="18" charset="0"/>
                                              <a:ea typeface="Cambria Math" panose="02040503050406030204" pitchFamily="18" charset="0"/>
                                            </a:rPr>
                                          </m:ctrlPr>
                                        </m:dPr>
                                        <m:e>
                                          <m:r>
                                            <a:rPr lang="de-DE" sz="2000" b="0" i="1" smtClean="0">
                                              <a:latin typeface="Cambria Math" panose="02040503050406030204" pitchFamily="18" charset="0"/>
                                              <a:ea typeface="Cambria Math" panose="02040503050406030204" pitchFamily="18" charset="0"/>
                                            </a:rPr>
                                            <m:t>𝑣</m:t>
                                          </m:r>
                                          <m:r>
                                            <a:rPr lang="de-DE" sz="2000" b="0" i="1" smtClean="0">
                                              <a:latin typeface="Cambria Math" panose="02040503050406030204" pitchFamily="18" charset="0"/>
                                              <a:ea typeface="Cambria Math" panose="02040503050406030204" pitchFamily="18" charset="0"/>
                                            </a:rPr>
                                            <m:t>×</m:t>
                                          </m:r>
                                          <m:r>
                                            <a:rPr lang="de-DE" sz="2000" b="0" i="1" smtClean="0">
                                              <a:latin typeface="Cambria Math" panose="02040503050406030204" pitchFamily="18" charset="0"/>
                                              <a:ea typeface="Cambria Math" panose="02040503050406030204" pitchFamily="18" charset="0"/>
                                            </a:rPr>
                                            <m:t>𝑎</m:t>
                                          </m:r>
                                        </m:e>
                                      </m:d>
                                    </m:e>
                                    <m:sub>
                                      <m:r>
                                        <a:rPr lang="de-DE" sz="2000" i="1">
                                          <a:latin typeface="Cambria Math" panose="02040503050406030204" pitchFamily="18" charset="0"/>
                                          <a:ea typeface="Cambria Math" panose="02040503050406030204" pitchFamily="18" charset="0"/>
                                        </a:rPr>
                                        <m:t>𝑇𝐸𝑆𝑇</m:t>
                                      </m:r>
                                    </m:sub>
                                  </m:sSub>
                                </m:num>
                                <m:den>
                                  <m:sSub>
                                    <m:sSubPr>
                                      <m:ctrlPr>
                                        <a:rPr lang="de-DE" sz="2000" i="1">
                                          <a:latin typeface="Cambria Math" panose="02040503050406030204" pitchFamily="18" charset="0"/>
                                          <a:ea typeface="Cambria Math" panose="02040503050406030204" pitchFamily="18" charset="0"/>
                                        </a:rPr>
                                      </m:ctrlPr>
                                    </m:sSubPr>
                                    <m:e>
                                      <m:d>
                                        <m:dPr>
                                          <m:ctrlPr>
                                            <a:rPr lang="de-DE" sz="2000" i="1" smtClean="0">
                                              <a:latin typeface="Cambria Math" panose="02040503050406030204" pitchFamily="18" charset="0"/>
                                              <a:ea typeface="Cambria Math" panose="02040503050406030204" pitchFamily="18" charset="0"/>
                                            </a:rPr>
                                          </m:ctrlPr>
                                        </m:dPr>
                                        <m:e>
                                          <m:r>
                                            <a:rPr lang="de-DE" sz="2000" b="0" i="1" smtClean="0">
                                              <a:latin typeface="Cambria Math" panose="02040503050406030204" pitchFamily="18" charset="0"/>
                                              <a:ea typeface="Cambria Math" panose="02040503050406030204" pitchFamily="18" charset="0"/>
                                            </a:rPr>
                                            <m:t>𝑣</m:t>
                                          </m:r>
                                          <m:r>
                                            <a:rPr lang="de-DE" sz="2000" b="0" i="1" smtClean="0">
                                              <a:latin typeface="Cambria Math" panose="02040503050406030204" pitchFamily="18" charset="0"/>
                                              <a:ea typeface="Cambria Math" panose="02040503050406030204" pitchFamily="18" charset="0"/>
                                            </a:rPr>
                                            <m:t>×</m:t>
                                          </m:r>
                                          <m:r>
                                            <a:rPr lang="de-DE" sz="2000" b="0" i="1" smtClean="0">
                                              <a:latin typeface="Cambria Math" panose="02040503050406030204" pitchFamily="18" charset="0"/>
                                              <a:ea typeface="Cambria Math" panose="02040503050406030204" pitchFamily="18" charset="0"/>
                                            </a:rPr>
                                            <m:t>𝑎</m:t>
                                          </m:r>
                                        </m:e>
                                      </m:d>
                                    </m:e>
                                    <m:sub>
                                      <m:r>
                                        <a:rPr lang="de-DE" sz="2000" i="1">
                                          <a:latin typeface="Cambria Math" panose="02040503050406030204" pitchFamily="18" charset="0"/>
                                          <a:ea typeface="Cambria Math" panose="02040503050406030204" pitchFamily="18" charset="0"/>
                                        </a:rPr>
                                        <m:t>𝑅𝐸𝐹</m:t>
                                      </m:r>
                                    </m:sub>
                                  </m:sSub>
                                </m:den>
                              </m:f>
                            </m:e>
                          </m:d>
                        </m:e>
                      </m:func>
                    </m:oMath>
                  </m:oMathPara>
                </a14:m>
                <a:endParaRPr lang="en-US" sz="2000" dirty="0"/>
              </a:p>
              <a:p>
                <a:pPr marL="244475" lvl="1" indent="-342900">
                  <a:spcBef>
                    <a:spcPts val="900"/>
                  </a:spcBef>
                  <a:buFont typeface="Wingdings" panose="05000000000000000000" pitchFamily="2" charset="2"/>
                  <a:buChar char="Ø"/>
                </a:pPr>
                <a:r>
                  <a:rPr lang="en-US" sz="2000" dirty="0"/>
                  <a:t>Which results is an overall dynamic of</a:t>
                </a:r>
              </a:p>
              <a:p>
                <a:pPr marL="358775" lvl="2">
                  <a:spcBef>
                    <a:spcPts val="900"/>
                  </a:spcBef>
                </a:pPr>
                <a:r>
                  <a:rPr lang="en-US" sz="2000" b="1" dirty="0">
                    <a:solidFill>
                      <a:srgbClr val="FF0000"/>
                    </a:solidFill>
                    <a:effectLst>
                      <a:outerShdw blurRad="38100" dist="38100" dir="2700000" algn="tl">
                        <a:srgbClr val="000000">
                          <a:alpha val="43137"/>
                        </a:srgbClr>
                      </a:outerShdw>
                    </a:effectLst>
                    <a:sym typeface="Symbol" panose="05050102010706020507" pitchFamily="18" charset="2"/>
                  </a:rPr>
                  <a:t></a:t>
                </a:r>
                <a14:m>
                  <m:oMath xmlns:m="http://schemas.openxmlformats.org/officeDocument/2006/math">
                    <m:sSub>
                      <m:sSubPr>
                        <m:ctrlPr>
                          <a:rPr lang="en-US" sz="2000" b="1" i="1">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de-DE" sz="2000" b="1" i="1">
                            <a:solidFill>
                              <a:srgbClr val="FF0000"/>
                            </a:solidFill>
                            <a:effectLst>
                              <a:outerShdw blurRad="38100" dist="38100" dir="2700000" algn="tl">
                                <a:srgbClr val="000000">
                                  <a:alpha val="43137"/>
                                </a:srgbClr>
                              </a:outerShdw>
                            </a:effectLst>
                            <a:latin typeface="Cambria Math" panose="02040503050406030204" pitchFamily="18" charset="0"/>
                          </a:rPr>
                          <m:t>𝑳</m:t>
                        </m:r>
                      </m:e>
                      <m:sub>
                        <m:r>
                          <a:rPr lang="de-DE" sz="2000" b="1" i="1">
                            <a:solidFill>
                              <a:srgbClr val="FF0000"/>
                            </a:solidFill>
                            <a:effectLst>
                              <a:outerShdw blurRad="38100" dist="38100" dir="2700000" algn="tl">
                                <a:srgbClr val="000000">
                                  <a:alpha val="43137"/>
                                </a:srgbClr>
                              </a:outerShdw>
                            </a:effectLst>
                            <a:latin typeface="Cambria Math" panose="02040503050406030204" pitchFamily="18" charset="0"/>
                          </a:rPr>
                          <m:t>𝑫𝒀𝑵</m:t>
                        </m:r>
                      </m:sub>
                    </m:sSub>
                    <m:r>
                      <a:rPr lang="en-US" sz="2000" b="1" i="1">
                        <a:latin typeface="Cambria Math" panose="02040503050406030204" pitchFamily="18" charset="0"/>
                        <a:ea typeface="Cambria Math" panose="02040503050406030204" pitchFamily="18" charset="0"/>
                      </a:rPr>
                      <m:t>=</m:t>
                    </m:r>
                    <m:r>
                      <a:rPr lang="de-DE" sz="2000" b="1" i="1">
                        <a:latin typeface="Cambria Math" panose="02040503050406030204" pitchFamily="18" charset="0"/>
                        <a:ea typeface="Cambria Math" panose="02040503050406030204" pitchFamily="18" charset="0"/>
                      </a:rPr>
                      <m:t> </m:t>
                    </m:r>
                    <m:sSub>
                      <m:sSubPr>
                        <m:ctrlPr>
                          <a:rPr lang="de-DE" sz="2000" b="1" i="1">
                            <a:latin typeface="Cambria Math" panose="02040503050406030204" pitchFamily="18" charset="0"/>
                            <a:ea typeface="Cambria Math" panose="02040503050406030204" pitchFamily="18" charset="0"/>
                          </a:rPr>
                        </m:ctrlPr>
                      </m:sSubPr>
                      <m:e>
                        <m:r>
                          <a:rPr lang="de-DE" sz="2000" b="1" i="1">
                            <a:latin typeface="Cambria Math" panose="02040503050406030204" pitchFamily="18" charset="0"/>
                            <a:ea typeface="Cambria Math" panose="02040503050406030204" pitchFamily="18" charset="0"/>
                            <a:sym typeface="Symbol" panose="05050102010706020507" pitchFamily="18" charset="2"/>
                          </a:rPr>
                          <m:t></m:t>
                        </m:r>
                        <m:r>
                          <a:rPr lang="de-DE" sz="2000" b="1" i="1">
                            <a:latin typeface="Cambria Math" panose="02040503050406030204" pitchFamily="18" charset="0"/>
                            <a:ea typeface="Cambria Math" panose="02040503050406030204" pitchFamily="18" charset="0"/>
                          </a:rPr>
                          <m:t>𝑳</m:t>
                        </m:r>
                      </m:e>
                      <m:sub>
                        <m:r>
                          <a:rPr lang="de-DE" sz="2000" b="1" i="1">
                            <a:latin typeface="Cambria Math" panose="02040503050406030204" pitchFamily="18" charset="0"/>
                            <a:ea typeface="Cambria Math" panose="02040503050406030204" pitchFamily="18" charset="0"/>
                          </a:rPr>
                          <m:t>𝑫𝒀𝑵</m:t>
                        </m:r>
                        <m:r>
                          <a:rPr lang="de-DE" sz="2000" b="1" i="1">
                            <a:latin typeface="Cambria Math" panose="02040503050406030204" pitchFamily="18" charset="0"/>
                            <a:ea typeface="Cambria Math" panose="02040503050406030204" pitchFamily="18" charset="0"/>
                          </a:rPr>
                          <m:t>,</m:t>
                        </m:r>
                        <m:r>
                          <a:rPr lang="de-DE" sz="2000" b="1" i="1">
                            <a:latin typeface="Cambria Math" panose="02040503050406030204" pitchFamily="18" charset="0"/>
                            <a:ea typeface="Cambria Math" panose="02040503050406030204" pitchFamily="18" charset="0"/>
                          </a:rPr>
                          <m:t>𝑩𝑨𝑺𝑰𝑪</m:t>
                        </m:r>
                      </m:sub>
                    </m:sSub>
                    <m:r>
                      <a:rPr lang="de-DE" sz="2000" b="1" i="1" smtClean="0">
                        <a:latin typeface="Cambria Math" panose="02040503050406030204" pitchFamily="18" charset="0"/>
                        <a:ea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m:t>
                        </m:r>
                        <m:r>
                          <a:rPr lang="de-DE" sz="2000" b="1" i="1">
                            <a:latin typeface="Cambria Math" panose="02040503050406030204" pitchFamily="18" charset="0"/>
                          </a:rPr>
                          <m:t>𝑳</m:t>
                        </m:r>
                      </m:e>
                      <m:sub>
                        <m:r>
                          <a:rPr lang="de-DE" sz="2000" b="1" i="1">
                            <a:latin typeface="Cambria Math" panose="02040503050406030204" pitchFamily="18" charset="0"/>
                          </a:rPr>
                          <m:t>𝑽𝒙𝑨</m:t>
                        </m:r>
                      </m:sub>
                    </m:sSub>
                  </m:oMath>
                </a14:m>
                <a:endParaRPr lang="en-US" sz="2000" b="1" dirty="0"/>
              </a:p>
            </p:txBody>
          </p:sp>
        </mc:Choice>
        <mc:Fallback xmlns="">
          <p:sp>
            <p:nvSpPr>
              <p:cNvPr id="5" name="Textfeld 4"/>
              <p:cNvSpPr txBox="1">
                <a:spLocks noRot="1" noChangeAspect="1" noMove="1" noResize="1" noEditPoints="1" noAdjustHandles="1" noChangeArrowheads="1" noChangeShapeType="1" noTextEdit="1"/>
              </p:cNvSpPr>
              <p:nvPr/>
            </p:nvSpPr>
            <p:spPr>
              <a:xfrm>
                <a:off x="370114" y="1379531"/>
                <a:ext cx="5878286" cy="5260030"/>
              </a:xfrm>
              <a:prstGeom prst="rect">
                <a:avLst/>
              </a:prstGeom>
              <a:blipFill rotWithShape="0">
                <a:blip r:embed="rId2"/>
                <a:stretch>
                  <a:fillRect l="-934" t="-927" b="-1506"/>
                </a:stretch>
              </a:blipFill>
            </p:spPr>
            <p:txBody>
              <a:bodyPr/>
              <a:lstStyle/>
              <a:p>
                <a:r>
                  <a:rPr lang="en-GB">
                    <a:noFill/>
                  </a:rPr>
                  <a:t> </a:t>
                </a:r>
              </a:p>
            </p:txBody>
          </p:sp>
        </mc:Fallback>
      </mc:AlternateContent>
      <p:sp>
        <p:nvSpPr>
          <p:cNvPr id="4" name="Ellipse 3"/>
          <p:cNvSpPr/>
          <p:nvPr/>
        </p:nvSpPr>
        <p:spPr>
          <a:xfrm>
            <a:off x="623392" y="432000"/>
            <a:ext cx="432048" cy="449330"/>
          </a:xfrm>
          <a:prstGeom prst="ellipse">
            <a:avLst/>
          </a:prstGeom>
          <a:solidFill>
            <a:srgbClr val="FFCC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latin typeface="+mj-lt"/>
              </a:rPr>
              <a:t>3</a:t>
            </a:r>
          </a:p>
        </p:txBody>
      </p:sp>
      <p:pic>
        <p:nvPicPr>
          <p:cNvPr id="3" name="Grafik 2"/>
          <p:cNvPicPr>
            <a:picLocks noChangeAspect="1"/>
          </p:cNvPicPr>
          <p:nvPr/>
        </p:nvPicPr>
        <p:blipFill>
          <a:blip r:embed="rId3"/>
          <a:stretch>
            <a:fillRect/>
          </a:stretch>
        </p:blipFill>
        <p:spPr>
          <a:xfrm>
            <a:off x="6336048" y="1478198"/>
            <a:ext cx="5544615" cy="4243671"/>
          </a:xfrm>
          <a:prstGeom prst="rect">
            <a:avLst/>
          </a:prstGeom>
        </p:spPr>
      </p:pic>
      <mc:AlternateContent xmlns:mc="http://schemas.openxmlformats.org/markup-compatibility/2006" xmlns:a14="http://schemas.microsoft.com/office/drawing/2010/main">
        <mc:Choice Requires="a14">
          <p:sp>
            <p:nvSpPr>
              <p:cNvPr id="6" name="Textfeld 5"/>
              <p:cNvSpPr txBox="1"/>
              <p:nvPr/>
            </p:nvSpPr>
            <p:spPr>
              <a:xfrm>
                <a:off x="7823695" y="1124053"/>
                <a:ext cx="3091487" cy="369332"/>
              </a:xfrm>
              <a:prstGeom prst="rect">
                <a:avLst/>
              </a:prstGeom>
              <a:noFill/>
            </p:spPr>
            <p:txBody>
              <a:bodyPr wrap="none" rtlCol="0">
                <a:spAutoFit/>
              </a:bodyPr>
              <a:lstStyle/>
              <a:p>
                <a:r>
                  <a:rPr lang="de-DE" dirty="0"/>
                  <a:t>Performance Add-On </a:t>
                </a:r>
                <a:r>
                  <a:rPr lang="de-DE" dirty="0" err="1"/>
                  <a:t>by</a:t>
                </a:r>
                <a:r>
                  <a:rPr lang="de-DE"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m:t>
                        </m:r>
                        <m:r>
                          <a:rPr lang="de-DE" i="1">
                            <a:latin typeface="Cambria Math" panose="02040503050406030204" pitchFamily="18" charset="0"/>
                          </a:rPr>
                          <m:t>𝐿</m:t>
                        </m:r>
                      </m:e>
                      <m:sub>
                        <m:r>
                          <a:rPr lang="de-DE" i="1">
                            <a:latin typeface="Cambria Math" panose="02040503050406030204" pitchFamily="18" charset="0"/>
                          </a:rPr>
                          <m:t>𝑉𝑥𝐴</m:t>
                        </m:r>
                      </m:sub>
                    </m:sSub>
                  </m:oMath>
                </a14:m>
                <a:endParaRPr lang="en-GB" dirty="0"/>
              </a:p>
            </p:txBody>
          </p:sp>
        </mc:Choice>
        <mc:Fallback xmlns="">
          <p:sp>
            <p:nvSpPr>
              <p:cNvPr id="6" name="Textfeld 5"/>
              <p:cNvSpPr txBox="1">
                <a:spLocks noRot="1" noChangeAspect="1" noMove="1" noResize="1" noEditPoints="1" noAdjustHandles="1" noChangeArrowheads="1" noChangeShapeType="1" noTextEdit="1"/>
              </p:cNvSpPr>
              <p:nvPr/>
            </p:nvSpPr>
            <p:spPr>
              <a:xfrm>
                <a:off x="7823695" y="1124053"/>
                <a:ext cx="3091487" cy="369332"/>
              </a:xfrm>
              <a:prstGeom prst="rect">
                <a:avLst/>
              </a:prstGeom>
              <a:blipFill rotWithShape="0">
                <a:blip r:embed="rId4"/>
                <a:stretch>
                  <a:fillRect l="-1575" t="-8197" b="-24590"/>
                </a:stretch>
              </a:blipFill>
            </p:spPr>
            <p:txBody>
              <a:bodyPr/>
              <a:lstStyle/>
              <a:p>
                <a:r>
                  <a:rPr lang="en-GB">
                    <a:noFill/>
                  </a:rPr>
                  <a:t> </a:t>
                </a:r>
              </a:p>
            </p:txBody>
          </p:sp>
        </mc:Fallback>
      </mc:AlternateContent>
      <p:sp>
        <p:nvSpPr>
          <p:cNvPr id="2" name="Gleichschenkliges Dreieck 1"/>
          <p:cNvSpPr/>
          <p:nvPr/>
        </p:nvSpPr>
        <p:spPr>
          <a:xfrm rot="16200000">
            <a:off x="4521200" y="6189619"/>
            <a:ext cx="355600" cy="457200"/>
          </a:xfrm>
          <a:prstGeom prst="triangle">
            <a:avLst/>
          </a:prstGeom>
          <a:solidFill>
            <a:srgbClr val="FF8F8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feld 6"/>
          <p:cNvSpPr txBox="1"/>
          <p:nvPr/>
        </p:nvSpPr>
        <p:spPr>
          <a:xfrm>
            <a:off x="5066206" y="6095052"/>
            <a:ext cx="6814457" cy="646331"/>
          </a:xfrm>
          <a:prstGeom prst="rect">
            <a:avLst/>
          </a:prstGeom>
          <a:noFill/>
        </p:spPr>
        <p:txBody>
          <a:bodyPr wrap="square" rtlCol="0">
            <a:spAutoFit/>
          </a:bodyPr>
          <a:lstStyle/>
          <a:p>
            <a:r>
              <a:rPr lang="de-DE" b="1" dirty="0">
                <a:solidFill>
                  <a:srgbClr val="FF0000"/>
                </a:solidFill>
                <a:effectLst>
                  <a:outerShdw blurRad="38100" dist="38100" dir="2700000" algn="tl">
                    <a:srgbClr val="000000">
                      <a:alpha val="43137"/>
                    </a:srgbClr>
                  </a:outerShdw>
                </a:effectLst>
              </a:rPr>
              <a:t>This </a:t>
            </a:r>
            <a:r>
              <a:rPr lang="de-DE" b="1" dirty="0" err="1">
                <a:solidFill>
                  <a:srgbClr val="FF0000"/>
                </a:solidFill>
                <a:effectLst>
                  <a:outerShdw blurRad="38100" dist="38100" dir="2700000" algn="tl">
                    <a:srgbClr val="000000">
                      <a:alpha val="43137"/>
                    </a:srgbClr>
                  </a:outerShdw>
                </a:effectLst>
              </a:rPr>
              <a:t>dynamic</a:t>
            </a:r>
            <a:r>
              <a:rPr lang="de-DE" b="1" dirty="0">
                <a:solidFill>
                  <a:srgbClr val="FF0000"/>
                </a:solidFill>
                <a:effectLst>
                  <a:outerShdw blurRad="38100" dist="38100" dir="2700000" algn="tl">
                    <a:srgbClr val="000000">
                      <a:alpha val="43137"/>
                    </a:srgbClr>
                  </a:outerShdw>
                </a:effectLst>
              </a:rPr>
              <a:t> </a:t>
            </a:r>
            <a:r>
              <a:rPr lang="de-DE" b="1" dirty="0" err="1">
                <a:solidFill>
                  <a:srgbClr val="FF0000"/>
                </a:solidFill>
                <a:effectLst>
                  <a:outerShdw blurRad="38100" dist="38100" dir="2700000" algn="tl">
                    <a:srgbClr val="000000">
                      <a:alpha val="43137"/>
                    </a:srgbClr>
                  </a:outerShdw>
                </a:effectLst>
              </a:rPr>
              <a:t>change</a:t>
            </a:r>
            <a:r>
              <a:rPr lang="de-DE" b="1" dirty="0">
                <a:solidFill>
                  <a:srgbClr val="FF0000"/>
                </a:solidFill>
                <a:effectLst>
                  <a:outerShdw blurRad="38100" dist="38100" dir="2700000" algn="tl">
                    <a:srgbClr val="000000">
                      <a:alpha val="43137"/>
                    </a:srgbClr>
                  </a:outerShdw>
                </a:effectLst>
              </a:rPr>
              <a:t> potential </a:t>
            </a:r>
            <a:r>
              <a:rPr lang="de-DE" b="1" dirty="0" err="1">
                <a:solidFill>
                  <a:srgbClr val="FF0000"/>
                </a:solidFill>
                <a:effectLst>
                  <a:outerShdw blurRad="38100" dist="38100" dir="2700000" algn="tl">
                    <a:srgbClr val="000000">
                      <a:alpha val="43137"/>
                    </a:srgbClr>
                  </a:outerShdw>
                </a:effectLst>
              </a:rPr>
              <a:t>between</a:t>
            </a:r>
            <a:r>
              <a:rPr lang="de-DE" b="1" dirty="0">
                <a:solidFill>
                  <a:srgbClr val="FF0000"/>
                </a:solidFill>
                <a:effectLst>
                  <a:outerShdw blurRad="38100" dist="38100" dir="2700000" algn="tl">
                    <a:srgbClr val="000000">
                      <a:alpha val="43137"/>
                    </a:srgbClr>
                  </a:outerShdw>
                </a:effectLst>
              </a:rPr>
              <a:t> cruise </a:t>
            </a:r>
            <a:r>
              <a:rPr lang="de-DE" b="1" dirty="0" err="1">
                <a:solidFill>
                  <a:srgbClr val="FF0000"/>
                </a:solidFill>
                <a:effectLst>
                  <a:outerShdw blurRad="38100" dist="38100" dir="2700000" algn="tl">
                    <a:srgbClr val="000000">
                      <a:alpha val="43137"/>
                    </a:srgbClr>
                  </a:outerShdw>
                </a:effectLst>
              </a:rPr>
              <a:t>and</a:t>
            </a:r>
            <a:r>
              <a:rPr lang="de-DE" b="1" dirty="0">
                <a:solidFill>
                  <a:srgbClr val="FF0000"/>
                </a:solidFill>
                <a:effectLst>
                  <a:outerShdw blurRad="38100" dist="38100" dir="2700000" algn="tl">
                    <a:srgbClr val="000000">
                      <a:alpha val="43137"/>
                    </a:srgbClr>
                  </a:outerShdw>
                </a:effectLst>
              </a:rPr>
              <a:t> </a:t>
            </a:r>
            <a:r>
              <a:rPr lang="de-DE" b="1" dirty="0" err="1">
                <a:solidFill>
                  <a:srgbClr val="FF0000"/>
                </a:solidFill>
                <a:effectLst>
                  <a:outerShdw blurRad="38100" dist="38100" dir="2700000" algn="tl">
                    <a:srgbClr val="000000">
                      <a:alpha val="43137"/>
                    </a:srgbClr>
                  </a:outerShdw>
                </a:effectLst>
              </a:rPr>
              <a:t>maximum</a:t>
            </a:r>
            <a:r>
              <a:rPr lang="de-DE" b="1" dirty="0">
                <a:solidFill>
                  <a:srgbClr val="FF0000"/>
                </a:solidFill>
                <a:effectLst>
                  <a:outerShdw blurRad="38100" dist="38100" dir="2700000" algn="tl">
                    <a:srgbClr val="000000">
                      <a:alpha val="43137"/>
                    </a:srgbClr>
                  </a:outerShdw>
                </a:effectLst>
              </a:rPr>
              <a:t> </a:t>
            </a:r>
            <a:r>
              <a:rPr lang="de-DE" b="1" dirty="0" err="1">
                <a:solidFill>
                  <a:srgbClr val="FF0000"/>
                </a:solidFill>
                <a:effectLst>
                  <a:outerShdw blurRad="38100" dist="38100" dir="2700000" algn="tl">
                    <a:srgbClr val="000000">
                      <a:alpha val="43137"/>
                    </a:srgbClr>
                  </a:outerShdw>
                </a:effectLst>
              </a:rPr>
              <a:t>load</a:t>
            </a:r>
            <a:r>
              <a:rPr lang="de-DE" b="1" dirty="0">
                <a:solidFill>
                  <a:srgbClr val="FF0000"/>
                </a:solidFill>
                <a:effectLst>
                  <a:outerShdw blurRad="38100" dist="38100" dir="2700000" algn="tl">
                    <a:srgbClr val="000000">
                      <a:alpha val="43137"/>
                    </a:srgbClr>
                  </a:outerShdw>
                </a:effectLst>
              </a:rPr>
              <a:t> </a:t>
            </a:r>
            <a:r>
              <a:rPr lang="de-DE" b="1" dirty="0" err="1">
                <a:solidFill>
                  <a:srgbClr val="FF0000"/>
                </a:solidFill>
                <a:effectLst>
                  <a:outerShdw blurRad="38100" dist="38100" dir="2700000" algn="tl">
                    <a:srgbClr val="000000">
                      <a:alpha val="43137"/>
                    </a:srgbClr>
                  </a:outerShdw>
                </a:effectLst>
              </a:rPr>
              <a:t>is</a:t>
            </a:r>
            <a:r>
              <a:rPr lang="de-DE" b="1" dirty="0">
                <a:solidFill>
                  <a:srgbClr val="FF0000"/>
                </a:solidFill>
                <a:effectLst>
                  <a:outerShdw blurRad="38100" dist="38100" dir="2700000" algn="tl">
                    <a:srgbClr val="000000">
                      <a:alpha val="43137"/>
                    </a:srgbClr>
                  </a:outerShdw>
                </a:effectLst>
              </a:rPr>
              <a:t> </a:t>
            </a:r>
            <a:r>
              <a:rPr lang="de-DE" b="1" dirty="0" err="1">
                <a:solidFill>
                  <a:srgbClr val="FF0000"/>
                </a:solidFill>
                <a:effectLst>
                  <a:outerShdw blurRad="38100" dist="38100" dir="2700000" algn="tl">
                    <a:srgbClr val="000000">
                      <a:alpha val="43137"/>
                    </a:srgbClr>
                  </a:outerShdw>
                </a:effectLst>
              </a:rPr>
              <a:t>now</a:t>
            </a:r>
            <a:r>
              <a:rPr lang="de-DE" b="1" dirty="0">
                <a:solidFill>
                  <a:srgbClr val="FF0000"/>
                </a:solidFill>
                <a:effectLst>
                  <a:outerShdw blurRad="38100" dist="38100" dir="2700000" algn="tl">
                    <a:srgbClr val="000000">
                      <a:alpha val="43137"/>
                    </a:srgbClr>
                  </a:outerShdw>
                </a:effectLst>
              </a:rPr>
              <a:t> </a:t>
            </a:r>
            <a:r>
              <a:rPr lang="de-DE" b="1" dirty="0" err="1">
                <a:solidFill>
                  <a:srgbClr val="FF0000"/>
                </a:solidFill>
                <a:effectLst>
                  <a:outerShdw blurRad="38100" dist="38100" dir="2700000" algn="tl">
                    <a:srgbClr val="000000">
                      <a:alpha val="43137"/>
                    </a:srgbClr>
                  </a:outerShdw>
                </a:effectLst>
              </a:rPr>
              <a:t>subject</a:t>
            </a:r>
            <a:r>
              <a:rPr lang="de-DE" b="1" dirty="0">
                <a:solidFill>
                  <a:srgbClr val="FF0000"/>
                </a:solidFill>
                <a:effectLst>
                  <a:outerShdw blurRad="38100" dist="38100" dir="2700000" algn="tl">
                    <a:srgbClr val="000000">
                      <a:alpha val="43137"/>
                    </a:srgbClr>
                  </a:outerShdw>
                </a:effectLst>
              </a:rPr>
              <a:t> </a:t>
            </a:r>
            <a:r>
              <a:rPr lang="de-DE" b="1" dirty="0" err="1">
                <a:solidFill>
                  <a:srgbClr val="FF0000"/>
                </a:solidFill>
                <a:effectLst>
                  <a:outerShdw blurRad="38100" dist="38100" dir="2700000" algn="tl">
                    <a:srgbClr val="000000">
                      <a:alpha val="43137"/>
                    </a:srgbClr>
                  </a:outerShdw>
                </a:effectLst>
              </a:rPr>
              <a:t>to</a:t>
            </a:r>
            <a:r>
              <a:rPr lang="de-DE" b="1" dirty="0">
                <a:solidFill>
                  <a:srgbClr val="FF0000"/>
                </a:solidFill>
                <a:effectLst>
                  <a:outerShdw blurRad="38100" dist="38100" dir="2700000" algn="tl">
                    <a:srgbClr val="000000">
                      <a:alpha val="43137"/>
                    </a:srgbClr>
                  </a:outerShdw>
                </a:effectLst>
              </a:rPr>
              <a:t> </a:t>
            </a:r>
            <a:r>
              <a:rPr lang="de-DE" b="1" dirty="0" err="1">
                <a:solidFill>
                  <a:srgbClr val="FF0000"/>
                </a:solidFill>
                <a:effectLst>
                  <a:outerShdw blurRad="38100" dist="38100" dir="2700000" algn="tl">
                    <a:srgbClr val="000000">
                      <a:alpha val="43137"/>
                    </a:srgbClr>
                  </a:outerShdw>
                </a:effectLst>
              </a:rPr>
              <a:t>the</a:t>
            </a:r>
            <a:r>
              <a:rPr lang="de-DE" b="1" dirty="0">
                <a:solidFill>
                  <a:srgbClr val="FF0000"/>
                </a:solidFill>
                <a:effectLst>
                  <a:outerShdw blurRad="38100" dist="38100" dir="2700000" algn="tl">
                    <a:srgbClr val="000000">
                      <a:alpha val="43137"/>
                    </a:srgbClr>
                  </a:outerShdw>
                </a:effectLst>
              </a:rPr>
              <a:t> partial </a:t>
            </a:r>
            <a:r>
              <a:rPr lang="de-DE" b="1" dirty="0" err="1">
                <a:solidFill>
                  <a:srgbClr val="FF0000"/>
                </a:solidFill>
                <a:effectLst>
                  <a:outerShdw blurRad="38100" dist="38100" dir="2700000" algn="tl">
                    <a:srgbClr val="000000">
                      <a:alpha val="43137"/>
                    </a:srgbClr>
                  </a:outerShdw>
                </a:effectLst>
              </a:rPr>
              <a:t>load</a:t>
            </a:r>
            <a:r>
              <a:rPr lang="de-DE" b="1" dirty="0">
                <a:solidFill>
                  <a:srgbClr val="FF0000"/>
                </a:solidFill>
                <a:effectLst>
                  <a:outerShdw blurRad="38100" dist="38100" dir="2700000" algn="tl">
                    <a:srgbClr val="000000">
                      <a:alpha val="43137"/>
                    </a:srgbClr>
                  </a:outerShdw>
                </a:effectLst>
              </a:rPr>
              <a:t> </a:t>
            </a:r>
            <a:r>
              <a:rPr lang="de-DE" b="1" dirty="0" err="1">
                <a:solidFill>
                  <a:srgbClr val="FF0000"/>
                </a:solidFill>
                <a:effectLst>
                  <a:outerShdw blurRad="38100" dist="38100" dir="2700000" algn="tl">
                    <a:srgbClr val="000000">
                      <a:alpha val="43137"/>
                    </a:srgbClr>
                  </a:outerShdw>
                </a:effectLst>
              </a:rPr>
              <a:t>model</a:t>
            </a:r>
            <a:endParaRPr lang="en-GB" b="1" dirty="0">
              <a:solidFill>
                <a:srgbClr val="FF0000"/>
              </a:solidFill>
              <a:effectLst>
                <a:outerShdw blurRad="38100" dist="38100" dir="2700000" algn="tl">
                  <a:srgbClr val="000000">
                    <a:alpha val="43137"/>
                  </a:srgbClr>
                </a:outerShdw>
              </a:effectLst>
            </a:endParaRPr>
          </a:p>
        </p:txBody>
      </p:sp>
      <p:sp>
        <p:nvSpPr>
          <p:cNvPr id="8" name="Foliennummernplatzhalter 7"/>
          <p:cNvSpPr>
            <a:spLocks noGrp="1"/>
          </p:cNvSpPr>
          <p:nvPr>
            <p:ph type="sldNum" sz="quarter" idx="12"/>
          </p:nvPr>
        </p:nvSpPr>
        <p:spPr/>
        <p:txBody>
          <a:bodyPr/>
          <a:lstStyle/>
          <a:p>
            <a:fld id="{B54DA138-5A42-4C18-88B2-CB41C72B2C94}" type="slidenum">
              <a:rPr lang="en-GB" smtClean="0"/>
              <a:t>24</a:t>
            </a:fld>
            <a:endParaRPr lang="en-GB"/>
          </a:p>
        </p:txBody>
      </p:sp>
    </p:spTree>
    <p:extLst>
      <p:ext uri="{BB962C8B-B14F-4D97-AF65-F5344CB8AC3E}">
        <p14:creationId xmlns:p14="http://schemas.microsoft.com/office/powerpoint/2010/main" val="390813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feld 4"/>
              <p:cNvSpPr txBox="1"/>
              <p:nvPr/>
            </p:nvSpPr>
            <p:spPr>
              <a:xfrm>
                <a:off x="341086" y="1124744"/>
                <a:ext cx="7698646" cy="5263172"/>
              </a:xfrm>
              <a:prstGeom prst="rect">
                <a:avLst/>
              </a:prstGeom>
              <a:noFill/>
            </p:spPr>
            <p:txBody>
              <a:bodyPr wrap="square" rtlCol="0">
                <a:spAutoFit/>
              </a:bodyPr>
              <a:lstStyle/>
              <a:p>
                <a:pPr marL="342900" indent="-342900">
                  <a:spcBef>
                    <a:spcPts val="900"/>
                  </a:spcBef>
                  <a:buFont typeface="Wingdings" panose="05000000000000000000" pitchFamily="2" charset="2"/>
                  <a:buChar char="Ø"/>
                </a:pPr>
                <a:r>
                  <a:rPr lang="en-US" dirty="0"/>
                  <a:t>If the model shall cover any real driving condition it is necessary to consider a partial load model.</a:t>
                </a:r>
              </a:p>
              <a:p>
                <a:pPr marL="342900" indent="-342900">
                  <a:spcBef>
                    <a:spcPts val="900"/>
                  </a:spcBef>
                  <a:buFont typeface="Wingdings" panose="05000000000000000000" pitchFamily="2" charset="2"/>
                  <a:buChar char="Ø"/>
                </a:pPr>
                <a:r>
                  <a:rPr lang="en-US" dirty="0"/>
                  <a:t>The transient between no load (cruising) and full load is defined as partial load and considered by a  hyperbolic function, derived from experience.</a:t>
                </a:r>
              </a:p>
              <a:p>
                <a:pPr marL="342900" indent="-342900">
                  <a:spcBef>
                    <a:spcPts val="900"/>
                  </a:spcBef>
                  <a:buFont typeface="Wingdings" panose="05000000000000000000" pitchFamily="2" charset="2"/>
                  <a:buChar char="Ø"/>
                </a:pPr>
                <a:r>
                  <a:rPr lang="en-US" dirty="0"/>
                  <a:t>The partial load adjusts the dynamic part </a:t>
                </a:r>
                <a:r>
                  <a:rPr lang="en-US" b="1" dirty="0">
                    <a:effectLst>
                      <a:outerShdw blurRad="38100" dist="38100" dir="2700000" algn="tl">
                        <a:srgbClr val="000000">
                          <a:alpha val="43137"/>
                        </a:srgbClr>
                      </a:outerShdw>
                    </a:effectLst>
                    <a:sym typeface="Symbol" panose="05050102010706020507" pitchFamily="18" charset="2"/>
                  </a:rPr>
                  <a:t></a:t>
                </a:r>
                <a:r>
                  <a:rPr lang="en-US" b="1" dirty="0">
                    <a:effectLst>
                      <a:outerShdw blurRad="38100" dist="38100" dir="2700000" algn="tl">
                        <a:srgbClr val="000000">
                          <a:alpha val="43137"/>
                        </a:srgbClr>
                      </a:outerShdw>
                    </a:effectLst>
                  </a:rPr>
                  <a:t>L</a:t>
                </a:r>
                <a:r>
                  <a:rPr lang="en-US" b="1" baseline="-25000" dirty="0">
                    <a:effectLst>
                      <a:outerShdw blurRad="38100" dist="38100" dir="2700000" algn="tl">
                        <a:srgbClr val="000000">
                          <a:alpha val="43137"/>
                        </a:srgbClr>
                      </a:outerShdw>
                    </a:effectLst>
                  </a:rPr>
                  <a:t>DYN</a:t>
                </a:r>
                <a:r>
                  <a:rPr lang="en-US" b="1" dirty="0"/>
                  <a:t> </a:t>
                </a:r>
                <a:br>
                  <a:rPr lang="en-US" b="1" dirty="0"/>
                </a:br>
                <a:endParaRPr lang="en-US" b="1" dirty="0"/>
              </a:p>
              <a:p>
                <a:pPr marL="358775">
                  <a:spcBef>
                    <a:spcPts val="900"/>
                  </a:spcBef>
                </a:pPr>
                <a14:m>
                  <m:oMathPara xmlns:m="http://schemas.openxmlformats.org/officeDocument/2006/math">
                    <m:oMathParaPr>
                      <m:jc m:val="centerGroup"/>
                    </m:oMathParaPr>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m:t>
                          </m:r>
                          <m:r>
                            <a:rPr lang="de-DE" b="1" i="1">
                              <a:latin typeface="Cambria Math" panose="02040503050406030204" pitchFamily="18" charset="0"/>
                            </a:rPr>
                            <m:t>𝑳</m:t>
                          </m:r>
                        </m:e>
                        <m:sub>
                          <m:r>
                            <a:rPr lang="de-DE" b="1" i="1">
                              <a:latin typeface="Cambria Math" panose="02040503050406030204" pitchFamily="18" charset="0"/>
                            </a:rPr>
                            <m:t>𝑫𝒀𝑵</m:t>
                          </m:r>
                          <m:r>
                            <a:rPr lang="de-DE" b="1" i="1">
                              <a:latin typeface="Cambria Math" panose="02040503050406030204" pitchFamily="18" charset="0"/>
                            </a:rPr>
                            <m:t>,</m:t>
                          </m:r>
                          <m:r>
                            <a:rPr lang="de-DE" b="1" i="1">
                              <a:latin typeface="Cambria Math" panose="02040503050406030204" pitchFamily="18" charset="0"/>
                            </a:rPr>
                            <m:t>𝑻𝑬𝑺𝑻</m:t>
                          </m:r>
                        </m:sub>
                      </m:sSub>
                      <m:r>
                        <a:rPr lang="de-DE" b="1" i="1">
                          <a:latin typeface="Cambria Math" panose="02040503050406030204" pitchFamily="18" charset="0"/>
                        </a:rPr>
                        <m:t>=</m:t>
                      </m:r>
                      <m:r>
                        <a:rPr lang="de-DE" b="1" i="1" smtClean="0">
                          <a:latin typeface="Cambria Math" panose="02040503050406030204" pitchFamily="18" charset="0"/>
                        </a:rPr>
                        <m:t>%</m:t>
                      </m:r>
                      <m:r>
                        <a:rPr lang="de-DE" b="1" i="1" smtClean="0">
                          <a:latin typeface="Cambria Math" panose="02040503050406030204" pitchFamily="18" charset="0"/>
                        </a:rPr>
                        <m:t>𝒍𝒐𝒂𝒅</m:t>
                      </m:r>
                      <m:r>
                        <a:rPr lang="de-DE" b="1" i="1">
                          <a:latin typeface="Cambria Math" panose="02040503050406030204" pitchFamily="18" charset="0"/>
                          <a:ea typeface="Cambria Math" panose="02040503050406030204" pitchFamily="18" charset="0"/>
                        </a:rPr>
                        <m:t>×</m:t>
                      </m:r>
                      <m:sSub>
                        <m:sSubPr>
                          <m:ctrlPr>
                            <a:rPr lang="de-DE"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rPr>
                            <m:t>∆</m:t>
                          </m:r>
                          <m:r>
                            <a:rPr lang="de-DE" b="1" i="1">
                              <a:latin typeface="Cambria Math" panose="02040503050406030204" pitchFamily="18" charset="0"/>
                              <a:ea typeface="Cambria Math" panose="02040503050406030204" pitchFamily="18" charset="0"/>
                            </a:rPr>
                            <m:t>𝑳</m:t>
                          </m:r>
                        </m:e>
                        <m:sub>
                          <m:r>
                            <a:rPr lang="de-DE" b="1" i="1">
                              <a:latin typeface="Cambria Math" panose="02040503050406030204" pitchFamily="18" charset="0"/>
                              <a:ea typeface="Cambria Math" panose="02040503050406030204" pitchFamily="18" charset="0"/>
                            </a:rPr>
                            <m:t>𝑫𝒀𝑵</m:t>
                          </m:r>
                        </m:sub>
                      </m:sSub>
                    </m:oMath>
                  </m:oMathPara>
                </a14:m>
                <a:endParaRPr lang="en-US" b="1" dirty="0"/>
              </a:p>
              <a:p>
                <a:pPr marL="355600" indent="-342900">
                  <a:spcBef>
                    <a:spcPts val="1800"/>
                  </a:spcBef>
                  <a:buFont typeface="Wingdings" panose="05000000000000000000" pitchFamily="2" charset="2"/>
                  <a:buChar char="Ø"/>
                  <a:tabLst>
                    <a:tab pos="900113" algn="l"/>
                  </a:tabLst>
                </a:pPr>
                <a:r>
                  <a:rPr lang="en-US" dirty="0"/>
                  <a:t>The partial load proportion </a:t>
                </a:r>
                <a14:m>
                  <m:oMath xmlns:m="http://schemas.openxmlformats.org/officeDocument/2006/math">
                    <m:r>
                      <a:rPr lang="de-DE" b="1" i="1">
                        <a:latin typeface="Cambria Math" panose="02040503050406030204" pitchFamily="18" charset="0"/>
                      </a:rPr>
                      <m:t>%</m:t>
                    </m:r>
                    <m:r>
                      <a:rPr lang="de-DE" b="1" i="1">
                        <a:latin typeface="Cambria Math" panose="02040503050406030204" pitchFamily="18" charset="0"/>
                      </a:rPr>
                      <m:t>𝒍𝒐𝒂𝒅</m:t>
                    </m:r>
                    <m:r>
                      <a:rPr lang="de-DE" b="1" i="1">
                        <a:latin typeface="Cambria Math" panose="02040503050406030204" pitchFamily="18" charset="0"/>
                      </a:rPr>
                      <m:t> </m:t>
                    </m:r>
                  </m:oMath>
                </a14:m>
                <a:r>
                  <a:rPr lang="en-US" dirty="0"/>
                  <a:t>needs be determined for each measurement</a:t>
                </a:r>
              </a:p>
              <a:p>
                <a:pPr marL="812800" lvl="1" indent="-342900">
                  <a:spcBef>
                    <a:spcPts val="900"/>
                  </a:spcBef>
                  <a:buFont typeface="Wingdings" panose="05000000000000000000" pitchFamily="2" charset="2"/>
                  <a:buChar char="Ø"/>
                  <a:tabLst>
                    <a:tab pos="900113" algn="l"/>
                  </a:tabLst>
                </a:pPr>
                <a:r>
                  <a:rPr lang="en-US" dirty="0"/>
                  <a:t>For one gear </a:t>
                </a:r>
                <a14:m>
                  <m:oMath xmlns:m="http://schemas.openxmlformats.org/officeDocument/2006/math">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𝑖</m:t>
                        </m:r>
                      </m:e>
                      <m:sub>
                        <m:r>
                          <a:rPr lang="de-DE" i="1">
                            <a:latin typeface="Cambria Math" panose="02040503050406030204" pitchFamily="18" charset="0"/>
                            <a:ea typeface="Cambria Math" panose="02040503050406030204" pitchFamily="18" charset="0"/>
                          </a:rPr>
                          <m:t>𝐺𝐸𝐴𝑅</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𝑅𝐸𝐹</m:t>
                        </m:r>
                      </m:sub>
                    </m:sSub>
                  </m:oMath>
                </a14:m>
                <a:r>
                  <a:rPr lang="en-US" dirty="0"/>
                  <a:t>, the maximum acceleration performance </a:t>
                </a:r>
                <a14:m>
                  <m:oMath xmlns:m="http://schemas.openxmlformats.org/officeDocument/2006/math">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𝑎</m:t>
                        </m:r>
                      </m:e>
                      <m:sub>
                        <m:r>
                          <a:rPr lang="de-DE" i="1">
                            <a:latin typeface="Cambria Math" panose="02040503050406030204" pitchFamily="18" charset="0"/>
                            <a:ea typeface="Cambria Math" panose="02040503050406030204" pitchFamily="18" charset="0"/>
                          </a:rPr>
                          <m:t>𝑀𝐴𝑋</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𝑅𝐸𝐹</m:t>
                        </m:r>
                      </m:sub>
                    </m:sSub>
                  </m:oMath>
                </a14:m>
                <a:r>
                  <a:rPr lang="en-US" dirty="0"/>
                  <a:t> is determined by measurement and via the transmission ratio  adjusted to the gear ratio </a:t>
                </a:r>
                <a14:m>
                  <m:oMath xmlns:m="http://schemas.openxmlformats.org/officeDocument/2006/math">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𝑖</m:t>
                        </m:r>
                      </m:e>
                      <m:sub>
                        <m:r>
                          <a:rPr lang="de-DE" i="1">
                            <a:latin typeface="Cambria Math" panose="02040503050406030204" pitchFamily="18" charset="0"/>
                            <a:ea typeface="Cambria Math" panose="02040503050406030204" pitchFamily="18" charset="0"/>
                          </a:rPr>
                          <m:t>𝐺𝐸𝐴𝑅</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𝑇𝐸𝑆𝑇</m:t>
                        </m:r>
                      </m:sub>
                    </m:sSub>
                  </m:oMath>
                </a14:m>
                <a:r>
                  <a:rPr lang="en-US" dirty="0"/>
                  <a:t> applicable during the test. </a:t>
                </a:r>
              </a:p>
              <a:p>
                <a:pPr marL="812800" lvl="1" indent="-342900">
                  <a:spcBef>
                    <a:spcPts val="900"/>
                  </a:spcBef>
                  <a:buFont typeface="Wingdings" panose="05000000000000000000" pitchFamily="2" charset="2"/>
                  <a:buChar char="Ø"/>
                  <a:tabLst>
                    <a:tab pos="900113" algn="l"/>
                  </a:tabLst>
                </a:pPr>
                <a:r>
                  <a:rPr lang="en-US" dirty="0"/>
                  <a:t>The ratio between the achieve acceleration </a:t>
                </a:r>
                <a:r>
                  <a:rPr lang="en-US" dirty="0" err="1"/>
                  <a:t>a</a:t>
                </a:r>
                <a:r>
                  <a:rPr lang="en-US" baseline="-25000" dirty="0" err="1"/>
                  <a:t>TEST</a:t>
                </a:r>
                <a:r>
                  <a:rPr lang="en-US" dirty="0"/>
                  <a:t> and </a:t>
                </a:r>
                <a:r>
                  <a:rPr lang="en-US" dirty="0" err="1"/>
                  <a:t>a</a:t>
                </a:r>
                <a:r>
                  <a:rPr lang="en-US" baseline="-25000" dirty="0" err="1"/>
                  <a:t>MAX,GEAR</a:t>
                </a:r>
                <a:r>
                  <a:rPr lang="en-US" dirty="0"/>
                  <a:t> defines the applicable partial load</a:t>
                </a:r>
              </a:p>
              <a:p>
                <a:pPr marL="812800" lvl="1" indent="-342900">
                  <a:spcBef>
                    <a:spcPts val="900"/>
                  </a:spcBef>
                  <a:buFont typeface="Wingdings" panose="05000000000000000000" pitchFamily="2" charset="2"/>
                  <a:buChar char="Ø"/>
                  <a:tabLst>
                    <a:tab pos="900113" algn="l"/>
                    <a:tab pos="3135313" algn="l"/>
                  </a:tabLst>
                </a:pPr>
                <a14:m>
                  <m:oMath xmlns:m="http://schemas.openxmlformats.org/officeDocument/2006/math">
                    <m:r>
                      <a:rPr lang="de-DE" b="1" i="1">
                        <a:latin typeface="Cambria Math" panose="02040503050406030204" pitchFamily="18" charset="0"/>
                      </a:rPr>
                      <m:t>%</m:t>
                    </m:r>
                    <m:r>
                      <a:rPr lang="de-DE" b="1" i="1">
                        <a:latin typeface="Cambria Math" panose="02040503050406030204" pitchFamily="18" charset="0"/>
                      </a:rPr>
                      <m:t>𝒍𝒐𝒂𝒅</m:t>
                    </m:r>
                    <m:r>
                      <a:rPr lang="de-DE" b="1" i="1" smtClean="0">
                        <a:latin typeface="Cambria Math" panose="02040503050406030204" pitchFamily="18" charset="0"/>
                        <a:ea typeface="Cambria Math" panose="02040503050406030204" pitchFamily="18" charset="0"/>
                      </a:rPr>
                      <m:t>= </m:t>
                    </m:r>
                    <m:f>
                      <m:fPr>
                        <m:ctrlPr>
                          <a:rPr lang="de-DE" b="1" i="1" smtClean="0">
                            <a:latin typeface="Cambria Math" panose="02040503050406030204" pitchFamily="18" charset="0"/>
                            <a:ea typeface="Cambria Math" panose="02040503050406030204" pitchFamily="18" charset="0"/>
                          </a:rPr>
                        </m:ctrlPr>
                      </m:fPr>
                      <m:num>
                        <m:sSub>
                          <m:sSubPr>
                            <m:ctrlPr>
                              <a:rPr lang="de-DE" b="1" i="1" smtClean="0">
                                <a:latin typeface="Cambria Math" panose="02040503050406030204" pitchFamily="18" charset="0"/>
                                <a:ea typeface="Cambria Math" panose="02040503050406030204" pitchFamily="18" charset="0"/>
                              </a:rPr>
                            </m:ctrlPr>
                          </m:sSubPr>
                          <m:e>
                            <m:r>
                              <a:rPr lang="de-DE" b="1" i="1" smtClean="0">
                                <a:latin typeface="Cambria Math" panose="02040503050406030204" pitchFamily="18" charset="0"/>
                                <a:ea typeface="Cambria Math" panose="02040503050406030204" pitchFamily="18" charset="0"/>
                              </a:rPr>
                              <m:t>𝒂</m:t>
                            </m:r>
                          </m:e>
                          <m:sub>
                            <m:r>
                              <a:rPr lang="de-DE" b="1" i="1" smtClean="0">
                                <a:latin typeface="Cambria Math" panose="02040503050406030204" pitchFamily="18" charset="0"/>
                                <a:ea typeface="Cambria Math" panose="02040503050406030204" pitchFamily="18" charset="0"/>
                              </a:rPr>
                              <m:t>𝑻𝑬𝑺𝑻</m:t>
                            </m:r>
                          </m:sub>
                        </m:sSub>
                      </m:num>
                      <m:den>
                        <m:sSub>
                          <m:sSubPr>
                            <m:ctrlPr>
                              <a:rPr lang="de-DE" b="1" i="1" smtClean="0">
                                <a:latin typeface="Cambria Math" panose="02040503050406030204" pitchFamily="18" charset="0"/>
                                <a:ea typeface="Cambria Math" panose="02040503050406030204" pitchFamily="18" charset="0"/>
                              </a:rPr>
                            </m:ctrlPr>
                          </m:sSubPr>
                          <m:e>
                            <m:r>
                              <a:rPr lang="de-DE" b="1" i="1" smtClean="0">
                                <a:latin typeface="Cambria Math" panose="02040503050406030204" pitchFamily="18" charset="0"/>
                                <a:ea typeface="Cambria Math" panose="02040503050406030204" pitchFamily="18" charset="0"/>
                              </a:rPr>
                              <m:t>𝒂</m:t>
                            </m:r>
                          </m:e>
                          <m:sub>
                            <m:r>
                              <a:rPr lang="de-DE" b="1" i="1" smtClean="0">
                                <a:latin typeface="Cambria Math" panose="02040503050406030204" pitchFamily="18" charset="0"/>
                                <a:ea typeface="Cambria Math" panose="02040503050406030204" pitchFamily="18" charset="0"/>
                              </a:rPr>
                              <m:t>𝑴𝑨𝑿</m:t>
                            </m:r>
                            <m:r>
                              <a:rPr lang="de-DE" b="1" i="1" smtClean="0">
                                <a:latin typeface="Cambria Math" panose="02040503050406030204" pitchFamily="18" charset="0"/>
                                <a:ea typeface="Cambria Math" panose="02040503050406030204" pitchFamily="18" charset="0"/>
                              </a:rPr>
                              <m:t>,</m:t>
                            </m:r>
                            <m:r>
                              <a:rPr lang="de-DE" b="1" i="1" smtClean="0">
                                <a:latin typeface="Cambria Math" panose="02040503050406030204" pitchFamily="18" charset="0"/>
                                <a:ea typeface="Cambria Math" panose="02040503050406030204" pitchFamily="18" charset="0"/>
                              </a:rPr>
                              <m:t>𝑮𝑬𝑨𝑹</m:t>
                            </m:r>
                          </m:sub>
                        </m:sSub>
                      </m:den>
                    </m:f>
                  </m:oMath>
                </a14:m>
                <a:r>
                  <a:rPr lang="en-US" dirty="0"/>
                  <a:t> 	with      </a:t>
                </a:r>
                <a14:m>
                  <m:oMath xmlns:m="http://schemas.openxmlformats.org/officeDocument/2006/math">
                    <m:sSub>
                      <m:sSubPr>
                        <m:ctrlPr>
                          <a:rPr lang="en-US" i="1" smtClean="0">
                            <a:latin typeface="Cambria Math" panose="02040503050406030204" pitchFamily="18" charset="0"/>
                          </a:rPr>
                        </m:ctrlPr>
                      </m:sSubPr>
                      <m:e>
                        <m:r>
                          <a:rPr lang="de-DE" b="0" i="1" smtClean="0">
                            <a:latin typeface="Cambria Math" panose="02040503050406030204" pitchFamily="18" charset="0"/>
                          </a:rPr>
                          <m:t>𝑎</m:t>
                        </m:r>
                      </m:e>
                      <m:sub>
                        <m:r>
                          <a:rPr lang="de-DE" b="0" i="1" smtClean="0">
                            <a:latin typeface="Cambria Math" panose="02040503050406030204" pitchFamily="18" charset="0"/>
                          </a:rPr>
                          <m:t>𝑀𝐴𝑋</m:t>
                        </m:r>
                        <m:r>
                          <a:rPr lang="de-DE" b="0" i="1" smtClean="0">
                            <a:latin typeface="Cambria Math" panose="02040503050406030204" pitchFamily="18" charset="0"/>
                          </a:rPr>
                          <m:t>,</m:t>
                        </m:r>
                        <m:r>
                          <a:rPr lang="de-DE" b="0" i="1" smtClean="0">
                            <a:latin typeface="Cambria Math" panose="02040503050406030204" pitchFamily="18" charset="0"/>
                          </a:rPr>
                          <m:t>𝐺𝐸𝐴𝑅</m:t>
                        </m:r>
                      </m:sub>
                    </m:sSub>
                    <m:r>
                      <a:rPr lang="en-US"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 </m:t>
                    </m:r>
                    <m:f>
                      <m:fPr>
                        <m:ctrlPr>
                          <a:rPr lang="de-DE" b="0" i="1" smtClean="0">
                            <a:latin typeface="Cambria Math" panose="02040503050406030204" pitchFamily="18" charset="0"/>
                            <a:ea typeface="Cambria Math" panose="02040503050406030204" pitchFamily="18" charset="0"/>
                          </a:rPr>
                        </m:ctrlPr>
                      </m:fPr>
                      <m:num>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𝑖</m:t>
                            </m:r>
                          </m:e>
                          <m:sub>
                            <m:r>
                              <a:rPr lang="de-DE" b="0" i="1" smtClean="0">
                                <a:latin typeface="Cambria Math" panose="02040503050406030204" pitchFamily="18" charset="0"/>
                                <a:ea typeface="Cambria Math" panose="02040503050406030204" pitchFamily="18" charset="0"/>
                              </a:rPr>
                              <m:t>𝐺𝐸𝐴𝑅</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𝑅𝐸𝐹</m:t>
                            </m:r>
                          </m:sub>
                        </m:sSub>
                      </m:num>
                      <m:den>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𝑖</m:t>
                            </m:r>
                          </m:e>
                          <m:sub>
                            <m:r>
                              <a:rPr lang="de-DE" b="0" i="1" smtClean="0">
                                <a:latin typeface="Cambria Math" panose="02040503050406030204" pitchFamily="18" charset="0"/>
                                <a:ea typeface="Cambria Math" panose="02040503050406030204" pitchFamily="18" charset="0"/>
                              </a:rPr>
                              <m:t>𝐺𝐸𝐴𝑅</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𝑇𝐸𝑆𝑇</m:t>
                            </m:r>
                          </m:sub>
                        </m:sSub>
                      </m:den>
                    </m:f>
                    <m:r>
                      <a:rPr lang="de-DE" b="0" i="1" smtClean="0">
                        <a:latin typeface="Cambria Math" panose="02040503050406030204" pitchFamily="18" charset="0"/>
                        <a:ea typeface="Cambria Math" panose="02040503050406030204" pitchFamily="18" charset="0"/>
                      </a:rPr>
                      <m:t>×</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𝑎</m:t>
                        </m:r>
                      </m:e>
                      <m:sub>
                        <m:r>
                          <a:rPr lang="de-DE" b="0" i="1" smtClean="0">
                            <a:latin typeface="Cambria Math" panose="02040503050406030204" pitchFamily="18" charset="0"/>
                            <a:ea typeface="Cambria Math" panose="02040503050406030204" pitchFamily="18" charset="0"/>
                          </a:rPr>
                          <m:t>𝑀𝐴𝑋</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𝑅𝐸𝐹</m:t>
                        </m:r>
                      </m:sub>
                    </m:sSub>
                  </m:oMath>
                </a14:m>
                <a:endParaRPr lang="en-US" dirty="0"/>
              </a:p>
            </p:txBody>
          </p:sp>
        </mc:Choice>
        <mc:Fallback xmlns="">
          <p:sp>
            <p:nvSpPr>
              <p:cNvPr id="5" name="Textfeld 4"/>
              <p:cNvSpPr txBox="1">
                <a:spLocks noRot="1" noChangeAspect="1" noMove="1" noResize="1" noEditPoints="1" noAdjustHandles="1" noChangeArrowheads="1" noChangeShapeType="1" noTextEdit="1"/>
              </p:cNvSpPr>
              <p:nvPr/>
            </p:nvSpPr>
            <p:spPr>
              <a:xfrm>
                <a:off x="341086" y="1124744"/>
                <a:ext cx="7698646" cy="5263172"/>
              </a:xfrm>
              <a:prstGeom prst="rect">
                <a:avLst/>
              </a:prstGeom>
              <a:blipFill rotWithShape="0">
                <a:blip r:embed="rId2"/>
                <a:stretch>
                  <a:fillRect l="-554" t="-695" r="-1108"/>
                </a:stretch>
              </a:blipFill>
            </p:spPr>
            <p:txBody>
              <a:bodyPr/>
              <a:lstStyle/>
              <a:p>
                <a:r>
                  <a:rPr lang="en-GB">
                    <a:noFill/>
                  </a:rPr>
                  <a:t> </a:t>
                </a:r>
              </a:p>
            </p:txBody>
          </p:sp>
        </mc:Fallback>
      </mc:AlternateContent>
      <p:pic>
        <p:nvPicPr>
          <p:cNvPr id="2" name="Grafik 1"/>
          <p:cNvPicPr>
            <a:picLocks noChangeAspect="1"/>
          </p:cNvPicPr>
          <p:nvPr/>
        </p:nvPicPr>
        <p:blipFill>
          <a:blip r:embed="rId3"/>
          <a:stretch>
            <a:fillRect/>
          </a:stretch>
        </p:blipFill>
        <p:spPr>
          <a:xfrm>
            <a:off x="8207828" y="1124744"/>
            <a:ext cx="3631547" cy="5074808"/>
          </a:xfrm>
          <a:prstGeom prst="rect">
            <a:avLst/>
          </a:prstGeom>
        </p:spPr>
      </p:pic>
      <p:sp>
        <p:nvSpPr>
          <p:cNvPr id="3" name="Textfeld 2"/>
          <p:cNvSpPr txBox="1"/>
          <p:nvPr/>
        </p:nvSpPr>
        <p:spPr>
          <a:xfrm>
            <a:off x="8332849" y="1686021"/>
            <a:ext cx="3381503" cy="276999"/>
          </a:xfrm>
          <a:prstGeom prst="rect">
            <a:avLst/>
          </a:prstGeom>
          <a:solidFill>
            <a:schemeClr val="bg1">
              <a:lumMod val="95000"/>
            </a:schemeClr>
          </a:solidFill>
          <a:ln>
            <a:solidFill>
              <a:schemeClr val="tx1"/>
            </a:solidFill>
          </a:ln>
        </p:spPr>
        <p:txBody>
          <a:bodyPr wrap="none" rtlCol="0">
            <a:spAutoFit/>
          </a:bodyPr>
          <a:lstStyle/>
          <a:p>
            <a:r>
              <a:rPr lang="de-DE" sz="1200" dirty="0">
                <a:sym typeface="Symbol" panose="05050102010706020507" pitchFamily="18" charset="2"/>
              </a:rPr>
              <a:t></a:t>
            </a:r>
            <a:r>
              <a:rPr lang="de-DE" sz="1200" dirty="0" err="1"/>
              <a:t>L</a:t>
            </a:r>
            <a:r>
              <a:rPr lang="de-DE" sz="1200" baseline="-25000" dirty="0" err="1"/>
              <a:t>partial</a:t>
            </a:r>
            <a:r>
              <a:rPr lang="de-DE" sz="1200" dirty="0"/>
              <a:t> = (1-0,111/(0,111+Load%/100)/(1-0,111)</a:t>
            </a:r>
          </a:p>
        </p:txBody>
      </p:sp>
      <p:sp>
        <p:nvSpPr>
          <p:cNvPr id="6" name="Rectangle 2"/>
          <p:cNvSpPr>
            <a:spLocks noChangeArrowheads="1"/>
          </p:cNvSpPr>
          <p:nvPr/>
        </p:nvSpPr>
        <p:spPr bwMode="auto">
          <a:xfrm>
            <a:off x="1199456" y="432000"/>
            <a:ext cx="87129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pPr>
            <a:r>
              <a:rPr lang="en-US" altLang="de-DE" sz="2400" b="1" dirty="0"/>
              <a:t>The Dynamic Model – The Partial Throttle Model</a:t>
            </a:r>
          </a:p>
        </p:txBody>
      </p:sp>
      <p:sp>
        <p:nvSpPr>
          <p:cNvPr id="7" name="Ellipse 6"/>
          <p:cNvSpPr/>
          <p:nvPr/>
        </p:nvSpPr>
        <p:spPr>
          <a:xfrm>
            <a:off x="623392" y="432000"/>
            <a:ext cx="432048" cy="449330"/>
          </a:xfrm>
          <a:prstGeom prst="ellipse">
            <a:avLst/>
          </a:prstGeom>
          <a:solidFill>
            <a:srgbClr val="FFCC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latin typeface="+mj-lt"/>
              </a:rPr>
              <a:t>3</a:t>
            </a:r>
          </a:p>
        </p:txBody>
      </p:sp>
      <p:sp>
        <p:nvSpPr>
          <p:cNvPr id="4" name="Foliennummernplatzhalter 3"/>
          <p:cNvSpPr>
            <a:spLocks noGrp="1"/>
          </p:cNvSpPr>
          <p:nvPr>
            <p:ph type="sldNum" sz="quarter" idx="12"/>
          </p:nvPr>
        </p:nvSpPr>
        <p:spPr/>
        <p:txBody>
          <a:bodyPr/>
          <a:lstStyle/>
          <a:p>
            <a:fld id="{B54DA138-5A42-4C18-88B2-CB41C72B2C94}" type="slidenum">
              <a:rPr lang="en-GB" smtClean="0"/>
              <a:t>25</a:t>
            </a:fld>
            <a:endParaRPr lang="en-GB"/>
          </a:p>
        </p:txBody>
      </p:sp>
    </p:spTree>
    <p:extLst>
      <p:ext uri="{BB962C8B-B14F-4D97-AF65-F5344CB8AC3E}">
        <p14:creationId xmlns:p14="http://schemas.microsoft.com/office/powerpoint/2010/main" val="317451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ChangeArrowheads="1"/>
          </p:cNvSpPr>
          <p:nvPr/>
        </p:nvSpPr>
        <p:spPr bwMode="auto">
          <a:xfrm>
            <a:off x="623392" y="432000"/>
            <a:ext cx="92890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pPr>
            <a:r>
              <a:rPr lang="en-US" altLang="de-DE" sz="2400" b="1" dirty="0"/>
              <a:t>Integration of all Modules</a:t>
            </a:r>
          </a:p>
        </p:txBody>
      </p:sp>
      <p:sp>
        <p:nvSpPr>
          <p:cNvPr id="5" name="Textfeld 4"/>
          <p:cNvSpPr txBox="1"/>
          <p:nvPr/>
        </p:nvSpPr>
        <p:spPr>
          <a:xfrm>
            <a:off x="623391" y="1070001"/>
            <a:ext cx="11220265" cy="5201424"/>
          </a:xfrm>
          <a:prstGeom prst="rect">
            <a:avLst/>
          </a:prstGeom>
          <a:noFill/>
        </p:spPr>
        <p:txBody>
          <a:bodyPr wrap="square" rtlCol="0">
            <a:spAutoFit/>
          </a:bodyPr>
          <a:lstStyle/>
          <a:p>
            <a:pPr marL="342900" indent="-342900">
              <a:spcBef>
                <a:spcPts val="600"/>
              </a:spcBef>
              <a:buFont typeface="Wingdings" panose="05000000000000000000" pitchFamily="2" charset="2"/>
              <a:buChar char="Ø"/>
            </a:pPr>
            <a:r>
              <a:rPr lang="en-US" sz="2400" dirty="0"/>
              <a:t>Before the ASEP evaluation, it is necessary to carry out the Annex 3 type approval test</a:t>
            </a:r>
          </a:p>
          <a:p>
            <a:pPr marL="800100" lvl="1" indent="-342900">
              <a:spcBef>
                <a:spcPts val="600"/>
              </a:spcBef>
              <a:buFont typeface="Wingdings" panose="05000000000000000000" pitchFamily="2" charset="2"/>
              <a:buChar char="Ø"/>
            </a:pPr>
            <a:r>
              <a:rPr lang="en-US" sz="2400" dirty="0"/>
              <a:t>The parameter to be reported are: </a:t>
            </a:r>
            <a:r>
              <a:rPr lang="en-US" sz="2400" dirty="0" err="1"/>
              <a:t>L</a:t>
            </a:r>
            <a:r>
              <a:rPr lang="en-US" sz="2400" baseline="-25000" dirty="0" err="1"/>
              <a:t>wot</a:t>
            </a:r>
            <a:r>
              <a:rPr lang="en-US" sz="2400" dirty="0"/>
              <a:t>  and </a:t>
            </a:r>
            <a:r>
              <a:rPr lang="en-US" sz="2400" dirty="0" err="1"/>
              <a:t>L</a:t>
            </a:r>
            <a:r>
              <a:rPr lang="en-US" sz="2400" baseline="-25000" dirty="0" err="1"/>
              <a:t>crs</a:t>
            </a:r>
            <a:r>
              <a:rPr lang="en-US" sz="2400" dirty="0"/>
              <a:t> from the lower or single gear, the acceleration (actually PP-BB), the vehicle speed </a:t>
            </a:r>
            <a:r>
              <a:rPr lang="en-US" sz="2400" dirty="0" err="1"/>
              <a:t>v</a:t>
            </a:r>
            <a:r>
              <a:rPr lang="en-US" sz="2400" baseline="-25000" dirty="0" err="1"/>
              <a:t>BB</a:t>
            </a:r>
            <a:r>
              <a:rPr lang="en-US" sz="2400" dirty="0"/>
              <a:t>, the engine speed </a:t>
            </a:r>
            <a:r>
              <a:rPr lang="en-US" sz="2400" dirty="0" err="1"/>
              <a:t>n</a:t>
            </a:r>
            <a:r>
              <a:rPr lang="en-US" sz="2400" baseline="-25000" dirty="0" err="1"/>
              <a:t>BB</a:t>
            </a:r>
            <a:r>
              <a:rPr lang="en-US" sz="2400" dirty="0"/>
              <a:t>.</a:t>
            </a:r>
          </a:p>
          <a:p>
            <a:pPr marL="800100" lvl="1" indent="-342900">
              <a:spcBef>
                <a:spcPts val="600"/>
              </a:spcBef>
              <a:buFont typeface="Wingdings" panose="05000000000000000000" pitchFamily="2" charset="2"/>
              <a:buChar char="Ø"/>
            </a:pPr>
            <a:r>
              <a:rPr lang="en-US" sz="2400" dirty="0"/>
              <a:t>For the gear ratio, the maximum acceleration must be known to determine the load condition.</a:t>
            </a:r>
          </a:p>
          <a:p>
            <a:pPr marL="342900" indent="-342900">
              <a:spcBef>
                <a:spcPts val="2400"/>
              </a:spcBef>
              <a:buFont typeface="Wingdings" panose="05000000000000000000" pitchFamily="2" charset="2"/>
              <a:buChar char="Ø"/>
            </a:pPr>
            <a:r>
              <a:rPr lang="en-US" sz="2400" dirty="0"/>
              <a:t>The expectation level is then calculated inclusive a general tolerance for the model accuracy</a:t>
            </a:r>
            <a:br>
              <a:rPr lang="en-US" sz="2400" dirty="0"/>
            </a:br>
            <a:br>
              <a:rPr lang="en-US" sz="2000" dirty="0"/>
            </a:br>
            <a:r>
              <a:rPr lang="en-US" sz="2800" b="1" dirty="0">
                <a:solidFill>
                  <a:srgbClr val="0070C0"/>
                </a:solidFill>
                <a:effectLst>
                  <a:outerShdw blurRad="38100" dist="38100" dir="2700000" algn="tl">
                    <a:srgbClr val="000000">
                      <a:alpha val="43137"/>
                    </a:srgbClr>
                  </a:outerShdw>
                </a:effectLst>
              </a:rPr>
              <a:t>L</a:t>
            </a:r>
            <a:r>
              <a:rPr lang="en-US" sz="2800" b="1" baseline="-25000" dirty="0">
                <a:solidFill>
                  <a:srgbClr val="0070C0"/>
                </a:solidFill>
                <a:effectLst>
                  <a:outerShdw blurRad="38100" dist="38100" dir="2700000" algn="tl">
                    <a:srgbClr val="000000">
                      <a:alpha val="43137"/>
                    </a:srgbClr>
                  </a:outerShdw>
                </a:effectLst>
              </a:rPr>
              <a:t>EXP</a:t>
            </a:r>
            <a:r>
              <a:rPr lang="en-US" sz="2800" dirty="0"/>
              <a:t> = 10 * LOG (10</a:t>
            </a:r>
            <a:r>
              <a:rPr lang="en-US" sz="2800" baseline="30000" dirty="0"/>
              <a:t>0,1*</a:t>
            </a:r>
            <a:r>
              <a:rPr lang="en-US" sz="2800" b="1" baseline="30000" dirty="0">
                <a:solidFill>
                  <a:srgbClr val="009900"/>
                </a:solidFill>
                <a:effectLst>
                  <a:outerShdw blurRad="38100" dist="38100" dir="2700000" algn="tl">
                    <a:srgbClr val="000000">
                      <a:alpha val="43137"/>
                    </a:srgbClr>
                  </a:outerShdw>
                </a:effectLst>
              </a:rPr>
              <a:t>L</a:t>
            </a:r>
            <a:r>
              <a:rPr lang="en-US" sz="2000" b="1" baseline="30000" dirty="0">
                <a:solidFill>
                  <a:srgbClr val="009900"/>
                </a:solidFill>
                <a:effectLst>
                  <a:outerShdw blurRad="38100" dist="38100" dir="2700000" algn="tl">
                    <a:srgbClr val="000000">
                      <a:alpha val="43137"/>
                    </a:srgbClr>
                  </a:outerShdw>
                </a:effectLst>
              </a:rPr>
              <a:t>TR,NL</a:t>
            </a:r>
            <a:r>
              <a:rPr lang="en-US" sz="2800" dirty="0"/>
              <a:t> + 10</a:t>
            </a:r>
            <a:r>
              <a:rPr lang="en-US" sz="2800" baseline="30000" dirty="0"/>
              <a:t>0,1*</a:t>
            </a:r>
            <a:r>
              <a:rPr lang="en-US" sz="2800" b="1" baseline="30000" dirty="0">
                <a:solidFill>
                  <a:srgbClr val="FF9900"/>
                </a:solidFill>
                <a:effectLst>
                  <a:outerShdw blurRad="38100" dist="38100" dir="2700000" algn="tl">
                    <a:srgbClr val="000000">
                      <a:alpha val="43137"/>
                    </a:srgbClr>
                  </a:outerShdw>
                </a:effectLst>
              </a:rPr>
              <a:t>L</a:t>
            </a:r>
            <a:r>
              <a:rPr lang="en-US" sz="2000" b="1" baseline="30000" dirty="0">
                <a:solidFill>
                  <a:srgbClr val="FF9900"/>
                </a:solidFill>
                <a:effectLst>
                  <a:outerShdw blurRad="38100" dist="38100" dir="2700000" algn="tl">
                    <a:srgbClr val="000000">
                      <a:alpha val="43137"/>
                    </a:srgbClr>
                  </a:outerShdw>
                </a:effectLst>
              </a:rPr>
              <a:t>PT,NL</a:t>
            </a:r>
            <a:r>
              <a:rPr lang="en-US" sz="2800" dirty="0"/>
              <a:t> + 10</a:t>
            </a:r>
            <a:r>
              <a:rPr lang="en-US" sz="2800" baseline="30000" dirty="0"/>
              <a:t>0,1*(</a:t>
            </a:r>
            <a:r>
              <a:rPr lang="en-US" sz="2800" b="1" baseline="30000" dirty="0">
                <a:solidFill>
                  <a:srgbClr val="FF0000"/>
                </a:solidFill>
                <a:effectLst>
                  <a:outerShdw blurRad="38100" dist="38100" dir="2700000" algn="tl">
                    <a:srgbClr val="000000">
                      <a:alpha val="43137"/>
                    </a:srgbClr>
                  </a:outerShdw>
                </a:effectLst>
              </a:rPr>
              <a:t>L</a:t>
            </a:r>
            <a:r>
              <a:rPr lang="en-US" sz="2000" b="1" baseline="30000" dirty="0">
                <a:solidFill>
                  <a:srgbClr val="FF0000"/>
                </a:solidFill>
                <a:effectLst>
                  <a:outerShdw blurRad="38100" dist="38100" dir="2700000" algn="tl">
                    <a:srgbClr val="000000">
                      <a:alpha val="43137"/>
                    </a:srgbClr>
                  </a:outerShdw>
                </a:effectLst>
              </a:rPr>
              <a:t>DYN,NL + </a:t>
            </a:r>
            <a:r>
              <a:rPr lang="en-US" sz="2800" b="1" baseline="30000" dirty="0">
                <a:solidFill>
                  <a:srgbClr val="FF0000"/>
                </a:solidFill>
                <a:effectLst>
                  <a:outerShdw blurRad="38100" dist="38100" dir="2700000" algn="tl">
                    <a:srgbClr val="000000">
                      <a:alpha val="43137"/>
                    </a:srgbClr>
                  </a:outerShdw>
                </a:effectLst>
                <a:sym typeface="Symbol" panose="05050102010706020507" pitchFamily="18" charset="2"/>
              </a:rPr>
              <a:t></a:t>
            </a:r>
            <a:r>
              <a:rPr lang="en-US" sz="2800" b="1" baseline="30000" dirty="0">
                <a:solidFill>
                  <a:srgbClr val="FF0000"/>
                </a:solidFill>
                <a:effectLst>
                  <a:outerShdw blurRad="38100" dist="38100" dir="2700000" algn="tl">
                    <a:srgbClr val="000000">
                      <a:alpha val="43137"/>
                    </a:srgbClr>
                  </a:outerShdw>
                </a:effectLst>
              </a:rPr>
              <a:t>L</a:t>
            </a:r>
            <a:r>
              <a:rPr lang="en-US" sz="2000" b="1" baseline="30000" dirty="0">
                <a:solidFill>
                  <a:srgbClr val="FF0000"/>
                </a:solidFill>
                <a:effectLst>
                  <a:outerShdw blurRad="38100" dist="38100" dir="2700000" algn="tl">
                    <a:srgbClr val="000000">
                      <a:alpha val="43137"/>
                    </a:srgbClr>
                  </a:outerShdw>
                </a:effectLst>
              </a:rPr>
              <a:t>DYN</a:t>
            </a:r>
            <a:r>
              <a:rPr lang="en-US" sz="2800" dirty="0"/>
              <a:t>) + </a:t>
            </a:r>
            <a:r>
              <a:rPr lang="en-US" sz="2800" dirty="0">
                <a:sym typeface="Symbol" panose="05050102010706020507" pitchFamily="18" charset="2"/>
              </a:rPr>
              <a:t>2 dB(A)</a:t>
            </a:r>
            <a:endParaRPr lang="en-US" sz="2800" b="1" dirty="0">
              <a:effectLst>
                <a:outerShdw blurRad="38100" dist="38100" dir="2700000" algn="tl">
                  <a:srgbClr val="000000">
                    <a:alpha val="43137"/>
                  </a:srgbClr>
                </a:outerShdw>
              </a:effectLst>
            </a:endParaRPr>
          </a:p>
          <a:p>
            <a:pPr marL="342900" indent="-342900">
              <a:spcBef>
                <a:spcPts val="2400"/>
              </a:spcBef>
              <a:buFont typeface="Wingdings" panose="05000000000000000000" pitchFamily="2" charset="2"/>
              <a:buChar char="Ø"/>
            </a:pPr>
            <a:r>
              <a:rPr lang="en-US" sz="2400" dirty="0"/>
              <a:t>Compliance is achieved when 	</a:t>
            </a:r>
          </a:p>
          <a:p>
            <a:pPr>
              <a:spcBef>
                <a:spcPts val="1200"/>
              </a:spcBef>
              <a:tabLst>
                <a:tab pos="355600" algn="l"/>
              </a:tabLst>
            </a:pPr>
            <a:r>
              <a:rPr lang="en-US" sz="2400" b="1" dirty="0">
                <a:solidFill>
                  <a:srgbClr val="0070C0"/>
                </a:solidFill>
                <a:effectLst>
                  <a:outerShdw blurRad="38100" dist="38100" dir="2700000" algn="tl">
                    <a:srgbClr val="000000">
                      <a:alpha val="43137"/>
                    </a:srgbClr>
                  </a:outerShdw>
                </a:effectLst>
              </a:rPr>
              <a:t>	</a:t>
            </a:r>
            <a:r>
              <a:rPr lang="en-US" sz="3200" b="1" dirty="0">
                <a:solidFill>
                  <a:srgbClr val="0070C0"/>
                </a:solidFill>
                <a:effectLst>
                  <a:outerShdw blurRad="38100" dist="38100" dir="2700000" algn="tl">
                    <a:srgbClr val="000000">
                      <a:alpha val="43137"/>
                    </a:srgbClr>
                  </a:outerShdw>
                </a:effectLst>
              </a:rPr>
              <a:t>L</a:t>
            </a:r>
            <a:r>
              <a:rPr lang="en-US" sz="3200" b="1" baseline="-25000" dirty="0">
                <a:solidFill>
                  <a:srgbClr val="0070C0"/>
                </a:solidFill>
                <a:effectLst>
                  <a:outerShdw blurRad="38100" dist="38100" dir="2700000" algn="tl">
                    <a:srgbClr val="000000">
                      <a:alpha val="43137"/>
                    </a:srgbClr>
                  </a:outerShdw>
                </a:effectLst>
              </a:rPr>
              <a:t>TEST </a:t>
            </a:r>
            <a:r>
              <a:rPr lang="en-US" sz="3200" dirty="0">
                <a:solidFill>
                  <a:srgbClr val="0070C0"/>
                </a:solidFill>
                <a:effectLst>
                  <a:outerShdw blurRad="38100" dist="38100" dir="2700000" algn="tl">
                    <a:srgbClr val="000000">
                      <a:alpha val="43137"/>
                    </a:srgbClr>
                  </a:outerShdw>
                </a:effectLst>
              </a:rPr>
              <a:t>(</a:t>
            </a:r>
            <a:r>
              <a:rPr lang="en-US" sz="3200" dirty="0" err="1">
                <a:solidFill>
                  <a:srgbClr val="0070C0"/>
                </a:solidFill>
                <a:effectLst>
                  <a:outerShdw blurRad="38100" dist="38100" dir="2700000" algn="tl">
                    <a:srgbClr val="000000">
                      <a:alpha val="43137"/>
                    </a:srgbClr>
                  </a:outerShdw>
                </a:effectLst>
              </a:rPr>
              <a:t>v</a:t>
            </a:r>
            <a:r>
              <a:rPr lang="en-US" sz="3200" baseline="-25000" dirty="0" err="1">
                <a:solidFill>
                  <a:srgbClr val="0070C0"/>
                </a:solidFill>
                <a:effectLst>
                  <a:outerShdw blurRad="38100" dist="38100" dir="2700000" algn="tl">
                    <a:srgbClr val="000000">
                      <a:alpha val="43137"/>
                    </a:srgbClr>
                  </a:outerShdw>
                </a:effectLst>
              </a:rPr>
              <a:t>TEST</a:t>
            </a:r>
            <a:r>
              <a:rPr lang="en-US" sz="3200" dirty="0">
                <a:solidFill>
                  <a:srgbClr val="0070C0"/>
                </a:solidFill>
                <a:effectLst>
                  <a:outerShdw blurRad="38100" dist="38100" dir="2700000" algn="tl">
                    <a:srgbClr val="000000">
                      <a:alpha val="43137"/>
                    </a:srgbClr>
                  </a:outerShdw>
                </a:effectLst>
              </a:rPr>
              <a:t>, </a:t>
            </a:r>
            <a:r>
              <a:rPr lang="en-US" sz="3200" dirty="0" err="1">
                <a:solidFill>
                  <a:srgbClr val="0070C0"/>
                </a:solidFill>
                <a:effectLst>
                  <a:outerShdw blurRad="38100" dist="38100" dir="2700000" algn="tl">
                    <a:srgbClr val="000000">
                      <a:alpha val="43137"/>
                    </a:srgbClr>
                  </a:outerShdw>
                </a:effectLst>
              </a:rPr>
              <a:t>a</a:t>
            </a:r>
            <a:r>
              <a:rPr lang="en-US" sz="3200" baseline="-25000" dirty="0" err="1">
                <a:solidFill>
                  <a:srgbClr val="0070C0"/>
                </a:solidFill>
                <a:effectLst>
                  <a:outerShdw blurRad="38100" dist="38100" dir="2700000" algn="tl">
                    <a:srgbClr val="000000">
                      <a:alpha val="43137"/>
                    </a:srgbClr>
                  </a:outerShdw>
                </a:effectLst>
              </a:rPr>
              <a:t>TEST</a:t>
            </a:r>
            <a:r>
              <a:rPr lang="en-US" sz="3200" dirty="0">
                <a:solidFill>
                  <a:srgbClr val="0070C0"/>
                </a:solidFill>
                <a:effectLst>
                  <a:outerShdw blurRad="38100" dist="38100" dir="2700000" algn="tl">
                    <a:srgbClr val="000000">
                      <a:alpha val="43137"/>
                    </a:srgbClr>
                  </a:outerShdw>
                </a:effectLst>
              </a:rPr>
              <a:t>, </a:t>
            </a:r>
            <a:r>
              <a:rPr lang="en-US" sz="3200" dirty="0" err="1">
                <a:solidFill>
                  <a:srgbClr val="0070C0"/>
                </a:solidFill>
                <a:effectLst>
                  <a:outerShdw blurRad="38100" dist="38100" dir="2700000" algn="tl">
                    <a:srgbClr val="000000">
                      <a:alpha val="43137"/>
                    </a:srgbClr>
                  </a:outerShdw>
                </a:effectLst>
              </a:rPr>
              <a:t>n</a:t>
            </a:r>
            <a:r>
              <a:rPr lang="en-US" sz="3200" baseline="-25000" dirty="0" err="1">
                <a:solidFill>
                  <a:srgbClr val="0070C0"/>
                </a:solidFill>
                <a:effectLst>
                  <a:outerShdw blurRad="38100" dist="38100" dir="2700000" algn="tl">
                    <a:srgbClr val="000000">
                      <a:alpha val="43137"/>
                    </a:srgbClr>
                  </a:outerShdw>
                </a:effectLst>
              </a:rPr>
              <a:t>TEST</a:t>
            </a:r>
            <a:r>
              <a:rPr lang="en-US" sz="3200" dirty="0">
                <a:solidFill>
                  <a:srgbClr val="0070C0"/>
                </a:solidFill>
                <a:effectLst>
                  <a:outerShdw blurRad="38100" dist="38100" dir="2700000" algn="tl">
                    <a:srgbClr val="000000">
                      <a:alpha val="43137"/>
                    </a:srgbClr>
                  </a:outerShdw>
                </a:effectLst>
              </a:rPr>
              <a:t>)</a:t>
            </a:r>
            <a:r>
              <a:rPr lang="en-US" sz="3200" b="1" dirty="0">
                <a:solidFill>
                  <a:srgbClr val="0070C0"/>
                </a:solidFill>
                <a:effectLst>
                  <a:outerShdw blurRad="38100" dist="38100" dir="2700000" algn="tl">
                    <a:srgbClr val="000000">
                      <a:alpha val="43137"/>
                    </a:srgbClr>
                  </a:outerShdw>
                </a:effectLst>
              </a:rPr>
              <a:t> </a:t>
            </a:r>
            <a:r>
              <a:rPr lang="en-US" sz="3200" b="1" u="sng" dirty="0">
                <a:solidFill>
                  <a:srgbClr val="0070C0"/>
                </a:solidFill>
                <a:effectLst>
                  <a:outerShdw blurRad="38100" dist="38100" dir="2700000" algn="tl">
                    <a:srgbClr val="000000">
                      <a:alpha val="43137"/>
                    </a:srgbClr>
                  </a:outerShdw>
                </a:effectLst>
              </a:rPr>
              <a:t>&lt;</a:t>
            </a:r>
            <a:r>
              <a:rPr lang="en-US" sz="3200" b="1" dirty="0">
                <a:solidFill>
                  <a:srgbClr val="0070C0"/>
                </a:solidFill>
                <a:effectLst>
                  <a:outerShdw blurRad="38100" dist="38100" dir="2700000" algn="tl">
                    <a:srgbClr val="000000">
                      <a:alpha val="43137"/>
                    </a:srgbClr>
                  </a:outerShdw>
                </a:effectLst>
              </a:rPr>
              <a:t> L</a:t>
            </a:r>
            <a:r>
              <a:rPr lang="en-US" sz="3200" b="1" baseline="-25000" dirty="0">
                <a:solidFill>
                  <a:srgbClr val="0070C0"/>
                </a:solidFill>
                <a:effectLst>
                  <a:outerShdw blurRad="38100" dist="38100" dir="2700000" algn="tl">
                    <a:srgbClr val="000000">
                      <a:alpha val="43137"/>
                    </a:srgbClr>
                  </a:outerShdw>
                </a:effectLst>
              </a:rPr>
              <a:t>EXP </a:t>
            </a:r>
            <a:r>
              <a:rPr lang="en-US" sz="2800" dirty="0">
                <a:solidFill>
                  <a:srgbClr val="0070C0"/>
                </a:solidFill>
                <a:effectLst>
                  <a:outerShdw blurRad="38100" dist="38100" dir="2700000" algn="tl">
                    <a:srgbClr val="000000">
                      <a:alpha val="43137"/>
                    </a:srgbClr>
                  </a:outerShdw>
                </a:effectLst>
              </a:rPr>
              <a:t>(</a:t>
            </a:r>
            <a:r>
              <a:rPr lang="en-US" sz="3200" dirty="0" err="1">
                <a:solidFill>
                  <a:srgbClr val="0070C0"/>
                </a:solidFill>
                <a:effectLst>
                  <a:outerShdw blurRad="38100" dist="38100" dir="2700000" algn="tl">
                    <a:srgbClr val="000000">
                      <a:alpha val="43137"/>
                    </a:srgbClr>
                  </a:outerShdw>
                </a:effectLst>
              </a:rPr>
              <a:t>v</a:t>
            </a:r>
            <a:r>
              <a:rPr lang="en-US" sz="3200" baseline="-25000" dirty="0" err="1">
                <a:solidFill>
                  <a:srgbClr val="0070C0"/>
                </a:solidFill>
                <a:effectLst>
                  <a:outerShdw blurRad="38100" dist="38100" dir="2700000" algn="tl">
                    <a:srgbClr val="000000">
                      <a:alpha val="43137"/>
                    </a:srgbClr>
                  </a:outerShdw>
                </a:effectLst>
              </a:rPr>
              <a:t>TEST</a:t>
            </a:r>
            <a:r>
              <a:rPr lang="en-US" sz="3200" dirty="0">
                <a:solidFill>
                  <a:srgbClr val="0070C0"/>
                </a:solidFill>
                <a:effectLst>
                  <a:outerShdw blurRad="38100" dist="38100" dir="2700000" algn="tl">
                    <a:srgbClr val="000000">
                      <a:alpha val="43137"/>
                    </a:srgbClr>
                  </a:outerShdw>
                </a:effectLst>
              </a:rPr>
              <a:t>, </a:t>
            </a:r>
            <a:r>
              <a:rPr lang="en-US" sz="3200" dirty="0" err="1">
                <a:solidFill>
                  <a:srgbClr val="0070C0"/>
                </a:solidFill>
                <a:effectLst>
                  <a:outerShdw blurRad="38100" dist="38100" dir="2700000" algn="tl">
                    <a:srgbClr val="000000">
                      <a:alpha val="43137"/>
                    </a:srgbClr>
                  </a:outerShdw>
                </a:effectLst>
              </a:rPr>
              <a:t>a</a:t>
            </a:r>
            <a:r>
              <a:rPr lang="en-US" sz="3200" baseline="-25000" dirty="0" err="1">
                <a:solidFill>
                  <a:srgbClr val="0070C0"/>
                </a:solidFill>
                <a:effectLst>
                  <a:outerShdw blurRad="38100" dist="38100" dir="2700000" algn="tl">
                    <a:srgbClr val="000000">
                      <a:alpha val="43137"/>
                    </a:srgbClr>
                  </a:outerShdw>
                </a:effectLst>
              </a:rPr>
              <a:t>TEST</a:t>
            </a:r>
            <a:r>
              <a:rPr lang="en-US" sz="3200" dirty="0">
                <a:solidFill>
                  <a:srgbClr val="0070C0"/>
                </a:solidFill>
                <a:effectLst>
                  <a:outerShdw blurRad="38100" dist="38100" dir="2700000" algn="tl">
                    <a:srgbClr val="000000">
                      <a:alpha val="43137"/>
                    </a:srgbClr>
                  </a:outerShdw>
                </a:effectLst>
              </a:rPr>
              <a:t>, </a:t>
            </a:r>
            <a:r>
              <a:rPr lang="en-US" sz="3200" dirty="0" err="1">
                <a:solidFill>
                  <a:srgbClr val="0070C0"/>
                </a:solidFill>
                <a:effectLst>
                  <a:outerShdw blurRad="38100" dist="38100" dir="2700000" algn="tl">
                    <a:srgbClr val="000000">
                      <a:alpha val="43137"/>
                    </a:srgbClr>
                  </a:outerShdw>
                </a:effectLst>
              </a:rPr>
              <a:t>n</a:t>
            </a:r>
            <a:r>
              <a:rPr lang="en-US" sz="3200" baseline="-25000" dirty="0" err="1">
                <a:solidFill>
                  <a:srgbClr val="0070C0"/>
                </a:solidFill>
                <a:effectLst>
                  <a:outerShdw blurRad="38100" dist="38100" dir="2700000" algn="tl">
                    <a:srgbClr val="000000">
                      <a:alpha val="43137"/>
                    </a:srgbClr>
                  </a:outerShdw>
                </a:effectLst>
              </a:rPr>
              <a:t>TEST</a:t>
            </a:r>
            <a:r>
              <a:rPr lang="en-US" sz="2800" dirty="0">
                <a:solidFill>
                  <a:srgbClr val="0070C0"/>
                </a:solidFill>
                <a:effectLst>
                  <a:outerShdw blurRad="38100" dist="38100" dir="2700000" algn="tl">
                    <a:srgbClr val="000000">
                      <a:alpha val="43137"/>
                    </a:srgbClr>
                  </a:outerShdw>
                </a:effectLst>
              </a:rPr>
              <a:t>)</a:t>
            </a:r>
          </a:p>
        </p:txBody>
      </p:sp>
      <p:sp>
        <p:nvSpPr>
          <p:cNvPr id="2" name="Foliennummernplatzhalter 1"/>
          <p:cNvSpPr>
            <a:spLocks noGrp="1"/>
          </p:cNvSpPr>
          <p:nvPr>
            <p:ph type="sldNum" sz="quarter" idx="12"/>
          </p:nvPr>
        </p:nvSpPr>
        <p:spPr/>
        <p:txBody>
          <a:bodyPr/>
          <a:lstStyle/>
          <a:p>
            <a:fld id="{B54DA138-5A42-4C18-88B2-CB41C72B2C94}" type="slidenum">
              <a:rPr lang="en-GB" smtClean="0"/>
              <a:t>26</a:t>
            </a:fld>
            <a:endParaRPr lang="en-GB"/>
          </a:p>
        </p:txBody>
      </p:sp>
    </p:spTree>
    <p:extLst>
      <p:ext uri="{BB962C8B-B14F-4D97-AF65-F5344CB8AC3E}">
        <p14:creationId xmlns:p14="http://schemas.microsoft.com/office/powerpoint/2010/main" val="125957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left)">
                                      <p:cBhvr>
                                        <p:cTn id="10" dur="500"/>
                                        <p:tgtEl>
                                          <p:spTgt spid="5">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left)">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wipe(left)">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left)">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wipe(left)">
                                      <p:cBhvr>
                                        <p:cTn id="28"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ChangeArrowheads="1"/>
          </p:cNvSpPr>
          <p:nvPr/>
        </p:nvSpPr>
        <p:spPr bwMode="auto">
          <a:xfrm>
            <a:off x="623392" y="432000"/>
            <a:ext cx="92890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pPr>
            <a:r>
              <a:rPr lang="en-US" altLang="de-DE" sz="2400" b="1" dirty="0"/>
              <a:t>Expected Physical Sound Behavior</a:t>
            </a:r>
          </a:p>
        </p:txBody>
      </p:sp>
      <p:sp>
        <p:nvSpPr>
          <p:cNvPr id="5" name="Textfeld 4"/>
          <p:cNvSpPr txBox="1"/>
          <p:nvPr/>
        </p:nvSpPr>
        <p:spPr>
          <a:xfrm>
            <a:off x="7776839" y="1023146"/>
            <a:ext cx="3827280" cy="4555093"/>
          </a:xfrm>
          <a:prstGeom prst="rect">
            <a:avLst/>
          </a:prstGeom>
          <a:noFill/>
        </p:spPr>
        <p:txBody>
          <a:bodyPr wrap="square" rtlCol="0">
            <a:spAutoFit/>
          </a:bodyPr>
          <a:lstStyle/>
          <a:p>
            <a:pPr marL="342900" indent="-342900">
              <a:spcBef>
                <a:spcPts val="1200"/>
              </a:spcBef>
              <a:buFont typeface="Wingdings" panose="05000000000000000000" pitchFamily="2" charset="2"/>
              <a:buChar char="Ø"/>
            </a:pPr>
            <a:r>
              <a:rPr lang="en-US" sz="2000" dirty="0"/>
              <a:t>The model considers a range of physically “normal” behaviors. </a:t>
            </a:r>
          </a:p>
          <a:p>
            <a:pPr marL="342900" indent="-342900">
              <a:spcBef>
                <a:spcPts val="1200"/>
              </a:spcBef>
              <a:buFont typeface="Wingdings" panose="05000000000000000000" pitchFamily="2" charset="2"/>
              <a:buChar char="Ø"/>
            </a:pPr>
            <a:r>
              <a:rPr lang="en-US" sz="2000" dirty="0"/>
              <a:t>If a vehicle has a sound behavior within the expectation range, the model will describe the vehicle very ell.</a:t>
            </a:r>
          </a:p>
          <a:p>
            <a:pPr marL="342900" indent="-342900">
              <a:spcBef>
                <a:spcPts val="1200"/>
              </a:spcBef>
              <a:buFont typeface="Wingdings" panose="05000000000000000000" pitchFamily="2" charset="2"/>
              <a:buChar char="Ø"/>
            </a:pPr>
            <a:r>
              <a:rPr lang="en-US" sz="2000" dirty="0"/>
              <a:t>Vehicles with a sound </a:t>
            </a:r>
            <a:r>
              <a:rPr lang="en-US" sz="2000" dirty="0" err="1"/>
              <a:t>behaviour</a:t>
            </a:r>
            <a:r>
              <a:rPr lang="en-US" sz="2000" dirty="0"/>
              <a:t> outside the expected range are not compatible to the model. </a:t>
            </a:r>
          </a:p>
          <a:p>
            <a:pPr marL="342900" indent="-342900">
              <a:spcBef>
                <a:spcPts val="1200"/>
              </a:spcBef>
              <a:buFont typeface="Wingdings" panose="05000000000000000000" pitchFamily="2" charset="2"/>
              <a:buChar char="Ø"/>
            </a:pPr>
            <a:r>
              <a:rPr lang="en-US" sz="2000" b="1" u="sng" dirty="0">
                <a:effectLst>
                  <a:outerShdw blurRad="38100" dist="38100" dir="2700000" algn="tl">
                    <a:srgbClr val="000000">
                      <a:alpha val="43137"/>
                    </a:srgbClr>
                  </a:outerShdw>
                </a:effectLst>
              </a:rPr>
              <a:t>If a vehicle is louder than expected by the model, it will fail the test.</a:t>
            </a:r>
          </a:p>
        </p:txBody>
      </p:sp>
      <p:pic>
        <p:nvPicPr>
          <p:cNvPr id="2" name="Grafik 1"/>
          <p:cNvPicPr>
            <a:picLocks noChangeAspect="1"/>
          </p:cNvPicPr>
          <p:nvPr/>
        </p:nvPicPr>
        <p:blipFill>
          <a:blip r:embed="rId2"/>
          <a:stretch>
            <a:fillRect/>
          </a:stretch>
        </p:blipFill>
        <p:spPr>
          <a:xfrm>
            <a:off x="579850" y="1023146"/>
            <a:ext cx="6944803" cy="5400000"/>
          </a:xfrm>
          <a:prstGeom prst="rect">
            <a:avLst/>
          </a:prstGeom>
        </p:spPr>
      </p:pic>
      <p:sp>
        <p:nvSpPr>
          <p:cNvPr id="6" name="Textfeld 5"/>
          <p:cNvSpPr txBox="1"/>
          <p:nvPr/>
        </p:nvSpPr>
        <p:spPr>
          <a:xfrm>
            <a:off x="1056198" y="5229200"/>
            <a:ext cx="1872208" cy="415498"/>
          </a:xfrm>
          <a:prstGeom prst="rect">
            <a:avLst/>
          </a:prstGeom>
          <a:solidFill>
            <a:schemeClr val="bg1"/>
          </a:solidFill>
          <a:ln>
            <a:solidFill>
              <a:schemeClr val="tx1"/>
            </a:solidFill>
          </a:ln>
        </p:spPr>
        <p:txBody>
          <a:bodyPr wrap="square" rtlCol="0">
            <a:spAutoFit/>
          </a:bodyPr>
          <a:lstStyle/>
          <a:p>
            <a:pPr>
              <a:spcBef>
                <a:spcPts val="1200"/>
              </a:spcBef>
            </a:pPr>
            <a:r>
              <a:rPr lang="de-DE" sz="1050" dirty="0" err="1"/>
              <a:t>Vehicle</a:t>
            </a:r>
            <a:r>
              <a:rPr lang="de-DE" sz="1050" dirty="0"/>
              <a:t> </a:t>
            </a:r>
            <a:r>
              <a:rPr lang="de-DE" sz="1050" dirty="0" err="1"/>
              <a:t>No</a:t>
            </a:r>
            <a:r>
              <a:rPr lang="de-DE" sz="1050" dirty="0"/>
              <a:t>. 47 </a:t>
            </a:r>
            <a:br>
              <a:rPr lang="de-DE" sz="1050" dirty="0"/>
            </a:br>
            <a:r>
              <a:rPr lang="de-DE" sz="1050" dirty="0" err="1"/>
              <a:t>of</a:t>
            </a:r>
            <a:r>
              <a:rPr lang="de-DE" sz="1050" dirty="0"/>
              <a:t> </a:t>
            </a:r>
            <a:r>
              <a:rPr lang="de-DE" sz="1050" dirty="0" err="1"/>
              <a:t>the</a:t>
            </a:r>
            <a:r>
              <a:rPr lang="de-DE" sz="1050" dirty="0"/>
              <a:t> IWG ASEP Database</a:t>
            </a:r>
          </a:p>
        </p:txBody>
      </p:sp>
      <p:sp>
        <p:nvSpPr>
          <p:cNvPr id="3" name="Foliennummernplatzhalter 2"/>
          <p:cNvSpPr>
            <a:spLocks noGrp="1"/>
          </p:cNvSpPr>
          <p:nvPr>
            <p:ph type="sldNum" sz="quarter" idx="12"/>
          </p:nvPr>
        </p:nvSpPr>
        <p:spPr/>
        <p:txBody>
          <a:bodyPr/>
          <a:lstStyle/>
          <a:p>
            <a:fld id="{B54DA138-5A42-4C18-88B2-CB41C72B2C94}" type="slidenum">
              <a:rPr lang="en-GB" smtClean="0"/>
              <a:t>27</a:t>
            </a:fld>
            <a:endParaRPr lang="en-GB"/>
          </a:p>
        </p:txBody>
      </p:sp>
    </p:spTree>
    <p:extLst>
      <p:ext uri="{BB962C8B-B14F-4D97-AF65-F5344CB8AC3E}">
        <p14:creationId xmlns:p14="http://schemas.microsoft.com/office/powerpoint/2010/main" val="344258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ChangeArrowheads="1"/>
          </p:cNvSpPr>
          <p:nvPr/>
        </p:nvSpPr>
        <p:spPr bwMode="auto">
          <a:xfrm>
            <a:off x="623392" y="432000"/>
            <a:ext cx="92890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pPr>
            <a:r>
              <a:rPr lang="en-US" altLang="de-DE" sz="2400" b="1" dirty="0"/>
              <a:t>Control Range</a:t>
            </a:r>
          </a:p>
        </p:txBody>
      </p:sp>
      <p:sp>
        <p:nvSpPr>
          <p:cNvPr id="5" name="Textfeld 4"/>
          <p:cNvSpPr txBox="1"/>
          <p:nvPr/>
        </p:nvSpPr>
        <p:spPr>
          <a:xfrm>
            <a:off x="536306" y="1021936"/>
            <a:ext cx="6575694" cy="5747727"/>
          </a:xfrm>
          <a:prstGeom prst="rect">
            <a:avLst/>
          </a:prstGeom>
          <a:noFill/>
        </p:spPr>
        <p:txBody>
          <a:bodyPr wrap="square" rtlCol="0">
            <a:spAutoFit/>
          </a:bodyPr>
          <a:lstStyle/>
          <a:p>
            <a:pPr marL="342900" indent="-342900">
              <a:spcBef>
                <a:spcPts val="1200"/>
              </a:spcBef>
              <a:buFont typeface="Wingdings" panose="05000000000000000000" pitchFamily="2" charset="2"/>
              <a:buChar char="Ø"/>
            </a:pPr>
            <a:r>
              <a:rPr lang="en-US" sz="2000" dirty="0"/>
              <a:t>The model works in a wide range of vehicle operation condition.</a:t>
            </a:r>
          </a:p>
          <a:p>
            <a:pPr marL="342900" indent="-342900">
              <a:spcBef>
                <a:spcPts val="1200"/>
              </a:spcBef>
              <a:buFont typeface="Wingdings" panose="05000000000000000000" pitchFamily="2" charset="2"/>
              <a:buChar char="Ø"/>
            </a:pPr>
            <a:r>
              <a:rPr lang="en-US" sz="2000" dirty="0"/>
              <a:t>However, it must be noted, that the model extrapolates from one single type approval condition to any potential operation condition of the vehicle.</a:t>
            </a:r>
          </a:p>
          <a:p>
            <a:pPr marL="800100" lvl="1" indent="-342900">
              <a:spcBef>
                <a:spcPts val="300"/>
              </a:spcBef>
              <a:buFont typeface="Wingdings" panose="05000000000000000000" pitchFamily="2" charset="2"/>
              <a:buChar char="Ø"/>
            </a:pPr>
            <a:r>
              <a:rPr lang="en-US" sz="2000" dirty="0"/>
              <a:t>Thus, the more the operation condition deviates from the type approval condition, the bigger the uncertainty becomes. Therefore the control range must be limited.</a:t>
            </a:r>
          </a:p>
          <a:p>
            <a:pPr marL="800100" lvl="1" indent="-342900">
              <a:spcBef>
                <a:spcPts val="300"/>
              </a:spcBef>
              <a:buFont typeface="Wingdings" panose="05000000000000000000" pitchFamily="2" charset="2"/>
              <a:buChar char="Ø"/>
            </a:pPr>
            <a:r>
              <a:rPr lang="en-US" sz="2000" dirty="0"/>
              <a:t>In addition, todays test tracks are limited in their capability to perform any tests.</a:t>
            </a:r>
          </a:p>
          <a:p>
            <a:pPr marL="800100" lvl="1" indent="-342900">
              <a:spcBef>
                <a:spcPts val="300"/>
              </a:spcBef>
              <a:buFont typeface="Wingdings" panose="05000000000000000000" pitchFamily="2" charset="2"/>
              <a:buChar char="Ø"/>
            </a:pPr>
            <a:r>
              <a:rPr lang="en-US" sz="2000" dirty="0"/>
              <a:t>Not only high vehicle speed create an issue, as well partial load requires a long approach path to enable the requested operation condition.</a:t>
            </a:r>
          </a:p>
          <a:p>
            <a:pPr marL="342900" indent="-342900">
              <a:spcBef>
                <a:spcPts val="1200"/>
              </a:spcBef>
              <a:buFont typeface="Wingdings" panose="05000000000000000000" pitchFamily="2" charset="2"/>
              <a:buChar char="Ø"/>
            </a:pPr>
            <a:r>
              <a:rPr lang="en-US" sz="2000" b="1" u="sng" dirty="0"/>
              <a:t>Therefore the RD-ASEP provide a control range, which is a compromise between necessary completeness and practicability.</a:t>
            </a:r>
          </a:p>
        </p:txBody>
      </p:sp>
      <p:pic>
        <p:nvPicPr>
          <p:cNvPr id="3" name="Grafik 2"/>
          <p:cNvPicPr>
            <a:picLocks noChangeAspect="1"/>
          </p:cNvPicPr>
          <p:nvPr/>
        </p:nvPicPr>
        <p:blipFill>
          <a:blip r:embed="rId2"/>
          <a:stretch>
            <a:fillRect/>
          </a:stretch>
        </p:blipFill>
        <p:spPr>
          <a:xfrm>
            <a:off x="7287794" y="1021936"/>
            <a:ext cx="4717776" cy="5145310"/>
          </a:xfrm>
          <a:prstGeom prst="rect">
            <a:avLst/>
          </a:prstGeom>
          <a:ln>
            <a:solidFill>
              <a:schemeClr val="tx1"/>
            </a:solidFill>
          </a:ln>
          <a:effectLst>
            <a:outerShdw blurRad="50800" dist="38100" dir="2700000" algn="tl" rotWithShape="0">
              <a:prstClr val="black">
                <a:alpha val="40000"/>
              </a:prstClr>
            </a:outerShdw>
          </a:effectLst>
        </p:spPr>
      </p:pic>
      <p:sp>
        <p:nvSpPr>
          <p:cNvPr id="4" name="Textfeld 3"/>
          <p:cNvSpPr txBox="1"/>
          <p:nvPr/>
        </p:nvSpPr>
        <p:spPr>
          <a:xfrm rot="16200000">
            <a:off x="6539116" y="2591872"/>
            <a:ext cx="2590774" cy="261610"/>
          </a:xfrm>
          <a:prstGeom prst="rect">
            <a:avLst/>
          </a:prstGeom>
          <a:noFill/>
        </p:spPr>
        <p:txBody>
          <a:bodyPr wrap="none" rtlCol="0">
            <a:spAutoFit/>
          </a:bodyPr>
          <a:lstStyle/>
          <a:p>
            <a:r>
              <a:rPr lang="de-DE" sz="1100" dirty="0">
                <a:solidFill>
                  <a:srgbClr val="FF0000"/>
                </a:solidFill>
              </a:rPr>
              <a:t>IWG-ASEP-14 </a:t>
            </a:r>
            <a:r>
              <a:rPr lang="de-DE" sz="1100" dirty="0" err="1">
                <a:solidFill>
                  <a:srgbClr val="FF0000"/>
                </a:solidFill>
              </a:rPr>
              <a:t>Draft</a:t>
            </a:r>
            <a:r>
              <a:rPr lang="de-DE" sz="1100" dirty="0">
                <a:solidFill>
                  <a:srgbClr val="FF0000"/>
                </a:solidFill>
              </a:rPr>
              <a:t> UN R51.04 ASEP</a:t>
            </a:r>
            <a:endParaRPr lang="en-GB" sz="1100" dirty="0">
              <a:solidFill>
                <a:srgbClr val="FF0000"/>
              </a:solidFill>
            </a:endParaRPr>
          </a:p>
        </p:txBody>
      </p:sp>
      <p:sp>
        <p:nvSpPr>
          <p:cNvPr id="2" name="Foliennummernplatzhalter 1"/>
          <p:cNvSpPr>
            <a:spLocks noGrp="1"/>
          </p:cNvSpPr>
          <p:nvPr>
            <p:ph type="sldNum" sz="quarter" idx="12"/>
          </p:nvPr>
        </p:nvSpPr>
        <p:spPr/>
        <p:txBody>
          <a:bodyPr/>
          <a:lstStyle/>
          <a:p>
            <a:fld id="{B54DA138-5A42-4C18-88B2-CB41C72B2C94}" type="slidenum">
              <a:rPr lang="en-GB" smtClean="0"/>
              <a:t>28</a:t>
            </a:fld>
            <a:endParaRPr lang="en-GB"/>
          </a:p>
        </p:txBody>
      </p:sp>
    </p:spTree>
    <p:extLst>
      <p:ext uri="{BB962C8B-B14F-4D97-AF65-F5344CB8AC3E}">
        <p14:creationId xmlns:p14="http://schemas.microsoft.com/office/powerpoint/2010/main" val="168862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500"/>
                                        <p:tgtEl>
                                          <p:spTgt spid="5">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wipe(left)">
                                      <p:cBhvr>
                                        <p:cTn id="18" dur="500"/>
                                        <p:tgtEl>
                                          <p:spTgt spid="5">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wipe(left)">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wipe(left)">
                                      <p:cBhvr>
                                        <p:cTn id="2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ChangeArrowheads="1"/>
          </p:cNvSpPr>
          <p:nvPr/>
        </p:nvSpPr>
        <p:spPr bwMode="auto">
          <a:xfrm>
            <a:off x="623392" y="432000"/>
            <a:ext cx="92890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pPr>
            <a:r>
              <a:rPr lang="en-US" altLang="de-DE" sz="2400" b="1" dirty="0"/>
              <a:t>Special Cases – Electric Vehicles</a:t>
            </a:r>
          </a:p>
        </p:txBody>
      </p:sp>
      <p:sp>
        <p:nvSpPr>
          <p:cNvPr id="5" name="Textfeld 4"/>
          <p:cNvSpPr txBox="1"/>
          <p:nvPr/>
        </p:nvSpPr>
        <p:spPr>
          <a:xfrm>
            <a:off x="623392" y="1148419"/>
            <a:ext cx="3921975" cy="4555093"/>
          </a:xfrm>
          <a:prstGeom prst="rect">
            <a:avLst/>
          </a:prstGeom>
          <a:noFill/>
        </p:spPr>
        <p:txBody>
          <a:bodyPr wrap="square" rtlCol="0">
            <a:spAutoFit/>
          </a:bodyPr>
          <a:lstStyle/>
          <a:p>
            <a:pPr marL="342900" indent="-342900">
              <a:spcBef>
                <a:spcPts val="1200"/>
              </a:spcBef>
              <a:buFont typeface="Wingdings" panose="05000000000000000000" pitchFamily="2" charset="2"/>
              <a:buChar char="Ø"/>
            </a:pPr>
            <a:r>
              <a:rPr lang="en-US" sz="2000" dirty="0"/>
              <a:t>The sound model is made for combustion engines and is therefore based on engine speed.</a:t>
            </a:r>
          </a:p>
          <a:p>
            <a:pPr marL="342900" indent="-342900">
              <a:spcBef>
                <a:spcPts val="1200"/>
              </a:spcBef>
              <a:buFont typeface="Wingdings" panose="05000000000000000000" pitchFamily="2" charset="2"/>
              <a:buChar char="Ø"/>
            </a:pPr>
            <a:r>
              <a:rPr lang="en-US" sz="2000" dirty="0"/>
              <a:t>Electric vehicles do not provide a meaningful engine speed, however EVs have only one gear. </a:t>
            </a:r>
          </a:p>
          <a:p>
            <a:pPr marL="342900" indent="-342900">
              <a:spcBef>
                <a:spcPts val="1200"/>
              </a:spcBef>
              <a:buFont typeface="Wingdings" panose="05000000000000000000" pitchFamily="2" charset="2"/>
              <a:buChar char="Ø"/>
            </a:pPr>
            <a:r>
              <a:rPr lang="en-US" sz="2000" dirty="0"/>
              <a:t>Thus the engine speed and the vehicle speed have a fixed correlation.</a:t>
            </a:r>
          </a:p>
          <a:p>
            <a:pPr marL="342900" indent="-342900">
              <a:spcBef>
                <a:spcPts val="1200"/>
              </a:spcBef>
              <a:buFont typeface="Wingdings" panose="05000000000000000000" pitchFamily="2" charset="2"/>
              <a:buChar char="Ø"/>
            </a:pPr>
            <a:r>
              <a:rPr lang="en-US" sz="2000" dirty="0"/>
              <a:t>By </a:t>
            </a:r>
            <a:r>
              <a:rPr lang="en-US" sz="2000" dirty="0" err="1"/>
              <a:t>chosing</a:t>
            </a:r>
            <a:r>
              <a:rPr lang="en-US" sz="2000" dirty="0"/>
              <a:t> a fixed gear ratio, the model can be applied to full electric vehicles as well.</a:t>
            </a:r>
            <a:endParaRPr lang="en-US" sz="2400" dirty="0">
              <a:solidFill>
                <a:srgbClr val="0070C0"/>
              </a:solidFill>
              <a:effectLst>
                <a:outerShdw blurRad="38100" dist="38100" dir="2700000" algn="tl">
                  <a:srgbClr val="000000">
                    <a:alpha val="43137"/>
                  </a:srgbClr>
                </a:outerShdw>
              </a:effectLst>
            </a:endParaRPr>
          </a:p>
        </p:txBody>
      </p:sp>
      <p:pic>
        <p:nvPicPr>
          <p:cNvPr id="2" name="Grafik 1"/>
          <p:cNvPicPr>
            <a:picLocks noChangeAspect="1"/>
          </p:cNvPicPr>
          <p:nvPr/>
        </p:nvPicPr>
        <p:blipFill>
          <a:blip r:embed="rId2"/>
          <a:stretch>
            <a:fillRect/>
          </a:stretch>
        </p:blipFill>
        <p:spPr>
          <a:xfrm>
            <a:off x="4755470" y="1148419"/>
            <a:ext cx="7200000" cy="4625325"/>
          </a:xfrm>
          <a:prstGeom prst="rect">
            <a:avLst/>
          </a:prstGeom>
        </p:spPr>
      </p:pic>
      <p:sp>
        <p:nvSpPr>
          <p:cNvPr id="3" name="Textfeld 2"/>
          <p:cNvSpPr txBox="1"/>
          <p:nvPr/>
        </p:nvSpPr>
        <p:spPr>
          <a:xfrm>
            <a:off x="6431380" y="5877272"/>
            <a:ext cx="4323925" cy="600164"/>
          </a:xfrm>
          <a:prstGeom prst="rect">
            <a:avLst/>
          </a:prstGeom>
          <a:noFill/>
        </p:spPr>
        <p:txBody>
          <a:bodyPr wrap="square" rtlCol="0">
            <a:spAutoFit/>
          </a:bodyPr>
          <a:lstStyle/>
          <a:p>
            <a:pPr algn="ctr">
              <a:spcBef>
                <a:spcPts val="0"/>
              </a:spcBef>
              <a:spcAft>
                <a:spcPts val="600"/>
              </a:spcAft>
            </a:pPr>
            <a:r>
              <a:rPr lang="de-DE" dirty="0" err="1"/>
              <a:t>Vehicle</a:t>
            </a:r>
            <a:r>
              <a:rPr lang="de-DE" dirty="0"/>
              <a:t> </a:t>
            </a:r>
            <a:r>
              <a:rPr lang="de-DE" dirty="0" err="1"/>
              <a:t>No</a:t>
            </a:r>
            <a:r>
              <a:rPr lang="de-DE" dirty="0"/>
              <a:t>. 24 </a:t>
            </a:r>
            <a:r>
              <a:rPr lang="de-DE" dirty="0" err="1"/>
              <a:t>of</a:t>
            </a:r>
            <a:r>
              <a:rPr lang="de-DE" dirty="0"/>
              <a:t> </a:t>
            </a:r>
            <a:r>
              <a:rPr lang="de-DE" dirty="0" err="1"/>
              <a:t>the</a:t>
            </a:r>
            <a:r>
              <a:rPr lang="de-DE" dirty="0"/>
              <a:t> IWG ASEP Database</a:t>
            </a:r>
          </a:p>
          <a:p>
            <a:pPr algn="ctr">
              <a:spcBef>
                <a:spcPts val="0"/>
              </a:spcBef>
              <a:spcAft>
                <a:spcPts val="600"/>
              </a:spcAft>
            </a:pPr>
            <a:r>
              <a:rPr lang="de-DE" sz="1000" dirty="0"/>
              <a:t>(</a:t>
            </a:r>
            <a:r>
              <a:rPr lang="de-DE" sz="1000" dirty="0" err="1"/>
              <a:t>remark</a:t>
            </a:r>
            <a:r>
              <a:rPr lang="de-DE" sz="1000" dirty="0"/>
              <a:t>: </a:t>
            </a:r>
            <a:r>
              <a:rPr lang="de-DE" sz="1000" dirty="0" err="1"/>
              <a:t>full</a:t>
            </a:r>
            <a:r>
              <a:rPr lang="de-DE" sz="1000" dirty="0"/>
              <a:t> </a:t>
            </a:r>
            <a:r>
              <a:rPr lang="de-DE" sz="1000" dirty="0" err="1"/>
              <a:t>model</a:t>
            </a:r>
            <a:r>
              <a:rPr lang="de-DE" sz="1000" dirty="0"/>
              <a:t> </a:t>
            </a:r>
            <a:r>
              <a:rPr lang="de-DE" sz="1000" dirty="0" err="1"/>
              <a:t>applied</a:t>
            </a:r>
            <a:r>
              <a:rPr lang="de-DE" sz="1000" dirty="0"/>
              <a:t>, inclusive PT </a:t>
            </a:r>
            <a:r>
              <a:rPr lang="de-DE" sz="1000" dirty="0" err="1"/>
              <a:t>meachanics</a:t>
            </a:r>
            <a:r>
              <a:rPr lang="de-DE" sz="1000" dirty="0"/>
              <a:t> </a:t>
            </a:r>
            <a:r>
              <a:rPr lang="de-DE" sz="1000" dirty="0" err="1"/>
              <a:t>and</a:t>
            </a:r>
            <a:r>
              <a:rPr lang="de-DE" sz="1000" dirty="0"/>
              <a:t> </a:t>
            </a:r>
            <a:r>
              <a:rPr lang="de-DE" sz="1000" dirty="0" err="1"/>
              <a:t>load</a:t>
            </a:r>
            <a:r>
              <a:rPr lang="de-DE" sz="1000" dirty="0"/>
              <a:t> </a:t>
            </a:r>
            <a:r>
              <a:rPr lang="de-DE" sz="1000" dirty="0" err="1"/>
              <a:t>dynamics</a:t>
            </a:r>
            <a:r>
              <a:rPr lang="de-DE" sz="1000" dirty="0"/>
              <a:t>)</a:t>
            </a:r>
            <a:endParaRPr lang="en-GB" sz="1000" dirty="0"/>
          </a:p>
        </p:txBody>
      </p:sp>
      <p:sp>
        <p:nvSpPr>
          <p:cNvPr id="4" name="Foliennummernplatzhalter 3"/>
          <p:cNvSpPr>
            <a:spLocks noGrp="1"/>
          </p:cNvSpPr>
          <p:nvPr>
            <p:ph type="sldNum" sz="quarter" idx="12"/>
          </p:nvPr>
        </p:nvSpPr>
        <p:spPr/>
        <p:txBody>
          <a:bodyPr/>
          <a:lstStyle/>
          <a:p>
            <a:fld id="{B54DA138-5A42-4C18-88B2-CB41C72B2C94}" type="slidenum">
              <a:rPr lang="en-GB" smtClean="0"/>
              <a:t>29</a:t>
            </a:fld>
            <a:endParaRPr lang="en-GB"/>
          </a:p>
        </p:txBody>
      </p:sp>
    </p:spTree>
    <p:extLst>
      <p:ext uri="{BB962C8B-B14F-4D97-AF65-F5344CB8AC3E}">
        <p14:creationId xmlns:p14="http://schemas.microsoft.com/office/powerpoint/2010/main" val="338393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ChangeArrowheads="1"/>
          </p:cNvSpPr>
          <p:nvPr/>
        </p:nvSpPr>
        <p:spPr bwMode="auto">
          <a:xfrm>
            <a:off x="623392" y="432000"/>
            <a:ext cx="96490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pPr>
            <a:r>
              <a:rPr lang="en-US" altLang="de-DE" sz="2400" b="1" dirty="0"/>
              <a:t>Current ASEP Concept Implemented in UN R51.03</a:t>
            </a:r>
          </a:p>
        </p:txBody>
      </p:sp>
      <p:sp>
        <p:nvSpPr>
          <p:cNvPr id="5" name="Textfeld 4"/>
          <p:cNvSpPr txBox="1"/>
          <p:nvPr/>
        </p:nvSpPr>
        <p:spPr>
          <a:xfrm>
            <a:off x="4114936" y="1570361"/>
            <a:ext cx="7721465" cy="4708981"/>
          </a:xfrm>
          <a:prstGeom prst="rect">
            <a:avLst/>
          </a:prstGeom>
          <a:noFill/>
        </p:spPr>
        <p:txBody>
          <a:bodyPr wrap="square" rtlCol="0">
            <a:spAutoFit/>
          </a:bodyPr>
          <a:lstStyle/>
          <a:p>
            <a:pPr marL="342900" indent="-342900">
              <a:spcBef>
                <a:spcPts val="1800"/>
              </a:spcBef>
              <a:buFont typeface="Wingdings" panose="05000000000000000000" pitchFamily="2" charset="2"/>
              <a:buChar char="Ø"/>
            </a:pPr>
            <a:r>
              <a:rPr lang="en-US" sz="2400" dirty="0"/>
              <a:t>The current ASEP concepts consists of several modules.</a:t>
            </a:r>
          </a:p>
          <a:p>
            <a:pPr marL="342900" indent="-342900">
              <a:spcBef>
                <a:spcPts val="1800"/>
              </a:spcBef>
              <a:buFont typeface="Wingdings" panose="05000000000000000000" pitchFamily="2" charset="2"/>
              <a:buChar char="Ø"/>
            </a:pPr>
            <a:r>
              <a:rPr lang="en-US" sz="2400" dirty="0"/>
              <a:t>For compliance, the manufacturer can select from each block (</a:t>
            </a:r>
            <a:r>
              <a:rPr lang="en-US" sz="2400" b="1" dirty="0">
                <a:solidFill>
                  <a:srgbClr val="FF9900"/>
                </a:solidFill>
                <a:effectLst>
                  <a:outerShdw blurRad="38100" dist="38100" dir="2700000" algn="tl">
                    <a:srgbClr val="000000">
                      <a:alpha val="43137"/>
                    </a:srgbClr>
                  </a:outerShdw>
                </a:effectLst>
              </a:rPr>
              <a:t>B1</a:t>
            </a:r>
            <a:r>
              <a:rPr lang="en-US" sz="2400" dirty="0"/>
              <a:t> and </a:t>
            </a:r>
            <a:r>
              <a:rPr lang="en-US" sz="2400" b="1" dirty="0">
                <a:solidFill>
                  <a:srgbClr val="6781A8"/>
                </a:solidFill>
                <a:effectLst>
                  <a:outerShdw blurRad="38100" dist="38100" dir="2700000" algn="tl">
                    <a:srgbClr val="000000">
                      <a:alpha val="43137"/>
                    </a:srgbClr>
                  </a:outerShdw>
                </a:effectLst>
              </a:rPr>
              <a:t>B2</a:t>
            </a:r>
            <a:r>
              <a:rPr lang="en-US" sz="2400" dirty="0"/>
              <a:t>) one way of compliance.</a:t>
            </a:r>
          </a:p>
          <a:p>
            <a:pPr marL="342900" indent="-342900">
              <a:spcBef>
                <a:spcPts val="1800"/>
              </a:spcBef>
              <a:buFont typeface="Wingdings" panose="05000000000000000000" pitchFamily="2" charset="2"/>
              <a:buChar char="Ø"/>
            </a:pPr>
            <a:r>
              <a:rPr lang="en-US" sz="2400" dirty="0"/>
              <a:t>The requirements of Block </a:t>
            </a:r>
            <a:r>
              <a:rPr lang="en-US" sz="2400" b="1" dirty="0" err="1">
                <a:solidFill>
                  <a:srgbClr val="6781A8"/>
                </a:solidFill>
                <a:effectLst>
                  <a:outerShdw blurRad="38100" dist="38100" dir="2700000" algn="tl">
                    <a:srgbClr val="000000">
                      <a:alpha val="43137"/>
                    </a:srgbClr>
                  </a:outerShdw>
                </a:effectLst>
              </a:rPr>
              <a:t>B2</a:t>
            </a:r>
            <a:r>
              <a:rPr lang="en-US" sz="2400" dirty="0"/>
              <a:t> are design restrictive especially for products that are designed to meet ultimate emission standards.</a:t>
            </a:r>
          </a:p>
          <a:p>
            <a:pPr marL="342900" indent="-342900">
              <a:spcBef>
                <a:spcPts val="1800"/>
              </a:spcBef>
              <a:buFont typeface="Wingdings" panose="05000000000000000000" pitchFamily="2" charset="2"/>
              <a:buChar char="Ø"/>
            </a:pPr>
            <a:r>
              <a:rPr lang="en-US" sz="2400" dirty="0"/>
              <a:t>The manufacturer is not obliged to carry out these tests, but will have to provide a statement of compliance.</a:t>
            </a:r>
          </a:p>
          <a:p>
            <a:pPr marL="342900" indent="-342900">
              <a:spcBef>
                <a:spcPts val="1800"/>
              </a:spcBef>
              <a:buFont typeface="Wingdings" panose="05000000000000000000" pitchFamily="2" charset="2"/>
              <a:buChar char="Ø"/>
            </a:pPr>
            <a:r>
              <a:rPr lang="en-US" sz="2400" dirty="0"/>
              <a:t>The current ASEP concept is complicated, time consuming and non-transparent.</a:t>
            </a:r>
          </a:p>
        </p:txBody>
      </p:sp>
      <p:grpSp>
        <p:nvGrpSpPr>
          <p:cNvPr id="4" name="Gruppieren 3"/>
          <p:cNvGrpSpPr/>
          <p:nvPr/>
        </p:nvGrpSpPr>
        <p:grpSpPr>
          <a:xfrm>
            <a:off x="514537" y="1506338"/>
            <a:ext cx="3341438" cy="4713916"/>
            <a:chOff x="1919536" y="1570360"/>
            <a:chExt cx="3341438" cy="4713916"/>
          </a:xfrm>
        </p:grpSpPr>
        <p:pic>
          <p:nvPicPr>
            <p:cNvPr id="2" name="Grafik 1"/>
            <p:cNvPicPr>
              <a:picLocks noChangeAspect="1"/>
            </p:cNvPicPr>
            <p:nvPr/>
          </p:nvPicPr>
          <p:blipFill>
            <a:blip r:embed="rId2"/>
            <a:stretch>
              <a:fillRect/>
            </a:stretch>
          </p:blipFill>
          <p:spPr>
            <a:xfrm>
              <a:off x="2150369" y="1570360"/>
              <a:ext cx="3110605" cy="4628340"/>
            </a:xfrm>
            <a:prstGeom prst="rect">
              <a:avLst/>
            </a:prstGeom>
            <a:ln>
              <a:solidFill>
                <a:schemeClr val="tx1"/>
              </a:solidFill>
            </a:ln>
          </p:spPr>
        </p:pic>
        <p:sp>
          <p:nvSpPr>
            <p:cNvPr id="3" name="Textfeld 2"/>
            <p:cNvSpPr txBox="1"/>
            <p:nvPr/>
          </p:nvSpPr>
          <p:spPr>
            <a:xfrm rot="16200000">
              <a:off x="833341" y="4967249"/>
              <a:ext cx="2403222" cy="230832"/>
            </a:xfrm>
            <a:prstGeom prst="rect">
              <a:avLst/>
            </a:prstGeom>
            <a:noFill/>
          </p:spPr>
          <p:txBody>
            <a:bodyPr wrap="none" rtlCol="0">
              <a:spAutoFit/>
            </a:bodyPr>
            <a:lstStyle/>
            <a:p>
              <a:r>
                <a:rPr lang="de-DE" sz="900" dirty="0" err="1"/>
                <a:t>ASEP</a:t>
              </a:r>
              <a:r>
                <a:rPr lang="de-DE" sz="900" dirty="0"/>
                <a:t> </a:t>
              </a:r>
              <a:r>
                <a:rPr lang="de-DE" sz="900" dirty="0" err="1"/>
                <a:t>Flowchart</a:t>
              </a:r>
              <a:r>
                <a:rPr lang="de-DE" sz="900" dirty="0"/>
                <a:t>, UN </a:t>
              </a:r>
              <a:r>
                <a:rPr lang="de-DE" sz="900" dirty="0" err="1"/>
                <a:t>R51.03</a:t>
              </a:r>
              <a:r>
                <a:rPr lang="de-DE" sz="900" dirty="0"/>
                <a:t> Supplement 2</a:t>
              </a:r>
            </a:p>
          </p:txBody>
        </p:sp>
        <p:sp>
          <p:nvSpPr>
            <p:cNvPr id="9" name="Abgerundetes Rechteck 8"/>
            <p:cNvSpPr/>
            <p:nvPr/>
          </p:nvSpPr>
          <p:spPr>
            <a:xfrm>
              <a:off x="3370672" y="4627735"/>
              <a:ext cx="529457" cy="288032"/>
            </a:xfrm>
            <a:prstGeom prst="roundRect">
              <a:avLst/>
            </a:prstGeom>
            <a:solidFill>
              <a:srgbClr val="ACBBD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err="1">
                  <a:solidFill>
                    <a:schemeClr val="tx1"/>
                  </a:solidFill>
                  <a:effectLst>
                    <a:outerShdw blurRad="38100" dist="38100" dir="2700000" algn="tl">
                      <a:srgbClr val="000000">
                        <a:alpha val="43137"/>
                      </a:srgbClr>
                    </a:outerShdw>
                  </a:effectLst>
                  <a:latin typeface="+mj-lt"/>
                </a:rPr>
                <a:t>B2</a:t>
              </a:r>
              <a:endParaRPr lang="de-DE" b="1" dirty="0">
                <a:solidFill>
                  <a:schemeClr val="tx1"/>
                </a:solidFill>
                <a:effectLst>
                  <a:outerShdw blurRad="38100" dist="38100" dir="2700000" algn="tl">
                    <a:srgbClr val="000000">
                      <a:alpha val="43137"/>
                    </a:srgbClr>
                  </a:outerShdw>
                </a:effectLst>
                <a:latin typeface="+mj-lt"/>
              </a:endParaRPr>
            </a:p>
          </p:txBody>
        </p:sp>
        <p:sp>
          <p:nvSpPr>
            <p:cNvPr id="11" name="Abgerundetes Rechteck 10"/>
            <p:cNvSpPr/>
            <p:nvPr/>
          </p:nvSpPr>
          <p:spPr>
            <a:xfrm>
              <a:off x="3371032" y="2804646"/>
              <a:ext cx="529457" cy="288032"/>
            </a:xfrm>
            <a:prstGeom prst="roundRect">
              <a:avLst/>
            </a:prstGeom>
            <a:solidFill>
              <a:srgbClr val="FF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err="1">
                  <a:solidFill>
                    <a:schemeClr val="tx1"/>
                  </a:solidFill>
                  <a:effectLst>
                    <a:outerShdw blurRad="38100" dist="38100" dir="2700000" algn="tl">
                      <a:srgbClr val="000000">
                        <a:alpha val="43137"/>
                      </a:srgbClr>
                    </a:outerShdw>
                  </a:effectLst>
                  <a:latin typeface="+mj-lt"/>
                </a:rPr>
                <a:t>B1</a:t>
              </a:r>
              <a:endParaRPr lang="de-DE" b="1" dirty="0">
                <a:solidFill>
                  <a:schemeClr val="tx1"/>
                </a:solidFill>
                <a:effectLst>
                  <a:outerShdw blurRad="38100" dist="38100" dir="2700000" algn="tl">
                    <a:srgbClr val="000000">
                      <a:alpha val="43137"/>
                    </a:srgbClr>
                  </a:outerShdw>
                </a:effectLst>
                <a:latin typeface="+mj-lt"/>
              </a:endParaRPr>
            </a:p>
          </p:txBody>
        </p:sp>
      </p:grpSp>
      <p:sp>
        <p:nvSpPr>
          <p:cNvPr id="6" name="Foliennummernplatzhalter 5"/>
          <p:cNvSpPr>
            <a:spLocks noGrp="1"/>
          </p:cNvSpPr>
          <p:nvPr>
            <p:ph type="sldNum" sz="quarter" idx="12"/>
          </p:nvPr>
        </p:nvSpPr>
        <p:spPr/>
        <p:txBody>
          <a:bodyPr/>
          <a:lstStyle/>
          <a:p>
            <a:fld id="{B54DA138-5A42-4C18-88B2-CB41C72B2C94}" type="slidenum">
              <a:rPr lang="en-GB" smtClean="0"/>
              <a:t>3</a:t>
            </a:fld>
            <a:endParaRPr lang="en-GB"/>
          </a:p>
        </p:txBody>
      </p:sp>
    </p:spTree>
    <p:extLst>
      <p:ext uri="{BB962C8B-B14F-4D97-AF65-F5344CB8AC3E}">
        <p14:creationId xmlns:p14="http://schemas.microsoft.com/office/powerpoint/2010/main" val="2744012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ChangeArrowheads="1"/>
          </p:cNvSpPr>
          <p:nvPr/>
        </p:nvSpPr>
        <p:spPr bwMode="auto">
          <a:xfrm>
            <a:off x="623392" y="432000"/>
            <a:ext cx="92890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pPr>
            <a:r>
              <a:rPr lang="en-US" altLang="de-DE" sz="2400" b="1" dirty="0"/>
              <a:t>Work </a:t>
            </a:r>
            <a:r>
              <a:rPr lang="en-GB" altLang="de-DE" sz="2400" b="1" dirty="0"/>
              <a:t>Forecast</a:t>
            </a:r>
          </a:p>
        </p:txBody>
      </p:sp>
      <p:sp>
        <p:nvSpPr>
          <p:cNvPr id="5" name="Textfeld 4"/>
          <p:cNvSpPr txBox="1"/>
          <p:nvPr/>
        </p:nvSpPr>
        <p:spPr>
          <a:xfrm>
            <a:off x="623392" y="1170191"/>
            <a:ext cx="11568608" cy="4985980"/>
          </a:xfrm>
          <a:prstGeom prst="rect">
            <a:avLst/>
          </a:prstGeom>
          <a:noFill/>
        </p:spPr>
        <p:txBody>
          <a:bodyPr wrap="square" rtlCol="0">
            <a:spAutoFit/>
          </a:bodyPr>
          <a:lstStyle/>
          <a:p>
            <a:pPr marL="342900" indent="-342900">
              <a:spcBef>
                <a:spcPts val="600"/>
              </a:spcBef>
              <a:buFont typeface="Wingdings" panose="05000000000000000000" pitchFamily="2" charset="2"/>
              <a:buChar char="Ø"/>
            </a:pPr>
            <a:r>
              <a:rPr lang="en-US" sz="2400" dirty="0"/>
              <a:t>Determination of </a:t>
            </a:r>
            <a:r>
              <a:rPr lang="en-US" sz="2400" dirty="0" err="1"/>
              <a:t>tyre</a:t>
            </a:r>
            <a:r>
              <a:rPr lang="en-US" sz="2400" dirty="0"/>
              <a:t>/rolling sound component (x-factor) by direct measurement</a:t>
            </a:r>
          </a:p>
          <a:p>
            <a:pPr marL="800100" lvl="1" indent="-342900">
              <a:spcBef>
                <a:spcPts val="600"/>
              </a:spcBef>
              <a:buFont typeface="Wingdings" panose="05000000000000000000" pitchFamily="2" charset="2"/>
              <a:buChar char="Ø"/>
            </a:pPr>
            <a:r>
              <a:rPr lang="en-US" sz="2000" dirty="0"/>
              <a:t>Determine test procedure and check feasibility for products</a:t>
            </a:r>
          </a:p>
          <a:p>
            <a:pPr marL="342900" indent="-342900">
              <a:spcBef>
                <a:spcPts val="600"/>
              </a:spcBef>
              <a:buFont typeface="Wingdings" panose="05000000000000000000" pitchFamily="2" charset="2"/>
              <a:buChar char="Ø"/>
            </a:pPr>
            <a:r>
              <a:rPr lang="en-US" sz="2400" dirty="0"/>
              <a:t>Validation of the partial load model, especially in the low load area.</a:t>
            </a:r>
          </a:p>
          <a:p>
            <a:pPr marL="800100" lvl="1" indent="-342900">
              <a:spcBef>
                <a:spcPts val="600"/>
              </a:spcBef>
              <a:buFont typeface="Wingdings" panose="05000000000000000000" pitchFamily="2" charset="2"/>
              <a:buChar char="Ø"/>
            </a:pPr>
            <a:r>
              <a:rPr lang="en-US" sz="2000" dirty="0"/>
              <a:t>Validation still pending, in lack of sufficient data</a:t>
            </a:r>
          </a:p>
          <a:p>
            <a:pPr marL="342900" indent="-342900">
              <a:spcBef>
                <a:spcPts val="600"/>
              </a:spcBef>
              <a:buFont typeface="Wingdings" panose="05000000000000000000" pitchFamily="2" charset="2"/>
              <a:buChar char="Ø"/>
            </a:pPr>
            <a:r>
              <a:rPr lang="en-US" sz="2400" dirty="0"/>
              <a:t>Assessment of hybrid vehicles that have been testing in Annex 3 partly in electric mode.</a:t>
            </a:r>
          </a:p>
          <a:p>
            <a:pPr marL="800100" lvl="1" indent="-342900">
              <a:spcBef>
                <a:spcPts val="600"/>
              </a:spcBef>
              <a:buFont typeface="Wingdings" panose="05000000000000000000" pitchFamily="2" charset="2"/>
              <a:buChar char="Ø"/>
            </a:pPr>
            <a:r>
              <a:rPr lang="en-US" sz="2000" dirty="0"/>
              <a:t>Assign an engine speed to the Annex 3 tests. </a:t>
            </a:r>
          </a:p>
          <a:p>
            <a:pPr marL="800100" lvl="1" indent="-342900">
              <a:spcBef>
                <a:spcPts val="600"/>
              </a:spcBef>
              <a:buFont typeface="Wingdings" panose="05000000000000000000" pitchFamily="2" charset="2"/>
              <a:buChar char="Ø"/>
            </a:pPr>
            <a:r>
              <a:rPr lang="en-US" sz="2000" dirty="0"/>
              <a:t>Add powertrain components based statistics</a:t>
            </a:r>
          </a:p>
          <a:p>
            <a:pPr marL="342900" indent="-342900">
              <a:spcBef>
                <a:spcPts val="600"/>
              </a:spcBef>
              <a:buFont typeface="Wingdings" panose="05000000000000000000" pitchFamily="2" charset="2"/>
              <a:buChar char="Ø"/>
            </a:pPr>
            <a:r>
              <a:rPr lang="en-US" sz="2400" dirty="0"/>
              <a:t>Vehicles that have been driven under partial load in Annex 3 according </a:t>
            </a:r>
            <a:r>
              <a:rPr lang="en-US" sz="2400"/>
              <a:t>to supplement 4  and supplement 5 </a:t>
            </a:r>
            <a:r>
              <a:rPr lang="en-US" sz="2400" dirty="0"/>
              <a:t>to UN R51.03</a:t>
            </a:r>
          </a:p>
          <a:p>
            <a:pPr marL="342900" indent="-342900">
              <a:spcBef>
                <a:spcPts val="600"/>
              </a:spcBef>
              <a:buFont typeface="Wingdings" panose="05000000000000000000" pitchFamily="2" charset="2"/>
              <a:buChar char="Ø"/>
            </a:pPr>
            <a:r>
              <a:rPr lang="en-US" sz="2400" dirty="0"/>
              <a:t>Vehicle with PMR &lt; 25 do not provide a cruise test result in Annex 3</a:t>
            </a:r>
          </a:p>
          <a:p>
            <a:pPr marL="800100" lvl="1" indent="-342900">
              <a:spcBef>
                <a:spcPts val="600"/>
              </a:spcBef>
              <a:buFont typeface="Wingdings" panose="05000000000000000000" pitchFamily="2" charset="2"/>
              <a:buChar char="Ø"/>
            </a:pPr>
            <a:r>
              <a:rPr lang="en-US" sz="2000" dirty="0"/>
              <a:t>Consider direct measurement or simulation </a:t>
            </a:r>
          </a:p>
          <a:p>
            <a:pPr marL="342900" indent="-342900">
              <a:spcBef>
                <a:spcPts val="600"/>
              </a:spcBef>
              <a:buFont typeface="Wingdings" panose="05000000000000000000" pitchFamily="2" charset="2"/>
              <a:buChar char="Ø"/>
            </a:pPr>
            <a:r>
              <a:rPr lang="en-US" sz="2400" dirty="0"/>
              <a:t>Fine tuning of the model parameters and elaboration of a parameter table</a:t>
            </a:r>
          </a:p>
        </p:txBody>
      </p:sp>
      <p:sp>
        <p:nvSpPr>
          <p:cNvPr id="4" name="Foliennummernplatzhalter 3"/>
          <p:cNvSpPr>
            <a:spLocks noGrp="1"/>
          </p:cNvSpPr>
          <p:nvPr>
            <p:ph type="sldNum" sz="quarter" idx="12"/>
          </p:nvPr>
        </p:nvSpPr>
        <p:spPr/>
        <p:txBody>
          <a:bodyPr/>
          <a:lstStyle/>
          <a:p>
            <a:fld id="{B54DA138-5A42-4C18-88B2-CB41C72B2C94}" type="slidenum">
              <a:rPr lang="en-GB" smtClean="0"/>
              <a:t>30</a:t>
            </a:fld>
            <a:endParaRPr lang="en-GB"/>
          </a:p>
        </p:txBody>
      </p:sp>
    </p:spTree>
    <p:extLst>
      <p:ext uri="{BB962C8B-B14F-4D97-AF65-F5344CB8AC3E}">
        <p14:creationId xmlns:p14="http://schemas.microsoft.com/office/powerpoint/2010/main" val="212771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left)">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500"/>
                                        <p:tgtEl>
                                          <p:spTgt spid="5">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wipe(left)">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left)">
                                      <p:cBhvr>
                                        <p:cTn id="23" dur="500"/>
                                        <p:tgtEl>
                                          <p:spTgt spid="5">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wipe(left)">
                                      <p:cBhvr>
                                        <p:cTn id="26" dur="500"/>
                                        <p:tgtEl>
                                          <p:spTgt spid="5">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wipe(left)">
                                      <p:cBhvr>
                                        <p:cTn id="29" dur="500"/>
                                        <p:tgtEl>
                                          <p:spTgt spid="5">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wipe(left)">
                                      <p:cBhvr>
                                        <p:cTn id="34" dur="500"/>
                                        <p:tgtEl>
                                          <p:spTgt spid="5">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wipe(left)">
                                      <p:cBhvr>
                                        <p:cTn id="39" dur="500"/>
                                        <p:tgtEl>
                                          <p:spTgt spid="5">
                                            <p:txEl>
                                              <p:pRg st="8" end="8"/>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wipe(left)">
                                      <p:cBhvr>
                                        <p:cTn id="42" dur="500"/>
                                        <p:tgtEl>
                                          <p:spTgt spid="5">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Effect transition="in" filter="wipe(left)">
                                      <p:cBhvr>
                                        <p:cTn id="4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ChangeArrowheads="1"/>
          </p:cNvSpPr>
          <p:nvPr/>
        </p:nvSpPr>
        <p:spPr bwMode="auto">
          <a:xfrm>
            <a:off x="623392" y="432000"/>
            <a:ext cx="96490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pPr>
            <a:r>
              <a:rPr lang="en-US" altLang="de-DE" sz="2400" b="1" dirty="0"/>
              <a:t>Current ASEP Concept Implemented in UN R51.03</a:t>
            </a:r>
          </a:p>
        </p:txBody>
      </p:sp>
      <p:sp>
        <p:nvSpPr>
          <p:cNvPr id="5" name="Textfeld 4"/>
          <p:cNvSpPr txBox="1"/>
          <p:nvPr/>
        </p:nvSpPr>
        <p:spPr>
          <a:xfrm>
            <a:off x="235856" y="1048229"/>
            <a:ext cx="6376129" cy="5509200"/>
          </a:xfrm>
          <a:prstGeom prst="rect">
            <a:avLst/>
          </a:prstGeom>
          <a:noFill/>
        </p:spPr>
        <p:txBody>
          <a:bodyPr wrap="square" rtlCol="0">
            <a:spAutoFit/>
          </a:bodyPr>
          <a:lstStyle/>
          <a:p>
            <a:pPr marL="342900" indent="-342900">
              <a:spcBef>
                <a:spcPts val="1200"/>
              </a:spcBef>
              <a:buFont typeface="Wingdings" panose="05000000000000000000" pitchFamily="2" charset="2"/>
              <a:buChar char="Ø"/>
            </a:pPr>
            <a:r>
              <a:rPr lang="en-US" sz="2400" dirty="0"/>
              <a:t>Progress in technology made it necessary to reconsider the ASEP concept and to extend the its application range. </a:t>
            </a:r>
          </a:p>
          <a:p>
            <a:pPr marL="342900" indent="-342900">
              <a:spcBef>
                <a:spcPts val="1200"/>
              </a:spcBef>
              <a:buFont typeface="Wingdings" panose="05000000000000000000" pitchFamily="2" charset="2"/>
              <a:buChar char="Ø"/>
            </a:pPr>
            <a:r>
              <a:rPr lang="en-US" sz="2400" dirty="0"/>
              <a:t>Practical experience shows, that vehicles are rarely driven in real traffic under the ASEP test conditions.</a:t>
            </a:r>
          </a:p>
          <a:p>
            <a:pPr marL="342900" indent="-342900">
              <a:spcBef>
                <a:spcPts val="1200"/>
              </a:spcBef>
              <a:buFont typeface="Wingdings" panose="05000000000000000000" pitchFamily="2" charset="2"/>
              <a:buChar char="Ø"/>
            </a:pPr>
            <a:r>
              <a:rPr lang="en-US" sz="2400" dirty="0"/>
              <a:t>Relevant and frequently used operation conditions are not covered by the current ASEP.</a:t>
            </a:r>
          </a:p>
          <a:p>
            <a:pPr marL="342900" indent="-342900">
              <a:spcBef>
                <a:spcPts val="1200"/>
              </a:spcBef>
              <a:buFont typeface="Wingdings" panose="05000000000000000000" pitchFamily="2" charset="2"/>
              <a:buChar char="Ø"/>
            </a:pPr>
            <a:r>
              <a:rPr lang="en-US" sz="2400" dirty="0"/>
              <a:t>New technologies make it possible to design sound independent from operation condition.</a:t>
            </a:r>
          </a:p>
          <a:p>
            <a:pPr marL="342900" indent="-342900">
              <a:spcBef>
                <a:spcPts val="1200"/>
              </a:spcBef>
              <a:buFont typeface="Wingdings" panose="05000000000000000000" pitchFamily="2" charset="2"/>
              <a:buChar char="Ø"/>
            </a:pPr>
            <a:r>
              <a:rPr lang="en-US" sz="2400" dirty="0"/>
              <a:t>The testing range shall be expanded to overcome the gap in the regulation.</a:t>
            </a:r>
          </a:p>
        </p:txBody>
      </p:sp>
      <p:pic>
        <p:nvPicPr>
          <p:cNvPr id="2" name="Grafik 1"/>
          <p:cNvPicPr>
            <a:picLocks noChangeAspect="1"/>
          </p:cNvPicPr>
          <p:nvPr/>
        </p:nvPicPr>
        <p:blipFill>
          <a:blip r:embed="rId2"/>
          <a:stretch>
            <a:fillRect/>
          </a:stretch>
        </p:blipFill>
        <p:spPr>
          <a:xfrm>
            <a:off x="6747284" y="1454681"/>
            <a:ext cx="5231015" cy="3214479"/>
          </a:xfrm>
          <a:prstGeom prst="rect">
            <a:avLst/>
          </a:prstGeom>
          <a:ln>
            <a:solidFill>
              <a:schemeClr val="tx1"/>
            </a:solidFill>
          </a:ln>
          <a:effectLst>
            <a:outerShdw blurRad="50800" dist="38100" dir="2700000" algn="tl" rotWithShape="0">
              <a:prstClr val="black">
                <a:alpha val="40000"/>
              </a:prstClr>
            </a:outerShdw>
          </a:effectLst>
        </p:spPr>
      </p:pic>
      <p:pic>
        <p:nvPicPr>
          <p:cNvPr id="6" name="Grafik 5"/>
          <p:cNvPicPr>
            <a:picLocks noChangeAspect="1"/>
          </p:cNvPicPr>
          <p:nvPr/>
        </p:nvPicPr>
        <p:blipFill rotWithShape="1">
          <a:blip r:embed="rId3"/>
          <a:srcRect t="11520"/>
          <a:stretch/>
        </p:blipFill>
        <p:spPr>
          <a:xfrm>
            <a:off x="6971654" y="4855209"/>
            <a:ext cx="2091504" cy="1412120"/>
          </a:xfrm>
          <a:prstGeom prst="rect">
            <a:avLst/>
          </a:prstGeom>
          <a:ln>
            <a:solidFill>
              <a:schemeClr val="tx1"/>
            </a:solidFill>
          </a:ln>
        </p:spPr>
      </p:pic>
      <p:pic>
        <p:nvPicPr>
          <p:cNvPr id="7" name="Grafik 6"/>
          <p:cNvPicPr>
            <a:picLocks noChangeAspect="1"/>
          </p:cNvPicPr>
          <p:nvPr/>
        </p:nvPicPr>
        <p:blipFill rotWithShape="1">
          <a:blip r:embed="rId4"/>
          <a:srcRect r="61577"/>
          <a:stretch/>
        </p:blipFill>
        <p:spPr>
          <a:xfrm>
            <a:off x="9955837" y="4806867"/>
            <a:ext cx="1479756" cy="1490974"/>
          </a:xfrm>
          <a:prstGeom prst="rect">
            <a:avLst/>
          </a:prstGeom>
        </p:spPr>
      </p:pic>
      <p:pic>
        <p:nvPicPr>
          <p:cNvPr id="8" name="Grafik 7"/>
          <p:cNvPicPr>
            <a:picLocks noChangeAspect="1"/>
          </p:cNvPicPr>
          <p:nvPr/>
        </p:nvPicPr>
        <p:blipFill>
          <a:blip r:embed="rId5"/>
          <a:stretch>
            <a:fillRect/>
          </a:stretch>
        </p:blipFill>
        <p:spPr>
          <a:xfrm>
            <a:off x="8905044" y="4929999"/>
            <a:ext cx="915494" cy="651018"/>
          </a:xfrm>
          <a:prstGeom prst="rect">
            <a:avLst/>
          </a:prstGeom>
        </p:spPr>
      </p:pic>
      <p:sp>
        <p:nvSpPr>
          <p:cNvPr id="3" name="Foliennummernplatzhalter 2"/>
          <p:cNvSpPr>
            <a:spLocks noGrp="1"/>
          </p:cNvSpPr>
          <p:nvPr>
            <p:ph type="sldNum" sz="quarter" idx="12"/>
          </p:nvPr>
        </p:nvSpPr>
        <p:spPr/>
        <p:txBody>
          <a:bodyPr/>
          <a:lstStyle/>
          <a:p>
            <a:fld id="{B54DA138-5A42-4C18-88B2-CB41C72B2C94}" type="slidenum">
              <a:rPr lang="en-GB" smtClean="0"/>
              <a:t>4</a:t>
            </a:fld>
            <a:endParaRPr lang="en-GB"/>
          </a:p>
        </p:txBody>
      </p:sp>
    </p:spTree>
    <p:extLst>
      <p:ext uri="{BB962C8B-B14F-4D97-AF65-F5344CB8AC3E}">
        <p14:creationId xmlns:p14="http://schemas.microsoft.com/office/powerpoint/2010/main" val="2276151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ChangeArrowheads="1"/>
          </p:cNvSpPr>
          <p:nvPr/>
        </p:nvSpPr>
        <p:spPr bwMode="auto">
          <a:xfrm>
            <a:off x="623392" y="432000"/>
            <a:ext cx="92890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pPr>
            <a:r>
              <a:rPr lang="en-US" altLang="de-DE" sz="2400" b="1" dirty="0"/>
              <a:t>Real Driving ASEP (RD-ASEP) - Expectations</a:t>
            </a:r>
          </a:p>
        </p:txBody>
      </p:sp>
      <p:sp>
        <p:nvSpPr>
          <p:cNvPr id="5" name="Textfeld 4"/>
          <p:cNvSpPr txBox="1"/>
          <p:nvPr/>
        </p:nvSpPr>
        <p:spPr>
          <a:xfrm>
            <a:off x="767408" y="5534515"/>
            <a:ext cx="10801200" cy="461665"/>
          </a:xfrm>
          <a:prstGeom prst="rect">
            <a:avLst/>
          </a:prstGeom>
          <a:noFill/>
        </p:spPr>
        <p:txBody>
          <a:bodyPr wrap="square" rtlCol="0">
            <a:spAutoFit/>
          </a:bodyPr>
          <a:lstStyle/>
          <a:p>
            <a:pPr marL="342900" indent="-342900">
              <a:spcBef>
                <a:spcPts val="600"/>
              </a:spcBef>
              <a:buFont typeface="Wingdings" panose="05000000000000000000" pitchFamily="2" charset="2"/>
              <a:buChar char="Ø"/>
            </a:pPr>
            <a:r>
              <a:rPr lang="en-US" sz="2400" b="1" dirty="0"/>
              <a:t>It is a challenge find a test concept, that is capable to integrate all these aspects.</a:t>
            </a:r>
          </a:p>
        </p:txBody>
      </p:sp>
      <p:sp>
        <p:nvSpPr>
          <p:cNvPr id="6" name="Abgerundetes Rechteck 5"/>
          <p:cNvSpPr/>
          <p:nvPr/>
        </p:nvSpPr>
        <p:spPr>
          <a:xfrm>
            <a:off x="767408" y="1556792"/>
            <a:ext cx="5184576" cy="576064"/>
          </a:xfrm>
          <a:prstGeom prst="roundRect">
            <a:avLst>
              <a:gd name="adj" fmla="val 0"/>
            </a:avLst>
          </a:prstGeom>
          <a:solidFill>
            <a:srgbClr val="6781A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Contracting Parties</a:t>
            </a:r>
          </a:p>
        </p:txBody>
      </p:sp>
      <p:sp>
        <p:nvSpPr>
          <p:cNvPr id="7" name="Abgerundetes Rechteck 6"/>
          <p:cNvSpPr/>
          <p:nvPr/>
        </p:nvSpPr>
        <p:spPr>
          <a:xfrm>
            <a:off x="767408" y="2132856"/>
            <a:ext cx="5184576" cy="3240361"/>
          </a:xfrm>
          <a:prstGeom prst="roundRect">
            <a:avLst>
              <a:gd name="adj" fmla="val 0"/>
            </a:avLst>
          </a:prstGeom>
          <a:solidFill>
            <a:srgbClr val="ACBBD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marL="285750" indent="-285750">
              <a:spcBef>
                <a:spcPts val="1200"/>
              </a:spcBef>
              <a:buFont typeface="Wingdings" panose="05000000000000000000" pitchFamily="2" charset="2"/>
              <a:buChar char="Ø"/>
            </a:pPr>
            <a:r>
              <a:rPr lang="en-US" sz="2000" dirty="0">
                <a:solidFill>
                  <a:schemeClr val="tx1"/>
                </a:solidFill>
                <a:latin typeface="Calibri" panose="020F0502020204030204" pitchFamily="34" charset="0"/>
                <a:cs typeface="Calibri" panose="020F0502020204030204" pitchFamily="34" charset="0"/>
              </a:rPr>
              <a:t>Improve efficiency of ASEP</a:t>
            </a:r>
          </a:p>
          <a:p>
            <a:pPr marL="285750" indent="-285750">
              <a:spcBef>
                <a:spcPts val="1200"/>
              </a:spcBef>
              <a:buFont typeface="Wingdings" panose="05000000000000000000" pitchFamily="2" charset="2"/>
              <a:buChar char="Ø"/>
            </a:pPr>
            <a:r>
              <a:rPr lang="en-US" sz="2000" dirty="0">
                <a:solidFill>
                  <a:schemeClr val="tx1"/>
                </a:solidFill>
                <a:latin typeface="Calibri" panose="020F0502020204030204" pitchFamily="34" charset="0"/>
                <a:cs typeface="Calibri" panose="020F0502020204030204" pitchFamily="34" charset="0"/>
              </a:rPr>
              <a:t>ASEP be mandatory during Type Approval</a:t>
            </a:r>
          </a:p>
          <a:p>
            <a:pPr marL="285750" indent="-285750">
              <a:spcBef>
                <a:spcPts val="1200"/>
              </a:spcBef>
              <a:buFont typeface="Wingdings" panose="05000000000000000000" pitchFamily="2" charset="2"/>
              <a:buChar char="Ø"/>
            </a:pPr>
            <a:r>
              <a:rPr lang="en-US" sz="2000" b="1" dirty="0">
                <a:solidFill>
                  <a:schemeClr val="tx1"/>
                </a:solidFill>
                <a:latin typeface="Calibri" panose="020F0502020204030204" pitchFamily="34" charset="0"/>
                <a:cs typeface="Calibri" panose="020F0502020204030204" pitchFamily="34" charset="0"/>
              </a:rPr>
              <a:t>Broaden the boundary conditions</a:t>
            </a:r>
          </a:p>
          <a:p>
            <a:pPr marL="742950" lvl="1" indent="-285750">
              <a:spcBef>
                <a:spcPts val="1200"/>
              </a:spcBef>
              <a:buFont typeface="Wingdings" panose="05000000000000000000" pitchFamily="2" charset="2"/>
              <a:buChar char="Ø"/>
            </a:pPr>
            <a:r>
              <a:rPr lang="en-US" sz="2000" b="1" dirty="0">
                <a:solidFill>
                  <a:schemeClr val="tx1"/>
                </a:solidFill>
                <a:latin typeface="Calibri" panose="020F0502020204030204" pitchFamily="34" charset="0"/>
                <a:cs typeface="Calibri" panose="020F0502020204030204" pitchFamily="34" charset="0"/>
              </a:rPr>
              <a:t>Any gear be tested</a:t>
            </a:r>
          </a:p>
          <a:p>
            <a:pPr marL="742950" lvl="1" indent="-285750">
              <a:spcBef>
                <a:spcPts val="1200"/>
              </a:spcBef>
              <a:buFont typeface="Wingdings" panose="05000000000000000000" pitchFamily="2" charset="2"/>
              <a:buChar char="Ø"/>
            </a:pPr>
            <a:r>
              <a:rPr lang="en-US" sz="2000" b="1" dirty="0">
                <a:solidFill>
                  <a:schemeClr val="tx1"/>
                </a:solidFill>
                <a:latin typeface="Calibri" panose="020F0502020204030204" pitchFamily="34" charset="0"/>
                <a:cs typeface="Calibri" panose="020F0502020204030204" pitchFamily="34" charset="0"/>
              </a:rPr>
              <a:t>Speed range 0 km/h to 100 km/h</a:t>
            </a:r>
          </a:p>
          <a:p>
            <a:pPr marL="742950" lvl="1" indent="-285750">
              <a:spcBef>
                <a:spcPts val="1200"/>
              </a:spcBef>
              <a:buFont typeface="Wingdings" panose="05000000000000000000" pitchFamily="2" charset="2"/>
              <a:buChar char="Ø"/>
            </a:pPr>
            <a:r>
              <a:rPr lang="en-US" sz="2000" b="1" dirty="0">
                <a:solidFill>
                  <a:schemeClr val="tx1"/>
                </a:solidFill>
                <a:latin typeface="Calibri" panose="020F0502020204030204" pitchFamily="34" charset="0"/>
                <a:cs typeface="Calibri" panose="020F0502020204030204" pitchFamily="34" charset="0"/>
              </a:rPr>
              <a:t>Up to 80% rated engine speed</a:t>
            </a:r>
          </a:p>
        </p:txBody>
      </p:sp>
      <p:sp>
        <p:nvSpPr>
          <p:cNvPr id="8" name="Abgerundetes Rechteck 7"/>
          <p:cNvSpPr/>
          <p:nvPr/>
        </p:nvSpPr>
        <p:spPr>
          <a:xfrm>
            <a:off x="6384032" y="1556792"/>
            <a:ext cx="5184576" cy="576064"/>
          </a:xfrm>
          <a:prstGeom prst="roundRect">
            <a:avLst>
              <a:gd name="adj" fmla="val 0"/>
            </a:avLst>
          </a:prstGeom>
          <a:solidFill>
            <a:srgbClr val="6781A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Automotive Industry</a:t>
            </a:r>
          </a:p>
        </p:txBody>
      </p:sp>
      <p:sp>
        <p:nvSpPr>
          <p:cNvPr id="9" name="Abgerundetes Rechteck 8"/>
          <p:cNvSpPr/>
          <p:nvPr/>
        </p:nvSpPr>
        <p:spPr>
          <a:xfrm>
            <a:off x="6384032" y="2132856"/>
            <a:ext cx="5184576" cy="3240361"/>
          </a:xfrm>
          <a:prstGeom prst="roundRect">
            <a:avLst>
              <a:gd name="adj" fmla="val 0"/>
            </a:avLst>
          </a:prstGeom>
          <a:solidFill>
            <a:srgbClr val="ACBBD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marL="285750" indent="-285750">
              <a:spcBef>
                <a:spcPts val="1200"/>
              </a:spcBef>
              <a:buFont typeface="Wingdings" panose="05000000000000000000" pitchFamily="2" charset="2"/>
              <a:buChar char="Ø"/>
            </a:pPr>
            <a:r>
              <a:rPr lang="en-US" sz="2000" dirty="0">
                <a:solidFill>
                  <a:schemeClr val="tx1"/>
                </a:solidFill>
                <a:latin typeface="Calibri" panose="020F0502020204030204" pitchFamily="34" charset="0"/>
                <a:cs typeface="Calibri" panose="020F0502020204030204" pitchFamily="34" charset="0"/>
              </a:rPr>
              <a:t>Simplify ASEP</a:t>
            </a:r>
          </a:p>
          <a:p>
            <a:pPr marL="285750" indent="-285750">
              <a:spcBef>
                <a:spcPts val="1200"/>
              </a:spcBef>
              <a:buFont typeface="Wingdings" panose="05000000000000000000" pitchFamily="2" charset="2"/>
              <a:buChar char="Ø"/>
            </a:pPr>
            <a:r>
              <a:rPr lang="en-US" sz="2000" b="1" dirty="0">
                <a:solidFill>
                  <a:schemeClr val="tx1"/>
                </a:solidFill>
                <a:latin typeface="Calibri" panose="020F0502020204030204" pitchFamily="34" charset="0"/>
                <a:cs typeface="Calibri" panose="020F0502020204030204" pitchFamily="34" charset="0"/>
              </a:rPr>
              <a:t>Reduce work load</a:t>
            </a:r>
          </a:p>
          <a:p>
            <a:pPr marL="285750" indent="-285750">
              <a:spcBef>
                <a:spcPts val="1200"/>
              </a:spcBef>
              <a:buFont typeface="Wingdings" panose="05000000000000000000" pitchFamily="2" charset="2"/>
              <a:buChar char="Ø"/>
            </a:pPr>
            <a:r>
              <a:rPr lang="en-US" sz="2000" b="1" dirty="0">
                <a:solidFill>
                  <a:schemeClr val="tx1"/>
                </a:solidFill>
                <a:latin typeface="Calibri" panose="020F0502020204030204" pitchFamily="34" charset="0"/>
                <a:cs typeface="Calibri" panose="020F0502020204030204" pitchFamily="34" charset="0"/>
              </a:rPr>
              <a:t>Safe qualification about ASEP compliance, especially with “normal” products</a:t>
            </a:r>
          </a:p>
          <a:p>
            <a:pPr marL="285750" indent="-285750">
              <a:spcBef>
                <a:spcPts val="1200"/>
              </a:spcBef>
              <a:buFont typeface="Wingdings" panose="05000000000000000000" pitchFamily="2" charset="2"/>
              <a:buChar char="Ø"/>
            </a:pPr>
            <a:r>
              <a:rPr lang="en-US" sz="2000" b="1" dirty="0">
                <a:solidFill>
                  <a:schemeClr val="tx1"/>
                </a:solidFill>
                <a:latin typeface="Calibri" panose="020F0502020204030204" pitchFamily="34" charset="0"/>
                <a:cs typeface="Calibri" panose="020F0502020204030204" pitchFamily="34" charset="0"/>
              </a:rPr>
              <a:t>ASEP shall follow physical principles</a:t>
            </a:r>
          </a:p>
          <a:p>
            <a:pPr marL="285750" indent="-285750">
              <a:spcBef>
                <a:spcPts val="1200"/>
              </a:spcBef>
              <a:buFont typeface="Wingdings" panose="05000000000000000000" pitchFamily="2" charset="2"/>
              <a:buChar char="Ø"/>
            </a:pPr>
            <a:r>
              <a:rPr lang="en-US" sz="2000" dirty="0">
                <a:solidFill>
                  <a:schemeClr val="tx1"/>
                </a:solidFill>
                <a:latin typeface="Calibri" panose="020F0502020204030204" pitchFamily="34" charset="0"/>
                <a:cs typeface="Calibri" panose="020F0502020204030204" pitchFamily="34" charset="0"/>
              </a:rPr>
              <a:t>Extended tolerances for extreme driving situations</a:t>
            </a:r>
          </a:p>
          <a:p>
            <a:pPr>
              <a:spcBef>
                <a:spcPts val="1200"/>
              </a:spcBef>
            </a:pPr>
            <a:endParaRPr lang="en-US" sz="2000" dirty="0">
              <a:solidFill>
                <a:schemeClr val="tx1"/>
              </a:solidFill>
              <a:latin typeface="Calibri" panose="020F0502020204030204" pitchFamily="34" charset="0"/>
              <a:cs typeface="Calibri" panose="020F0502020204030204" pitchFamily="34" charset="0"/>
            </a:endParaRPr>
          </a:p>
          <a:p>
            <a:pPr marL="285750" indent="-285750">
              <a:spcBef>
                <a:spcPts val="1200"/>
              </a:spcBef>
              <a:buFont typeface="Wingdings" panose="05000000000000000000" pitchFamily="2" charset="2"/>
              <a:buChar char="Ø"/>
            </a:pPr>
            <a:endParaRPr lang="en-US" sz="2000" dirty="0">
              <a:solidFill>
                <a:schemeClr val="tx1"/>
              </a:solidFill>
              <a:latin typeface="Calibri" panose="020F0502020204030204" pitchFamily="34" charset="0"/>
              <a:cs typeface="Calibri" panose="020F0502020204030204" pitchFamily="34" charset="0"/>
            </a:endParaRPr>
          </a:p>
        </p:txBody>
      </p:sp>
      <p:sp>
        <p:nvSpPr>
          <p:cNvPr id="2" name="Foliennummernplatzhalter 1"/>
          <p:cNvSpPr>
            <a:spLocks noGrp="1"/>
          </p:cNvSpPr>
          <p:nvPr>
            <p:ph type="sldNum" sz="quarter" idx="12"/>
          </p:nvPr>
        </p:nvSpPr>
        <p:spPr/>
        <p:txBody>
          <a:bodyPr/>
          <a:lstStyle/>
          <a:p>
            <a:fld id="{B54DA138-5A42-4C18-88B2-CB41C72B2C94}" type="slidenum">
              <a:rPr lang="en-GB" smtClean="0"/>
              <a:t>5</a:t>
            </a:fld>
            <a:endParaRPr lang="en-GB"/>
          </a:p>
        </p:txBody>
      </p:sp>
    </p:spTree>
    <p:extLst>
      <p:ext uri="{BB962C8B-B14F-4D97-AF65-F5344CB8AC3E}">
        <p14:creationId xmlns:p14="http://schemas.microsoft.com/office/powerpoint/2010/main" val="2772522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ChangeArrowheads="1"/>
          </p:cNvSpPr>
          <p:nvPr/>
        </p:nvSpPr>
        <p:spPr bwMode="auto">
          <a:xfrm>
            <a:off x="623392" y="432000"/>
            <a:ext cx="96490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pPr>
            <a:r>
              <a:rPr lang="en-US" altLang="de-DE" sz="2400" b="1" dirty="0"/>
              <a:t>ASEP Test Burden of UN R51.03</a:t>
            </a:r>
          </a:p>
        </p:txBody>
      </p:sp>
      <p:sp>
        <p:nvSpPr>
          <p:cNvPr id="5" name="Textfeld 4"/>
          <p:cNvSpPr txBox="1"/>
          <p:nvPr/>
        </p:nvSpPr>
        <p:spPr>
          <a:xfrm>
            <a:off x="452160" y="5015547"/>
            <a:ext cx="10945216" cy="1477328"/>
          </a:xfrm>
          <a:prstGeom prst="rect">
            <a:avLst/>
          </a:prstGeom>
          <a:noFill/>
        </p:spPr>
        <p:txBody>
          <a:bodyPr wrap="square" rtlCol="0">
            <a:spAutoFit/>
          </a:bodyPr>
          <a:lstStyle/>
          <a:p>
            <a:pPr marL="342900" indent="-342900">
              <a:spcBef>
                <a:spcPts val="1200"/>
              </a:spcBef>
              <a:buFont typeface="Wingdings" panose="05000000000000000000" pitchFamily="2" charset="2"/>
              <a:buChar char="Ø"/>
            </a:pPr>
            <a:r>
              <a:rPr lang="en-US" sz="2000" dirty="0"/>
              <a:t>Annex 3 tests are typically performed within 30 min without considering the vehicle preparation. Today’s ASEP tests require easily up to 2 hours. The driving distance can be more than 10 km.</a:t>
            </a:r>
          </a:p>
          <a:p>
            <a:pPr marL="342900" indent="-342900">
              <a:spcBef>
                <a:spcPts val="1200"/>
              </a:spcBef>
              <a:buFont typeface="Wingdings" panose="05000000000000000000" pitchFamily="2" charset="2"/>
              <a:buChar char="Ø"/>
            </a:pPr>
            <a:r>
              <a:rPr lang="en-US" sz="2000" dirty="0"/>
              <a:t>An extended ASEP with a broadened control range at any gear and mode can end in more than a day testing at more than a 100 km/h. This is unrealistic for Conformity of Production (</a:t>
            </a:r>
            <a:r>
              <a:rPr lang="en-US" sz="2000" dirty="0" err="1"/>
              <a:t>CoP</a:t>
            </a:r>
            <a:r>
              <a:rPr lang="en-US" sz="2000" dirty="0"/>
              <a:t>) tests.</a:t>
            </a:r>
          </a:p>
        </p:txBody>
      </p:sp>
      <p:sp>
        <p:nvSpPr>
          <p:cNvPr id="6" name="Textfeld 5"/>
          <p:cNvSpPr txBox="1"/>
          <p:nvPr/>
        </p:nvSpPr>
        <p:spPr>
          <a:xfrm>
            <a:off x="3285998" y="1077146"/>
            <a:ext cx="5790431" cy="400110"/>
          </a:xfrm>
          <a:prstGeom prst="rect">
            <a:avLst/>
          </a:prstGeom>
          <a:noFill/>
        </p:spPr>
        <p:txBody>
          <a:bodyPr wrap="none" rtlCol="0">
            <a:spAutoFit/>
          </a:bodyPr>
          <a:lstStyle/>
          <a:p>
            <a:r>
              <a:rPr lang="en-US" sz="2000" dirty="0"/>
              <a:t>Estimated Work Load for Testing Annex 3 and Annex 7</a:t>
            </a:r>
          </a:p>
        </p:txBody>
      </p:sp>
      <p:grpSp>
        <p:nvGrpSpPr>
          <p:cNvPr id="2" name="Gruppieren 1"/>
          <p:cNvGrpSpPr/>
          <p:nvPr/>
        </p:nvGrpSpPr>
        <p:grpSpPr>
          <a:xfrm>
            <a:off x="1021340" y="1519389"/>
            <a:ext cx="9457974" cy="3312301"/>
            <a:chOff x="2279576" y="1897070"/>
            <a:chExt cx="7502623" cy="2700000"/>
          </a:xfrm>
        </p:grpSpPr>
        <p:pic>
          <p:nvPicPr>
            <p:cNvPr id="4" name="Grafik 3"/>
            <p:cNvPicPr>
              <a:picLocks noChangeAspect="1"/>
            </p:cNvPicPr>
            <p:nvPr/>
          </p:nvPicPr>
          <p:blipFill>
            <a:blip r:embed="rId2"/>
            <a:stretch>
              <a:fillRect/>
            </a:stretch>
          </p:blipFill>
          <p:spPr>
            <a:xfrm>
              <a:off x="2279576" y="1897070"/>
              <a:ext cx="5295890" cy="2700000"/>
            </a:xfrm>
            <a:prstGeom prst="rect">
              <a:avLst/>
            </a:prstGeom>
          </p:spPr>
        </p:pic>
        <p:pic>
          <p:nvPicPr>
            <p:cNvPr id="8" name="Grafik 7"/>
            <p:cNvPicPr>
              <a:picLocks noChangeAspect="1"/>
            </p:cNvPicPr>
            <p:nvPr/>
          </p:nvPicPr>
          <p:blipFill>
            <a:blip r:embed="rId3"/>
            <a:stretch>
              <a:fillRect/>
            </a:stretch>
          </p:blipFill>
          <p:spPr>
            <a:xfrm>
              <a:off x="7651669" y="1897070"/>
              <a:ext cx="2130530" cy="2700000"/>
            </a:xfrm>
            <a:prstGeom prst="rect">
              <a:avLst/>
            </a:prstGeom>
          </p:spPr>
        </p:pic>
      </p:grpSp>
      <p:sp>
        <p:nvSpPr>
          <p:cNvPr id="3" name="Foliennummernplatzhalter 2"/>
          <p:cNvSpPr>
            <a:spLocks noGrp="1"/>
          </p:cNvSpPr>
          <p:nvPr>
            <p:ph type="sldNum" sz="quarter" idx="12"/>
          </p:nvPr>
        </p:nvSpPr>
        <p:spPr/>
        <p:txBody>
          <a:bodyPr/>
          <a:lstStyle/>
          <a:p>
            <a:fld id="{B54DA138-5A42-4C18-88B2-CB41C72B2C94}" type="slidenum">
              <a:rPr lang="en-GB" smtClean="0"/>
              <a:t>6</a:t>
            </a:fld>
            <a:endParaRPr lang="en-GB"/>
          </a:p>
        </p:txBody>
      </p:sp>
    </p:spTree>
    <p:extLst>
      <p:ext uri="{BB962C8B-B14F-4D97-AF65-F5344CB8AC3E}">
        <p14:creationId xmlns:p14="http://schemas.microsoft.com/office/powerpoint/2010/main" val="1510592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ChangeArrowheads="1"/>
          </p:cNvSpPr>
          <p:nvPr/>
        </p:nvSpPr>
        <p:spPr bwMode="auto">
          <a:xfrm>
            <a:off x="623392" y="432000"/>
            <a:ext cx="109452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pPr>
            <a:r>
              <a:rPr lang="en-GB" altLang="de-DE" sz="2400" b="1" dirty="0"/>
              <a:t>RD- ASEP Concept Based on a Physical Expectation Model</a:t>
            </a:r>
          </a:p>
        </p:txBody>
      </p:sp>
      <p:sp>
        <p:nvSpPr>
          <p:cNvPr id="5" name="Textfeld 4"/>
          <p:cNvSpPr txBox="1"/>
          <p:nvPr/>
        </p:nvSpPr>
        <p:spPr>
          <a:xfrm>
            <a:off x="623392" y="1210044"/>
            <a:ext cx="10945216" cy="1354217"/>
          </a:xfrm>
          <a:prstGeom prst="rect">
            <a:avLst/>
          </a:prstGeom>
          <a:noFill/>
        </p:spPr>
        <p:txBody>
          <a:bodyPr wrap="square" rtlCol="0">
            <a:spAutoFit/>
          </a:bodyPr>
          <a:lstStyle/>
          <a:p>
            <a:pPr marL="342900" indent="-342900">
              <a:spcBef>
                <a:spcPts val="1200"/>
              </a:spcBef>
              <a:buFont typeface="Wingdings" panose="05000000000000000000" pitchFamily="2" charset="2"/>
              <a:buChar char="Ø"/>
            </a:pPr>
            <a:r>
              <a:rPr lang="en-GB" sz="2400" dirty="0"/>
              <a:t>The compromise between all expectations will be feasible, </a:t>
            </a:r>
            <a:r>
              <a:rPr lang="en-GB" sz="2400" u="sng" dirty="0">
                <a:effectLst>
                  <a:outerShdw blurRad="38100" dist="38100" dir="2700000" algn="tl">
                    <a:srgbClr val="000000">
                      <a:alpha val="43137"/>
                    </a:srgbClr>
                  </a:outerShdw>
                </a:effectLst>
              </a:rPr>
              <a:t>when tests are selected randomly</a:t>
            </a:r>
            <a:r>
              <a:rPr lang="en-GB" sz="2400" dirty="0"/>
              <a:t> and </a:t>
            </a:r>
            <a:r>
              <a:rPr lang="en-GB" sz="2400" u="sng" dirty="0">
                <a:effectLst>
                  <a:outerShdw blurRad="38100" dist="38100" dir="2700000" algn="tl">
                    <a:srgbClr val="000000">
                      <a:alpha val="43137"/>
                    </a:srgbClr>
                  </a:outerShdw>
                </a:effectLst>
              </a:rPr>
              <a:t>a direct compliance assessment per run</a:t>
            </a:r>
            <a:r>
              <a:rPr lang="en-GB" sz="2400" dirty="0"/>
              <a:t> is available.</a:t>
            </a:r>
          </a:p>
          <a:p>
            <a:pPr marL="342900" indent="-342900">
              <a:spcBef>
                <a:spcPts val="1200"/>
              </a:spcBef>
              <a:buFont typeface="Wingdings" panose="05000000000000000000" pitchFamily="2" charset="2"/>
              <a:buChar char="Ø"/>
            </a:pPr>
            <a:r>
              <a:rPr lang="en-GB" sz="2400" dirty="0"/>
              <a:t>Some elements of the today’s ASEP assessment can be used for this approach:</a:t>
            </a:r>
          </a:p>
        </p:txBody>
      </p:sp>
      <p:sp>
        <p:nvSpPr>
          <p:cNvPr id="4" name="Abgerundetes Rechteck 3"/>
          <p:cNvSpPr/>
          <p:nvPr/>
        </p:nvSpPr>
        <p:spPr>
          <a:xfrm>
            <a:off x="783046" y="2880278"/>
            <a:ext cx="3523888" cy="828537"/>
          </a:xfrm>
          <a:prstGeom prst="roundRect">
            <a:avLst>
              <a:gd name="adj" fmla="val 0"/>
            </a:avLst>
          </a:prstGeom>
          <a:solidFill>
            <a:srgbClr val="D2DAE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300"/>
              </a:spcBef>
            </a:pPr>
            <a:r>
              <a:rPr lang="en-GB" sz="2400" b="1" dirty="0">
                <a:solidFill>
                  <a:schemeClr val="tx1"/>
                </a:solidFill>
                <a:latin typeface="Calibri" panose="020F0502020204030204" pitchFamily="34" charset="0"/>
                <a:cs typeface="Calibri" panose="020F0502020204030204" pitchFamily="34" charset="0"/>
              </a:rPr>
              <a:t>Physical </a:t>
            </a:r>
            <a:r>
              <a:rPr lang="en-GB" sz="2400" b="1" dirty="0" err="1">
                <a:solidFill>
                  <a:schemeClr val="tx1"/>
                </a:solidFill>
                <a:latin typeface="Calibri" panose="020F0502020204030204" pitchFamily="34" charset="0"/>
                <a:cs typeface="Calibri" panose="020F0502020204030204" pitchFamily="34" charset="0"/>
              </a:rPr>
              <a:t>Behavior</a:t>
            </a:r>
            <a:endParaRPr lang="en-GB" sz="2400" b="1" dirty="0">
              <a:solidFill>
                <a:schemeClr val="tx1"/>
              </a:solidFill>
              <a:latin typeface="Calibri" panose="020F0502020204030204" pitchFamily="34" charset="0"/>
              <a:cs typeface="Calibri" panose="020F0502020204030204" pitchFamily="34" charset="0"/>
            </a:endParaRPr>
          </a:p>
          <a:p>
            <a:pPr>
              <a:spcBef>
                <a:spcPts val="300"/>
              </a:spcBef>
            </a:pPr>
            <a:r>
              <a:rPr lang="en-GB" sz="1600" dirty="0">
                <a:solidFill>
                  <a:schemeClr val="tx1"/>
                </a:solidFill>
                <a:latin typeface="Calibri" panose="020F0502020204030204" pitchFamily="34" charset="0"/>
                <a:cs typeface="Calibri" panose="020F0502020204030204" pitchFamily="34" charset="0"/>
              </a:rPr>
              <a:t>(Origin: „Slope Method“)</a:t>
            </a:r>
          </a:p>
        </p:txBody>
      </p:sp>
      <p:sp>
        <p:nvSpPr>
          <p:cNvPr id="6" name="Abgerundetes Rechteck 5"/>
          <p:cNvSpPr/>
          <p:nvPr/>
        </p:nvSpPr>
        <p:spPr>
          <a:xfrm>
            <a:off x="783046" y="3814155"/>
            <a:ext cx="3523888" cy="828537"/>
          </a:xfrm>
          <a:prstGeom prst="roundRect">
            <a:avLst>
              <a:gd name="adj" fmla="val 0"/>
            </a:avLst>
          </a:prstGeom>
          <a:solidFill>
            <a:srgbClr val="D2DAE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300"/>
              </a:spcBef>
            </a:pPr>
            <a:r>
              <a:rPr lang="en-GB" sz="2400" b="1" dirty="0">
                <a:solidFill>
                  <a:schemeClr val="tx1"/>
                </a:solidFill>
                <a:latin typeface="Calibri" panose="020F0502020204030204" pitchFamily="34" charset="0"/>
                <a:cs typeface="Calibri" panose="020F0502020204030204" pitchFamily="34" charset="0"/>
              </a:rPr>
              <a:t>Direct Assessment</a:t>
            </a:r>
          </a:p>
          <a:p>
            <a:pPr>
              <a:spcBef>
                <a:spcPts val="300"/>
              </a:spcBef>
            </a:pPr>
            <a:r>
              <a:rPr lang="en-GB" sz="1600" dirty="0">
                <a:solidFill>
                  <a:schemeClr val="tx1"/>
                </a:solidFill>
                <a:latin typeface="Calibri" panose="020F0502020204030204" pitchFamily="34" charset="0"/>
                <a:cs typeface="Calibri" panose="020F0502020204030204" pitchFamily="34" charset="0"/>
              </a:rPr>
              <a:t>(Origin: „</a:t>
            </a:r>
            <a:r>
              <a:rPr lang="en-GB" sz="1600" dirty="0" err="1">
                <a:solidFill>
                  <a:schemeClr val="tx1"/>
                </a:solidFill>
                <a:latin typeface="Calibri" panose="020F0502020204030204" pitchFamily="34" charset="0"/>
                <a:cs typeface="Calibri" panose="020F0502020204030204" pitchFamily="34" charset="0"/>
              </a:rPr>
              <a:t>L</a:t>
            </a:r>
            <a:r>
              <a:rPr lang="en-GB" sz="1600" baseline="-25000" dirty="0" err="1">
                <a:solidFill>
                  <a:schemeClr val="tx1"/>
                </a:solidFill>
                <a:latin typeface="Calibri" panose="020F0502020204030204" pitchFamily="34" charset="0"/>
                <a:cs typeface="Calibri" panose="020F0502020204030204" pitchFamily="34" charset="0"/>
              </a:rPr>
              <a:t>urban</a:t>
            </a:r>
            <a:r>
              <a:rPr lang="en-GB" sz="1600" dirty="0">
                <a:solidFill>
                  <a:schemeClr val="tx1"/>
                </a:solidFill>
                <a:latin typeface="Calibri" panose="020F0502020204030204" pitchFamily="34" charset="0"/>
                <a:cs typeface="Calibri" panose="020F0502020204030204" pitchFamily="34" charset="0"/>
              </a:rPr>
              <a:t> Method“)</a:t>
            </a:r>
          </a:p>
        </p:txBody>
      </p:sp>
      <p:sp>
        <p:nvSpPr>
          <p:cNvPr id="7" name="Abgerundetes Rechteck 6"/>
          <p:cNvSpPr/>
          <p:nvPr/>
        </p:nvSpPr>
        <p:spPr>
          <a:xfrm>
            <a:off x="783046" y="4748032"/>
            <a:ext cx="3523888" cy="828537"/>
          </a:xfrm>
          <a:prstGeom prst="roundRect">
            <a:avLst>
              <a:gd name="adj" fmla="val 0"/>
            </a:avLst>
          </a:prstGeom>
          <a:solidFill>
            <a:srgbClr val="D2DAE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300"/>
              </a:spcBef>
            </a:pPr>
            <a:r>
              <a:rPr lang="en-GB" sz="2400" b="1" dirty="0">
                <a:solidFill>
                  <a:schemeClr val="tx1"/>
                </a:solidFill>
                <a:latin typeface="Calibri" panose="020F0502020204030204" pitchFamily="34" charset="0"/>
                <a:cs typeface="Calibri" panose="020F0502020204030204" pitchFamily="34" charset="0"/>
              </a:rPr>
              <a:t>Based on Annex 3 Results</a:t>
            </a:r>
          </a:p>
          <a:p>
            <a:pPr>
              <a:spcBef>
                <a:spcPts val="300"/>
              </a:spcBef>
            </a:pPr>
            <a:r>
              <a:rPr lang="en-GB" sz="1600" dirty="0">
                <a:solidFill>
                  <a:schemeClr val="tx1"/>
                </a:solidFill>
                <a:latin typeface="Calibri" panose="020F0502020204030204" pitchFamily="34" charset="0"/>
                <a:cs typeface="Calibri" panose="020F0502020204030204" pitchFamily="34" charset="0"/>
              </a:rPr>
              <a:t>(Origin: „Slope &amp; </a:t>
            </a:r>
            <a:r>
              <a:rPr lang="en-GB" sz="1600" dirty="0" err="1">
                <a:solidFill>
                  <a:schemeClr val="tx1"/>
                </a:solidFill>
                <a:latin typeface="Calibri" panose="020F0502020204030204" pitchFamily="34" charset="0"/>
                <a:cs typeface="Calibri" panose="020F0502020204030204" pitchFamily="34" charset="0"/>
              </a:rPr>
              <a:t>L</a:t>
            </a:r>
            <a:r>
              <a:rPr lang="en-GB" sz="1600" baseline="-25000" dirty="0" err="1">
                <a:solidFill>
                  <a:schemeClr val="tx1"/>
                </a:solidFill>
                <a:latin typeface="Calibri" panose="020F0502020204030204" pitchFamily="34" charset="0"/>
                <a:cs typeface="Calibri" panose="020F0502020204030204" pitchFamily="34" charset="0"/>
              </a:rPr>
              <a:t>urban</a:t>
            </a:r>
            <a:r>
              <a:rPr lang="en-GB" sz="1600" dirty="0">
                <a:solidFill>
                  <a:schemeClr val="tx1"/>
                </a:solidFill>
                <a:latin typeface="Calibri" panose="020F0502020204030204" pitchFamily="34" charset="0"/>
                <a:cs typeface="Calibri" panose="020F0502020204030204" pitchFamily="34" charset="0"/>
              </a:rPr>
              <a:t> Method“)</a:t>
            </a:r>
          </a:p>
        </p:txBody>
      </p:sp>
      <p:sp>
        <p:nvSpPr>
          <p:cNvPr id="8" name="Abgerundetes Rechteck 7"/>
          <p:cNvSpPr/>
          <p:nvPr/>
        </p:nvSpPr>
        <p:spPr>
          <a:xfrm>
            <a:off x="783046" y="5681909"/>
            <a:ext cx="3523888" cy="828537"/>
          </a:xfrm>
          <a:prstGeom prst="roundRect">
            <a:avLst>
              <a:gd name="adj" fmla="val 0"/>
            </a:avLst>
          </a:prstGeom>
          <a:solidFill>
            <a:srgbClr val="D2DAE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300"/>
              </a:spcBef>
            </a:pPr>
            <a:r>
              <a:rPr lang="en-GB" sz="2400" b="1" dirty="0">
                <a:solidFill>
                  <a:schemeClr val="tx1"/>
                </a:solidFill>
                <a:latin typeface="Calibri" panose="020F0502020204030204" pitchFamily="34" charset="0"/>
                <a:cs typeface="Calibri" panose="020F0502020204030204" pitchFamily="34" charset="0"/>
              </a:rPr>
              <a:t>Engine Speed Based</a:t>
            </a:r>
          </a:p>
          <a:p>
            <a:pPr>
              <a:spcBef>
                <a:spcPts val="300"/>
              </a:spcBef>
            </a:pPr>
            <a:r>
              <a:rPr lang="en-GB" sz="1600" dirty="0">
                <a:solidFill>
                  <a:schemeClr val="tx1"/>
                </a:solidFill>
                <a:latin typeface="Calibri" panose="020F0502020204030204" pitchFamily="34" charset="0"/>
                <a:cs typeface="Calibri" panose="020F0502020204030204" pitchFamily="34" charset="0"/>
              </a:rPr>
              <a:t>(Origin: „Slope Method“)</a:t>
            </a:r>
          </a:p>
        </p:txBody>
      </p:sp>
      <p:sp>
        <p:nvSpPr>
          <p:cNvPr id="2" name="Geschweifte Klammer rechts 1"/>
          <p:cNvSpPr/>
          <p:nvPr/>
        </p:nvSpPr>
        <p:spPr>
          <a:xfrm>
            <a:off x="4666974" y="3010903"/>
            <a:ext cx="253366" cy="3481971"/>
          </a:xfrm>
          <a:prstGeom prst="rightBrace">
            <a:avLst>
              <a:gd name="adj1" fmla="val 71042"/>
              <a:gd name="adj2" fmla="val 35836"/>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9" name="Abgerundetes Rechteck 8"/>
          <p:cNvSpPr/>
          <p:nvPr/>
        </p:nvSpPr>
        <p:spPr>
          <a:xfrm>
            <a:off x="5243037" y="3552610"/>
            <a:ext cx="5424959" cy="1200819"/>
          </a:xfrm>
          <a:prstGeom prst="roundRect">
            <a:avLst>
              <a:gd name="adj" fmla="val 0"/>
            </a:avLst>
          </a:prstGeom>
          <a:solidFill>
            <a:srgbClr val="D2DAE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300"/>
              </a:spcBef>
            </a:pPr>
            <a:r>
              <a:rPr lang="en-GB" sz="2400" dirty="0">
                <a:solidFill>
                  <a:schemeClr val="tx1"/>
                </a:solidFill>
                <a:latin typeface="Calibri" panose="020F0502020204030204" pitchFamily="34" charset="0"/>
                <a:cs typeface="Calibri" panose="020F0502020204030204" pitchFamily="34" charset="0"/>
              </a:rPr>
              <a:t>Direct assessment based on a physical expectation model, referenced to the type approval result of Annex 3</a:t>
            </a:r>
            <a:endParaRPr lang="en-GB" sz="2000" dirty="0">
              <a:solidFill>
                <a:schemeClr val="tx1"/>
              </a:solidFill>
              <a:latin typeface="Calibri" panose="020F0502020204030204" pitchFamily="34" charset="0"/>
              <a:cs typeface="Calibri" panose="020F0502020204030204" pitchFamily="34" charset="0"/>
            </a:endParaRPr>
          </a:p>
        </p:txBody>
      </p:sp>
      <p:sp>
        <p:nvSpPr>
          <p:cNvPr id="3" name="Textfeld 2"/>
          <p:cNvSpPr txBox="1"/>
          <p:nvPr/>
        </p:nvSpPr>
        <p:spPr>
          <a:xfrm>
            <a:off x="5531071" y="5588345"/>
            <a:ext cx="6197191" cy="1015663"/>
          </a:xfrm>
          <a:prstGeom prst="rect">
            <a:avLst/>
          </a:prstGeom>
          <a:noFill/>
        </p:spPr>
        <p:txBody>
          <a:bodyPr wrap="square" rtlCol="0">
            <a:spAutoFit/>
          </a:bodyPr>
          <a:lstStyle/>
          <a:p>
            <a:r>
              <a:rPr lang="en-GB" sz="2000" b="1" dirty="0">
                <a:effectLst>
                  <a:outerShdw blurRad="38100" dist="38100" dir="2700000" algn="tl">
                    <a:srgbClr val="000000">
                      <a:alpha val="43137"/>
                    </a:srgbClr>
                  </a:outerShdw>
                </a:effectLst>
              </a:rPr>
              <a:t>Find a Solution for BEV, HEV, which might fall under RD-ASEP, if they are equipped with sound enhancement systems exceeding the application range on UN R138.01</a:t>
            </a:r>
          </a:p>
        </p:txBody>
      </p:sp>
      <p:sp>
        <p:nvSpPr>
          <p:cNvPr id="10" name="Pfeil nach rechts 9"/>
          <p:cNvSpPr/>
          <p:nvPr/>
        </p:nvSpPr>
        <p:spPr>
          <a:xfrm>
            <a:off x="4177856" y="5842888"/>
            <a:ext cx="1231602" cy="512028"/>
          </a:xfrm>
          <a:prstGeom prst="rightArrow">
            <a:avLst/>
          </a:prstGeom>
          <a:solidFill>
            <a:srgbClr val="6980AF"/>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Foliennummernplatzhalter 10"/>
          <p:cNvSpPr>
            <a:spLocks noGrp="1"/>
          </p:cNvSpPr>
          <p:nvPr>
            <p:ph type="sldNum" sz="quarter" idx="12"/>
          </p:nvPr>
        </p:nvSpPr>
        <p:spPr/>
        <p:txBody>
          <a:bodyPr/>
          <a:lstStyle/>
          <a:p>
            <a:fld id="{B54DA138-5A42-4C18-88B2-CB41C72B2C94}" type="slidenum">
              <a:rPr lang="en-GB" smtClean="0"/>
              <a:t>7</a:t>
            </a:fld>
            <a:endParaRPr lang="en-GB"/>
          </a:p>
        </p:txBody>
      </p:sp>
    </p:spTree>
    <p:extLst>
      <p:ext uri="{BB962C8B-B14F-4D97-AF65-F5344CB8AC3E}">
        <p14:creationId xmlns:p14="http://schemas.microsoft.com/office/powerpoint/2010/main" val="819679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bgerundetes Rechteck 13"/>
          <p:cNvSpPr/>
          <p:nvPr/>
        </p:nvSpPr>
        <p:spPr>
          <a:xfrm>
            <a:off x="767408" y="4509121"/>
            <a:ext cx="10729192" cy="1653091"/>
          </a:xfrm>
          <a:prstGeom prst="roundRect">
            <a:avLst>
              <a:gd name="adj" fmla="val 10637"/>
            </a:avLst>
          </a:prstGeom>
          <a:solidFill>
            <a:srgbClr val="D2DAE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bgerundetes Rechteck 9"/>
          <p:cNvSpPr/>
          <p:nvPr/>
        </p:nvSpPr>
        <p:spPr>
          <a:xfrm>
            <a:off x="767408" y="1433423"/>
            <a:ext cx="10729192" cy="2808312"/>
          </a:xfrm>
          <a:prstGeom prst="roundRect">
            <a:avLst>
              <a:gd name="adj" fmla="val 10637"/>
            </a:avLst>
          </a:prstGeom>
          <a:solidFill>
            <a:srgbClr val="D2DAE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018" name="Rectangle 2"/>
          <p:cNvSpPr>
            <a:spLocks noChangeArrowheads="1"/>
          </p:cNvSpPr>
          <p:nvPr/>
        </p:nvSpPr>
        <p:spPr bwMode="auto">
          <a:xfrm>
            <a:off x="623392" y="432000"/>
            <a:ext cx="92890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pPr>
            <a:r>
              <a:rPr lang="en-US" altLang="de-DE" sz="2400" b="1" dirty="0"/>
              <a:t>Sound Prediction Model - Basic Considerations</a:t>
            </a:r>
          </a:p>
        </p:txBody>
      </p:sp>
      <p:sp>
        <p:nvSpPr>
          <p:cNvPr id="5" name="Textfeld 4"/>
          <p:cNvSpPr txBox="1"/>
          <p:nvPr/>
        </p:nvSpPr>
        <p:spPr>
          <a:xfrm>
            <a:off x="4219877" y="1698874"/>
            <a:ext cx="7256076" cy="2400657"/>
          </a:xfrm>
          <a:prstGeom prst="rect">
            <a:avLst/>
          </a:prstGeom>
          <a:noFill/>
        </p:spPr>
        <p:txBody>
          <a:bodyPr wrap="square" rtlCol="0">
            <a:spAutoFit/>
          </a:bodyPr>
          <a:lstStyle/>
          <a:p>
            <a:pPr marL="342900" indent="-342900">
              <a:spcBef>
                <a:spcPts val="600"/>
              </a:spcBef>
              <a:buFont typeface="Wingdings" panose="05000000000000000000" pitchFamily="2" charset="2"/>
              <a:buChar char="Ø"/>
            </a:pPr>
            <a:r>
              <a:rPr lang="en-US" sz="2000" dirty="0"/>
              <a:t>The two elements together create the “physical” base model for a behavior of any internal combustion engine vehicle.</a:t>
            </a:r>
          </a:p>
          <a:p>
            <a:pPr marL="342900" indent="-342900">
              <a:spcBef>
                <a:spcPts val="600"/>
              </a:spcBef>
              <a:buFont typeface="Wingdings" panose="05000000000000000000" pitchFamily="2" charset="2"/>
              <a:buChar char="Ø"/>
            </a:pPr>
            <a:r>
              <a:rPr lang="en-US" sz="2000" dirty="0"/>
              <a:t>These two models will form the minimum sound emission of a vehicle. </a:t>
            </a:r>
          </a:p>
          <a:p>
            <a:pPr marL="342900" indent="-342900">
              <a:spcBef>
                <a:spcPts val="600"/>
              </a:spcBef>
              <a:buFont typeface="Wingdings" panose="05000000000000000000" pitchFamily="2" charset="2"/>
              <a:buChar char="Ø"/>
            </a:pPr>
            <a:r>
              <a:rPr lang="en-US" sz="2000" dirty="0"/>
              <a:t>This sound emission is given by physics and qualified / justified by the type approval test according to Annex 3 which is subject to the applicable limit values.</a:t>
            </a:r>
          </a:p>
        </p:txBody>
      </p:sp>
      <p:sp>
        <p:nvSpPr>
          <p:cNvPr id="2" name="Abgerundetes Rechteck 1"/>
          <p:cNvSpPr/>
          <p:nvPr/>
        </p:nvSpPr>
        <p:spPr>
          <a:xfrm>
            <a:off x="1055440" y="1577439"/>
            <a:ext cx="2592288" cy="1080120"/>
          </a:xfrm>
          <a:prstGeom prst="roundRect">
            <a:avLst/>
          </a:prstGeom>
          <a:solidFill>
            <a:srgbClr val="CC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52000" rIns="36000" rtlCol="0" anchor="ctr"/>
          <a:lstStyle/>
          <a:p>
            <a:r>
              <a:rPr lang="en-US" sz="2800" dirty="0" err="1">
                <a:solidFill>
                  <a:schemeClr val="tx1"/>
                </a:solidFill>
                <a:latin typeface="Calibri" panose="020F0502020204030204" pitchFamily="34" charset="0"/>
                <a:cs typeface="Calibri" panose="020F0502020204030204" pitchFamily="34" charset="0"/>
              </a:rPr>
              <a:t>Tyre</a:t>
            </a:r>
            <a:endParaRPr lang="en-US" sz="2800" dirty="0">
              <a:solidFill>
                <a:schemeClr val="tx1"/>
              </a:solidFill>
              <a:latin typeface="Calibri" panose="020F0502020204030204" pitchFamily="34" charset="0"/>
              <a:cs typeface="Calibri" panose="020F0502020204030204" pitchFamily="34" charset="0"/>
            </a:endParaRPr>
          </a:p>
        </p:txBody>
      </p:sp>
      <p:sp>
        <p:nvSpPr>
          <p:cNvPr id="6" name="Abgerundetes Rechteck 5"/>
          <p:cNvSpPr/>
          <p:nvPr/>
        </p:nvSpPr>
        <p:spPr>
          <a:xfrm>
            <a:off x="1055440" y="3008958"/>
            <a:ext cx="2592288" cy="1080120"/>
          </a:xfrm>
          <a:prstGeom prst="roundRect">
            <a:avLst/>
          </a:prstGeom>
          <a:solidFill>
            <a:srgbClr val="FF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52000" rIns="36000" rtlCol="0" anchor="ctr"/>
          <a:lstStyle/>
          <a:p>
            <a:r>
              <a:rPr lang="en-US" sz="2800" dirty="0">
                <a:solidFill>
                  <a:schemeClr val="tx1"/>
                </a:solidFill>
                <a:latin typeface="Calibri" panose="020F0502020204030204" pitchFamily="34" charset="0"/>
                <a:cs typeface="Calibri" panose="020F0502020204030204" pitchFamily="34" charset="0"/>
              </a:rPr>
              <a:t>Base Mechanics</a:t>
            </a:r>
          </a:p>
        </p:txBody>
      </p:sp>
      <p:sp>
        <p:nvSpPr>
          <p:cNvPr id="7" name="Abgerundetes Rechteck 6"/>
          <p:cNvSpPr/>
          <p:nvPr/>
        </p:nvSpPr>
        <p:spPr>
          <a:xfrm>
            <a:off x="1055440" y="4819647"/>
            <a:ext cx="2592288" cy="1080120"/>
          </a:xfrm>
          <a:prstGeom prst="roundRect">
            <a:avLst/>
          </a:prstGeom>
          <a:solidFill>
            <a:srgbClr val="FFCC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52000" rIns="36000" rtlCol="0" anchor="ctr"/>
          <a:lstStyle/>
          <a:p>
            <a:r>
              <a:rPr lang="en-US" sz="2800" dirty="0">
                <a:solidFill>
                  <a:schemeClr val="tx1"/>
                </a:solidFill>
                <a:latin typeface="Calibri" panose="020F0502020204030204" pitchFamily="34" charset="0"/>
                <a:cs typeface="Calibri" panose="020F0502020204030204" pitchFamily="34" charset="0"/>
              </a:rPr>
              <a:t>Dynamic</a:t>
            </a:r>
          </a:p>
        </p:txBody>
      </p:sp>
      <p:sp>
        <p:nvSpPr>
          <p:cNvPr id="3" name="Geschweifte Klammer rechts 2"/>
          <p:cNvSpPr/>
          <p:nvPr/>
        </p:nvSpPr>
        <p:spPr>
          <a:xfrm>
            <a:off x="3791744" y="1577439"/>
            <a:ext cx="216024" cy="2511640"/>
          </a:xfrm>
          <a:prstGeom prst="rightBrace">
            <a:avLst>
              <a:gd name="adj1" fmla="val 62700"/>
              <a:gd name="adj2" fmla="val 50000"/>
            </a:avLst>
          </a:prstGeom>
          <a:ln w="28575">
            <a:solidFill>
              <a:srgbClr val="0099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Geschweifte Klammer rechts 7"/>
          <p:cNvSpPr/>
          <p:nvPr/>
        </p:nvSpPr>
        <p:spPr>
          <a:xfrm>
            <a:off x="3791744" y="4819647"/>
            <a:ext cx="216024" cy="1080120"/>
          </a:xfrm>
          <a:prstGeom prst="rightBrace">
            <a:avLst>
              <a:gd name="adj1" fmla="val 62700"/>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feld 8"/>
          <p:cNvSpPr txBox="1"/>
          <p:nvPr/>
        </p:nvSpPr>
        <p:spPr>
          <a:xfrm>
            <a:off x="4185680" y="4697873"/>
            <a:ext cx="7256076" cy="1400383"/>
          </a:xfrm>
          <a:prstGeom prst="rect">
            <a:avLst/>
          </a:prstGeom>
          <a:noFill/>
        </p:spPr>
        <p:txBody>
          <a:bodyPr wrap="square" rtlCol="0">
            <a:spAutoFit/>
          </a:bodyPr>
          <a:lstStyle/>
          <a:p>
            <a:pPr marL="342900" indent="-342900">
              <a:spcBef>
                <a:spcPts val="600"/>
              </a:spcBef>
              <a:buFont typeface="Wingdings" panose="05000000000000000000" pitchFamily="2" charset="2"/>
              <a:buChar char="Ø"/>
            </a:pPr>
            <a:r>
              <a:rPr lang="en-US" sz="2000" dirty="0"/>
              <a:t>The dynamic model covers all sound behavior, that is linked to acceleration (performance) conditions</a:t>
            </a:r>
          </a:p>
          <a:p>
            <a:pPr marL="342900" indent="-342900">
              <a:spcBef>
                <a:spcPts val="600"/>
              </a:spcBef>
              <a:buFont typeface="Wingdings" panose="05000000000000000000" pitchFamily="2" charset="2"/>
              <a:buChar char="Ø"/>
            </a:pPr>
            <a:r>
              <a:rPr lang="en-US" sz="2000" dirty="0"/>
              <a:t>It covers </a:t>
            </a:r>
            <a:r>
              <a:rPr lang="en-US" sz="2000" dirty="0" err="1"/>
              <a:t>tyre</a:t>
            </a:r>
            <a:r>
              <a:rPr lang="en-US" sz="2000" dirty="0"/>
              <a:t> torque effects, powertrain dynamics and gas flow dynamics.</a:t>
            </a:r>
          </a:p>
        </p:txBody>
      </p:sp>
      <p:sp>
        <p:nvSpPr>
          <p:cNvPr id="4" name="Ellipse 3"/>
          <p:cNvSpPr/>
          <p:nvPr/>
        </p:nvSpPr>
        <p:spPr>
          <a:xfrm>
            <a:off x="854348" y="1871019"/>
            <a:ext cx="432048" cy="449330"/>
          </a:xfrm>
          <a:prstGeom prst="ellipse">
            <a:avLst/>
          </a:prstGeom>
          <a:solidFill>
            <a:srgbClr val="CCFF99"/>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mj-lt"/>
              </a:rPr>
              <a:t>1</a:t>
            </a:r>
          </a:p>
        </p:txBody>
      </p:sp>
      <p:sp>
        <p:nvSpPr>
          <p:cNvPr id="11" name="Ellipse 10"/>
          <p:cNvSpPr/>
          <p:nvPr/>
        </p:nvSpPr>
        <p:spPr>
          <a:xfrm>
            <a:off x="839416" y="3311179"/>
            <a:ext cx="432048" cy="449330"/>
          </a:xfrm>
          <a:prstGeom prst="ellipse">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mj-lt"/>
              </a:rPr>
              <a:t>2</a:t>
            </a:r>
          </a:p>
        </p:txBody>
      </p:sp>
      <p:sp>
        <p:nvSpPr>
          <p:cNvPr id="12" name="Ellipse 11"/>
          <p:cNvSpPr/>
          <p:nvPr/>
        </p:nvSpPr>
        <p:spPr>
          <a:xfrm>
            <a:off x="839416" y="5149582"/>
            <a:ext cx="432048" cy="449330"/>
          </a:xfrm>
          <a:prstGeom prst="ellipse">
            <a:avLst/>
          </a:prstGeom>
          <a:solidFill>
            <a:srgbClr val="FFCC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mj-lt"/>
              </a:rPr>
              <a:t>3</a:t>
            </a:r>
          </a:p>
        </p:txBody>
      </p:sp>
      <p:sp>
        <p:nvSpPr>
          <p:cNvPr id="13" name="Foliennummernplatzhalter 12"/>
          <p:cNvSpPr>
            <a:spLocks noGrp="1"/>
          </p:cNvSpPr>
          <p:nvPr>
            <p:ph type="sldNum" sz="quarter" idx="12"/>
          </p:nvPr>
        </p:nvSpPr>
        <p:spPr/>
        <p:txBody>
          <a:bodyPr/>
          <a:lstStyle/>
          <a:p>
            <a:fld id="{B54DA138-5A42-4C18-88B2-CB41C72B2C94}" type="slidenum">
              <a:rPr lang="en-GB" smtClean="0"/>
              <a:t>8</a:t>
            </a:fld>
            <a:endParaRPr lang="en-GB"/>
          </a:p>
        </p:txBody>
      </p:sp>
    </p:spTree>
    <p:extLst>
      <p:ext uri="{BB962C8B-B14F-4D97-AF65-F5344CB8AC3E}">
        <p14:creationId xmlns:p14="http://schemas.microsoft.com/office/powerpoint/2010/main" val="3383966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511824" y="2969658"/>
            <a:ext cx="590465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pPr>
            <a:r>
              <a:rPr lang="en-US" altLang="de-DE" sz="4000" b="1" dirty="0" err="1"/>
              <a:t>Tyre</a:t>
            </a:r>
            <a:r>
              <a:rPr lang="en-US" altLang="de-DE" sz="4000" b="1" dirty="0"/>
              <a:t> Rolling Sound Modelling</a:t>
            </a:r>
          </a:p>
        </p:txBody>
      </p:sp>
      <p:sp>
        <p:nvSpPr>
          <p:cNvPr id="4" name="Ellipse 3"/>
          <p:cNvSpPr/>
          <p:nvPr/>
        </p:nvSpPr>
        <p:spPr>
          <a:xfrm>
            <a:off x="2999656" y="2969657"/>
            <a:ext cx="1137196" cy="1175578"/>
          </a:xfrm>
          <a:prstGeom prst="ellipse">
            <a:avLst/>
          </a:prstGeom>
          <a:solidFill>
            <a:srgbClr val="CCFF99"/>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0" b="1" dirty="0">
                <a:solidFill>
                  <a:schemeClr val="accent1">
                    <a:lumMod val="50000"/>
                  </a:schemeClr>
                </a:solidFill>
                <a:latin typeface="+mj-lt"/>
              </a:rPr>
              <a:t>1</a:t>
            </a:r>
          </a:p>
        </p:txBody>
      </p:sp>
      <p:sp>
        <p:nvSpPr>
          <p:cNvPr id="2" name="Textfeld 1"/>
          <p:cNvSpPr txBox="1"/>
          <p:nvPr/>
        </p:nvSpPr>
        <p:spPr>
          <a:xfrm>
            <a:off x="623392" y="1124744"/>
            <a:ext cx="10945215" cy="646331"/>
          </a:xfrm>
          <a:prstGeom prst="rect">
            <a:avLst/>
          </a:prstGeom>
          <a:noFill/>
        </p:spPr>
        <p:txBody>
          <a:bodyPr wrap="square" rtlCol="0">
            <a:spAutoFit/>
          </a:bodyPr>
          <a:lstStyle/>
          <a:p>
            <a:pPr algn="ctr"/>
            <a:r>
              <a:rPr lang="de-DE" sz="3600" b="1" dirty="0" err="1"/>
              <a:t>Introduction</a:t>
            </a:r>
            <a:r>
              <a:rPr lang="de-DE" sz="3600" b="1" dirty="0"/>
              <a:t> </a:t>
            </a:r>
            <a:r>
              <a:rPr lang="de-DE" sz="3600" b="1" dirty="0" err="1"/>
              <a:t>to</a:t>
            </a:r>
            <a:r>
              <a:rPr lang="de-DE" sz="3600" b="1" dirty="0"/>
              <a:t> </a:t>
            </a:r>
            <a:r>
              <a:rPr lang="de-DE" sz="3600" b="1" dirty="0" err="1"/>
              <a:t>the</a:t>
            </a:r>
            <a:r>
              <a:rPr lang="de-DE" sz="3600" b="1" dirty="0"/>
              <a:t> </a:t>
            </a:r>
            <a:r>
              <a:rPr lang="de-DE" sz="3600" b="1" dirty="0" err="1"/>
              <a:t>Principles</a:t>
            </a:r>
            <a:r>
              <a:rPr lang="de-DE" sz="3600" b="1" dirty="0"/>
              <a:t> </a:t>
            </a:r>
            <a:r>
              <a:rPr lang="de-DE" sz="3600" b="1" dirty="0" err="1"/>
              <a:t>of</a:t>
            </a:r>
            <a:r>
              <a:rPr lang="de-DE" sz="3600" b="1" dirty="0"/>
              <a:t> </a:t>
            </a:r>
            <a:r>
              <a:rPr lang="de-DE" sz="3600" b="1" dirty="0" err="1"/>
              <a:t>the</a:t>
            </a:r>
            <a:r>
              <a:rPr lang="de-DE" sz="3600" b="1" dirty="0"/>
              <a:t> Sound Model</a:t>
            </a:r>
            <a:endParaRPr lang="en-GB" sz="3600" b="1" dirty="0"/>
          </a:p>
        </p:txBody>
      </p:sp>
      <p:sp>
        <p:nvSpPr>
          <p:cNvPr id="5" name="Foliennummernplatzhalter 4"/>
          <p:cNvSpPr>
            <a:spLocks noGrp="1"/>
          </p:cNvSpPr>
          <p:nvPr>
            <p:ph type="sldNum" sz="quarter" idx="12"/>
          </p:nvPr>
        </p:nvSpPr>
        <p:spPr/>
        <p:txBody>
          <a:bodyPr/>
          <a:lstStyle/>
          <a:p>
            <a:fld id="{B54DA138-5A42-4C18-88B2-CB41C72B2C94}" type="slidenum">
              <a:rPr lang="en-GB" smtClean="0"/>
              <a:t>9</a:t>
            </a:fld>
            <a:endParaRPr lang="en-GB"/>
          </a:p>
        </p:txBody>
      </p:sp>
    </p:spTree>
    <p:extLst>
      <p:ext uri="{BB962C8B-B14F-4D97-AF65-F5344CB8AC3E}">
        <p14:creationId xmlns:p14="http://schemas.microsoft.com/office/powerpoint/2010/main" val="24025367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2721</Words>
  <Application>Microsoft Office PowerPoint</Application>
  <PresentationFormat>Widescreen</PresentationFormat>
  <Paragraphs>303</Paragraphs>
  <Slides>30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Cambria Math</vt:lpstr>
      <vt:lpstr>Wingdings</vt:lpstr>
      <vt:lpstr>Office Theme</vt:lpstr>
      <vt:lpstr>IWG ASEP Revision of ASEP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2020-01-14T05:33:44Z</dcterms:created>
  <dcterms:modified xsi:type="dcterms:W3CDTF">2020-01-28T16:38:44Z</dcterms:modified>
</cp:coreProperties>
</file>