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sldIdLst>
    <p:sldId id="275" r:id="rId5"/>
    <p:sldId id="290" r:id="rId6"/>
    <p:sldId id="299" r:id="rId7"/>
    <p:sldId id="273" r:id="rId8"/>
    <p:sldId id="256" r:id="rId9"/>
    <p:sldId id="257" r:id="rId10"/>
    <p:sldId id="260" r:id="rId11"/>
    <p:sldId id="270" r:id="rId12"/>
    <p:sldId id="292" r:id="rId13"/>
    <p:sldId id="298" r:id="rId1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ugl Karl-Maria" initials="GK" lastIdx="1" clrIdx="0">
    <p:extLst>
      <p:ext uri="{19B8F6BF-5375-455C-9EA6-DF929625EA0E}">
        <p15:presenceInfo xmlns:p15="http://schemas.microsoft.com/office/powerpoint/2012/main" userId="S-1-5-21-1423049169-1411663411-1392588124-1809" providerId="AD"/>
      </p:ext>
    </p:extLst>
  </p:cmAuthor>
  <p:cmAuthor id="2" name="Daniela Leveratto" initials="DL" lastIdx="3" clrIdx="1">
    <p:extLst>
      <p:ext uri="{19B8F6BF-5375-455C-9EA6-DF929625EA0E}">
        <p15:presenceInfo xmlns:p15="http://schemas.microsoft.com/office/powerpoint/2012/main" userId="S::d.leveratto@immamotorcycles.org::7c52f878-fe8e-4d79-9767-6dc086ba31e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144AFC-C554-4836-A446-49A89B744DA4}" v="1" dt="2020-01-28T08:48:40.4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9" autoAdjust="0"/>
  </p:normalViewPr>
  <p:slideViewPr>
    <p:cSldViewPr snapToGrid="0">
      <p:cViewPr varScale="1">
        <p:scale>
          <a:sx n="77" d="100"/>
          <a:sy n="77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B07E3-A4CE-462B-AAC1-37111685C663}" type="datetimeFigureOut">
              <a:rPr lang="en-GB" smtClean="0"/>
              <a:t>28/01/2020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AE04E-A0C0-4DAB-9A97-9B4345ACA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34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9AE04E-A0C0-4DAB-9A97-9B4345ACA88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118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9AE04E-A0C0-4DAB-9A97-9B4345ACA88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505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9AE04E-A0C0-4DAB-9A97-9B4345ACA88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966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9AE04E-A0C0-4DAB-9A97-9B4345ACA88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016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6DBF9-412C-4C82-A08F-6EE84ACCD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08CF7A5-7009-4F02-904E-FFD9B0BD0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22CB33-3B7E-40C1-98F0-BC31FCAB9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B78B-324C-4773-92C2-27E59D0A195E}" type="datetime1">
              <a:rPr lang="de-AT" smtClean="0"/>
              <a:t>28.01.2020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44F569-F4E2-45D5-9062-FD1266EFB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53B896-CBFB-4A32-AC31-A769ED50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413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DC0CE2-880F-4486-95D2-C7FE4AA03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907BFFB-5DE4-4104-BB4B-E11821A85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FAFC7B-B983-4BD0-A34C-5943D4BE1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A3F01-6A79-43B4-B7F1-BB5FAFB216FF}" type="datetime1">
              <a:rPr lang="de-AT" smtClean="0"/>
              <a:t>28.01.2020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CC91E6-D5B8-4A31-AE9A-C2D06D03F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7CCBAF-443F-4F5A-8BD7-1A365D054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8272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233927A-52ED-4928-9F65-5093DD638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58B32D1-A367-4136-8E90-2960387E5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4405E5-17FA-4C14-BC2C-D6F6D8A8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581F-947F-4A7E-A0EB-6DE096D42C3F}" type="datetime1">
              <a:rPr lang="de-AT" smtClean="0"/>
              <a:t>28.01.2020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1A50AC-E95E-4BF5-B782-624DB6899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1BB09C-D107-4AE5-B560-D6327B99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818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5BAE3-D609-4581-92B3-A1DEF4C91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A26321-701C-461A-AA93-E2FD4C9ED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758A33-38EA-4BA8-A74B-19AB52B07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E07C-745D-4B18-A4A5-A0E3F240EF00}" type="datetime1">
              <a:rPr lang="de-AT" smtClean="0"/>
              <a:t>28.01.2020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03D107-65B7-42A4-A6E1-282B24B20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CD378F-05FA-42B3-9FF9-3E06BF2C5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618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8A5EBB-F49D-43AC-8BA2-D3E4B7181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5CD3EF-4FBA-49F6-938A-73F199389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256762-FEF4-4849-AC31-F35C8CC5B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F43C6-C531-4412-AF54-4BABC32D14D2}" type="datetime1">
              <a:rPr lang="de-AT" smtClean="0"/>
              <a:t>28.01.2020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0C9FAD-E76F-490C-A04A-C9235A4A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6E284D-1CD8-4F2C-B638-F2F8356ED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292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FB9483-FA22-42E4-A53C-338061F9C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153AE8-E6BA-4B7A-834F-5B0179EBC8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4187BD-42AB-4509-8BFF-119CAF0B2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89FCD7-1C9B-497A-BEF4-ED5660FBB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286C-EE06-4386-8E5E-A8C76DB6F03B}" type="datetime1">
              <a:rPr lang="de-AT" smtClean="0"/>
              <a:t>28.01.2020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300DCB-45D6-4091-BBE1-58ECA392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B81CFF1-41C5-4826-B528-A6F91B5C9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112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1B8762-D29C-45F8-88C1-08F55A509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A7DC33-30C9-4E26-B019-3584C0352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21EF427-8679-4D61-87A5-AF2EA8DF1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6773DF5-9418-480E-9A5A-4C467C26AF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E06CC1B-00A5-4568-AB5B-0FAD3C36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6D246D0-3DE2-4E40-92F8-5989DF75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4380A-65A2-42EE-B3B6-816089B60FEF}" type="datetime1">
              <a:rPr lang="de-AT" smtClean="0"/>
              <a:t>28.01.2020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4BF0E49-A7B8-41C0-ACE7-946C7A28A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D1270C8-2FDD-4345-A781-478CB21FD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716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0ED9A0-D45B-4D87-BBCD-ABCC2CC9F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109C220-5626-4FF3-A304-5C22D91C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9FB4-1432-40DC-833E-8AFE002B43F7}" type="datetime1">
              <a:rPr lang="de-AT" smtClean="0"/>
              <a:t>28.01.2020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E0D8F59-428C-4901-91BF-A98537DA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648C4D-1369-4B1B-825E-298112825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892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DA98993-5394-412B-BBA0-9C9D4B04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75846-4BBD-4BB4-AEAF-5E5D326698A6}" type="datetime1">
              <a:rPr lang="de-AT" smtClean="0"/>
              <a:t>28.01.2020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D9CDCB6-EF09-491C-895D-1CBDCD2E2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5366EBE-98B7-4810-8756-DEEF58839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72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9C9AA-7C4C-4F46-BC43-20487C8DF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CE7C4E-B020-4E15-84D2-C99B912FB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55D3F69-0C37-4A81-88E0-0B023816D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BC2C5D-D548-49A1-BA1D-D1BA7898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5B7C-0976-4E3C-9DCD-46973D6A46B3}" type="datetime1">
              <a:rPr lang="de-AT" smtClean="0"/>
              <a:t>28.01.2020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6DA76A-AA5E-43B8-845E-9862AC8DB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00BCFF-5FDA-4E51-804C-5E0B41C47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358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560D97-7BA2-4951-804C-D18C8D5D5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A4F1782-F47C-414A-BE5D-E4062D046A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1DF8A1-D7A7-41A6-8827-CECF8898D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47118B-CDEA-41EC-AA82-837040CB9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42FE-5208-4F58-B243-19B108895F89}" type="datetime1">
              <a:rPr lang="de-AT" smtClean="0"/>
              <a:t>28.01.2020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0E40BC0-26A6-424B-800A-3B13CBB7F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46191A-DB05-40BD-B644-F266D70F4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709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0E12EF9-FAAF-4C23-9E76-B2DF385DA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A836F9-A7F1-4DF2-91F0-836AA8229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78C44-D0E0-4A50-9C96-DB403320CA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E95B6-4D5A-4372-AFAA-41076AA1471A}" type="datetime1">
              <a:rPr lang="de-AT" smtClean="0"/>
              <a:t>28.01.2020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132AC3-EA71-480D-A949-5C9A96DEB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5C3FD1-EFF8-4668-956D-3507D0CDE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9CEDA-CE63-40A1-844D-1C736084734D}" type="slidenum">
              <a:rPr lang="de-AT" smtClean="0"/>
              <a:t>‹#›</a:t>
            </a:fld>
            <a:endParaRPr lang="de-AT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7D382D-F8B0-44DC-98F1-E6ACA0B6027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9028" y="6518513"/>
            <a:ext cx="2880000" cy="310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80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2A8594AE-F7A8-49C4-9370-F195422571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037" y="1714665"/>
            <a:ext cx="7019925" cy="107632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91831DE-F6E5-43A1-AF6A-B7A2605AB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476098"/>
            <a:ext cx="9144000" cy="2387600"/>
          </a:xfrm>
        </p:spPr>
        <p:txBody>
          <a:bodyPr/>
          <a:lstStyle/>
          <a:p>
            <a:r>
              <a:rPr lang="nl-BE" dirty="0"/>
              <a:t>R41 ASEP </a:t>
            </a:r>
            <a:r>
              <a:rPr lang="nl-BE" dirty="0" err="1"/>
              <a:t>Revision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3651AE-CC1C-4789-BA81-E9F317946EE7}"/>
              </a:ext>
            </a:extLst>
          </p:cNvPr>
          <p:cNvSpPr txBox="1"/>
          <p:nvPr/>
        </p:nvSpPr>
        <p:spPr>
          <a:xfrm>
            <a:off x="7965769" y="6440686"/>
            <a:ext cx="16401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900" dirty="0"/>
              <a:t>GRBP-71-19r1	2020-01-28</a:t>
            </a:r>
            <a:endParaRPr lang="en-CH" sz="9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CDF867-7C25-42D2-8226-CDE6213A13D5}"/>
              </a:ext>
            </a:extLst>
          </p:cNvPr>
          <p:cNvSpPr/>
          <p:nvPr/>
        </p:nvSpPr>
        <p:spPr>
          <a:xfrm>
            <a:off x="1222513" y="214577"/>
            <a:ext cx="10535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  <a:t>Transmitted by the experts from IMMA                                                      </a:t>
            </a:r>
            <a:r>
              <a:rPr lang="en-US" u="sng" dirty="0">
                <a:latin typeface="Times New Roman" panose="02020603050405020304" pitchFamily="18" charset="0"/>
                <a:ea typeface="MS Mincho" panose="02020609040205080304" pitchFamily="49" charset="-128"/>
              </a:rPr>
              <a:t>Informal document 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  <a:t>GRBP-71-19-Rev.1</a:t>
            </a:r>
          </a:p>
          <a:p>
            <a:pPr algn="r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  <a:t>                                                                                                          (71st GRBP, 28-31 January 2020,</a:t>
            </a:r>
          </a:p>
          <a:p>
            <a:pPr algn="r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  <a:t>                                                                                                                  agenda item 2)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21247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2A8594AE-F7A8-49C4-9370-F195422571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037" y="807175"/>
            <a:ext cx="7019925" cy="107632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91831DE-F6E5-43A1-AF6A-B7A2605AB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/>
              <a:t>Thank</a:t>
            </a:r>
            <a:r>
              <a:rPr lang="nl-BE" dirty="0"/>
              <a:t> </a:t>
            </a:r>
            <a:r>
              <a:rPr lang="nl-BE" dirty="0" err="1"/>
              <a:t>you</a:t>
            </a:r>
            <a:r>
              <a:rPr lang="nl-BE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04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A9797-D5B2-4C0E-9813-1E299B475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0255"/>
            <a:ext cx="12087225" cy="7941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History: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9E77FE-6BCB-4587-AC4B-9CE0755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629CEDA-CE63-40A1-844D-1C736084734D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2</a:t>
            </a:fld>
            <a:endParaRPr lang="en-US" sz="1200" kern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3AEF50F0-8AC9-498D-B1DF-5D088032A55A}"/>
              </a:ext>
            </a:extLst>
          </p:cNvPr>
          <p:cNvSpPr txBox="1">
            <a:spLocks/>
          </p:cNvSpPr>
          <p:nvPr/>
        </p:nvSpPr>
        <p:spPr>
          <a:xfrm>
            <a:off x="88833" y="1206444"/>
            <a:ext cx="5847734" cy="42096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+mn-lt"/>
              </a:rPr>
              <a:t> </a:t>
            </a:r>
          </a:p>
          <a:p>
            <a:r>
              <a:rPr lang="en-US" sz="2400" dirty="0">
                <a:latin typeface="+mn-lt"/>
              </a:rPr>
              <a:t>Starting point for the R51 revision: 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GRB-64-16 (FR) with the result of a questionnaire to CP’s, NGO’s and manufacturers about ASEP in R51 &amp; R41. </a:t>
            </a:r>
          </a:p>
          <a:p>
            <a:r>
              <a:rPr lang="en-US" sz="2400" dirty="0">
                <a:latin typeface="+mn-lt"/>
              </a:rPr>
              <a:t>Conclusion (slide 15): </a:t>
            </a:r>
          </a:p>
          <a:p>
            <a:pPr marL="571500" indent="-571500">
              <a:buFontTx/>
              <a:buChar char="-"/>
            </a:pPr>
            <a:r>
              <a:rPr lang="en-US" sz="2400" i="1" dirty="0">
                <a:latin typeface="+mn-lt"/>
              </a:rPr>
              <a:t>Lot of comments on ASEP for ECE51.03. Further work is needed. </a:t>
            </a:r>
          </a:p>
          <a:p>
            <a:pPr marL="571500" indent="-571500">
              <a:buFontTx/>
              <a:buChar char="-"/>
            </a:pPr>
            <a:r>
              <a:rPr lang="en-US" sz="2400" i="1" dirty="0">
                <a:latin typeface="+mn-lt"/>
              </a:rPr>
              <a:t>Only few comments and questions on ASEP for ECE41.04. It seems that no need for further work  </a:t>
            </a:r>
          </a:p>
          <a:p>
            <a:endParaRPr lang="en-US" sz="2400" dirty="0">
              <a:latin typeface="+mn-lt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DBECC181-EAAB-4A1E-ACDD-894CC02F58DE}"/>
              </a:ext>
            </a:extLst>
          </p:cNvPr>
          <p:cNvSpPr txBox="1">
            <a:spLocks/>
          </p:cNvSpPr>
          <p:nvPr/>
        </p:nvSpPr>
        <p:spPr>
          <a:xfrm>
            <a:off x="6043611" y="1206444"/>
            <a:ext cx="6059557" cy="42096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+mn-lt"/>
              </a:rPr>
              <a:t> </a:t>
            </a:r>
          </a:p>
          <a:p>
            <a:r>
              <a:rPr lang="en-US" sz="2400" dirty="0">
                <a:latin typeface="+mn-lt"/>
              </a:rPr>
              <a:t>Starting point for the R41 revision: 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GRB-67-03 (DE) “Problems with noise emissions from L-cat”</a:t>
            </a:r>
          </a:p>
          <a:p>
            <a:r>
              <a:rPr lang="en-US" sz="2400" dirty="0">
                <a:latin typeface="+mn-lt"/>
              </a:rPr>
              <a:t>Identified areas of concern: </a:t>
            </a:r>
          </a:p>
          <a:p>
            <a:pPr marL="1485900" lvl="2" indent="-571500">
              <a:buFontTx/>
              <a:buChar char="-"/>
            </a:pPr>
            <a:r>
              <a:rPr lang="en-US" sz="2400" dirty="0"/>
              <a:t>NORESS</a:t>
            </a:r>
          </a:p>
          <a:p>
            <a:pPr marL="1485900" lvl="2" indent="-571500">
              <a:buFontTx/>
              <a:buChar char="-"/>
            </a:pPr>
            <a:r>
              <a:rPr lang="en-US" sz="2400" dirty="0"/>
              <a:t>“Grey Areas” (=flaps) in UNECE</a:t>
            </a:r>
          </a:p>
          <a:p>
            <a:pPr marL="1485900" lvl="2" indent="-571500">
              <a:buFontTx/>
              <a:buChar char="-"/>
            </a:pPr>
            <a:endParaRPr lang="en-US" sz="2400" dirty="0"/>
          </a:p>
          <a:p>
            <a:pPr marL="1485900" lvl="2" indent="-571500">
              <a:buFontTx/>
              <a:buChar char="-"/>
            </a:pPr>
            <a:endParaRPr lang="en-US" sz="2400" dirty="0"/>
          </a:p>
          <a:p>
            <a:pPr marL="1485900" lvl="2" indent="-571500">
              <a:buFontTx/>
              <a:buChar char="-"/>
            </a:pPr>
            <a:endParaRPr lang="en-US" sz="2400" dirty="0"/>
          </a:p>
          <a:p>
            <a:pPr marL="1485900" lvl="2" indent="-571500">
              <a:buFontTx/>
              <a:buChar char="-"/>
            </a:pPr>
            <a:endParaRPr lang="en-US" sz="2400" dirty="0"/>
          </a:p>
          <a:p>
            <a:endParaRPr lang="en-US" sz="2400" dirty="0">
              <a:latin typeface="+mn-lt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5ACF24BC-E3D8-4169-8D88-E9B97BF4EC0E}"/>
              </a:ext>
            </a:extLst>
          </p:cNvPr>
          <p:cNvSpPr txBox="1">
            <a:spLocks/>
          </p:cNvSpPr>
          <p:nvPr/>
        </p:nvSpPr>
        <p:spPr>
          <a:xfrm>
            <a:off x="6043611" y="5534138"/>
            <a:ext cx="6059556" cy="8136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+mn-lt"/>
              </a:rPr>
              <a:t> IMMA started working on a revised R41 ASEP test procedure, independently from IWG ASEP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6DD73A6B-C6A7-4C39-957E-D3093E1A3351}"/>
              </a:ext>
            </a:extLst>
          </p:cNvPr>
          <p:cNvSpPr txBox="1">
            <a:spLocks/>
          </p:cNvSpPr>
          <p:nvPr/>
        </p:nvSpPr>
        <p:spPr>
          <a:xfrm>
            <a:off x="88833" y="5534138"/>
            <a:ext cx="5847734" cy="8136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+mn-lt"/>
              </a:rPr>
              <a:t>IWG ASEP established for R51 revision</a:t>
            </a:r>
          </a:p>
        </p:txBody>
      </p:sp>
    </p:spTree>
    <p:extLst>
      <p:ext uri="{BB962C8B-B14F-4D97-AF65-F5344CB8AC3E}">
        <p14:creationId xmlns:p14="http://schemas.microsoft.com/office/powerpoint/2010/main" val="38299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A9797-D5B2-4C0E-9813-1E299B475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58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Revision Focus:  Real Driving</a:t>
            </a:r>
            <a:endParaRPr lang="en-US" sz="4400" kern="1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9E77FE-6BCB-4587-AC4B-9CE0755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629CEDA-CE63-40A1-844D-1C736084734D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3</a:t>
            </a:fld>
            <a:endParaRPr lang="en-US" sz="1200" kern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09FB6F-A3F7-4A13-8EDC-55AC1E4404C9}"/>
              </a:ext>
            </a:extLst>
          </p:cNvPr>
          <p:cNvSpPr txBox="1"/>
          <p:nvPr/>
        </p:nvSpPr>
        <p:spPr>
          <a:xfrm>
            <a:off x="448214" y="1340527"/>
            <a:ext cx="11449495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400" dirty="0"/>
              <a:t>Test range expanded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400" dirty="0"/>
              <a:t>Grey areas covered = aggressive exhaust flap controls avoided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400" dirty="0"/>
              <a:t>Covers any acceleration, in any mode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400" dirty="0"/>
              <a:t>Mandatory for Type Approval</a:t>
            </a:r>
          </a:p>
          <a:p>
            <a:pPr marL="342900" indent="-342900">
              <a:buAutoNum type="arabicParenR"/>
            </a:pPr>
            <a:endParaRPr lang="en-CH" sz="3400" dirty="0"/>
          </a:p>
        </p:txBody>
      </p:sp>
    </p:spTree>
    <p:extLst>
      <p:ext uri="{BB962C8B-B14F-4D97-AF65-F5344CB8AC3E}">
        <p14:creationId xmlns:p14="http://schemas.microsoft.com/office/powerpoint/2010/main" val="252863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0313075-F41B-4A72-8CB6-1E496E0F6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0085" y="1534270"/>
            <a:ext cx="4715029" cy="22267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2A9797-D5B2-4C0E-9813-1E299B475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58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Expanded ASEP test range: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9E77FE-6BCB-4587-AC4B-9CE0755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629CEDA-CE63-40A1-844D-1C736084734D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4</a:t>
            </a:fld>
            <a:endParaRPr lang="en-US" sz="1200" kern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0" name="Titel 1">
            <a:extLst>
              <a:ext uri="{FF2B5EF4-FFF2-40B4-BE49-F238E27FC236}">
                <a16:creationId xmlns:a16="http://schemas.microsoft.com/office/drawing/2014/main" id="{D2DFA8DB-7976-433F-B66F-C9DD7ECB3A72}"/>
              </a:ext>
            </a:extLst>
          </p:cNvPr>
          <p:cNvSpPr txBox="1">
            <a:spLocks/>
          </p:cNvSpPr>
          <p:nvPr/>
        </p:nvSpPr>
        <p:spPr>
          <a:xfrm>
            <a:off x="200026" y="5756619"/>
            <a:ext cx="11873130" cy="6740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+mn-lt"/>
              </a:rPr>
              <a:t>With the expanded test range, </a:t>
            </a:r>
          </a:p>
          <a:p>
            <a:pPr algn="ctr"/>
            <a:r>
              <a:rPr lang="en-US" sz="2400" dirty="0">
                <a:latin typeface="+mn-lt"/>
              </a:rPr>
              <a:t>ASEP now has have major coverage of conditions possible in real driving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17F6D9-8101-4409-BD7F-2A64F70057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026" y="1432720"/>
            <a:ext cx="3600000" cy="236328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447D2087-92EC-40F4-8DE6-56C453ED1529}"/>
              </a:ext>
            </a:extLst>
          </p:cNvPr>
          <p:cNvSpPr txBox="1">
            <a:spLocks/>
          </p:cNvSpPr>
          <p:nvPr/>
        </p:nvSpPr>
        <p:spPr>
          <a:xfrm>
            <a:off x="1802067" y="3936493"/>
            <a:ext cx="3995917" cy="6417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dirty="0">
                <a:latin typeface="+mn-lt"/>
              </a:rPr>
              <a:t>ASEP’s enlarged rpm &amp; speed range increases the engine map coverage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5AAF16A5-39A3-4C95-8FD5-11119118DCCB}"/>
              </a:ext>
            </a:extLst>
          </p:cNvPr>
          <p:cNvSpPr txBox="1">
            <a:spLocks/>
          </p:cNvSpPr>
          <p:nvPr/>
        </p:nvSpPr>
        <p:spPr>
          <a:xfrm>
            <a:off x="8077239" y="3936493"/>
            <a:ext cx="3995917" cy="6417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dirty="0">
                <a:latin typeface="+mn-lt"/>
              </a:rPr>
              <a:t>ASEP test range covers ~69% of real world conditions. Remaining conditions are in non-critical areas: low rpm, highway speeds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7D2C2469-743C-48E1-BAF8-6F2AC2459E31}"/>
              </a:ext>
            </a:extLst>
          </p:cNvPr>
          <p:cNvSpPr txBox="1">
            <a:spLocks/>
          </p:cNvSpPr>
          <p:nvPr/>
        </p:nvSpPr>
        <p:spPr>
          <a:xfrm>
            <a:off x="8077238" y="985839"/>
            <a:ext cx="3995917" cy="64172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latin typeface="+mn-lt"/>
              </a:rPr>
              <a:t>New ASEP real world coverage (%time)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18350C3E-32D2-41FB-A6B2-0BF6CDC1EA3E}"/>
              </a:ext>
            </a:extLst>
          </p:cNvPr>
          <p:cNvSpPr txBox="1">
            <a:spLocks/>
          </p:cNvSpPr>
          <p:nvPr/>
        </p:nvSpPr>
        <p:spPr>
          <a:xfrm>
            <a:off x="1663940" y="913095"/>
            <a:ext cx="3995917" cy="64172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latin typeface="+mn-lt"/>
              </a:rPr>
              <a:t>New ASEP engine map coverage 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618337EC-1F4C-4053-8D27-3F8F576A4241}"/>
              </a:ext>
            </a:extLst>
          </p:cNvPr>
          <p:cNvSpPr/>
          <p:nvPr/>
        </p:nvSpPr>
        <p:spPr>
          <a:xfrm>
            <a:off x="10528060" y="1300650"/>
            <a:ext cx="894032" cy="467239"/>
          </a:xfrm>
          <a:prstGeom prst="wedgeRectCallout">
            <a:avLst>
              <a:gd name="adj1" fmla="val -55309"/>
              <a:gd name="adj2" fmla="val 769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>
            <a:spAutoFit/>
          </a:bodyPr>
          <a:lstStyle/>
          <a:p>
            <a:pPr algn="ctr"/>
            <a:r>
              <a:rPr lang="nl-BE" sz="1400" dirty="0">
                <a:solidFill>
                  <a:schemeClr val="accent6">
                    <a:lumMod val="75000"/>
                  </a:schemeClr>
                </a:solidFill>
              </a:rPr>
              <a:t>Highway speeds</a:t>
            </a:r>
            <a:endParaRPr lang="en-GB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DCC31498-E063-4438-9D52-3B089396F0F3}"/>
              </a:ext>
            </a:extLst>
          </p:cNvPr>
          <p:cNvSpPr/>
          <p:nvPr/>
        </p:nvSpPr>
        <p:spPr>
          <a:xfrm>
            <a:off x="8220364" y="2715328"/>
            <a:ext cx="562126" cy="467239"/>
          </a:xfrm>
          <a:prstGeom prst="wedgeRectCallout">
            <a:avLst>
              <a:gd name="adj1" fmla="val 38925"/>
              <a:gd name="adj2" fmla="val -800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>
            <a:spAutoFit/>
          </a:bodyPr>
          <a:lstStyle/>
          <a:p>
            <a:pPr algn="ctr"/>
            <a:r>
              <a:rPr lang="nl-BE" sz="1400" dirty="0">
                <a:solidFill>
                  <a:schemeClr val="accent6">
                    <a:lumMod val="75000"/>
                  </a:schemeClr>
                </a:solidFill>
              </a:rPr>
              <a:t>Low </a:t>
            </a:r>
            <a:r>
              <a:rPr lang="nl-BE" sz="1400" dirty="0" err="1">
                <a:solidFill>
                  <a:schemeClr val="accent6">
                    <a:lumMod val="75000"/>
                  </a:schemeClr>
                </a:solidFill>
              </a:rPr>
              <a:t>rpm</a:t>
            </a:r>
            <a:endParaRPr lang="en-GB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992D1232-2B96-430F-941E-B95B5649D422}"/>
              </a:ext>
            </a:extLst>
          </p:cNvPr>
          <p:cNvSpPr/>
          <p:nvPr/>
        </p:nvSpPr>
        <p:spPr>
          <a:xfrm>
            <a:off x="260422" y="3643426"/>
            <a:ext cx="1073708" cy="467239"/>
          </a:xfrm>
          <a:prstGeom prst="wedgeRectCallout">
            <a:avLst>
              <a:gd name="adj1" fmla="val 49732"/>
              <a:gd name="adj2" fmla="val -19534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>
            <a:spAutoFit/>
          </a:bodyPr>
          <a:lstStyle/>
          <a:p>
            <a:pPr algn="ctr"/>
            <a:r>
              <a:rPr lang="nl-BE" sz="1400" dirty="0">
                <a:solidFill>
                  <a:schemeClr val="accent5">
                    <a:lumMod val="75000"/>
                  </a:schemeClr>
                </a:solidFill>
              </a:rPr>
              <a:t>R41/04: </a:t>
            </a:r>
            <a:r>
              <a:rPr lang="nl-BE" sz="1400" dirty="0" err="1">
                <a:solidFill>
                  <a:schemeClr val="accent5">
                    <a:lumMod val="75000"/>
                  </a:schemeClr>
                </a:solidFill>
              </a:rPr>
              <a:t>only</a:t>
            </a:r>
            <a:r>
              <a:rPr lang="nl-BE" sz="1400" dirty="0">
                <a:solidFill>
                  <a:schemeClr val="accent5">
                    <a:lumMod val="75000"/>
                  </a:schemeClr>
                </a:solidFill>
              </a:rPr>
              <a:t> WOT</a:t>
            </a:r>
            <a:endParaRPr lang="en-GB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405F4098-93CF-4EDE-B6AE-AFDD8011F96B}"/>
              </a:ext>
            </a:extLst>
          </p:cNvPr>
          <p:cNvSpPr/>
          <p:nvPr/>
        </p:nvSpPr>
        <p:spPr>
          <a:xfrm>
            <a:off x="574306" y="1872811"/>
            <a:ext cx="1227761" cy="467239"/>
          </a:xfrm>
          <a:prstGeom prst="wedgeRectCallout">
            <a:avLst>
              <a:gd name="adj1" fmla="val 52314"/>
              <a:gd name="adj2" fmla="val 9665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>
            <a:spAutoFit/>
          </a:bodyPr>
          <a:lstStyle/>
          <a:p>
            <a:pPr algn="ctr"/>
            <a:r>
              <a:rPr lang="nl-BE" sz="1400" dirty="0">
                <a:solidFill>
                  <a:schemeClr val="accent6">
                    <a:lumMod val="75000"/>
                  </a:schemeClr>
                </a:solidFill>
              </a:rPr>
              <a:t>New ASEP: </a:t>
            </a:r>
            <a:r>
              <a:rPr lang="nl-BE" sz="1400" u="sng" dirty="0" err="1">
                <a:solidFill>
                  <a:schemeClr val="accent6">
                    <a:lumMod val="75000"/>
                  </a:schemeClr>
                </a:solidFill>
              </a:rPr>
              <a:t>any</a:t>
            </a:r>
            <a:r>
              <a:rPr lang="nl-BE" sz="1400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nl-BE" sz="1400" u="sng" dirty="0" err="1">
                <a:solidFill>
                  <a:schemeClr val="accent6">
                    <a:lumMod val="75000"/>
                  </a:schemeClr>
                </a:solidFill>
              </a:rPr>
              <a:t>throttle</a:t>
            </a:r>
            <a:endParaRPr lang="en-GB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8E464B3-DC49-4C0D-B090-46133A9EE12D}"/>
              </a:ext>
            </a:extLst>
          </p:cNvPr>
          <p:cNvCxnSpPr>
            <a:cxnSpLocks/>
          </p:cNvCxnSpPr>
          <p:nvPr/>
        </p:nvCxnSpPr>
        <p:spPr>
          <a:xfrm flipV="1">
            <a:off x="1152525" y="2614360"/>
            <a:ext cx="871538" cy="440785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33AE244-601E-47DC-856B-BD8585E8D24F}"/>
              </a:ext>
            </a:extLst>
          </p:cNvPr>
          <p:cNvCxnSpPr>
            <a:cxnSpLocks/>
          </p:cNvCxnSpPr>
          <p:nvPr/>
        </p:nvCxnSpPr>
        <p:spPr>
          <a:xfrm flipH="1">
            <a:off x="2024063" y="2718282"/>
            <a:ext cx="309562" cy="11647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6E0DD4B-6A18-495C-A6FB-5D660D9AB359}"/>
              </a:ext>
            </a:extLst>
          </p:cNvPr>
          <p:cNvCxnSpPr>
            <a:cxnSpLocks/>
          </p:cNvCxnSpPr>
          <p:nvPr/>
        </p:nvCxnSpPr>
        <p:spPr>
          <a:xfrm>
            <a:off x="2024063" y="2617175"/>
            <a:ext cx="0" cy="21757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fik 4">
            <a:extLst>
              <a:ext uri="{FF2B5EF4-FFF2-40B4-BE49-F238E27FC236}">
                <a16:creationId xmlns:a16="http://schemas.microsoft.com/office/drawing/2014/main" id="{D5E6A6F2-CDCF-4E28-8C42-081356739C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0423" y="1447871"/>
            <a:ext cx="3608151" cy="233433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3541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4CBB7F3-B7E5-42D2-8C12-CFFFC10E9E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372749"/>
              </p:ext>
            </p:extLst>
          </p:nvPr>
        </p:nvGraphicFramePr>
        <p:xfrm>
          <a:off x="33870" y="803908"/>
          <a:ext cx="11873132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283">
                  <a:extLst>
                    <a:ext uri="{9D8B030D-6E8A-4147-A177-3AD203B41FA5}">
                      <a16:colId xmlns:a16="http://schemas.microsoft.com/office/drawing/2014/main" val="3119478381"/>
                    </a:ext>
                  </a:extLst>
                </a:gridCol>
                <a:gridCol w="2968283">
                  <a:extLst>
                    <a:ext uri="{9D8B030D-6E8A-4147-A177-3AD203B41FA5}">
                      <a16:colId xmlns:a16="http://schemas.microsoft.com/office/drawing/2014/main" val="2638456368"/>
                    </a:ext>
                  </a:extLst>
                </a:gridCol>
                <a:gridCol w="2968283">
                  <a:extLst>
                    <a:ext uri="{9D8B030D-6E8A-4147-A177-3AD203B41FA5}">
                      <a16:colId xmlns:a16="http://schemas.microsoft.com/office/drawing/2014/main" val="3134165830"/>
                    </a:ext>
                  </a:extLst>
                </a:gridCol>
                <a:gridCol w="2968283">
                  <a:extLst>
                    <a:ext uri="{9D8B030D-6E8A-4147-A177-3AD203B41FA5}">
                      <a16:colId xmlns:a16="http://schemas.microsoft.com/office/drawing/2014/main" val="243895252"/>
                    </a:ext>
                  </a:extLst>
                </a:gridCol>
              </a:tblGrid>
              <a:tr h="212240">
                <a:tc>
                  <a:txBody>
                    <a:bodyPr/>
                    <a:lstStyle/>
                    <a:p>
                      <a:pPr algn="ctr"/>
                      <a:endParaRPr lang="en-US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noProof="0" dirty="0"/>
                        <a:t>R41/04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noProof="0" dirty="0"/>
                        <a:t>R41 new ASEP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noProof="0" dirty="0"/>
                        <a:t>R51 new ASEP proposal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600234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r>
                        <a:rPr lang="en-US" b="1" i="1" noProof="0" dirty="0"/>
                        <a:t>Speed range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20 – 80 km/h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10 – 100km/h</a:t>
                      </a:r>
                    </a:p>
                    <a:p>
                      <a:r>
                        <a:rPr lang="en-US" sz="1600" noProof="0" dirty="0"/>
                        <a:t>(for PMR ≥ 150)</a:t>
                      </a:r>
                      <a:endParaRPr lang="en-US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/>
                        <a:t>0 – 100km/h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400597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r>
                        <a:rPr lang="en-US" b="1" i="1" noProof="0" dirty="0"/>
                        <a:t>Max rpm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3.4 * PMR</a:t>
                      </a:r>
                      <a:r>
                        <a:rPr lang="en-US" sz="1600" kern="1200" baseline="300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-0.33 </a:t>
                      </a:r>
                      <a:r>
                        <a:rPr lang="en-US" sz="16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 (S – </a:t>
                      </a:r>
                      <a:r>
                        <a:rPr lang="en-US" sz="1600" kern="1200" baseline="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600" kern="1200" baseline="-250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idle</a:t>
                      </a:r>
                      <a:r>
                        <a:rPr lang="en-US" sz="1600" kern="1200" baseline="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+</a:t>
                      </a:r>
                      <a:r>
                        <a:rPr lang="en-US" sz="1600" kern="1200" baseline="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600" kern="1200" baseline="-250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idle</a:t>
                      </a:r>
                      <a:r>
                        <a:rPr lang="en-US" sz="1600" kern="1200" baseline="-250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0,8 x S </a:t>
                      </a:r>
                    </a:p>
                    <a:p>
                      <a:r>
                        <a:rPr lang="en-US" sz="1600" noProof="0" dirty="0"/>
                        <a:t>(= increased)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/>
                        <a:t>0,8 x 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/>
                        <a:t>(= increased)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908830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r>
                        <a:rPr lang="en-US" b="1" i="1" noProof="0" dirty="0"/>
                        <a:t>Gears tested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Fixed gear </a:t>
                      </a:r>
                    </a:p>
                    <a:p>
                      <a:r>
                        <a:rPr lang="en-US" sz="1600" noProof="0" dirty="0"/>
                        <a:t>(not including 1</a:t>
                      </a:r>
                      <a:r>
                        <a:rPr lang="en-US" sz="1600" baseline="30000" noProof="0" dirty="0"/>
                        <a:t>st</a:t>
                      </a:r>
                      <a:r>
                        <a:rPr lang="en-US" sz="1600" noProof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Any gear</a:t>
                      </a:r>
                    </a:p>
                    <a:p>
                      <a:r>
                        <a:rPr lang="en-US" sz="1600" noProof="0" dirty="0"/>
                        <a:t>(including 1</a:t>
                      </a:r>
                      <a:r>
                        <a:rPr lang="en-US" sz="1600" baseline="30000" noProof="0" dirty="0"/>
                        <a:t>st</a:t>
                      </a:r>
                      <a:r>
                        <a:rPr lang="en-US" sz="1600" noProof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Any gear </a:t>
                      </a:r>
                    </a:p>
                    <a:p>
                      <a:r>
                        <a:rPr lang="en-US" sz="1600" noProof="0" dirty="0"/>
                        <a:t>(including 1</a:t>
                      </a:r>
                      <a:r>
                        <a:rPr lang="en-US" sz="1600" baseline="30000" noProof="0" dirty="0"/>
                        <a:t>st</a:t>
                      </a:r>
                      <a:r>
                        <a:rPr lang="en-US" sz="1600" noProof="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46289"/>
                  </a:ext>
                </a:extLst>
              </a:tr>
              <a:tr h="371420">
                <a:tc>
                  <a:txBody>
                    <a:bodyPr/>
                    <a:lstStyle/>
                    <a:p>
                      <a:r>
                        <a:rPr lang="en-US" b="1" i="1" noProof="0" dirty="0"/>
                        <a:t>Throttle operation</a:t>
                      </a:r>
                    </a:p>
                    <a:p>
                      <a:r>
                        <a:rPr lang="en-US" sz="1600" b="1" i="1" noProof="0" dirty="0"/>
                        <a:t> (between AA’ &amp; BB’)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WOT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Any constant throttle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/>
                        <a:t>Any constant throttle</a:t>
                      </a:r>
                    </a:p>
                    <a:p>
                      <a:endParaRPr lang="en-US" sz="18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586668"/>
                  </a:ext>
                </a:extLst>
              </a:tr>
              <a:tr h="371420">
                <a:tc>
                  <a:txBody>
                    <a:bodyPr/>
                    <a:lstStyle/>
                    <a:p>
                      <a:r>
                        <a:rPr lang="en-US" b="1" i="1" noProof="0" dirty="0"/>
                        <a:t>Approach (pre AA’)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Constant speed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Any approach </a:t>
                      </a:r>
                      <a:r>
                        <a:rPr lang="en-US" sz="1600" noProof="0" dirty="0"/>
                        <a:t>(constant speed, acceleration, deceleration)</a:t>
                      </a:r>
                      <a:endParaRPr lang="en-US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/>
                        <a:t>Constant speed </a:t>
                      </a:r>
                    </a:p>
                    <a:p>
                      <a:endParaRPr lang="en-US" sz="18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625859"/>
                  </a:ext>
                </a:extLst>
              </a:tr>
              <a:tr h="371420">
                <a:tc>
                  <a:txBody>
                    <a:bodyPr/>
                    <a:lstStyle/>
                    <a:p>
                      <a:r>
                        <a:rPr lang="en-US" b="1" i="1" noProof="0" dirty="0"/>
                        <a:t>Applicability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All</a:t>
                      </a:r>
                    </a:p>
                    <a:p>
                      <a:r>
                        <a:rPr lang="en-US" sz="1600" noProof="0" dirty="0"/>
                        <a:t>(PMR&gt;50)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All</a:t>
                      </a:r>
                    </a:p>
                    <a:p>
                      <a:r>
                        <a:rPr lang="en-US" sz="1600" noProof="0" dirty="0"/>
                        <a:t>(PMR&gt;50)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Vehicles with flap systems or sound generators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013540"/>
                  </a:ext>
                </a:extLst>
              </a:tr>
              <a:tr h="297810">
                <a:tc>
                  <a:txBody>
                    <a:bodyPr/>
                    <a:lstStyle/>
                    <a:p>
                      <a:r>
                        <a:rPr lang="en-US" b="1" i="1" noProof="0" dirty="0"/>
                        <a:t>ASEP limits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Established for R41/04 </a:t>
                      </a:r>
                      <a:br>
                        <a:rPr lang="en-US" sz="1800" noProof="0" dirty="0"/>
                      </a:br>
                      <a:r>
                        <a:rPr lang="en-US" sz="1800" noProof="0" dirty="0"/>
                        <a:t>based on fleet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/>
                        <a:t>Established for R41/04 </a:t>
                      </a:r>
                      <a:br>
                        <a:rPr lang="en-US" sz="1800" noProof="0" dirty="0"/>
                      </a:br>
                      <a:r>
                        <a:rPr lang="en-US" sz="1800" noProof="0" dirty="0"/>
                        <a:t>based on fleet data</a:t>
                      </a:r>
                    </a:p>
                    <a:p>
                      <a:endParaRPr lang="en-US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/>
                        <a:t>ASEP sound expectation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45454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A8F754FA-9437-453E-B688-E98C994475B4}"/>
              </a:ext>
            </a:extLst>
          </p:cNvPr>
          <p:cNvSpPr txBox="1">
            <a:spLocks/>
          </p:cNvSpPr>
          <p:nvPr/>
        </p:nvSpPr>
        <p:spPr>
          <a:xfrm>
            <a:off x="-1" y="20255"/>
            <a:ext cx="12087225" cy="794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ASEP comparison: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EC6539BD-30F4-45FC-B29F-3763D27853E4}"/>
              </a:ext>
            </a:extLst>
          </p:cNvPr>
          <p:cNvSpPr txBox="1">
            <a:spLocks/>
          </p:cNvSpPr>
          <p:nvPr/>
        </p:nvSpPr>
        <p:spPr>
          <a:xfrm>
            <a:off x="33872" y="6121334"/>
            <a:ext cx="11873130" cy="6740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+mn-lt"/>
              </a:rPr>
              <a:t>IMMA’s approach for ASEP revision: Expand current test range </a:t>
            </a:r>
          </a:p>
          <a:p>
            <a:pPr algn="ctr"/>
            <a:r>
              <a:rPr lang="en-US" sz="2400" dirty="0">
                <a:latin typeface="+mn-lt"/>
              </a:rPr>
              <a:t>=  straightforward &amp; ready for implementation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1311347-6B5F-4591-80C1-EF6DC33A898E}"/>
              </a:ext>
            </a:extLst>
          </p:cNvPr>
          <p:cNvSpPr/>
          <p:nvPr/>
        </p:nvSpPr>
        <p:spPr>
          <a:xfrm>
            <a:off x="6028268" y="1244603"/>
            <a:ext cx="5791200" cy="2311401"/>
          </a:xfrm>
          <a:prstGeom prst="roundRect">
            <a:avLst>
              <a:gd name="adj" fmla="val 8303"/>
            </a:avLst>
          </a:prstGeom>
          <a:solidFill>
            <a:schemeClr val="accent6">
              <a:lumMod val="20000"/>
              <a:lumOff val="80000"/>
              <a:alpha val="45098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47A5F631-EEB1-4E58-857C-494758BF1271}"/>
              </a:ext>
            </a:extLst>
          </p:cNvPr>
          <p:cNvSpPr/>
          <p:nvPr/>
        </p:nvSpPr>
        <p:spPr>
          <a:xfrm>
            <a:off x="10765444" y="1117523"/>
            <a:ext cx="1391706" cy="518824"/>
          </a:xfrm>
          <a:prstGeom prst="wedgeRectCallout">
            <a:avLst>
              <a:gd name="adj1" fmla="val 5685"/>
              <a:gd name="adj2" fmla="val 22159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Alignment</a:t>
            </a:r>
          </a:p>
        </p:txBody>
      </p:sp>
    </p:spTree>
    <p:extLst>
      <p:ext uri="{BB962C8B-B14F-4D97-AF65-F5344CB8AC3E}">
        <p14:creationId xmlns:p14="http://schemas.microsoft.com/office/powerpoint/2010/main" val="3629612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lussdiagramm: Verbinder 85">
            <a:extLst>
              <a:ext uri="{FF2B5EF4-FFF2-40B4-BE49-F238E27FC236}">
                <a16:creationId xmlns:a16="http://schemas.microsoft.com/office/drawing/2014/main" id="{2A796A3A-677E-48DB-8DA8-A6E3424DDD14}"/>
              </a:ext>
            </a:extLst>
          </p:cNvPr>
          <p:cNvSpPr/>
          <p:nvPr/>
        </p:nvSpPr>
        <p:spPr>
          <a:xfrm>
            <a:off x="8912542" y="2162138"/>
            <a:ext cx="150821" cy="1319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4" name="Flussdiagramm: Verbinder 63">
            <a:extLst>
              <a:ext uri="{FF2B5EF4-FFF2-40B4-BE49-F238E27FC236}">
                <a16:creationId xmlns:a16="http://schemas.microsoft.com/office/drawing/2014/main" id="{E7681709-6FE7-4B4D-8D21-9898FC194773}"/>
              </a:ext>
            </a:extLst>
          </p:cNvPr>
          <p:cNvSpPr/>
          <p:nvPr/>
        </p:nvSpPr>
        <p:spPr>
          <a:xfrm>
            <a:off x="8205855" y="2320447"/>
            <a:ext cx="150821" cy="1319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9" name="Flussdiagramm: Verbinder 58">
            <a:extLst>
              <a:ext uri="{FF2B5EF4-FFF2-40B4-BE49-F238E27FC236}">
                <a16:creationId xmlns:a16="http://schemas.microsoft.com/office/drawing/2014/main" id="{C5A40E54-DE70-456E-899C-14B8ED0E7B28}"/>
              </a:ext>
            </a:extLst>
          </p:cNvPr>
          <p:cNvSpPr/>
          <p:nvPr/>
        </p:nvSpPr>
        <p:spPr>
          <a:xfrm>
            <a:off x="7126664" y="3091992"/>
            <a:ext cx="150821" cy="1319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49A44570-96B5-4583-AF8D-7D001C654539}"/>
              </a:ext>
            </a:extLst>
          </p:cNvPr>
          <p:cNvCxnSpPr/>
          <p:nvPr/>
        </p:nvCxnSpPr>
        <p:spPr>
          <a:xfrm>
            <a:off x="1656862" y="4587631"/>
            <a:ext cx="897206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55DFCFE2-748D-4F8F-9256-21C98B5AD620}"/>
              </a:ext>
            </a:extLst>
          </p:cNvPr>
          <p:cNvCxnSpPr>
            <a:cxnSpLocks/>
          </p:cNvCxnSpPr>
          <p:nvPr/>
        </p:nvCxnSpPr>
        <p:spPr>
          <a:xfrm flipV="1">
            <a:off x="5359552" y="1630017"/>
            <a:ext cx="0" cy="3228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001674D4-30F6-4D36-A2C9-8F7BD52FCE23}"/>
              </a:ext>
            </a:extLst>
          </p:cNvPr>
          <p:cNvCxnSpPr>
            <a:cxnSpLocks/>
          </p:cNvCxnSpPr>
          <p:nvPr/>
        </p:nvCxnSpPr>
        <p:spPr>
          <a:xfrm flipV="1">
            <a:off x="7205581" y="2969443"/>
            <a:ext cx="0" cy="1822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17DDEFD3-A442-4376-AF83-AFB4FCC87B40}"/>
              </a:ext>
            </a:extLst>
          </p:cNvPr>
          <p:cNvCxnSpPr>
            <a:cxnSpLocks/>
          </p:cNvCxnSpPr>
          <p:nvPr/>
        </p:nvCxnSpPr>
        <p:spPr>
          <a:xfrm flipV="1">
            <a:off x="8987998" y="1630018"/>
            <a:ext cx="0" cy="3236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F02675DE-E52F-4F4F-924F-AF5685B47C9E}"/>
              </a:ext>
            </a:extLst>
          </p:cNvPr>
          <p:cNvSpPr txBox="1"/>
          <p:nvPr/>
        </p:nvSpPr>
        <p:spPr>
          <a:xfrm>
            <a:off x="5117038" y="4880043"/>
            <a:ext cx="48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AA‘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825E3F6-780C-423C-B622-61F14CEF6B7E}"/>
              </a:ext>
            </a:extLst>
          </p:cNvPr>
          <p:cNvSpPr txBox="1"/>
          <p:nvPr/>
        </p:nvSpPr>
        <p:spPr>
          <a:xfrm>
            <a:off x="8745483" y="4811836"/>
            <a:ext cx="54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BB‘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2C2E9467-61C0-4B93-BBD6-C37F233D3E9C}"/>
              </a:ext>
            </a:extLst>
          </p:cNvPr>
          <p:cNvSpPr txBox="1"/>
          <p:nvPr/>
        </p:nvSpPr>
        <p:spPr>
          <a:xfrm>
            <a:off x="6963067" y="4811836"/>
            <a:ext cx="48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PP‘</a:t>
            </a:r>
          </a:p>
        </p:txBody>
      </p:sp>
      <p:sp>
        <p:nvSpPr>
          <p:cNvPr id="49" name="Freihandform: Form 48">
            <a:extLst>
              <a:ext uri="{FF2B5EF4-FFF2-40B4-BE49-F238E27FC236}">
                <a16:creationId xmlns:a16="http://schemas.microsoft.com/office/drawing/2014/main" id="{9057D4F5-C384-4FE9-A002-7AE533BFFD51}"/>
              </a:ext>
            </a:extLst>
          </p:cNvPr>
          <p:cNvSpPr/>
          <p:nvPr/>
        </p:nvSpPr>
        <p:spPr>
          <a:xfrm>
            <a:off x="4007457" y="1908313"/>
            <a:ext cx="7728668" cy="2663687"/>
          </a:xfrm>
          <a:custGeom>
            <a:avLst/>
            <a:gdLst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957392 w 7108466"/>
              <a:gd name="connsiteY5" fmla="*/ 2663687 h 2663687"/>
              <a:gd name="connsiteX6" fmla="*/ 7108466 w 7108466"/>
              <a:gd name="connsiteY6" fmla="*/ 2576223 h 2663687"/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416703 w 7108466"/>
              <a:gd name="connsiteY5" fmla="*/ 2663687 h 2663687"/>
              <a:gd name="connsiteX6" fmla="*/ 7108466 w 7108466"/>
              <a:gd name="connsiteY6" fmla="*/ 2576223 h 2663687"/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416703 w 7108466"/>
              <a:gd name="connsiteY5" fmla="*/ 2663687 h 2663687"/>
              <a:gd name="connsiteX6" fmla="*/ 6877879 w 7108466"/>
              <a:gd name="connsiteY6" fmla="*/ 2409245 h 2663687"/>
              <a:gd name="connsiteX7" fmla="*/ 7108466 w 7108466"/>
              <a:gd name="connsiteY7" fmla="*/ 2576223 h 2663687"/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416703 w 7108466"/>
              <a:gd name="connsiteY5" fmla="*/ 2663687 h 2663687"/>
              <a:gd name="connsiteX6" fmla="*/ 7108466 w 7108466"/>
              <a:gd name="connsiteY6" fmla="*/ 2576223 h 2663687"/>
              <a:gd name="connsiteX0" fmla="*/ 0 w 6416703"/>
              <a:gd name="connsiteY0" fmla="*/ 1940118 h 2663687"/>
              <a:gd name="connsiteX1" fmla="*/ 1359673 w 6416703"/>
              <a:gd name="connsiteY1" fmla="*/ 1940118 h 2663687"/>
              <a:gd name="connsiteX2" fmla="*/ 1415333 w 6416703"/>
              <a:gd name="connsiteY2" fmla="*/ 0 h 2663687"/>
              <a:gd name="connsiteX3" fmla="*/ 4985468 w 6416703"/>
              <a:gd name="connsiteY3" fmla="*/ 0 h 2663687"/>
              <a:gd name="connsiteX4" fmla="*/ 5049079 w 6416703"/>
              <a:gd name="connsiteY4" fmla="*/ 2663687 h 2663687"/>
              <a:gd name="connsiteX5" fmla="*/ 6416703 w 6416703"/>
              <a:gd name="connsiteY5" fmla="*/ 2663687 h 2663687"/>
              <a:gd name="connsiteX0" fmla="*/ 0 w 7728668"/>
              <a:gd name="connsiteY0" fmla="*/ 1940118 h 2663687"/>
              <a:gd name="connsiteX1" fmla="*/ 1359673 w 7728668"/>
              <a:gd name="connsiteY1" fmla="*/ 1940118 h 2663687"/>
              <a:gd name="connsiteX2" fmla="*/ 1415333 w 7728668"/>
              <a:gd name="connsiteY2" fmla="*/ 0 h 2663687"/>
              <a:gd name="connsiteX3" fmla="*/ 4985468 w 7728668"/>
              <a:gd name="connsiteY3" fmla="*/ 0 h 2663687"/>
              <a:gd name="connsiteX4" fmla="*/ 5049079 w 7728668"/>
              <a:gd name="connsiteY4" fmla="*/ 2663687 h 2663687"/>
              <a:gd name="connsiteX5" fmla="*/ 7728668 w 7728668"/>
              <a:gd name="connsiteY5" fmla="*/ 2655736 h 2663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28668" h="2663687">
                <a:moveTo>
                  <a:pt x="0" y="1940118"/>
                </a:moveTo>
                <a:lnTo>
                  <a:pt x="1359673" y="1940118"/>
                </a:lnTo>
                <a:lnTo>
                  <a:pt x="1415333" y="0"/>
                </a:lnTo>
                <a:lnTo>
                  <a:pt x="4985468" y="0"/>
                </a:lnTo>
                <a:lnTo>
                  <a:pt x="5049079" y="2663687"/>
                </a:lnTo>
                <a:lnTo>
                  <a:pt x="7728668" y="2655736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51" name="Freihandform: Form 50">
            <a:extLst>
              <a:ext uri="{FF2B5EF4-FFF2-40B4-BE49-F238E27FC236}">
                <a16:creationId xmlns:a16="http://schemas.microsoft.com/office/drawing/2014/main" id="{2D3C1D39-8F13-4877-9747-46712EFBED9C}"/>
              </a:ext>
            </a:extLst>
          </p:cNvPr>
          <p:cNvSpPr/>
          <p:nvPr/>
        </p:nvSpPr>
        <p:spPr>
          <a:xfrm>
            <a:off x="3609892" y="2226365"/>
            <a:ext cx="8285259" cy="2289976"/>
          </a:xfrm>
          <a:custGeom>
            <a:avLst/>
            <a:gdLst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8285259"/>
              <a:gd name="connsiteY0" fmla="*/ 2043485 h 2289976"/>
              <a:gd name="connsiteX1" fmla="*/ 1757238 w 8285259"/>
              <a:gd name="connsiteY1" fmla="*/ 2043485 h 2289976"/>
              <a:gd name="connsiteX2" fmla="*/ 5383033 w 8285259"/>
              <a:gd name="connsiteY2" fmla="*/ 0 h 2289976"/>
              <a:gd name="connsiteX3" fmla="*/ 7490129 w 8285259"/>
              <a:gd name="connsiteY3" fmla="*/ 2289976 h 2289976"/>
              <a:gd name="connsiteX4" fmla="*/ 8285259 w 8285259"/>
              <a:gd name="connsiteY4" fmla="*/ 2289976 h 2289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85259" h="2289976">
                <a:moveTo>
                  <a:pt x="0" y="2043485"/>
                </a:moveTo>
                <a:lnTo>
                  <a:pt x="1757238" y="2043485"/>
                </a:lnTo>
                <a:cubicBezTo>
                  <a:pt x="2989690" y="2006379"/>
                  <a:pt x="3951798" y="5301"/>
                  <a:pt x="5383033" y="0"/>
                </a:cubicBezTo>
                <a:cubicBezTo>
                  <a:pt x="5783248" y="7951"/>
                  <a:pt x="6517420" y="2282025"/>
                  <a:pt x="7490129" y="2289976"/>
                </a:cubicBezTo>
                <a:lnTo>
                  <a:pt x="8285259" y="2289976"/>
                </a:lnTo>
              </a:path>
            </a:pathLst>
          </a:custGeom>
          <a:noFill/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42D7808F-79D8-4D1B-A136-6A1D3F16DB7D}"/>
              </a:ext>
            </a:extLst>
          </p:cNvPr>
          <p:cNvCxnSpPr/>
          <p:nvPr/>
        </p:nvCxnSpPr>
        <p:spPr>
          <a:xfrm>
            <a:off x="1656862" y="1908313"/>
            <a:ext cx="969693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feld 54">
            <a:extLst>
              <a:ext uri="{FF2B5EF4-FFF2-40B4-BE49-F238E27FC236}">
                <a16:creationId xmlns:a16="http://schemas.microsoft.com/office/drawing/2014/main" id="{A9F5BC35-6D73-40A3-9432-CAF4CEABCFE2}"/>
              </a:ext>
            </a:extLst>
          </p:cNvPr>
          <p:cNvSpPr txBox="1"/>
          <p:nvPr/>
        </p:nvSpPr>
        <p:spPr>
          <a:xfrm>
            <a:off x="1247964" y="4402966"/>
            <a:ext cx="373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0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17584DA-F0BF-4BDA-B07F-CC32757B55A3}"/>
              </a:ext>
            </a:extLst>
          </p:cNvPr>
          <p:cNvSpPr txBox="1"/>
          <p:nvPr/>
        </p:nvSpPr>
        <p:spPr>
          <a:xfrm>
            <a:off x="964149" y="1730226"/>
            <a:ext cx="571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100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6675450E-5CD6-4454-8613-E82F322E55A6}"/>
              </a:ext>
            </a:extLst>
          </p:cNvPr>
          <p:cNvSpPr txBox="1"/>
          <p:nvPr/>
        </p:nvSpPr>
        <p:spPr>
          <a:xfrm>
            <a:off x="664457" y="2017103"/>
            <a:ext cx="1189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[%], [km/h]</a:t>
            </a:r>
          </a:p>
        </p:txBody>
      </p: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4C87D262-6ECD-44EC-ADD2-FD065D0B86F7}"/>
              </a:ext>
            </a:extLst>
          </p:cNvPr>
          <p:cNvCxnSpPr/>
          <p:nvPr/>
        </p:nvCxnSpPr>
        <p:spPr>
          <a:xfrm flipH="1">
            <a:off x="6020913" y="3167406"/>
            <a:ext cx="1446036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>
            <a:extLst>
              <a:ext uri="{FF2B5EF4-FFF2-40B4-BE49-F238E27FC236}">
                <a16:creationId xmlns:a16="http://schemas.microsoft.com/office/drawing/2014/main" id="{8111A717-7640-44C9-9F4D-981170BB7833}"/>
              </a:ext>
            </a:extLst>
          </p:cNvPr>
          <p:cNvSpPr txBox="1"/>
          <p:nvPr/>
        </p:nvSpPr>
        <p:spPr>
          <a:xfrm>
            <a:off x="5929460" y="2790334"/>
            <a:ext cx="782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/>
              <a:t>v</a:t>
            </a:r>
            <a:r>
              <a:rPr lang="de-AT" baseline="-25000" dirty="0" err="1"/>
              <a:t>test</a:t>
            </a:r>
            <a:endParaRPr lang="de-AT" baseline="-25000" dirty="0"/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4F2D43C2-159E-4C22-A236-0328BA262668}"/>
              </a:ext>
            </a:extLst>
          </p:cNvPr>
          <p:cNvSpPr txBox="1"/>
          <p:nvPr/>
        </p:nvSpPr>
        <p:spPr>
          <a:xfrm>
            <a:off x="5929460" y="3117701"/>
            <a:ext cx="1105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100" dirty="0"/>
              <a:t>+/- 1 </a:t>
            </a:r>
            <a:r>
              <a:rPr lang="de-AT" sz="1100" dirty="0" err="1"/>
              <a:t>kph</a:t>
            </a:r>
            <a:endParaRPr lang="de-AT" sz="1100" dirty="0"/>
          </a:p>
        </p:txBody>
      </p: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9984FC86-1AEB-4D41-9A66-2F3A25CA4407}"/>
              </a:ext>
            </a:extLst>
          </p:cNvPr>
          <p:cNvCxnSpPr/>
          <p:nvPr/>
        </p:nvCxnSpPr>
        <p:spPr>
          <a:xfrm flipV="1">
            <a:off x="7205581" y="2537072"/>
            <a:ext cx="0" cy="42591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>
            <a:extLst>
              <a:ext uri="{FF2B5EF4-FFF2-40B4-BE49-F238E27FC236}">
                <a16:creationId xmlns:a16="http://schemas.microsoft.com/office/drawing/2014/main" id="{F87C738E-CEB4-4A42-A1E5-F66E954BF43E}"/>
              </a:ext>
            </a:extLst>
          </p:cNvPr>
          <p:cNvSpPr txBox="1"/>
          <p:nvPr/>
        </p:nvSpPr>
        <p:spPr>
          <a:xfrm rot="16200000">
            <a:off x="6714684" y="2599002"/>
            <a:ext cx="552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/>
              <a:t>n</a:t>
            </a:r>
            <a:r>
              <a:rPr lang="de-AT" baseline="-25000" dirty="0" err="1"/>
              <a:t>PP</a:t>
            </a:r>
            <a:r>
              <a:rPr lang="de-AT" baseline="-25000" dirty="0"/>
              <a:t>‘</a:t>
            </a:r>
          </a:p>
        </p:txBody>
      </p:sp>
      <p:cxnSp>
        <p:nvCxnSpPr>
          <p:cNvPr id="75" name="Gerader Verbinder 74">
            <a:extLst>
              <a:ext uri="{FF2B5EF4-FFF2-40B4-BE49-F238E27FC236}">
                <a16:creationId xmlns:a16="http://schemas.microsoft.com/office/drawing/2014/main" id="{30E636C3-4118-4FE3-A418-90D1AF4CBA7B}"/>
              </a:ext>
            </a:extLst>
          </p:cNvPr>
          <p:cNvCxnSpPr>
            <a:cxnSpLocks/>
          </p:cNvCxnSpPr>
          <p:nvPr/>
        </p:nvCxnSpPr>
        <p:spPr>
          <a:xfrm>
            <a:off x="2805644" y="2396447"/>
            <a:ext cx="380616" cy="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6369CF86-57CF-4A7B-A93B-F664A376254B}"/>
              </a:ext>
            </a:extLst>
          </p:cNvPr>
          <p:cNvCxnSpPr>
            <a:cxnSpLocks/>
          </p:cNvCxnSpPr>
          <p:nvPr/>
        </p:nvCxnSpPr>
        <p:spPr>
          <a:xfrm>
            <a:off x="2805644" y="2542654"/>
            <a:ext cx="362780" cy="0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>
            <a:extLst>
              <a:ext uri="{FF2B5EF4-FFF2-40B4-BE49-F238E27FC236}">
                <a16:creationId xmlns:a16="http://schemas.microsoft.com/office/drawing/2014/main" id="{9084D979-7446-46FA-A3DA-A0010C1D8DDA}"/>
              </a:ext>
            </a:extLst>
          </p:cNvPr>
          <p:cNvSpPr txBox="1"/>
          <p:nvPr/>
        </p:nvSpPr>
        <p:spPr>
          <a:xfrm>
            <a:off x="3168424" y="2236978"/>
            <a:ext cx="2033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err="1"/>
              <a:t>throttle</a:t>
            </a:r>
            <a:r>
              <a:rPr lang="de-AT" sz="1200" dirty="0"/>
              <a:t> </a:t>
            </a:r>
            <a:r>
              <a:rPr lang="de-AT" sz="1200" dirty="0" err="1"/>
              <a:t>operation</a:t>
            </a:r>
            <a:endParaRPr lang="de-AT" sz="1200" dirty="0"/>
          </a:p>
          <a:p>
            <a:r>
              <a:rPr lang="de-AT" sz="1200" dirty="0" err="1"/>
              <a:t>speed</a:t>
            </a:r>
            <a:r>
              <a:rPr lang="de-AT" sz="1200" dirty="0"/>
              <a:t> / </a:t>
            </a:r>
            <a:r>
              <a:rPr lang="de-AT" sz="1200" dirty="0" err="1"/>
              <a:t>rpm</a:t>
            </a:r>
            <a:endParaRPr lang="de-AT" sz="1200" dirty="0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D4530C1D-CF47-4CE0-907E-36BCCC82928D}"/>
              </a:ext>
            </a:extLst>
          </p:cNvPr>
          <p:cNvSpPr/>
          <p:nvPr/>
        </p:nvSpPr>
        <p:spPr>
          <a:xfrm>
            <a:off x="2714920" y="2236978"/>
            <a:ext cx="172573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CB433F4B-8BD1-44BC-8057-FE6BFD10C1C5}"/>
              </a:ext>
            </a:extLst>
          </p:cNvPr>
          <p:cNvSpPr txBox="1"/>
          <p:nvPr/>
        </p:nvSpPr>
        <p:spPr>
          <a:xfrm>
            <a:off x="2550660" y="3906432"/>
            <a:ext cx="3046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err="1"/>
              <a:t>approach</a:t>
            </a:r>
            <a:r>
              <a:rPr lang="de-AT" sz="1600" dirty="0"/>
              <a:t> AA‘ at </a:t>
            </a:r>
            <a:r>
              <a:rPr lang="de-AT" sz="1600" dirty="0" err="1"/>
              <a:t>constant</a:t>
            </a:r>
            <a:r>
              <a:rPr lang="de-AT" sz="1600" dirty="0"/>
              <a:t> </a:t>
            </a:r>
            <a:r>
              <a:rPr lang="de-AT" sz="1600" dirty="0" err="1"/>
              <a:t>speed</a:t>
            </a:r>
            <a:endParaRPr lang="de-AT" sz="1600" dirty="0"/>
          </a:p>
        </p:txBody>
      </p: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97C7702F-C372-445B-B764-3608AB6596B0}"/>
              </a:ext>
            </a:extLst>
          </p:cNvPr>
          <p:cNvCxnSpPr>
            <a:cxnSpLocks/>
          </p:cNvCxnSpPr>
          <p:nvPr/>
        </p:nvCxnSpPr>
        <p:spPr>
          <a:xfrm flipH="1" flipV="1">
            <a:off x="8912542" y="2225925"/>
            <a:ext cx="1396863" cy="22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feld 87">
            <a:extLst>
              <a:ext uri="{FF2B5EF4-FFF2-40B4-BE49-F238E27FC236}">
                <a16:creationId xmlns:a16="http://schemas.microsoft.com/office/drawing/2014/main" id="{76A176CE-835D-41D7-A642-5C34D6E63A5D}"/>
              </a:ext>
            </a:extLst>
          </p:cNvPr>
          <p:cNvSpPr txBox="1"/>
          <p:nvPr/>
        </p:nvSpPr>
        <p:spPr>
          <a:xfrm>
            <a:off x="9340299" y="1879012"/>
            <a:ext cx="1194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/>
              <a:t>v</a:t>
            </a:r>
            <a:r>
              <a:rPr lang="de-AT" baseline="-25000" dirty="0" err="1"/>
              <a:t>max</a:t>
            </a:r>
            <a:r>
              <a:rPr lang="de-AT" dirty="0"/>
              <a:t> @ BB‘</a:t>
            </a:r>
            <a:endParaRPr lang="de-AT" baseline="-25000" dirty="0"/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F8F16BDA-9B90-4184-B08C-A417446D84F1}"/>
              </a:ext>
            </a:extLst>
          </p:cNvPr>
          <p:cNvSpPr txBox="1"/>
          <p:nvPr/>
        </p:nvSpPr>
        <p:spPr>
          <a:xfrm>
            <a:off x="5398008" y="5410986"/>
            <a:ext cx="3555557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/>
              <a:t>measurement area</a:t>
            </a:r>
          </a:p>
        </p:txBody>
      </p:sp>
      <p:cxnSp>
        <p:nvCxnSpPr>
          <p:cNvPr id="92" name="Gerade Verbindung mit Pfeil 91">
            <a:extLst>
              <a:ext uri="{FF2B5EF4-FFF2-40B4-BE49-F238E27FC236}">
                <a16:creationId xmlns:a16="http://schemas.microsoft.com/office/drawing/2014/main" id="{9D883868-80EB-4749-A47E-E3B192C6A4A1}"/>
              </a:ext>
            </a:extLst>
          </p:cNvPr>
          <p:cNvCxnSpPr>
            <a:cxnSpLocks/>
          </p:cNvCxnSpPr>
          <p:nvPr/>
        </p:nvCxnSpPr>
        <p:spPr>
          <a:xfrm flipH="1">
            <a:off x="8293507" y="1681112"/>
            <a:ext cx="160634" cy="653144"/>
          </a:xfrm>
          <a:prstGeom prst="straightConnector1">
            <a:avLst/>
          </a:prstGeom>
          <a:ln w="25400">
            <a:solidFill>
              <a:srgbClr val="92D05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feld 92">
            <a:extLst>
              <a:ext uri="{FF2B5EF4-FFF2-40B4-BE49-F238E27FC236}">
                <a16:creationId xmlns:a16="http://schemas.microsoft.com/office/drawing/2014/main" id="{316EB9D8-D7BE-43E6-A16E-06DFFFD61CBE}"/>
              </a:ext>
            </a:extLst>
          </p:cNvPr>
          <p:cNvSpPr txBox="1"/>
          <p:nvPr/>
        </p:nvSpPr>
        <p:spPr>
          <a:xfrm>
            <a:off x="8387395" y="1364180"/>
            <a:ext cx="56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/>
              <a:t>L</a:t>
            </a:r>
            <a:r>
              <a:rPr lang="de-AT" baseline="-25000" dirty="0" err="1"/>
              <a:t>max</a:t>
            </a:r>
            <a:endParaRPr lang="de-AT" baseline="-25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D6D964-C6AB-4597-8286-A620A1DDB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6</a:t>
            </a:fld>
            <a:endParaRPr lang="de-AT"/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C68E7E5C-17CE-4A7E-8CCD-82EEF9DFE74E}"/>
              </a:ext>
            </a:extLst>
          </p:cNvPr>
          <p:cNvSpPr txBox="1">
            <a:spLocks/>
          </p:cNvSpPr>
          <p:nvPr/>
        </p:nvSpPr>
        <p:spPr>
          <a:xfrm>
            <a:off x="-1" y="20255"/>
            <a:ext cx="12087225" cy="794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Current R41 ASEP WOT Test:</a:t>
            </a:r>
          </a:p>
        </p:txBody>
      </p:sp>
      <p:sp>
        <p:nvSpPr>
          <p:cNvPr id="35" name="Textfeld 82">
            <a:extLst>
              <a:ext uri="{FF2B5EF4-FFF2-40B4-BE49-F238E27FC236}">
                <a16:creationId xmlns:a16="http://schemas.microsoft.com/office/drawing/2014/main" id="{D4454377-CE15-4415-A97F-F02EE4999E84}"/>
              </a:ext>
            </a:extLst>
          </p:cNvPr>
          <p:cNvSpPr txBox="1"/>
          <p:nvPr/>
        </p:nvSpPr>
        <p:spPr>
          <a:xfrm>
            <a:off x="6576951" y="1530632"/>
            <a:ext cx="2033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/>
              <a:t>WOT </a:t>
            </a:r>
            <a:r>
              <a:rPr lang="de-AT" sz="1600" dirty="0" err="1"/>
              <a:t>Only</a:t>
            </a:r>
            <a:endParaRPr lang="de-AT" sz="1600" dirty="0"/>
          </a:p>
        </p:txBody>
      </p:sp>
      <p:sp>
        <p:nvSpPr>
          <p:cNvPr id="36" name="Textfeld 2">
            <a:extLst>
              <a:ext uri="{FF2B5EF4-FFF2-40B4-BE49-F238E27FC236}">
                <a16:creationId xmlns:a16="http://schemas.microsoft.com/office/drawing/2014/main" id="{6C6A4DC4-02E0-436F-A855-C2DDF42E4D3F}"/>
              </a:ext>
            </a:extLst>
          </p:cNvPr>
          <p:cNvSpPr txBox="1"/>
          <p:nvPr/>
        </p:nvSpPr>
        <p:spPr>
          <a:xfrm>
            <a:off x="1803995" y="5410986"/>
            <a:ext cx="355555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/>
              <a:t>„constant speed“ approach</a:t>
            </a:r>
          </a:p>
        </p:txBody>
      </p:sp>
    </p:spTree>
    <p:extLst>
      <p:ext uri="{BB962C8B-B14F-4D97-AF65-F5344CB8AC3E}">
        <p14:creationId xmlns:p14="http://schemas.microsoft.com/office/powerpoint/2010/main" val="1185473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lussdiagramm: Verbinder 85">
            <a:extLst>
              <a:ext uri="{FF2B5EF4-FFF2-40B4-BE49-F238E27FC236}">
                <a16:creationId xmlns:a16="http://schemas.microsoft.com/office/drawing/2014/main" id="{2A796A3A-677E-48DB-8DA8-A6E3424DDD14}"/>
              </a:ext>
            </a:extLst>
          </p:cNvPr>
          <p:cNvSpPr/>
          <p:nvPr/>
        </p:nvSpPr>
        <p:spPr>
          <a:xfrm>
            <a:off x="8912542" y="2584169"/>
            <a:ext cx="150821" cy="1319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4" name="Flussdiagramm: Verbinder 63">
            <a:extLst>
              <a:ext uri="{FF2B5EF4-FFF2-40B4-BE49-F238E27FC236}">
                <a16:creationId xmlns:a16="http://schemas.microsoft.com/office/drawing/2014/main" id="{E7681709-6FE7-4B4D-8D21-9898FC194773}"/>
              </a:ext>
            </a:extLst>
          </p:cNvPr>
          <p:cNvSpPr/>
          <p:nvPr/>
        </p:nvSpPr>
        <p:spPr>
          <a:xfrm>
            <a:off x="8205855" y="2714342"/>
            <a:ext cx="150821" cy="1319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9" name="Flussdiagramm: Verbinder 58">
            <a:extLst>
              <a:ext uri="{FF2B5EF4-FFF2-40B4-BE49-F238E27FC236}">
                <a16:creationId xmlns:a16="http://schemas.microsoft.com/office/drawing/2014/main" id="{C5A40E54-DE70-456E-899C-14B8ED0E7B28}"/>
              </a:ext>
            </a:extLst>
          </p:cNvPr>
          <p:cNvSpPr/>
          <p:nvPr/>
        </p:nvSpPr>
        <p:spPr>
          <a:xfrm>
            <a:off x="7126664" y="3227302"/>
            <a:ext cx="150821" cy="1319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49A44570-96B5-4583-AF8D-7D001C654539}"/>
              </a:ext>
            </a:extLst>
          </p:cNvPr>
          <p:cNvCxnSpPr/>
          <p:nvPr/>
        </p:nvCxnSpPr>
        <p:spPr>
          <a:xfrm>
            <a:off x="1656862" y="4587631"/>
            <a:ext cx="897206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A9BEEA24-F493-4076-A34E-B77E722EF6B2}"/>
              </a:ext>
            </a:extLst>
          </p:cNvPr>
          <p:cNvCxnSpPr>
            <a:cxnSpLocks/>
          </p:cNvCxnSpPr>
          <p:nvPr/>
        </p:nvCxnSpPr>
        <p:spPr>
          <a:xfrm flipV="1">
            <a:off x="1803995" y="1622066"/>
            <a:ext cx="0" cy="3228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55DFCFE2-748D-4F8F-9256-21C98B5AD620}"/>
              </a:ext>
            </a:extLst>
          </p:cNvPr>
          <p:cNvCxnSpPr>
            <a:cxnSpLocks/>
          </p:cNvCxnSpPr>
          <p:nvPr/>
        </p:nvCxnSpPr>
        <p:spPr>
          <a:xfrm flipV="1">
            <a:off x="5359552" y="1630017"/>
            <a:ext cx="0" cy="3228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001674D4-30F6-4D36-A2C9-8F7BD52FCE23}"/>
              </a:ext>
            </a:extLst>
          </p:cNvPr>
          <p:cNvCxnSpPr>
            <a:cxnSpLocks/>
            <a:stCxn id="42" idx="0"/>
          </p:cNvCxnSpPr>
          <p:nvPr/>
        </p:nvCxnSpPr>
        <p:spPr>
          <a:xfrm flipV="1">
            <a:off x="7205581" y="3236732"/>
            <a:ext cx="0" cy="1575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17DDEFD3-A442-4376-AF83-AFB4FCC87B40}"/>
              </a:ext>
            </a:extLst>
          </p:cNvPr>
          <p:cNvCxnSpPr>
            <a:cxnSpLocks/>
          </p:cNvCxnSpPr>
          <p:nvPr/>
        </p:nvCxnSpPr>
        <p:spPr>
          <a:xfrm flipV="1">
            <a:off x="8987998" y="1630018"/>
            <a:ext cx="0" cy="3236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F02675DE-E52F-4F4F-924F-AF5685B47C9E}"/>
              </a:ext>
            </a:extLst>
          </p:cNvPr>
          <p:cNvSpPr txBox="1"/>
          <p:nvPr/>
        </p:nvSpPr>
        <p:spPr>
          <a:xfrm>
            <a:off x="5117038" y="4880043"/>
            <a:ext cx="48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AA‘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825E3F6-780C-423C-B622-61F14CEF6B7E}"/>
              </a:ext>
            </a:extLst>
          </p:cNvPr>
          <p:cNvSpPr txBox="1"/>
          <p:nvPr/>
        </p:nvSpPr>
        <p:spPr>
          <a:xfrm>
            <a:off x="8745483" y="4811836"/>
            <a:ext cx="54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BB‘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2C2E9467-61C0-4B93-BBD6-C37F233D3E9C}"/>
              </a:ext>
            </a:extLst>
          </p:cNvPr>
          <p:cNvSpPr txBox="1"/>
          <p:nvPr/>
        </p:nvSpPr>
        <p:spPr>
          <a:xfrm>
            <a:off x="6963067" y="4811836"/>
            <a:ext cx="48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PP‘</a:t>
            </a:r>
          </a:p>
        </p:txBody>
      </p:sp>
      <p:sp>
        <p:nvSpPr>
          <p:cNvPr id="49" name="Freihandform: Form 48">
            <a:extLst>
              <a:ext uri="{FF2B5EF4-FFF2-40B4-BE49-F238E27FC236}">
                <a16:creationId xmlns:a16="http://schemas.microsoft.com/office/drawing/2014/main" id="{9057D4F5-C384-4FE9-A002-7AE533BFFD51}"/>
              </a:ext>
            </a:extLst>
          </p:cNvPr>
          <p:cNvSpPr/>
          <p:nvPr/>
        </p:nvSpPr>
        <p:spPr>
          <a:xfrm>
            <a:off x="1106858" y="2358479"/>
            <a:ext cx="10555259" cy="2213521"/>
          </a:xfrm>
          <a:custGeom>
            <a:avLst/>
            <a:gdLst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957392 w 7108466"/>
              <a:gd name="connsiteY5" fmla="*/ 2663687 h 2663687"/>
              <a:gd name="connsiteX6" fmla="*/ 7108466 w 7108466"/>
              <a:gd name="connsiteY6" fmla="*/ 2576223 h 2663687"/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416703 w 7108466"/>
              <a:gd name="connsiteY5" fmla="*/ 2663687 h 2663687"/>
              <a:gd name="connsiteX6" fmla="*/ 7108466 w 7108466"/>
              <a:gd name="connsiteY6" fmla="*/ 2576223 h 2663687"/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416703 w 7108466"/>
              <a:gd name="connsiteY5" fmla="*/ 2663687 h 2663687"/>
              <a:gd name="connsiteX6" fmla="*/ 6877879 w 7108466"/>
              <a:gd name="connsiteY6" fmla="*/ 2409245 h 2663687"/>
              <a:gd name="connsiteX7" fmla="*/ 7108466 w 7108466"/>
              <a:gd name="connsiteY7" fmla="*/ 2576223 h 2663687"/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416703 w 7108466"/>
              <a:gd name="connsiteY5" fmla="*/ 2663687 h 2663687"/>
              <a:gd name="connsiteX6" fmla="*/ 7108466 w 7108466"/>
              <a:gd name="connsiteY6" fmla="*/ 2576223 h 2663687"/>
              <a:gd name="connsiteX0" fmla="*/ 0 w 6416703"/>
              <a:gd name="connsiteY0" fmla="*/ 1940118 h 2663687"/>
              <a:gd name="connsiteX1" fmla="*/ 1359673 w 6416703"/>
              <a:gd name="connsiteY1" fmla="*/ 1940118 h 2663687"/>
              <a:gd name="connsiteX2" fmla="*/ 1415333 w 6416703"/>
              <a:gd name="connsiteY2" fmla="*/ 0 h 2663687"/>
              <a:gd name="connsiteX3" fmla="*/ 4985468 w 6416703"/>
              <a:gd name="connsiteY3" fmla="*/ 0 h 2663687"/>
              <a:gd name="connsiteX4" fmla="*/ 5049079 w 6416703"/>
              <a:gd name="connsiteY4" fmla="*/ 2663687 h 2663687"/>
              <a:gd name="connsiteX5" fmla="*/ 6416703 w 6416703"/>
              <a:gd name="connsiteY5" fmla="*/ 2663687 h 2663687"/>
              <a:gd name="connsiteX0" fmla="*/ 0 w 7728668"/>
              <a:gd name="connsiteY0" fmla="*/ 1940118 h 2663687"/>
              <a:gd name="connsiteX1" fmla="*/ 1359673 w 7728668"/>
              <a:gd name="connsiteY1" fmla="*/ 1940118 h 2663687"/>
              <a:gd name="connsiteX2" fmla="*/ 1415333 w 7728668"/>
              <a:gd name="connsiteY2" fmla="*/ 0 h 2663687"/>
              <a:gd name="connsiteX3" fmla="*/ 4985468 w 7728668"/>
              <a:gd name="connsiteY3" fmla="*/ 0 h 2663687"/>
              <a:gd name="connsiteX4" fmla="*/ 5049079 w 7728668"/>
              <a:gd name="connsiteY4" fmla="*/ 2663687 h 2663687"/>
              <a:gd name="connsiteX5" fmla="*/ 7728668 w 7728668"/>
              <a:gd name="connsiteY5" fmla="*/ 2655736 h 2663687"/>
              <a:gd name="connsiteX0" fmla="*/ 0 w 10660404"/>
              <a:gd name="connsiteY0" fmla="*/ 1940118 h 2663687"/>
              <a:gd name="connsiteX1" fmla="*/ 4291409 w 10660404"/>
              <a:gd name="connsiteY1" fmla="*/ 1940118 h 2663687"/>
              <a:gd name="connsiteX2" fmla="*/ 4347069 w 10660404"/>
              <a:gd name="connsiteY2" fmla="*/ 0 h 2663687"/>
              <a:gd name="connsiteX3" fmla="*/ 7917204 w 10660404"/>
              <a:gd name="connsiteY3" fmla="*/ 0 h 2663687"/>
              <a:gd name="connsiteX4" fmla="*/ 7980815 w 10660404"/>
              <a:gd name="connsiteY4" fmla="*/ 2663687 h 2663687"/>
              <a:gd name="connsiteX5" fmla="*/ 10660404 w 10660404"/>
              <a:gd name="connsiteY5" fmla="*/ 2655736 h 2663687"/>
              <a:gd name="connsiteX0" fmla="*/ 0 w 10660404"/>
              <a:gd name="connsiteY0" fmla="*/ 1940118 h 2663687"/>
              <a:gd name="connsiteX1" fmla="*/ 4291409 w 10660404"/>
              <a:gd name="connsiteY1" fmla="*/ 1940118 h 2663687"/>
              <a:gd name="connsiteX2" fmla="*/ 4347069 w 10660404"/>
              <a:gd name="connsiteY2" fmla="*/ 0 h 2663687"/>
              <a:gd name="connsiteX3" fmla="*/ 7917204 w 10660404"/>
              <a:gd name="connsiteY3" fmla="*/ 0 h 2663687"/>
              <a:gd name="connsiteX4" fmla="*/ 7980815 w 10660404"/>
              <a:gd name="connsiteY4" fmla="*/ 2663687 h 2663687"/>
              <a:gd name="connsiteX5" fmla="*/ 10660404 w 10660404"/>
              <a:gd name="connsiteY5" fmla="*/ 2655736 h 2663687"/>
              <a:gd name="connsiteX0" fmla="*/ 0 w 10660404"/>
              <a:gd name="connsiteY0" fmla="*/ 1940118 h 2663687"/>
              <a:gd name="connsiteX1" fmla="*/ 4291409 w 10660404"/>
              <a:gd name="connsiteY1" fmla="*/ 1940118 h 2663687"/>
              <a:gd name="connsiteX2" fmla="*/ 4347069 w 10660404"/>
              <a:gd name="connsiteY2" fmla="*/ 0 h 2663687"/>
              <a:gd name="connsiteX3" fmla="*/ 7917204 w 10660404"/>
              <a:gd name="connsiteY3" fmla="*/ 0 h 2663687"/>
              <a:gd name="connsiteX4" fmla="*/ 7980815 w 10660404"/>
              <a:gd name="connsiteY4" fmla="*/ 2663687 h 2663687"/>
              <a:gd name="connsiteX5" fmla="*/ 10660404 w 10660404"/>
              <a:gd name="connsiteY5" fmla="*/ 2655736 h 2663687"/>
              <a:gd name="connsiteX0" fmla="*/ 0 w 10660404"/>
              <a:gd name="connsiteY0" fmla="*/ 1940118 h 2663687"/>
              <a:gd name="connsiteX1" fmla="*/ 2157673 w 10660404"/>
              <a:gd name="connsiteY1" fmla="*/ 1937823 h 2663687"/>
              <a:gd name="connsiteX2" fmla="*/ 4291409 w 10660404"/>
              <a:gd name="connsiteY2" fmla="*/ 1940118 h 2663687"/>
              <a:gd name="connsiteX3" fmla="*/ 4347069 w 10660404"/>
              <a:gd name="connsiteY3" fmla="*/ 0 h 2663687"/>
              <a:gd name="connsiteX4" fmla="*/ 7917204 w 10660404"/>
              <a:gd name="connsiteY4" fmla="*/ 0 h 2663687"/>
              <a:gd name="connsiteX5" fmla="*/ 7980815 w 10660404"/>
              <a:gd name="connsiteY5" fmla="*/ 2663687 h 2663687"/>
              <a:gd name="connsiteX6" fmla="*/ 10660404 w 10660404"/>
              <a:gd name="connsiteY6" fmla="*/ 2655736 h 2663687"/>
              <a:gd name="connsiteX0" fmla="*/ 0 w 10660404"/>
              <a:gd name="connsiteY0" fmla="*/ 1940118 h 2663687"/>
              <a:gd name="connsiteX1" fmla="*/ 2148246 w 10660404"/>
              <a:gd name="connsiteY1" fmla="*/ 1287374 h 2663687"/>
              <a:gd name="connsiteX2" fmla="*/ 4291409 w 10660404"/>
              <a:gd name="connsiteY2" fmla="*/ 1940118 h 2663687"/>
              <a:gd name="connsiteX3" fmla="*/ 4347069 w 10660404"/>
              <a:gd name="connsiteY3" fmla="*/ 0 h 2663687"/>
              <a:gd name="connsiteX4" fmla="*/ 7917204 w 10660404"/>
              <a:gd name="connsiteY4" fmla="*/ 0 h 2663687"/>
              <a:gd name="connsiteX5" fmla="*/ 7980815 w 10660404"/>
              <a:gd name="connsiteY5" fmla="*/ 2663687 h 2663687"/>
              <a:gd name="connsiteX6" fmla="*/ 10660404 w 10660404"/>
              <a:gd name="connsiteY6" fmla="*/ 2655736 h 2663687"/>
              <a:gd name="connsiteX0" fmla="*/ 0 w 10618245"/>
              <a:gd name="connsiteY0" fmla="*/ 786567 h 2663687"/>
              <a:gd name="connsiteX1" fmla="*/ 2106087 w 10618245"/>
              <a:gd name="connsiteY1" fmla="*/ 1287374 h 2663687"/>
              <a:gd name="connsiteX2" fmla="*/ 4249250 w 10618245"/>
              <a:gd name="connsiteY2" fmla="*/ 1940118 h 2663687"/>
              <a:gd name="connsiteX3" fmla="*/ 4304910 w 10618245"/>
              <a:gd name="connsiteY3" fmla="*/ 0 h 2663687"/>
              <a:gd name="connsiteX4" fmla="*/ 7875045 w 10618245"/>
              <a:gd name="connsiteY4" fmla="*/ 0 h 2663687"/>
              <a:gd name="connsiteX5" fmla="*/ 7938656 w 10618245"/>
              <a:gd name="connsiteY5" fmla="*/ 2663687 h 2663687"/>
              <a:gd name="connsiteX6" fmla="*/ 10618245 w 10618245"/>
              <a:gd name="connsiteY6" fmla="*/ 2655736 h 2663687"/>
              <a:gd name="connsiteX0" fmla="*/ 0 w 10618245"/>
              <a:gd name="connsiteY0" fmla="*/ 786567 h 2663687"/>
              <a:gd name="connsiteX1" fmla="*/ 2106087 w 10618245"/>
              <a:gd name="connsiteY1" fmla="*/ 1287374 h 2663687"/>
              <a:gd name="connsiteX2" fmla="*/ 4249250 w 10618245"/>
              <a:gd name="connsiteY2" fmla="*/ 1940118 h 2663687"/>
              <a:gd name="connsiteX3" fmla="*/ 4304910 w 10618245"/>
              <a:gd name="connsiteY3" fmla="*/ 464234 h 2663687"/>
              <a:gd name="connsiteX4" fmla="*/ 7875045 w 10618245"/>
              <a:gd name="connsiteY4" fmla="*/ 0 h 2663687"/>
              <a:gd name="connsiteX5" fmla="*/ 7938656 w 10618245"/>
              <a:gd name="connsiteY5" fmla="*/ 2663687 h 2663687"/>
              <a:gd name="connsiteX6" fmla="*/ 10618245 w 10618245"/>
              <a:gd name="connsiteY6" fmla="*/ 2655736 h 2663687"/>
              <a:gd name="connsiteX0" fmla="*/ 0 w 10618245"/>
              <a:gd name="connsiteY0" fmla="*/ 336401 h 2213521"/>
              <a:gd name="connsiteX1" fmla="*/ 2106087 w 10618245"/>
              <a:gd name="connsiteY1" fmla="*/ 837208 h 2213521"/>
              <a:gd name="connsiteX2" fmla="*/ 4249250 w 10618245"/>
              <a:gd name="connsiteY2" fmla="*/ 1489952 h 2213521"/>
              <a:gd name="connsiteX3" fmla="*/ 4304910 w 10618245"/>
              <a:gd name="connsiteY3" fmla="*/ 14068 h 2213521"/>
              <a:gd name="connsiteX4" fmla="*/ 7917205 w 10618245"/>
              <a:gd name="connsiteY4" fmla="*/ 0 h 2213521"/>
              <a:gd name="connsiteX5" fmla="*/ 7938656 w 10618245"/>
              <a:gd name="connsiteY5" fmla="*/ 2213521 h 2213521"/>
              <a:gd name="connsiteX6" fmla="*/ 10618245 w 10618245"/>
              <a:gd name="connsiteY6" fmla="*/ 2205570 h 2213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18245" h="2213521">
                <a:moveTo>
                  <a:pt x="0" y="336401"/>
                </a:moveTo>
                <a:lnTo>
                  <a:pt x="2106087" y="837208"/>
                </a:lnTo>
                <a:lnTo>
                  <a:pt x="4249250" y="1489952"/>
                </a:lnTo>
                <a:lnTo>
                  <a:pt x="4304910" y="14068"/>
                </a:lnTo>
                <a:lnTo>
                  <a:pt x="7917205" y="0"/>
                </a:lnTo>
                <a:lnTo>
                  <a:pt x="7938656" y="2213521"/>
                </a:lnTo>
                <a:lnTo>
                  <a:pt x="10618245" y="2205570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51" name="Freihandform: Form 50">
            <a:extLst>
              <a:ext uri="{FF2B5EF4-FFF2-40B4-BE49-F238E27FC236}">
                <a16:creationId xmlns:a16="http://schemas.microsoft.com/office/drawing/2014/main" id="{2D3C1D39-8F13-4877-9747-46712EFBED9C}"/>
              </a:ext>
            </a:extLst>
          </p:cNvPr>
          <p:cNvSpPr/>
          <p:nvPr/>
        </p:nvSpPr>
        <p:spPr>
          <a:xfrm>
            <a:off x="825505" y="2671143"/>
            <a:ext cx="11069646" cy="1845197"/>
          </a:xfrm>
          <a:custGeom>
            <a:avLst/>
            <a:gdLst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8285259"/>
              <a:gd name="connsiteY0" fmla="*/ 2043485 h 2289976"/>
              <a:gd name="connsiteX1" fmla="*/ 1757238 w 8285259"/>
              <a:gd name="connsiteY1" fmla="*/ 2043485 h 2289976"/>
              <a:gd name="connsiteX2" fmla="*/ 5383033 w 8285259"/>
              <a:gd name="connsiteY2" fmla="*/ 0 h 2289976"/>
              <a:gd name="connsiteX3" fmla="*/ 7490129 w 8285259"/>
              <a:gd name="connsiteY3" fmla="*/ 2289976 h 2289976"/>
              <a:gd name="connsiteX4" fmla="*/ 8285259 w 8285259"/>
              <a:gd name="connsiteY4" fmla="*/ 2289976 h 2289976"/>
              <a:gd name="connsiteX0" fmla="*/ 0 w 10830496"/>
              <a:gd name="connsiteY0" fmla="*/ 2043485 h 2289976"/>
              <a:gd name="connsiteX1" fmla="*/ 4302475 w 10830496"/>
              <a:gd name="connsiteY1" fmla="*/ 2043485 h 2289976"/>
              <a:gd name="connsiteX2" fmla="*/ 7928270 w 10830496"/>
              <a:gd name="connsiteY2" fmla="*/ 0 h 2289976"/>
              <a:gd name="connsiteX3" fmla="*/ 10035366 w 10830496"/>
              <a:gd name="connsiteY3" fmla="*/ 2289976 h 2289976"/>
              <a:gd name="connsiteX4" fmla="*/ 10830496 w 10830496"/>
              <a:gd name="connsiteY4" fmla="*/ 2289976 h 2289976"/>
              <a:gd name="connsiteX0" fmla="*/ 0 w 10830496"/>
              <a:gd name="connsiteY0" fmla="*/ 2043485 h 2289976"/>
              <a:gd name="connsiteX1" fmla="*/ 2206446 w 10830496"/>
              <a:gd name="connsiteY1" fmla="*/ 2043977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49885 w 10830496"/>
              <a:gd name="connsiteY1" fmla="*/ 1525503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49885 w 10830496"/>
              <a:gd name="connsiteY1" fmla="*/ 1525503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59312 w 10830496"/>
              <a:gd name="connsiteY1" fmla="*/ 1327540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59312 w 10830496"/>
              <a:gd name="connsiteY1" fmla="*/ 1327540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59312 w 10830496"/>
              <a:gd name="connsiteY1" fmla="*/ 1327540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59312 w 10830496"/>
              <a:gd name="connsiteY1" fmla="*/ 1327540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97019 w 10830496"/>
              <a:gd name="connsiteY1" fmla="*/ 1553784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97019 w 10830496"/>
              <a:gd name="connsiteY1" fmla="*/ 1553784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97019 w 10830496"/>
              <a:gd name="connsiteY1" fmla="*/ 1553784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1069646"/>
              <a:gd name="connsiteY0" fmla="*/ 1199423 h 2289976"/>
              <a:gd name="connsiteX1" fmla="*/ 2436169 w 11069646"/>
              <a:gd name="connsiteY1" fmla="*/ 1553784 h 2289976"/>
              <a:gd name="connsiteX2" fmla="*/ 4541625 w 11069646"/>
              <a:gd name="connsiteY2" fmla="*/ 2043485 h 2289976"/>
              <a:gd name="connsiteX3" fmla="*/ 8167420 w 11069646"/>
              <a:gd name="connsiteY3" fmla="*/ 0 h 2289976"/>
              <a:gd name="connsiteX4" fmla="*/ 10274516 w 11069646"/>
              <a:gd name="connsiteY4" fmla="*/ 2289976 h 2289976"/>
              <a:gd name="connsiteX5" fmla="*/ 11069646 w 11069646"/>
              <a:gd name="connsiteY5" fmla="*/ 2289976 h 2289976"/>
              <a:gd name="connsiteX0" fmla="*/ 0 w 11069646"/>
              <a:gd name="connsiteY0" fmla="*/ 1199423 h 2289976"/>
              <a:gd name="connsiteX1" fmla="*/ 2436169 w 11069646"/>
              <a:gd name="connsiteY1" fmla="*/ 1595987 h 2289976"/>
              <a:gd name="connsiteX2" fmla="*/ 4541625 w 11069646"/>
              <a:gd name="connsiteY2" fmla="*/ 2043485 h 2289976"/>
              <a:gd name="connsiteX3" fmla="*/ 8167420 w 11069646"/>
              <a:gd name="connsiteY3" fmla="*/ 0 h 2289976"/>
              <a:gd name="connsiteX4" fmla="*/ 10274516 w 11069646"/>
              <a:gd name="connsiteY4" fmla="*/ 2289976 h 2289976"/>
              <a:gd name="connsiteX5" fmla="*/ 11069646 w 11069646"/>
              <a:gd name="connsiteY5" fmla="*/ 2289976 h 2289976"/>
              <a:gd name="connsiteX0" fmla="*/ 0 w 11069646"/>
              <a:gd name="connsiteY0" fmla="*/ 1199423 h 2289976"/>
              <a:gd name="connsiteX1" fmla="*/ 2436169 w 11069646"/>
              <a:gd name="connsiteY1" fmla="*/ 1595987 h 2289976"/>
              <a:gd name="connsiteX2" fmla="*/ 4541625 w 11069646"/>
              <a:gd name="connsiteY2" fmla="*/ 2043485 h 2289976"/>
              <a:gd name="connsiteX3" fmla="*/ 8167420 w 11069646"/>
              <a:gd name="connsiteY3" fmla="*/ 0 h 2289976"/>
              <a:gd name="connsiteX4" fmla="*/ 10274516 w 11069646"/>
              <a:gd name="connsiteY4" fmla="*/ 2289976 h 2289976"/>
              <a:gd name="connsiteX5" fmla="*/ 11069646 w 11069646"/>
              <a:gd name="connsiteY5" fmla="*/ 2289976 h 2289976"/>
              <a:gd name="connsiteX0" fmla="*/ 0 w 11069646"/>
              <a:gd name="connsiteY0" fmla="*/ 1199423 h 2289976"/>
              <a:gd name="connsiteX1" fmla="*/ 2436169 w 11069646"/>
              <a:gd name="connsiteY1" fmla="*/ 1595987 h 2289976"/>
              <a:gd name="connsiteX2" fmla="*/ 4541625 w 11069646"/>
              <a:gd name="connsiteY2" fmla="*/ 2043485 h 2289976"/>
              <a:gd name="connsiteX3" fmla="*/ 8167420 w 11069646"/>
              <a:gd name="connsiteY3" fmla="*/ 0 h 2289976"/>
              <a:gd name="connsiteX4" fmla="*/ 10274516 w 11069646"/>
              <a:gd name="connsiteY4" fmla="*/ 2289976 h 2289976"/>
              <a:gd name="connsiteX5" fmla="*/ 11069646 w 11069646"/>
              <a:gd name="connsiteY5" fmla="*/ 2289976 h 2289976"/>
              <a:gd name="connsiteX0" fmla="*/ 0 w 11069646"/>
              <a:gd name="connsiteY0" fmla="*/ 1199423 h 2289976"/>
              <a:gd name="connsiteX1" fmla="*/ 2436169 w 11069646"/>
              <a:gd name="connsiteY1" fmla="*/ 1595987 h 2289976"/>
              <a:gd name="connsiteX2" fmla="*/ 4541625 w 11069646"/>
              <a:gd name="connsiteY2" fmla="*/ 2043485 h 2289976"/>
              <a:gd name="connsiteX3" fmla="*/ 8167420 w 11069646"/>
              <a:gd name="connsiteY3" fmla="*/ 0 h 2289976"/>
              <a:gd name="connsiteX4" fmla="*/ 10274516 w 11069646"/>
              <a:gd name="connsiteY4" fmla="*/ 2289976 h 2289976"/>
              <a:gd name="connsiteX5" fmla="*/ 11069646 w 11069646"/>
              <a:gd name="connsiteY5" fmla="*/ 2289976 h 2289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69646" h="2289976">
                <a:moveTo>
                  <a:pt x="0" y="1199423"/>
                </a:moveTo>
                <a:cubicBezTo>
                  <a:pt x="716628" y="1177591"/>
                  <a:pt x="1733754" y="1472357"/>
                  <a:pt x="2436169" y="1595987"/>
                </a:cubicBezTo>
                <a:cubicBezTo>
                  <a:pt x="3635820" y="2051741"/>
                  <a:pt x="4223163" y="2040507"/>
                  <a:pt x="4541625" y="2043485"/>
                </a:cubicBezTo>
                <a:cubicBezTo>
                  <a:pt x="5632675" y="1742428"/>
                  <a:pt x="6736185" y="5301"/>
                  <a:pt x="8167420" y="0"/>
                </a:cubicBezTo>
                <a:cubicBezTo>
                  <a:pt x="8567635" y="7951"/>
                  <a:pt x="9301807" y="2282025"/>
                  <a:pt x="10274516" y="2289976"/>
                </a:cubicBezTo>
                <a:lnTo>
                  <a:pt x="11069646" y="2289976"/>
                </a:lnTo>
              </a:path>
            </a:pathLst>
          </a:custGeom>
          <a:noFill/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42D7808F-79D8-4D1B-A136-6A1D3F16DB7D}"/>
              </a:ext>
            </a:extLst>
          </p:cNvPr>
          <p:cNvCxnSpPr/>
          <p:nvPr/>
        </p:nvCxnSpPr>
        <p:spPr>
          <a:xfrm>
            <a:off x="1656862" y="1908313"/>
            <a:ext cx="969693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feld 54">
            <a:extLst>
              <a:ext uri="{FF2B5EF4-FFF2-40B4-BE49-F238E27FC236}">
                <a16:creationId xmlns:a16="http://schemas.microsoft.com/office/drawing/2014/main" id="{A9F5BC35-6D73-40A3-9432-CAF4CEABCFE2}"/>
              </a:ext>
            </a:extLst>
          </p:cNvPr>
          <p:cNvSpPr txBox="1"/>
          <p:nvPr/>
        </p:nvSpPr>
        <p:spPr>
          <a:xfrm>
            <a:off x="1247964" y="4402966"/>
            <a:ext cx="373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0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17584DA-F0BF-4BDA-B07F-CC32757B55A3}"/>
              </a:ext>
            </a:extLst>
          </p:cNvPr>
          <p:cNvSpPr txBox="1"/>
          <p:nvPr/>
        </p:nvSpPr>
        <p:spPr>
          <a:xfrm>
            <a:off x="964149" y="1730226"/>
            <a:ext cx="571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100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6675450E-5CD6-4454-8613-E82F322E55A6}"/>
              </a:ext>
            </a:extLst>
          </p:cNvPr>
          <p:cNvSpPr txBox="1"/>
          <p:nvPr/>
        </p:nvSpPr>
        <p:spPr>
          <a:xfrm>
            <a:off x="664457" y="2017103"/>
            <a:ext cx="1189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[%], [km/h]</a:t>
            </a:r>
          </a:p>
        </p:txBody>
      </p: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4C87D262-6ECD-44EC-ADD2-FD065D0B86F7}"/>
              </a:ext>
            </a:extLst>
          </p:cNvPr>
          <p:cNvCxnSpPr>
            <a:cxnSpLocks/>
          </p:cNvCxnSpPr>
          <p:nvPr/>
        </p:nvCxnSpPr>
        <p:spPr>
          <a:xfrm flipH="1">
            <a:off x="6478304" y="3302716"/>
            <a:ext cx="988645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>
            <a:extLst>
              <a:ext uri="{FF2B5EF4-FFF2-40B4-BE49-F238E27FC236}">
                <a16:creationId xmlns:a16="http://schemas.microsoft.com/office/drawing/2014/main" id="{F87C738E-CEB4-4A42-A1E5-F66E954BF43E}"/>
              </a:ext>
            </a:extLst>
          </p:cNvPr>
          <p:cNvSpPr txBox="1"/>
          <p:nvPr/>
        </p:nvSpPr>
        <p:spPr>
          <a:xfrm>
            <a:off x="6478304" y="2936605"/>
            <a:ext cx="552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/>
              <a:t>n</a:t>
            </a:r>
            <a:r>
              <a:rPr lang="de-AT" baseline="-25000" dirty="0" err="1"/>
              <a:t>PP</a:t>
            </a:r>
            <a:r>
              <a:rPr lang="de-AT" baseline="-25000" dirty="0"/>
              <a:t>‘</a:t>
            </a:r>
          </a:p>
        </p:txBody>
      </p:sp>
      <p:cxnSp>
        <p:nvCxnSpPr>
          <p:cNvPr id="75" name="Gerader Verbinder 74">
            <a:extLst>
              <a:ext uri="{FF2B5EF4-FFF2-40B4-BE49-F238E27FC236}">
                <a16:creationId xmlns:a16="http://schemas.microsoft.com/office/drawing/2014/main" id="{30E636C3-4118-4FE3-A418-90D1AF4CBA7B}"/>
              </a:ext>
            </a:extLst>
          </p:cNvPr>
          <p:cNvCxnSpPr>
            <a:cxnSpLocks/>
          </p:cNvCxnSpPr>
          <p:nvPr/>
        </p:nvCxnSpPr>
        <p:spPr>
          <a:xfrm>
            <a:off x="2805644" y="2396447"/>
            <a:ext cx="380616" cy="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6369CF86-57CF-4A7B-A93B-F664A376254B}"/>
              </a:ext>
            </a:extLst>
          </p:cNvPr>
          <p:cNvCxnSpPr>
            <a:cxnSpLocks/>
          </p:cNvCxnSpPr>
          <p:nvPr/>
        </p:nvCxnSpPr>
        <p:spPr>
          <a:xfrm>
            <a:off x="2805644" y="2542654"/>
            <a:ext cx="362780" cy="0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>
            <a:extLst>
              <a:ext uri="{FF2B5EF4-FFF2-40B4-BE49-F238E27FC236}">
                <a16:creationId xmlns:a16="http://schemas.microsoft.com/office/drawing/2014/main" id="{9084D979-7446-46FA-A3DA-A0010C1D8DDA}"/>
              </a:ext>
            </a:extLst>
          </p:cNvPr>
          <p:cNvSpPr txBox="1"/>
          <p:nvPr/>
        </p:nvSpPr>
        <p:spPr>
          <a:xfrm>
            <a:off x="3168424" y="2208842"/>
            <a:ext cx="2033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err="1"/>
              <a:t>throttle</a:t>
            </a:r>
            <a:r>
              <a:rPr lang="de-AT" sz="1200" dirty="0"/>
              <a:t> </a:t>
            </a:r>
            <a:r>
              <a:rPr lang="de-AT" sz="1200" dirty="0" err="1"/>
              <a:t>operation</a:t>
            </a:r>
            <a:endParaRPr lang="de-AT" sz="1200" dirty="0"/>
          </a:p>
          <a:p>
            <a:r>
              <a:rPr lang="de-AT" sz="1200" dirty="0" err="1"/>
              <a:t>speed</a:t>
            </a:r>
            <a:r>
              <a:rPr lang="de-AT" sz="1200" dirty="0"/>
              <a:t> / </a:t>
            </a:r>
            <a:r>
              <a:rPr lang="de-AT" sz="1200" dirty="0" err="1"/>
              <a:t>rpm</a:t>
            </a:r>
            <a:endParaRPr lang="de-AT" sz="1200" dirty="0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D4530C1D-CF47-4CE0-907E-36BCCC82928D}"/>
              </a:ext>
            </a:extLst>
          </p:cNvPr>
          <p:cNvSpPr/>
          <p:nvPr/>
        </p:nvSpPr>
        <p:spPr>
          <a:xfrm>
            <a:off x="2714920" y="2236978"/>
            <a:ext cx="172573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400" dirty="0"/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CB433F4B-8BD1-44BC-8057-FE6BFD10C1C5}"/>
              </a:ext>
            </a:extLst>
          </p:cNvPr>
          <p:cNvSpPr txBox="1"/>
          <p:nvPr/>
        </p:nvSpPr>
        <p:spPr>
          <a:xfrm>
            <a:off x="1834020" y="3103345"/>
            <a:ext cx="2406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err="1"/>
              <a:t>approach</a:t>
            </a:r>
            <a:r>
              <a:rPr lang="de-AT" sz="1600" dirty="0"/>
              <a:t> AA‘ at variable </a:t>
            </a:r>
            <a:r>
              <a:rPr lang="de-AT" sz="1600" dirty="0" err="1"/>
              <a:t>speed</a:t>
            </a:r>
            <a:endParaRPr lang="de-AT" sz="1600" dirty="0"/>
          </a:p>
        </p:txBody>
      </p: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97C7702F-C372-445B-B764-3608AB6596B0}"/>
              </a:ext>
            </a:extLst>
          </p:cNvPr>
          <p:cNvCxnSpPr>
            <a:cxnSpLocks/>
          </p:cNvCxnSpPr>
          <p:nvPr/>
        </p:nvCxnSpPr>
        <p:spPr>
          <a:xfrm flipH="1" flipV="1">
            <a:off x="8912542" y="2647956"/>
            <a:ext cx="1396863" cy="22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feld 87">
            <a:extLst>
              <a:ext uri="{FF2B5EF4-FFF2-40B4-BE49-F238E27FC236}">
                <a16:creationId xmlns:a16="http://schemas.microsoft.com/office/drawing/2014/main" id="{76A176CE-835D-41D7-A642-5C34D6E63A5D}"/>
              </a:ext>
            </a:extLst>
          </p:cNvPr>
          <p:cNvSpPr txBox="1"/>
          <p:nvPr/>
        </p:nvSpPr>
        <p:spPr>
          <a:xfrm>
            <a:off x="9340299" y="2352447"/>
            <a:ext cx="1194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/>
              <a:t>v</a:t>
            </a:r>
            <a:r>
              <a:rPr lang="de-AT" baseline="-25000" dirty="0" err="1"/>
              <a:t>max</a:t>
            </a:r>
            <a:r>
              <a:rPr lang="de-AT" dirty="0"/>
              <a:t> @ BB‘</a:t>
            </a:r>
            <a:endParaRPr lang="de-AT" baseline="-25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D4360A7-F56F-4832-8ABC-02164FA4EAEB}"/>
              </a:ext>
            </a:extLst>
          </p:cNvPr>
          <p:cNvSpPr txBox="1"/>
          <p:nvPr/>
        </p:nvSpPr>
        <p:spPr>
          <a:xfrm>
            <a:off x="1803995" y="5411438"/>
            <a:ext cx="355555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err="1"/>
              <a:t>pre-measurement</a:t>
            </a:r>
            <a:r>
              <a:rPr lang="de-AT" dirty="0"/>
              <a:t> </a:t>
            </a:r>
            <a:r>
              <a:rPr lang="de-AT" dirty="0" err="1"/>
              <a:t>area</a:t>
            </a:r>
            <a:endParaRPr lang="de-AT" dirty="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31FBD6FF-8E67-4B05-8C9F-1898D315122F}"/>
              </a:ext>
            </a:extLst>
          </p:cNvPr>
          <p:cNvSpPr txBox="1"/>
          <p:nvPr/>
        </p:nvSpPr>
        <p:spPr>
          <a:xfrm>
            <a:off x="5398008" y="5411438"/>
            <a:ext cx="3555557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/>
              <a:t>measurement area</a:t>
            </a:r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4C7739D4-2326-4986-9681-7AD1A6239FCA}"/>
              </a:ext>
            </a:extLst>
          </p:cNvPr>
          <p:cNvCxnSpPr>
            <a:cxnSpLocks/>
          </p:cNvCxnSpPr>
          <p:nvPr/>
        </p:nvCxnSpPr>
        <p:spPr>
          <a:xfrm flipH="1">
            <a:off x="8298861" y="2053488"/>
            <a:ext cx="160634" cy="653144"/>
          </a:xfrm>
          <a:prstGeom prst="straightConnector1">
            <a:avLst/>
          </a:prstGeom>
          <a:ln w="25400">
            <a:solidFill>
              <a:srgbClr val="92D05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EFCB4D20-D16A-4DA0-988F-A721CAF34C7F}"/>
              </a:ext>
            </a:extLst>
          </p:cNvPr>
          <p:cNvSpPr txBox="1"/>
          <p:nvPr/>
        </p:nvSpPr>
        <p:spPr>
          <a:xfrm>
            <a:off x="8392749" y="1877230"/>
            <a:ext cx="56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/>
              <a:t>L</a:t>
            </a:r>
            <a:r>
              <a:rPr lang="de-AT" baseline="-25000" dirty="0" err="1"/>
              <a:t>max</a:t>
            </a:r>
            <a:endParaRPr lang="de-AT" baseline="-25000" dirty="0"/>
          </a:p>
        </p:txBody>
      </p:sp>
      <p:sp>
        <p:nvSpPr>
          <p:cNvPr id="45" name="Flussdiagramm: Verbinder 44">
            <a:extLst>
              <a:ext uri="{FF2B5EF4-FFF2-40B4-BE49-F238E27FC236}">
                <a16:creationId xmlns:a16="http://schemas.microsoft.com/office/drawing/2014/main" id="{D72BBFFF-D279-409C-AF1B-7B5E0C53C029}"/>
              </a:ext>
            </a:extLst>
          </p:cNvPr>
          <p:cNvSpPr/>
          <p:nvPr/>
        </p:nvSpPr>
        <p:spPr>
          <a:xfrm>
            <a:off x="5297182" y="4192781"/>
            <a:ext cx="150821" cy="1319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9B58181D-3DA3-4B8A-A27F-4E958BBA9C9C}"/>
              </a:ext>
            </a:extLst>
          </p:cNvPr>
          <p:cNvCxnSpPr>
            <a:cxnSpLocks/>
          </p:cNvCxnSpPr>
          <p:nvPr/>
        </p:nvCxnSpPr>
        <p:spPr>
          <a:xfrm flipH="1">
            <a:off x="3168424" y="4258768"/>
            <a:ext cx="2291484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>
            <a:extLst>
              <a:ext uri="{FF2B5EF4-FFF2-40B4-BE49-F238E27FC236}">
                <a16:creationId xmlns:a16="http://schemas.microsoft.com/office/drawing/2014/main" id="{BDCA6DF9-4D79-48E9-8E01-E747A3926AE0}"/>
              </a:ext>
            </a:extLst>
          </p:cNvPr>
          <p:cNvSpPr txBox="1"/>
          <p:nvPr/>
        </p:nvSpPr>
        <p:spPr>
          <a:xfrm>
            <a:off x="3140599" y="3918724"/>
            <a:ext cx="621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 err="1"/>
              <a:t>v</a:t>
            </a:r>
            <a:r>
              <a:rPr lang="de-AT" sz="2000" baseline="-25000" dirty="0" err="1"/>
              <a:t>test</a:t>
            </a:r>
            <a:endParaRPr lang="de-AT" sz="2000" baseline="-25000" dirty="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CA6FF357-93AD-4AFA-8802-961778887921}"/>
              </a:ext>
            </a:extLst>
          </p:cNvPr>
          <p:cNvSpPr txBox="1"/>
          <p:nvPr/>
        </p:nvSpPr>
        <p:spPr>
          <a:xfrm>
            <a:off x="3140599" y="4252405"/>
            <a:ext cx="139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>
                <a:highlight>
                  <a:srgbClr val="FFFF00"/>
                </a:highlight>
              </a:rPr>
              <a:t>+/- [ </a:t>
            </a:r>
            <a:r>
              <a:rPr lang="de-AT" sz="1400" b="1" dirty="0">
                <a:highlight>
                  <a:srgbClr val="FFFF00"/>
                </a:highlight>
              </a:rPr>
              <a:t>5 ]</a:t>
            </a:r>
            <a:r>
              <a:rPr lang="de-AT" sz="1400" dirty="0">
                <a:highlight>
                  <a:srgbClr val="FFFF00"/>
                </a:highlight>
              </a:rPr>
              <a:t> km/h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1B0E7-C1C0-4005-B6C5-243CFB47B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7</a:t>
            </a:fld>
            <a:endParaRPr lang="de-AT"/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8AB49510-9F57-49A9-BE03-2EF70D0CDE15}"/>
              </a:ext>
            </a:extLst>
          </p:cNvPr>
          <p:cNvSpPr txBox="1">
            <a:spLocks/>
          </p:cNvSpPr>
          <p:nvPr/>
        </p:nvSpPr>
        <p:spPr>
          <a:xfrm>
            <a:off x="-1" y="20255"/>
            <a:ext cx="12087225" cy="794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Proposal for a Revised R41 ASEP (example 1):</a:t>
            </a:r>
          </a:p>
        </p:txBody>
      </p:sp>
      <p:sp>
        <p:nvSpPr>
          <p:cNvPr id="58" name="Textfeld 82">
            <a:extLst>
              <a:ext uri="{FF2B5EF4-FFF2-40B4-BE49-F238E27FC236}">
                <a16:creationId xmlns:a16="http://schemas.microsoft.com/office/drawing/2014/main" id="{17BC0F81-DD78-43E9-BBF3-91CB2B988CE2}"/>
              </a:ext>
            </a:extLst>
          </p:cNvPr>
          <p:cNvSpPr txBox="1"/>
          <p:nvPr/>
        </p:nvSpPr>
        <p:spPr>
          <a:xfrm>
            <a:off x="6096587" y="2061896"/>
            <a:ext cx="2033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/>
              <a:t>Any </a:t>
            </a:r>
            <a:r>
              <a:rPr lang="de-AT" sz="1600" dirty="0" err="1"/>
              <a:t>constant</a:t>
            </a:r>
            <a:r>
              <a:rPr lang="de-AT" sz="1600" dirty="0"/>
              <a:t> </a:t>
            </a:r>
            <a:r>
              <a:rPr lang="de-AT" sz="1600" dirty="0" err="1"/>
              <a:t>throttle</a:t>
            </a:r>
            <a:r>
              <a:rPr lang="de-AT" sz="1600" dirty="0"/>
              <a:t> </a:t>
            </a:r>
          </a:p>
        </p:txBody>
      </p:sp>
      <p:sp>
        <p:nvSpPr>
          <p:cNvPr id="43" name="Textfeld 49">
            <a:extLst>
              <a:ext uri="{FF2B5EF4-FFF2-40B4-BE49-F238E27FC236}">
                <a16:creationId xmlns:a16="http://schemas.microsoft.com/office/drawing/2014/main" id="{52B9337D-1971-43AF-962F-A6055C9B88BB}"/>
              </a:ext>
            </a:extLst>
          </p:cNvPr>
          <p:cNvSpPr txBox="1"/>
          <p:nvPr/>
        </p:nvSpPr>
        <p:spPr>
          <a:xfrm>
            <a:off x="1803995" y="5820308"/>
            <a:ext cx="714956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„real driving“</a:t>
            </a:r>
          </a:p>
        </p:txBody>
      </p:sp>
    </p:spTree>
    <p:extLst>
      <p:ext uri="{BB962C8B-B14F-4D97-AF65-F5344CB8AC3E}">
        <p14:creationId xmlns:p14="http://schemas.microsoft.com/office/powerpoint/2010/main" val="1540316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lussdiagramm: Verbinder 85">
            <a:extLst>
              <a:ext uri="{FF2B5EF4-FFF2-40B4-BE49-F238E27FC236}">
                <a16:creationId xmlns:a16="http://schemas.microsoft.com/office/drawing/2014/main" id="{2A796A3A-677E-48DB-8DA8-A6E3424DDD14}"/>
              </a:ext>
            </a:extLst>
          </p:cNvPr>
          <p:cNvSpPr/>
          <p:nvPr/>
        </p:nvSpPr>
        <p:spPr>
          <a:xfrm>
            <a:off x="8912542" y="1944862"/>
            <a:ext cx="150821" cy="1319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4" name="Flussdiagramm: Verbinder 63">
            <a:extLst>
              <a:ext uri="{FF2B5EF4-FFF2-40B4-BE49-F238E27FC236}">
                <a16:creationId xmlns:a16="http://schemas.microsoft.com/office/drawing/2014/main" id="{E7681709-6FE7-4B4D-8D21-9898FC194773}"/>
              </a:ext>
            </a:extLst>
          </p:cNvPr>
          <p:cNvSpPr/>
          <p:nvPr/>
        </p:nvSpPr>
        <p:spPr>
          <a:xfrm>
            <a:off x="8205855" y="1976425"/>
            <a:ext cx="150821" cy="1319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9" name="Flussdiagramm: Verbinder 58">
            <a:extLst>
              <a:ext uri="{FF2B5EF4-FFF2-40B4-BE49-F238E27FC236}">
                <a16:creationId xmlns:a16="http://schemas.microsoft.com/office/drawing/2014/main" id="{C5A40E54-DE70-456E-899C-14B8ED0E7B28}"/>
              </a:ext>
            </a:extLst>
          </p:cNvPr>
          <p:cNvSpPr/>
          <p:nvPr/>
        </p:nvSpPr>
        <p:spPr>
          <a:xfrm>
            <a:off x="7126664" y="2253858"/>
            <a:ext cx="150821" cy="1319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49A44570-96B5-4583-AF8D-7D001C654539}"/>
              </a:ext>
            </a:extLst>
          </p:cNvPr>
          <p:cNvCxnSpPr/>
          <p:nvPr/>
        </p:nvCxnSpPr>
        <p:spPr>
          <a:xfrm>
            <a:off x="1656862" y="4587631"/>
            <a:ext cx="897206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A9BEEA24-F493-4076-A34E-B77E722EF6B2}"/>
              </a:ext>
            </a:extLst>
          </p:cNvPr>
          <p:cNvCxnSpPr>
            <a:cxnSpLocks/>
          </p:cNvCxnSpPr>
          <p:nvPr/>
        </p:nvCxnSpPr>
        <p:spPr>
          <a:xfrm flipV="1">
            <a:off x="1803995" y="1622066"/>
            <a:ext cx="0" cy="3228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55DFCFE2-748D-4F8F-9256-21C98B5AD620}"/>
              </a:ext>
            </a:extLst>
          </p:cNvPr>
          <p:cNvCxnSpPr>
            <a:cxnSpLocks/>
          </p:cNvCxnSpPr>
          <p:nvPr/>
        </p:nvCxnSpPr>
        <p:spPr>
          <a:xfrm flipV="1">
            <a:off x="5359552" y="1630017"/>
            <a:ext cx="0" cy="3228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001674D4-30F6-4D36-A2C9-8F7BD52FCE23}"/>
              </a:ext>
            </a:extLst>
          </p:cNvPr>
          <p:cNvCxnSpPr>
            <a:cxnSpLocks/>
            <a:endCxn id="59" idx="0"/>
          </p:cNvCxnSpPr>
          <p:nvPr/>
        </p:nvCxnSpPr>
        <p:spPr>
          <a:xfrm flipH="1" flipV="1">
            <a:off x="7202075" y="2253858"/>
            <a:ext cx="3506" cy="25381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17DDEFD3-A442-4376-AF83-AFB4FCC87B40}"/>
              </a:ext>
            </a:extLst>
          </p:cNvPr>
          <p:cNvCxnSpPr>
            <a:cxnSpLocks/>
          </p:cNvCxnSpPr>
          <p:nvPr/>
        </p:nvCxnSpPr>
        <p:spPr>
          <a:xfrm flipV="1">
            <a:off x="8987998" y="1630018"/>
            <a:ext cx="0" cy="3236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F02675DE-E52F-4F4F-924F-AF5685B47C9E}"/>
              </a:ext>
            </a:extLst>
          </p:cNvPr>
          <p:cNvSpPr txBox="1"/>
          <p:nvPr/>
        </p:nvSpPr>
        <p:spPr>
          <a:xfrm>
            <a:off x="5117038" y="4880043"/>
            <a:ext cx="48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AA‘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825E3F6-780C-423C-B622-61F14CEF6B7E}"/>
              </a:ext>
            </a:extLst>
          </p:cNvPr>
          <p:cNvSpPr txBox="1"/>
          <p:nvPr/>
        </p:nvSpPr>
        <p:spPr>
          <a:xfrm>
            <a:off x="8745483" y="4811836"/>
            <a:ext cx="54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BB‘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2C2E9467-61C0-4B93-BBD6-C37F233D3E9C}"/>
              </a:ext>
            </a:extLst>
          </p:cNvPr>
          <p:cNvSpPr txBox="1"/>
          <p:nvPr/>
        </p:nvSpPr>
        <p:spPr>
          <a:xfrm>
            <a:off x="6963067" y="4811836"/>
            <a:ext cx="48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PP‘</a:t>
            </a:r>
          </a:p>
        </p:txBody>
      </p:sp>
      <p:sp>
        <p:nvSpPr>
          <p:cNvPr id="49" name="Freihandform: Form 48">
            <a:extLst>
              <a:ext uri="{FF2B5EF4-FFF2-40B4-BE49-F238E27FC236}">
                <a16:creationId xmlns:a16="http://schemas.microsoft.com/office/drawing/2014/main" id="{9057D4F5-C384-4FE9-A002-7AE533BFFD51}"/>
              </a:ext>
            </a:extLst>
          </p:cNvPr>
          <p:cNvSpPr/>
          <p:nvPr/>
        </p:nvSpPr>
        <p:spPr>
          <a:xfrm>
            <a:off x="1452904" y="1908313"/>
            <a:ext cx="10283222" cy="2663687"/>
          </a:xfrm>
          <a:custGeom>
            <a:avLst/>
            <a:gdLst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957392 w 7108466"/>
              <a:gd name="connsiteY5" fmla="*/ 2663687 h 2663687"/>
              <a:gd name="connsiteX6" fmla="*/ 7108466 w 7108466"/>
              <a:gd name="connsiteY6" fmla="*/ 2576223 h 2663687"/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416703 w 7108466"/>
              <a:gd name="connsiteY5" fmla="*/ 2663687 h 2663687"/>
              <a:gd name="connsiteX6" fmla="*/ 7108466 w 7108466"/>
              <a:gd name="connsiteY6" fmla="*/ 2576223 h 2663687"/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416703 w 7108466"/>
              <a:gd name="connsiteY5" fmla="*/ 2663687 h 2663687"/>
              <a:gd name="connsiteX6" fmla="*/ 6877879 w 7108466"/>
              <a:gd name="connsiteY6" fmla="*/ 2409245 h 2663687"/>
              <a:gd name="connsiteX7" fmla="*/ 7108466 w 7108466"/>
              <a:gd name="connsiteY7" fmla="*/ 2576223 h 2663687"/>
              <a:gd name="connsiteX0" fmla="*/ 0 w 7108466"/>
              <a:gd name="connsiteY0" fmla="*/ 1940118 h 2663687"/>
              <a:gd name="connsiteX1" fmla="*/ 1359673 w 7108466"/>
              <a:gd name="connsiteY1" fmla="*/ 1940118 h 2663687"/>
              <a:gd name="connsiteX2" fmla="*/ 1415333 w 7108466"/>
              <a:gd name="connsiteY2" fmla="*/ 0 h 2663687"/>
              <a:gd name="connsiteX3" fmla="*/ 4985468 w 7108466"/>
              <a:gd name="connsiteY3" fmla="*/ 0 h 2663687"/>
              <a:gd name="connsiteX4" fmla="*/ 5049079 w 7108466"/>
              <a:gd name="connsiteY4" fmla="*/ 2663687 h 2663687"/>
              <a:gd name="connsiteX5" fmla="*/ 6416703 w 7108466"/>
              <a:gd name="connsiteY5" fmla="*/ 2663687 h 2663687"/>
              <a:gd name="connsiteX6" fmla="*/ 7108466 w 7108466"/>
              <a:gd name="connsiteY6" fmla="*/ 2576223 h 2663687"/>
              <a:gd name="connsiteX0" fmla="*/ 0 w 6416703"/>
              <a:gd name="connsiteY0" fmla="*/ 1940118 h 2663687"/>
              <a:gd name="connsiteX1" fmla="*/ 1359673 w 6416703"/>
              <a:gd name="connsiteY1" fmla="*/ 1940118 h 2663687"/>
              <a:gd name="connsiteX2" fmla="*/ 1415333 w 6416703"/>
              <a:gd name="connsiteY2" fmla="*/ 0 h 2663687"/>
              <a:gd name="connsiteX3" fmla="*/ 4985468 w 6416703"/>
              <a:gd name="connsiteY3" fmla="*/ 0 h 2663687"/>
              <a:gd name="connsiteX4" fmla="*/ 5049079 w 6416703"/>
              <a:gd name="connsiteY4" fmla="*/ 2663687 h 2663687"/>
              <a:gd name="connsiteX5" fmla="*/ 6416703 w 6416703"/>
              <a:gd name="connsiteY5" fmla="*/ 2663687 h 2663687"/>
              <a:gd name="connsiteX0" fmla="*/ 0 w 7728668"/>
              <a:gd name="connsiteY0" fmla="*/ 1940118 h 2663687"/>
              <a:gd name="connsiteX1" fmla="*/ 1359673 w 7728668"/>
              <a:gd name="connsiteY1" fmla="*/ 1940118 h 2663687"/>
              <a:gd name="connsiteX2" fmla="*/ 1415333 w 7728668"/>
              <a:gd name="connsiteY2" fmla="*/ 0 h 2663687"/>
              <a:gd name="connsiteX3" fmla="*/ 4985468 w 7728668"/>
              <a:gd name="connsiteY3" fmla="*/ 0 h 2663687"/>
              <a:gd name="connsiteX4" fmla="*/ 5049079 w 7728668"/>
              <a:gd name="connsiteY4" fmla="*/ 2663687 h 2663687"/>
              <a:gd name="connsiteX5" fmla="*/ 7728668 w 7728668"/>
              <a:gd name="connsiteY5" fmla="*/ 2655736 h 2663687"/>
              <a:gd name="connsiteX0" fmla="*/ 0 w 10660404"/>
              <a:gd name="connsiteY0" fmla="*/ 1940118 h 2663687"/>
              <a:gd name="connsiteX1" fmla="*/ 4291409 w 10660404"/>
              <a:gd name="connsiteY1" fmla="*/ 1940118 h 2663687"/>
              <a:gd name="connsiteX2" fmla="*/ 4347069 w 10660404"/>
              <a:gd name="connsiteY2" fmla="*/ 0 h 2663687"/>
              <a:gd name="connsiteX3" fmla="*/ 7917204 w 10660404"/>
              <a:gd name="connsiteY3" fmla="*/ 0 h 2663687"/>
              <a:gd name="connsiteX4" fmla="*/ 7980815 w 10660404"/>
              <a:gd name="connsiteY4" fmla="*/ 2663687 h 2663687"/>
              <a:gd name="connsiteX5" fmla="*/ 10660404 w 10660404"/>
              <a:gd name="connsiteY5" fmla="*/ 2655736 h 2663687"/>
              <a:gd name="connsiteX0" fmla="*/ 0 w 10660404"/>
              <a:gd name="connsiteY0" fmla="*/ 1940118 h 2663687"/>
              <a:gd name="connsiteX1" fmla="*/ 4291409 w 10660404"/>
              <a:gd name="connsiteY1" fmla="*/ 1940118 h 2663687"/>
              <a:gd name="connsiteX2" fmla="*/ 4347069 w 10660404"/>
              <a:gd name="connsiteY2" fmla="*/ 0 h 2663687"/>
              <a:gd name="connsiteX3" fmla="*/ 7917204 w 10660404"/>
              <a:gd name="connsiteY3" fmla="*/ 0 h 2663687"/>
              <a:gd name="connsiteX4" fmla="*/ 7980815 w 10660404"/>
              <a:gd name="connsiteY4" fmla="*/ 2663687 h 2663687"/>
              <a:gd name="connsiteX5" fmla="*/ 10660404 w 10660404"/>
              <a:gd name="connsiteY5" fmla="*/ 2655736 h 2663687"/>
              <a:gd name="connsiteX0" fmla="*/ 0 w 10660404"/>
              <a:gd name="connsiteY0" fmla="*/ 1940118 h 2663687"/>
              <a:gd name="connsiteX1" fmla="*/ 4291409 w 10660404"/>
              <a:gd name="connsiteY1" fmla="*/ 1940118 h 2663687"/>
              <a:gd name="connsiteX2" fmla="*/ 4347069 w 10660404"/>
              <a:gd name="connsiteY2" fmla="*/ 0 h 2663687"/>
              <a:gd name="connsiteX3" fmla="*/ 7917204 w 10660404"/>
              <a:gd name="connsiteY3" fmla="*/ 0 h 2663687"/>
              <a:gd name="connsiteX4" fmla="*/ 7980815 w 10660404"/>
              <a:gd name="connsiteY4" fmla="*/ 2663687 h 2663687"/>
              <a:gd name="connsiteX5" fmla="*/ 10660404 w 10660404"/>
              <a:gd name="connsiteY5" fmla="*/ 2655736 h 2663687"/>
              <a:gd name="connsiteX0" fmla="*/ 0 w 10660404"/>
              <a:gd name="connsiteY0" fmla="*/ 1940118 h 2663687"/>
              <a:gd name="connsiteX1" fmla="*/ 2157673 w 10660404"/>
              <a:gd name="connsiteY1" fmla="*/ 1937823 h 2663687"/>
              <a:gd name="connsiteX2" fmla="*/ 4291409 w 10660404"/>
              <a:gd name="connsiteY2" fmla="*/ 1940118 h 2663687"/>
              <a:gd name="connsiteX3" fmla="*/ 4347069 w 10660404"/>
              <a:gd name="connsiteY3" fmla="*/ 0 h 2663687"/>
              <a:gd name="connsiteX4" fmla="*/ 7917204 w 10660404"/>
              <a:gd name="connsiteY4" fmla="*/ 0 h 2663687"/>
              <a:gd name="connsiteX5" fmla="*/ 7980815 w 10660404"/>
              <a:gd name="connsiteY5" fmla="*/ 2663687 h 2663687"/>
              <a:gd name="connsiteX6" fmla="*/ 10660404 w 10660404"/>
              <a:gd name="connsiteY6" fmla="*/ 2655736 h 2663687"/>
              <a:gd name="connsiteX0" fmla="*/ 0 w 10660404"/>
              <a:gd name="connsiteY0" fmla="*/ 1940118 h 2663687"/>
              <a:gd name="connsiteX1" fmla="*/ 2148246 w 10660404"/>
              <a:gd name="connsiteY1" fmla="*/ 1287374 h 2663687"/>
              <a:gd name="connsiteX2" fmla="*/ 4291409 w 10660404"/>
              <a:gd name="connsiteY2" fmla="*/ 1940118 h 2663687"/>
              <a:gd name="connsiteX3" fmla="*/ 4347069 w 10660404"/>
              <a:gd name="connsiteY3" fmla="*/ 0 h 2663687"/>
              <a:gd name="connsiteX4" fmla="*/ 7917204 w 10660404"/>
              <a:gd name="connsiteY4" fmla="*/ 0 h 2663687"/>
              <a:gd name="connsiteX5" fmla="*/ 7980815 w 10660404"/>
              <a:gd name="connsiteY5" fmla="*/ 2663687 h 2663687"/>
              <a:gd name="connsiteX6" fmla="*/ 10660404 w 10660404"/>
              <a:gd name="connsiteY6" fmla="*/ 2655736 h 2663687"/>
              <a:gd name="connsiteX0" fmla="*/ 0 w 10660404"/>
              <a:gd name="connsiteY0" fmla="*/ 1940118 h 2663687"/>
              <a:gd name="connsiteX1" fmla="*/ 2148246 w 10660404"/>
              <a:gd name="connsiteY1" fmla="*/ 1287374 h 2663687"/>
              <a:gd name="connsiteX2" fmla="*/ 4282355 w 10660404"/>
              <a:gd name="connsiteY2" fmla="*/ 835595 h 2663687"/>
              <a:gd name="connsiteX3" fmla="*/ 4347069 w 10660404"/>
              <a:gd name="connsiteY3" fmla="*/ 0 h 2663687"/>
              <a:gd name="connsiteX4" fmla="*/ 7917204 w 10660404"/>
              <a:gd name="connsiteY4" fmla="*/ 0 h 2663687"/>
              <a:gd name="connsiteX5" fmla="*/ 7980815 w 10660404"/>
              <a:gd name="connsiteY5" fmla="*/ 2663687 h 2663687"/>
              <a:gd name="connsiteX6" fmla="*/ 10660404 w 10660404"/>
              <a:gd name="connsiteY6" fmla="*/ 2655736 h 2663687"/>
              <a:gd name="connsiteX0" fmla="*/ 0 w 10660404"/>
              <a:gd name="connsiteY0" fmla="*/ 1940118 h 2663687"/>
              <a:gd name="connsiteX1" fmla="*/ 2157299 w 10660404"/>
              <a:gd name="connsiteY1" fmla="*/ 382027 h 2663687"/>
              <a:gd name="connsiteX2" fmla="*/ 4282355 w 10660404"/>
              <a:gd name="connsiteY2" fmla="*/ 835595 h 2663687"/>
              <a:gd name="connsiteX3" fmla="*/ 4347069 w 10660404"/>
              <a:gd name="connsiteY3" fmla="*/ 0 h 2663687"/>
              <a:gd name="connsiteX4" fmla="*/ 7917204 w 10660404"/>
              <a:gd name="connsiteY4" fmla="*/ 0 h 2663687"/>
              <a:gd name="connsiteX5" fmla="*/ 7980815 w 10660404"/>
              <a:gd name="connsiteY5" fmla="*/ 2663687 h 2663687"/>
              <a:gd name="connsiteX6" fmla="*/ 10660404 w 10660404"/>
              <a:gd name="connsiteY6" fmla="*/ 2655736 h 2663687"/>
              <a:gd name="connsiteX0" fmla="*/ 0 w 10325425"/>
              <a:gd name="connsiteY0" fmla="*/ 1197734 h 2663687"/>
              <a:gd name="connsiteX1" fmla="*/ 1822320 w 10325425"/>
              <a:gd name="connsiteY1" fmla="*/ 382027 h 2663687"/>
              <a:gd name="connsiteX2" fmla="*/ 3947376 w 10325425"/>
              <a:gd name="connsiteY2" fmla="*/ 835595 h 2663687"/>
              <a:gd name="connsiteX3" fmla="*/ 4012090 w 10325425"/>
              <a:gd name="connsiteY3" fmla="*/ 0 h 2663687"/>
              <a:gd name="connsiteX4" fmla="*/ 7582225 w 10325425"/>
              <a:gd name="connsiteY4" fmla="*/ 0 h 2663687"/>
              <a:gd name="connsiteX5" fmla="*/ 7645836 w 10325425"/>
              <a:gd name="connsiteY5" fmla="*/ 2663687 h 2663687"/>
              <a:gd name="connsiteX6" fmla="*/ 10325425 w 10325425"/>
              <a:gd name="connsiteY6" fmla="*/ 2655736 h 2663687"/>
              <a:gd name="connsiteX0" fmla="*/ 0 w 10325425"/>
              <a:gd name="connsiteY0" fmla="*/ 1197734 h 2663687"/>
              <a:gd name="connsiteX1" fmla="*/ 1794185 w 10325425"/>
              <a:gd name="connsiteY1" fmla="*/ 1254223 h 2663687"/>
              <a:gd name="connsiteX2" fmla="*/ 3947376 w 10325425"/>
              <a:gd name="connsiteY2" fmla="*/ 835595 h 2663687"/>
              <a:gd name="connsiteX3" fmla="*/ 4012090 w 10325425"/>
              <a:gd name="connsiteY3" fmla="*/ 0 h 2663687"/>
              <a:gd name="connsiteX4" fmla="*/ 7582225 w 10325425"/>
              <a:gd name="connsiteY4" fmla="*/ 0 h 2663687"/>
              <a:gd name="connsiteX5" fmla="*/ 7645836 w 10325425"/>
              <a:gd name="connsiteY5" fmla="*/ 2663687 h 2663687"/>
              <a:gd name="connsiteX6" fmla="*/ 10325425 w 10325425"/>
              <a:gd name="connsiteY6" fmla="*/ 2655736 h 2663687"/>
              <a:gd name="connsiteX0" fmla="*/ 0 w 10283222"/>
              <a:gd name="connsiteY0" fmla="*/ 1647900 h 2663687"/>
              <a:gd name="connsiteX1" fmla="*/ 1751982 w 10283222"/>
              <a:gd name="connsiteY1" fmla="*/ 1254223 h 2663687"/>
              <a:gd name="connsiteX2" fmla="*/ 3905173 w 10283222"/>
              <a:gd name="connsiteY2" fmla="*/ 835595 h 2663687"/>
              <a:gd name="connsiteX3" fmla="*/ 3969887 w 10283222"/>
              <a:gd name="connsiteY3" fmla="*/ 0 h 2663687"/>
              <a:gd name="connsiteX4" fmla="*/ 7540022 w 10283222"/>
              <a:gd name="connsiteY4" fmla="*/ 0 h 2663687"/>
              <a:gd name="connsiteX5" fmla="*/ 7603633 w 10283222"/>
              <a:gd name="connsiteY5" fmla="*/ 2663687 h 2663687"/>
              <a:gd name="connsiteX6" fmla="*/ 10283222 w 10283222"/>
              <a:gd name="connsiteY6" fmla="*/ 2655736 h 2663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283222" h="2663687">
                <a:moveTo>
                  <a:pt x="0" y="1647900"/>
                </a:moveTo>
                <a:lnTo>
                  <a:pt x="1751982" y="1254223"/>
                </a:lnTo>
                <a:lnTo>
                  <a:pt x="3905173" y="835595"/>
                </a:lnTo>
                <a:lnTo>
                  <a:pt x="3969887" y="0"/>
                </a:lnTo>
                <a:lnTo>
                  <a:pt x="7540022" y="0"/>
                </a:lnTo>
                <a:lnTo>
                  <a:pt x="7603633" y="2663687"/>
                </a:lnTo>
                <a:lnTo>
                  <a:pt x="10283222" y="2655736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51" name="Freihandform: Form 50">
            <a:extLst>
              <a:ext uri="{FF2B5EF4-FFF2-40B4-BE49-F238E27FC236}">
                <a16:creationId xmlns:a16="http://schemas.microsoft.com/office/drawing/2014/main" id="{2D3C1D39-8F13-4877-9747-46712EFBED9C}"/>
              </a:ext>
            </a:extLst>
          </p:cNvPr>
          <p:cNvSpPr/>
          <p:nvPr/>
        </p:nvSpPr>
        <p:spPr>
          <a:xfrm>
            <a:off x="1510226" y="1990975"/>
            <a:ext cx="10384926" cy="2525366"/>
          </a:xfrm>
          <a:custGeom>
            <a:avLst/>
            <a:gdLst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9398441"/>
              <a:gd name="connsiteY0" fmla="*/ 2178658 h 2289976"/>
              <a:gd name="connsiteX1" fmla="*/ 1113182 w 9398441"/>
              <a:gd name="connsiteY1" fmla="*/ 2043485 h 2289976"/>
              <a:gd name="connsiteX2" fmla="*/ 2870420 w 9398441"/>
              <a:gd name="connsiteY2" fmla="*/ 2043485 h 2289976"/>
              <a:gd name="connsiteX3" fmla="*/ 6496215 w 9398441"/>
              <a:gd name="connsiteY3" fmla="*/ 0 h 2289976"/>
              <a:gd name="connsiteX4" fmla="*/ 8603311 w 9398441"/>
              <a:gd name="connsiteY4" fmla="*/ 2289976 h 2289976"/>
              <a:gd name="connsiteX5" fmla="*/ 9398441 w 9398441"/>
              <a:gd name="connsiteY5" fmla="*/ 2289976 h 2289976"/>
              <a:gd name="connsiteX0" fmla="*/ 0 w 8285259"/>
              <a:gd name="connsiteY0" fmla="*/ 2043485 h 2289976"/>
              <a:gd name="connsiteX1" fmla="*/ 1757238 w 8285259"/>
              <a:gd name="connsiteY1" fmla="*/ 2043485 h 2289976"/>
              <a:gd name="connsiteX2" fmla="*/ 5383033 w 8285259"/>
              <a:gd name="connsiteY2" fmla="*/ 0 h 2289976"/>
              <a:gd name="connsiteX3" fmla="*/ 7490129 w 8285259"/>
              <a:gd name="connsiteY3" fmla="*/ 2289976 h 2289976"/>
              <a:gd name="connsiteX4" fmla="*/ 8285259 w 8285259"/>
              <a:gd name="connsiteY4" fmla="*/ 2289976 h 2289976"/>
              <a:gd name="connsiteX0" fmla="*/ 0 w 10830496"/>
              <a:gd name="connsiteY0" fmla="*/ 2043485 h 2289976"/>
              <a:gd name="connsiteX1" fmla="*/ 4302475 w 10830496"/>
              <a:gd name="connsiteY1" fmla="*/ 2043485 h 2289976"/>
              <a:gd name="connsiteX2" fmla="*/ 7928270 w 10830496"/>
              <a:gd name="connsiteY2" fmla="*/ 0 h 2289976"/>
              <a:gd name="connsiteX3" fmla="*/ 10035366 w 10830496"/>
              <a:gd name="connsiteY3" fmla="*/ 2289976 h 2289976"/>
              <a:gd name="connsiteX4" fmla="*/ 10830496 w 10830496"/>
              <a:gd name="connsiteY4" fmla="*/ 2289976 h 2289976"/>
              <a:gd name="connsiteX0" fmla="*/ 0 w 10830496"/>
              <a:gd name="connsiteY0" fmla="*/ 2043485 h 2289976"/>
              <a:gd name="connsiteX1" fmla="*/ 2206446 w 10830496"/>
              <a:gd name="connsiteY1" fmla="*/ 2043977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49885 w 10830496"/>
              <a:gd name="connsiteY1" fmla="*/ 1525503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49885 w 10830496"/>
              <a:gd name="connsiteY1" fmla="*/ 1525503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59312 w 10830496"/>
              <a:gd name="connsiteY1" fmla="*/ 1327540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59312 w 10830496"/>
              <a:gd name="connsiteY1" fmla="*/ 1327540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59312 w 10830496"/>
              <a:gd name="connsiteY1" fmla="*/ 1327540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59312 w 10830496"/>
              <a:gd name="connsiteY1" fmla="*/ 1327540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97019 w 10830496"/>
              <a:gd name="connsiteY1" fmla="*/ 1553784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97019 w 10830496"/>
              <a:gd name="connsiteY1" fmla="*/ 1553784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830496"/>
              <a:gd name="connsiteY0" fmla="*/ 2043485 h 2289976"/>
              <a:gd name="connsiteX1" fmla="*/ 2197019 w 10830496"/>
              <a:gd name="connsiteY1" fmla="*/ 1553784 h 2289976"/>
              <a:gd name="connsiteX2" fmla="*/ 4302475 w 10830496"/>
              <a:gd name="connsiteY2" fmla="*/ 2043485 h 2289976"/>
              <a:gd name="connsiteX3" fmla="*/ 7928270 w 10830496"/>
              <a:gd name="connsiteY3" fmla="*/ 0 h 2289976"/>
              <a:gd name="connsiteX4" fmla="*/ 10035366 w 10830496"/>
              <a:gd name="connsiteY4" fmla="*/ 2289976 h 2289976"/>
              <a:gd name="connsiteX5" fmla="*/ 10830496 w 10830496"/>
              <a:gd name="connsiteY5" fmla="*/ 2289976 h 2289976"/>
              <a:gd name="connsiteX0" fmla="*/ 0 w 10441197"/>
              <a:gd name="connsiteY0" fmla="*/ 1355421 h 2289976"/>
              <a:gd name="connsiteX1" fmla="*/ 1807720 w 10441197"/>
              <a:gd name="connsiteY1" fmla="*/ 1553784 h 2289976"/>
              <a:gd name="connsiteX2" fmla="*/ 3913176 w 10441197"/>
              <a:gd name="connsiteY2" fmla="*/ 2043485 h 2289976"/>
              <a:gd name="connsiteX3" fmla="*/ 7538971 w 10441197"/>
              <a:gd name="connsiteY3" fmla="*/ 0 h 2289976"/>
              <a:gd name="connsiteX4" fmla="*/ 9646067 w 10441197"/>
              <a:gd name="connsiteY4" fmla="*/ 2289976 h 2289976"/>
              <a:gd name="connsiteX5" fmla="*/ 10441197 w 10441197"/>
              <a:gd name="connsiteY5" fmla="*/ 2289976 h 2289976"/>
              <a:gd name="connsiteX0" fmla="*/ 0 w 10441197"/>
              <a:gd name="connsiteY0" fmla="*/ 1355421 h 2289976"/>
              <a:gd name="connsiteX1" fmla="*/ 1816774 w 10441197"/>
              <a:gd name="connsiteY1" fmla="*/ 648438 h 2289976"/>
              <a:gd name="connsiteX2" fmla="*/ 3913176 w 10441197"/>
              <a:gd name="connsiteY2" fmla="*/ 2043485 h 2289976"/>
              <a:gd name="connsiteX3" fmla="*/ 7538971 w 10441197"/>
              <a:gd name="connsiteY3" fmla="*/ 0 h 2289976"/>
              <a:gd name="connsiteX4" fmla="*/ 9646067 w 10441197"/>
              <a:gd name="connsiteY4" fmla="*/ 2289976 h 2289976"/>
              <a:gd name="connsiteX5" fmla="*/ 10441197 w 10441197"/>
              <a:gd name="connsiteY5" fmla="*/ 2289976 h 2289976"/>
              <a:gd name="connsiteX0" fmla="*/ 0 w 10441197"/>
              <a:gd name="connsiteY0" fmla="*/ 1355421 h 2289976"/>
              <a:gd name="connsiteX1" fmla="*/ 1816774 w 10441197"/>
              <a:gd name="connsiteY1" fmla="*/ 648438 h 2289976"/>
              <a:gd name="connsiteX2" fmla="*/ 3886015 w 10441197"/>
              <a:gd name="connsiteY2" fmla="*/ 1165299 h 2289976"/>
              <a:gd name="connsiteX3" fmla="*/ 7538971 w 10441197"/>
              <a:gd name="connsiteY3" fmla="*/ 0 h 2289976"/>
              <a:gd name="connsiteX4" fmla="*/ 9646067 w 10441197"/>
              <a:gd name="connsiteY4" fmla="*/ 2289976 h 2289976"/>
              <a:gd name="connsiteX5" fmla="*/ 10441197 w 10441197"/>
              <a:gd name="connsiteY5" fmla="*/ 2289976 h 228997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886015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886015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886015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886015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886015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886015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886015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886015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994657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994657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994657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994657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994657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3994657 w 10441197"/>
              <a:gd name="connsiteY2" fmla="*/ 1400689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4148566 w 10441197"/>
              <a:gd name="connsiteY2" fmla="*/ 1409742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4148566 w 10441197"/>
              <a:gd name="connsiteY2" fmla="*/ 1409742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4148566 w 10441197"/>
              <a:gd name="connsiteY2" fmla="*/ 1409742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4239100 w 10441197"/>
              <a:gd name="connsiteY2" fmla="*/ 1409742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4420169 w 10441197"/>
              <a:gd name="connsiteY2" fmla="*/ 1427848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4420169 w 10441197"/>
              <a:gd name="connsiteY2" fmla="*/ 1427848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4420169 w 10441197"/>
              <a:gd name="connsiteY2" fmla="*/ 1427848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16774 w 10441197"/>
              <a:gd name="connsiteY1" fmla="*/ 883828 h 2525366"/>
              <a:gd name="connsiteX2" fmla="*/ 4420169 w 10441197"/>
              <a:gd name="connsiteY2" fmla="*/ 1427848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590811 h 2525366"/>
              <a:gd name="connsiteX1" fmla="*/ 1852988 w 10441197"/>
              <a:gd name="connsiteY1" fmla="*/ 548850 h 2525366"/>
              <a:gd name="connsiteX2" fmla="*/ 4420169 w 10441197"/>
              <a:gd name="connsiteY2" fmla="*/ 1427848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273940 h 2525366"/>
              <a:gd name="connsiteX1" fmla="*/ 1852988 w 10441197"/>
              <a:gd name="connsiteY1" fmla="*/ 548850 h 2525366"/>
              <a:gd name="connsiteX2" fmla="*/ 4420169 w 10441197"/>
              <a:gd name="connsiteY2" fmla="*/ 1427848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273940 h 2525366"/>
              <a:gd name="connsiteX1" fmla="*/ 1852988 w 10441197"/>
              <a:gd name="connsiteY1" fmla="*/ 548850 h 2525366"/>
              <a:gd name="connsiteX2" fmla="*/ 4420169 w 10441197"/>
              <a:gd name="connsiteY2" fmla="*/ 1427848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273940 h 2525366"/>
              <a:gd name="connsiteX1" fmla="*/ 1852988 w 10441197"/>
              <a:gd name="connsiteY1" fmla="*/ 548850 h 2525366"/>
              <a:gd name="connsiteX2" fmla="*/ 4293420 w 10441197"/>
              <a:gd name="connsiteY2" fmla="*/ 902747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441197"/>
              <a:gd name="connsiteY0" fmla="*/ 1273940 h 2525366"/>
              <a:gd name="connsiteX1" fmla="*/ 1838921 w 10441197"/>
              <a:gd name="connsiteY1" fmla="*/ 1280370 h 2525366"/>
              <a:gd name="connsiteX2" fmla="*/ 4293420 w 10441197"/>
              <a:gd name="connsiteY2" fmla="*/ 902747 h 2525366"/>
              <a:gd name="connsiteX3" fmla="*/ 7529917 w 10441197"/>
              <a:gd name="connsiteY3" fmla="*/ 0 h 2525366"/>
              <a:gd name="connsiteX4" fmla="*/ 9646067 w 10441197"/>
              <a:gd name="connsiteY4" fmla="*/ 2525366 h 2525366"/>
              <a:gd name="connsiteX5" fmla="*/ 10441197 w 10441197"/>
              <a:gd name="connsiteY5" fmla="*/ 2525366 h 2525366"/>
              <a:gd name="connsiteX0" fmla="*/ 0 w 10384926"/>
              <a:gd name="connsiteY0" fmla="*/ 1850715 h 2525366"/>
              <a:gd name="connsiteX1" fmla="*/ 1782650 w 10384926"/>
              <a:gd name="connsiteY1" fmla="*/ 1280370 h 2525366"/>
              <a:gd name="connsiteX2" fmla="*/ 4237149 w 10384926"/>
              <a:gd name="connsiteY2" fmla="*/ 902747 h 2525366"/>
              <a:gd name="connsiteX3" fmla="*/ 7473646 w 10384926"/>
              <a:gd name="connsiteY3" fmla="*/ 0 h 2525366"/>
              <a:gd name="connsiteX4" fmla="*/ 9589796 w 10384926"/>
              <a:gd name="connsiteY4" fmla="*/ 2525366 h 2525366"/>
              <a:gd name="connsiteX5" fmla="*/ 10384926 w 10384926"/>
              <a:gd name="connsiteY5" fmla="*/ 2525366 h 2525366"/>
              <a:gd name="connsiteX0" fmla="*/ 0 w 10384926"/>
              <a:gd name="connsiteY0" fmla="*/ 1850715 h 2525366"/>
              <a:gd name="connsiteX1" fmla="*/ 1726380 w 10384926"/>
              <a:gd name="connsiteY1" fmla="*/ 1392911 h 2525366"/>
              <a:gd name="connsiteX2" fmla="*/ 4237149 w 10384926"/>
              <a:gd name="connsiteY2" fmla="*/ 902747 h 2525366"/>
              <a:gd name="connsiteX3" fmla="*/ 7473646 w 10384926"/>
              <a:gd name="connsiteY3" fmla="*/ 0 h 2525366"/>
              <a:gd name="connsiteX4" fmla="*/ 9589796 w 10384926"/>
              <a:gd name="connsiteY4" fmla="*/ 2525366 h 2525366"/>
              <a:gd name="connsiteX5" fmla="*/ 10384926 w 10384926"/>
              <a:gd name="connsiteY5" fmla="*/ 2525366 h 2525366"/>
              <a:gd name="connsiteX0" fmla="*/ 0 w 10384926"/>
              <a:gd name="connsiteY0" fmla="*/ 1850715 h 2525366"/>
              <a:gd name="connsiteX1" fmla="*/ 1726380 w 10384926"/>
              <a:gd name="connsiteY1" fmla="*/ 1392911 h 2525366"/>
              <a:gd name="connsiteX2" fmla="*/ 4237149 w 10384926"/>
              <a:gd name="connsiteY2" fmla="*/ 902747 h 2525366"/>
              <a:gd name="connsiteX3" fmla="*/ 7473646 w 10384926"/>
              <a:gd name="connsiteY3" fmla="*/ 0 h 2525366"/>
              <a:gd name="connsiteX4" fmla="*/ 9589796 w 10384926"/>
              <a:gd name="connsiteY4" fmla="*/ 2525366 h 2525366"/>
              <a:gd name="connsiteX5" fmla="*/ 10384926 w 10384926"/>
              <a:gd name="connsiteY5" fmla="*/ 2525366 h 2525366"/>
              <a:gd name="connsiteX0" fmla="*/ 0 w 10384926"/>
              <a:gd name="connsiteY0" fmla="*/ 1850715 h 2525366"/>
              <a:gd name="connsiteX1" fmla="*/ 1726380 w 10384926"/>
              <a:gd name="connsiteY1" fmla="*/ 1392911 h 2525366"/>
              <a:gd name="connsiteX2" fmla="*/ 4237149 w 10384926"/>
              <a:gd name="connsiteY2" fmla="*/ 902747 h 2525366"/>
              <a:gd name="connsiteX3" fmla="*/ 7473646 w 10384926"/>
              <a:gd name="connsiteY3" fmla="*/ 0 h 2525366"/>
              <a:gd name="connsiteX4" fmla="*/ 9589796 w 10384926"/>
              <a:gd name="connsiteY4" fmla="*/ 2525366 h 2525366"/>
              <a:gd name="connsiteX5" fmla="*/ 10384926 w 10384926"/>
              <a:gd name="connsiteY5" fmla="*/ 2525366 h 2525366"/>
              <a:gd name="connsiteX0" fmla="*/ 0 w 10384926"/>
              <a:gd name="connsiteY0" fmla="*/ 1752241 h 2525366"/>
              <a:gd name="connsiteX1" fmla="*/ 1726380 w 10384926"/>
              <a:gd name="connsiteY1" fmla="*/ 1392911 h 2525366"/>
              <a:gd name="connsiteX2" fmla="*/ 4237149 w 10384926"/>
              <a:gd name="connsiteY2" fmla="*/ 902747 h 2525366"/>
              <a:gd name="connsiteX3" fmla="*/ 7473646 w 10384926"/>
              <a:gd name="connsiteY3" fmla="*/ 0 h 2525366"/>
              <a:gd name="connsiteX4" fmla="*/ 9589796 w 10384926"/>
              <a:gd name="connsiteY4" fmla="*/ 2525366 h 2525366"/>
              <a:gd name="connsiteX5" fmla="*/ 10384926 w 10384926"/>
              <a:gd name="connsiteY5" fmla="*/ 2525366 h 2525366"/>
              <a:gd name="connsiteX0" fmla="*/ 0 w 10384926"/>
              <a:gd name="connsiteY0" fmla="*/ 1752241 h 2525366"/>
              <a:gd name="connsiteX1" fmla="*/ 1726380 w 10384926"/>
              <a:gd name="connsiteY1" fmla="*/ 1392911 h 2525366"/>
              <a:gd name="connsiteX2" fmla="*/ 4237149 w 10384926"/>
              <a:gd name="connsiteY2" fmla="*/ 902747 h 2525366"/>
              <a:gd name="connsiteX3" fmla="*/ 7473646 w 10384926"/>
              <a:gd name="connsiteY3" fmla="*/ 0 h 2525366"/>
              <a:gd name="connsiteX4" fmla="*/ 9589796 w 10384926"/>
              <a:gd name="connsiteY4" fmla="*/ 2525366 h 2525366"/>
              <a:gd name="connsiteX5" fmla="*/ 10384926 w 10384926"/>
              <a:gd name="connsiteY5" fmla="*/ 2525366 h 2525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384926" h="2525366">
                <a:moveTo>
                  <a:pt x="0" y="1752241"/>
                </a:moveTo>
                <a:cubicBezTo>
                  <a:pt x="663283" y="1600596"/>
                  <a:pt x="981762" y="1522499"/>
                  <a:pt x="1726380" y="1392911"/>
                </a:cubicBezTo>
                <a:cubicBezTo>
                  <a:pt x="2920041" y="1240272"/>
                  <a:pt x="3420745" y="1071785"/>
                  <a:pt x="4237149" y="902747"/>
                </a:cubicBezTo>
                <a:cubicBezTo>
                  <a:pt x="5101862" y="601688"/>
                  <a:pt x="6042411" y="5301"/>
                  <a:pt x="7473646" y="0"/>
                </a:cubicBezTo>
                <a:cubicBezTo>
                  <a:pt x="7873861" y="7951"/>
                  <a:pt x="8617087" y="2517415"/>
                  <a:pt x="9589796" y="2525366"/>
                </a:cubicBezTo>
                <a:lnTo>
                  <a:pt x="10384926" y="2525366"/>
                </a:lnTo>
              </a:path>
            </a:pathLst>
          </a:custGeom>
          <a:noFill/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42D7808F-79D8-4D1B-A136-6A1D3F16DB7D}"/>
              </a:ext>
            </a:extLst>
          </p:cNvPr>
          <p:cNvCxnSpPr/>
          <p:nvPr/>
        </p:nvCxnSpPr>
        <p:spPr>
          <a:xfrm>
            <a:off x="1656862" y="1908313"/>
            <a:ext cx="969693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feld 54">
            <a:extLst>
              <a:ext uri="{FF2B5EF4-FFF2-40B4-BE49-F238E27FC236}">
                <a16:creationId xmlns:a16="http://schemas.microsoft.com/office/drawing/2014/main" id="{A9F5BC35-6D73-40A3-9432-CAF4CEABCFE2}"/>
              </a:ext>
            </a:extLst>
          </p:cNvPr>
          <p:cNvSpPr txBox="1"/>
          <p:nvPr/>
        </p:nvSpPr>
        <p:spPr>
          <a:xfrm>
            <a:off x="1247964" y="4402966"/>
            <a:ext cx="373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0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17584DA-F0BF-4BDA-B07F-CC32757B55A3}"/>
              </a:ext>
            </a:extLst>
          </p:cNvPr>
          <p:cNvSpPr txBox="1"/>
          <p:nvPr/>
        </p:nvSpPr>
        <p:spPr>
          <a:xfrm>
            <a:off x="964149" y="1730226"/>
            <a:ext cx="571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100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6675450E-5CD6-4454-8613-E82F322E55A6}"/>
              </a:ext>
            </a:extLst>
          </p:cNvPr>
          <p:cNvSpPr txBox="1"/>
          <p:nvPr/>
        </p:nvSpPr>
        <p:spPr>
          <a:xfrm>
            <a:off x="664457" y="2017103"/>
            <a:ext cx="1189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[%], [km/h]</a:t>
            </a:r>
          </a:p>
        </p:txBody>
      </p: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4C87D262-6ECD-44EC-ADD2-FD065D0B86F7}"/>
              </a:ext>
            </a:extLst>
          </p:cNvPr>
          <p:cNvCxnSpPr>
            <a:cxnSpLocks/>
          </p:cNvCxnSpPr>
          <p:nvPr/>
        </p:nvCxnSpPr>
        <p:spPr>
          <a:xfrm flipH="1">
            <a:off x="6478304" y="2329272"/>
            <a:ext cx="988645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>
            <a:extLst>
              <a:ext uri="{FF2B5EF4-FFF2-40B4-BE49-F238E27FC236}">
                <a16:creationId xmlns:a16="http://schemas.microsoft.com/office/drawing/2014/main" id="{F87C738E-CEB4-4A42-A1E5-F66E954BF43E}"/>
              </a:ext>
            </a:extLst>
          </p:cNvPr>
          <p:cNvSpPr txBox="1"/>
          <p:nvPr/>
        </p:nvSpPr>
        <p:spPr>
          <a:xfrm>
            <a:off x="6478304" y="1963161"/>
            <a:ext cx="552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/>
              <a:t>n</a:t>
            </a:r>
            <a:r>
              <a:rPr lang="de-AT" baseline="-25000" dirty="0" err="1"/>
              <a:t>PP</a:t>
            </a:r>
            <a:r>
              <a:rPr lang="de-AT" baseline="-25000" dirty="0"/>
              <a:t>‘</a:t>
            </a:r>
          </a:p>
        </p:txBody>
      </p:sp>
      <p:cxnSp>
        <p:nvCxnSpPr>
          <p:cNvPr id="75" name="Gerader Verbinder 74">
            <a:extLst>
              <a:ext uri="{FF2B5EF4-FFF2-40B4-BE49-F238E27FC236}">
                <a16:creationId xmlns:a16="http://schemas.microsoft.com/office/drawing/2014/main" id="{30E636C3-4118-4FE3-A418-90D1AF4CBA7B}"/>
              </a:ext>
            </a:extLst>
          </p:cNvPr>
          <p:cNvCxnSpPr>
            <a:cxnSpLocks/>
          </p:cNvCxnSpPr>
          <p:nvPr/>
        </p:nvCxnSpPr>
        <p:spPr>
          <a:xfrm>
            <a:off x="2725520" y="1544850"/>
            <a:ext cx="380616" cy="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6369CF86-57CF-4A7B-A93B-F664A376254B}"/>
              </a:ext>
            </a:extLst>
          </p:cNvPr>
          <p:cNvCxnSpPr>
            <a:cxnSpLocks/>
          </p:cNvCxnSpPr>
          <p:nvPr/>
        </p:nvCxnSpPr>
        <p:spPr>
          <a:xfrm>
            <a:off x="2725520" y="1691057"/>
            <a:ext cx="362780" cy="0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>
            <a:extLst>
              <a:ext uri="{FF2B5EF4-FFF2-40B4-BE49-F238E27FC236}">
                <a16:creationId xmlns:a16="http://schemas.microsoft.com/office/drawing/2014/main" id="{9084D979-7446-46FA-A3DA-A0010C1D8DDA}"/>
              </a:ext>
            </a:extLst>
          </p:cNvPr>
          <p:cNvSpPr txBox="1"/>
          <p:nvPr/>
        </p:nvSpPr>
        <p:spPr>
          <a:xfrm>
            <a:off x="3102369" y="1357245"/>
            <a:ext cx="1302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err="1"/>
              <a:t>throttle</a:t>
            </a:r>
            <a:r>
              <a:rPr lang="de-AT" sz="1200" dirty="0"/>
              <a:t> </a:t>
            </a:r>
            <a:r>
              <a:rPr lang="de-AT" sz="1200" dirty="0" err="1"/>
              <a:t>operation</a:t>
            </a:r>
            <a:endParaRPr lang="de-AT" sz="1200" dirty="0"/>
          </a:p>
          <a:p>
            <a:r>
              <a:rPr lang="de-AT" sz="1200" dirty="0" err="1"/>
              <a:t>speed</a:t>
            </a:r>
            <a:r>
              <a:rPr lang="de-AT" sz="1200" dirty="0"/>
              <a:t> / </a:t>
            </a:r>
            <a:r>
              <a:rPr lang="de-AT" sz="1200" dirty="0" err="1"/>
              <a:t>rpm</a:t>
            </a:r>
            <a:endParaRPr lang="de-AT" sz="1200" dirty="0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D4530C1D-CF47-4CE0-907E-36BCCC82928D}"/>
              </a:ext>
            </a:extLst>
          </p:cNvPr>
          <p:cNvSpPr/>
          <p:nvPr/>
        </p:nvSpPr>
        <p:spPr>
          <a:xfrm>
            <a:off x="2634796" y="1385381"/>
            <a:ext cx="172573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CB433F4B-8BD1-44BC-8057-FE6BFD10C1C5}"/>
              </a:ext>
            </a:extLst>
          </p:cNvPr>
          <p:cNvSpPr txBox="1"/>
          <p:nvPr/>
        </p:nvSpPr>
        <p:spPr>
          <a:xfrm>
            <a:off x="2480136" y="3489311"/>
            <a:ext cx="20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err="1"/>
              <a:t>approach</a:t>
            </a:r>
            <a:r>
              <a:rPr lang="de-AT" sz="1600" dirty="0"/>
              <a:t> AA‘ at variable </a:t>
            </a:r>
            <a:r>
              <a:rPr lang="de-AT" sz="1600" dirty="0" err="1"/>
              <a:t>speed</a:t>
            </a:r>
            <a:endParaRPr lang="de-AT" sz="1600" dirty="0"/>
          </a:p>
        </p:txBody>
      </p: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97C7702F-C372-445B-B764-3608AB6596B0}"/>
              </a:ext>
            </a:extLst>
          </p:cNvPr>
          <p:cNvCxnSpPr>
            <a:cxnSpLocks/>
          </p:cNvCxnSpPr>
          <p:nvPr/>
        </p:nvCxnSpPr>
        <p:spPr>
          <a:xfrm flipH="1" flipV="1">
            <a:off x="8912542" y="2008649"/>
            <a:ext cx="1396863" cy="22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feld 87">
            <a:extLst>
              <a:ext uri="{FF2B5EF4-FFF2-40B4-BE49-F238E27FC236}">
                <a16:creationId xmlns:a16="http://schemas.microsoft.com/office/drawing/2014/main" id="{76A176CE-835D-41D7-A642-5C34D6E63A5D}"/>
              </a:ext>
            </a:extLst>
          </p:cNvPr>
          <p:cNvSpPr txBox="1"/>
          <p:nvPr/>
        </p:nvSpPr>
        <p:spPr>
          <a:xfrm>
            <a:off x="9340299" y="1661736"/>
            <a:ext cx="1194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/>
              <a:t>v</a:t>
            </a:r>
            <a:r>
              <a:rPr lang="de-AT" baseline="-25000" dirty="0" err="1"/>
              <a:t>max</a:t>
            </a:r>
            <a:r>
              <a:rPr lang="de-AT" dirty="0"/>
              <a:t> @ BB‘</a:t>
            </a:r>
            <a:endParaRPr lang="de-AT" baseline="-25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D4360A7-F56F-4832-8ABC-02164FA4EAEB}"/>
              </a:ext>
            </a:extLst>
          </p:cNvPr>
          <p:cNvSpPr txBox="1"/>
          <p:nvPr/>
        </p:nvSpPr>
        <p:spPr>
          <a:xfrm>
            <a:off x="1803995" y="5410986"/>
            <a:ext cx="355555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err="1"/>
              <a:t>pre-measurement</a:t>
            </a:r>
            <a:r>
              <a:rPr lang="de-AT" dirty="0"/>
              <a:t> </a:t>
            </a:r>
            <a:r>
              <a:rPr lang="de-AT" dirty="0" err="1"/>
              <a:t>area</a:t>
            </a:r>
            <a:endParaRPr lang="de-AT" dirty="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31FBD6FF-8E67-4B05-8C9F-1898D315122F}"/>
              </a:ext>
            </a:extLst>
          </p:cNvPr>
          <p:cNvSpPr txBox="1"/>
          <p:nvPr/>
        </p:nvSpPr>
        <p:spPr>
          <a:xfrm>
            <a:off x="5398008" y="5411438"/>
            <a:ext cx="3555557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/>
              <a:t>measurement area</a:t>
            </a:r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4C7739D4-2326-4986-9681-7AD1A6239FCA}"/>
              </a:ext>
            </a:extLst>
          </p:cNvPr>
          <p:cNvCxnSpPr>
            <a:cxnSpLocks/>
          </p:cNvCxnSpPr>
          <p:nvPr/>
        </p:nvCxnSpPr>
        <p:spPr>
          <a:xfrm flipH="1">
            <a:off x="8298861" y="1626797"/>
            <a:ext cx="93888" cy="341918"/>
          </a:xfrm>
          <a:prstGeom prst="straightConnector1">
            <a:avLst/>
          </a:prstGeom>
          <a:ln w="25400">
            <a:solidFill>
              <a:srgbClr val="92D05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EFCB4D20-D16A-4DA0-988F-A721CAF34C7F}"/>
              </a:ext>
            </a:extLst>
          </p:cNvPr>
          <p:cNvSpPr txBox="1"/>
          <p:nvPr/>
        </p:nvSpPr>
        <p:spPr>
          <a:xfrm>
            <a:off x="8270133" y="1261177"/>
            <a:ext cx="56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/>
              <a:t>L</a:t>
            </a:r>
            <a:r>
              <a:rPr lang="de-AT" baseline="-25000" dirty="0" err="1"/>
              <a:t>max</a:t>
            </a:r>
            <a:endParaRPr lang="de-AT" baseline="-25000" dirty="0"/>
          </a:p>
        </p:txBody>
      </p:sp>
      <p:sp>
        <p:nvSpPr>
          <p:cNvPr id="45" name="Flussdiagramm: Verbinder 44">
            <a:extLst>
              <a:ext uri="{FF2B5EF4-FFF2-40B4-BE49-F238E27FC236}">
                <a16:creationId xmlns:a16="http://schemas.microsoft.com/office/drawing/2014/main" id="{D72BBFFF-D279-409C-AF1B-7B5E0C53C029}"/>
              </a:ext>
            </a:extLst>
          </p:cNvPr>
          <p:cNvSpPr/>
          <p:nvPr/>
        </p:nvSpPr>
        <p:spPr>
          <a:xfrm>
            <a:off x="5297182" y="2898136"/>
            <a:ext cx="150821" cy="1319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9B58181D-3DA3-4B8A-A27F-4E958BBA9C9C}"/>
              </a:ext>
            </a:extLst>
          </p:cNvPr>
          <p:cNvCxnSpPr>
            <a:cxnSpLocks/>
          </p:cNvCxnSpPr>
          <p:nvPr/>
        </p:nvCxnSpPr>
        <p:spPr>
          <a:xfrm flipH="1">
            <a:off x="3168424" y="2964123"/>
            <a:ext cx="2291484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>
            <a:extLst>
              <a:ext uri="{FF2B5EF4-FFF2-40B4-BE49-F238E27FC236}">
                <a16:creationId xmlns:a16="http://schemas.microsoft.com/office/drawing/2014/main" id="{BDCA6DF9-4D79-48E9-8E01-E747A3926AE0}"/>
              </a:ext>
            </a:extLst>
          </p:cNvPr>
          <p:cNvSpPr txBox="1"/>
          <p:nvPr/>
        </p:nvSpPr>
        <p:spPr>
          <a:xfrm>
            <a:off x="3160486" y="2615800"/>
            <a:ext cx="62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/>
              <a:t>v</a:t>
            </a:r>
            <a:r>
              <a:rPr lang="de-AT" baseline="-25000" dirty="0" err="1"/>
              <a:t>test</a:t>
            </a:r>
            <a:endParaRPr lang="de-AT" baseline="-25000" dirty="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CA6FF357-93AD-4AFA-8802-961778887921}"/>
              </a:ext>
            </a:extLst>
          </p:cNvPr>
          <p:cNvSpPr txBox="1"/>
          <p:nvPr/>
        </p:nvSpPr>
        <p:spPr>
          <a:xfrm>
            <a:off x="3140599" y="2957760"/>
            <a:ext cx="1105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100" dirty="0">
                <a:highlight>
                  <a:srgbClr val="FFFF00"/>
                </a:highlight>
              </a:rPr>
              <a:t>+/- [ </a:t>
            </a:r>
            <a:r>
              <a:rPr lang="de-AT" sz="1100" b="1" dirty="0">
                <a:highlight>
                  <a:srgbClr val="FFFF00"/>
                </a:highlight>
              </a:rPr>
              <a:t>5 ]</a:t>
            </a:r>
            <a:r>
              <a:rPr lang="de-AT" sz="1100" dirty="0">
                <a:highlight>
                  <a:srgbClr val="FFFF00"/>
                </a:highlight>
              </a:rPr>
              <a:t> km/h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31E32-3EA4-496D-8E72-24BB36F3B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9CEDA-CE63-40A1-844D-1C736084734D}" type="slidenum">
              <a:rPr lang="de-AT" smtClean="0"/>
              <a:t>8</a:t>
            </a:fld>
            <a:endParaRPr lang="de-AT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E7DFB740-0D36-4935-8F4C-11C2232EC2C4}"/>
              </a:ext>
            </a:extLst>
          </p:cNvPr>
          <p:cNvSpPr txBox="1">
            <a:spLocks/>
          </p:cNvSpPr>
          <p:nvPr/>
        </p:nvSpPr>
        <p:spPr>
          <a:xfrm>
            <a:off x="-1" y="20255"/>
            <a:ext cx="12087225" cy="794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Proposal for a Revised R41 ASEP (example 2):</a:t>
            </a:r>
          </a:p>
        </p:txBody>
      </p:sp>
      <p:sp>
        <p:nvSpPr>
          <p:cNvPr id="58" name="Textfeld 82">
            <a:extLst>
              <a:ext uri="{FF2B5EF4-FFF2-40B4-BE49-F238E27FC236}">
                <a16:creationId xmlns:a16="http://schemas.microsoft.com/office/drawing/2014/main" id="{4C05B286-5D01-42EA-81BC-5156BBD54D73}"/>
              </a:ext>
            </a:extLst>
          </p:cNvPr>
          <p:cNvSpPr txBox="1"/>
          <p:nvPr/>
        </p:nvSpPr>
        <p:spPr>
          <a:xfrm>
            <a:off x="5794675" y="1300354"/>
            <a:ext cx="2815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/>
              <a:t>Any </a:t>
            </a:r>
            <a:r>
              <a:rPr lang="de-AT" sz="1600" dirty="0" err="1"/>
              <a:t>constant</a:t>
            </a:r>
            <a:r>
              <a:rPr lang="de-AT" sz="1600" dirty="0"/>
              <a:t> </a:t>
            </a:r>
            <a:r>
              <a:rPr lang="de-AT" sz="1600" dirty="0" err="1"/>
              <a:t>throttle</a:t>
            </a:r>
            <a:r>
              <a:rPr lang="de-AT" sz="1600" dirty="0"/>
              <a:t> </a:t>
            </a:r>
          </a:p>
          <a:p>
            <a:r>
              <a:rPr lang="de-AT" sz="1600" dirty="0"/>
              <a:t>(</a:t>
            </a:r>
            <a:r>
              <a:rPr lang="de-AT" sz="1600" dirty="0" err="1"/>
              <a:t>could</a:t>
            </a:r>
            <a:r>
              <a:rPr lang="de-AT" sz="1600" dirty="0"/>
              <a:t> also </a:t>
            </a:r>
            <a:r>
              <a:rPr lang="de-AT" sz="1600" dirty="0" err="1"/>
              <a:t>be</a:t>
            </a:r>
            <a:r>
              <a:rPr lang="de-AT" sz="1600" dirty="0"/>
              <a:t> WOT) </a:t>
            </a:r>
          </a:p>
        </p:txBody>
      </p:sp>
      <p:sp>
        <p:nvSpPr>
          <p:cNvPr id="43" name="Textfeld 57">
            <a:extLst>
              <a:ext uri="{FF2B5EF4-FFF2-40B4-BE49-F238E27FC236}">
                <a16:creationId xmlns:a16="http://schemas.microsoft.com/office/drawing/2014/main" id="{29D267F5-D8E3-47A0-AF50-EDF84ED32E58}"/>
              </a:ext>
            </a:extLst>
          </p:cNvPr>
          <p:cNvSpPr txBox="1"/>
          <p:nvPr/>
        </p:nvSpPr>
        <p:spPr>
          <a:xfrm>
            <a:off x="1803995" y="5820308"/>
            <a:ext cx="714956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/>
              <a:t>„real driving“</a:t>
            </a:r>
          </a:p>
        </p:txBody>
      </p:sp>
    </p:spTree>
    <p:extLst>
      <p:ext uri="{BB962C8B-B14F-4D97-AF65-F5344CB8AC3E}">
        <p14:creationId xmlns:p14="http://schemas.microsoft.com/office/powerpoint/2010/main" val="1815370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A9797-D5B2-4C0E-9813-1E299B475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4" y="86783"/>
            <a:ext cx="12192000" cy="9858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IWG ASEP different approach for R51:  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9E77FE-6BCB-4587-AC4B-9CE0755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629CEDA-CE63-40A1-844D-1C736084734D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9</a:t>
            </a:fld>
            <a:endParaRPr lang="en-US" sz="1200" kern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0" name="Titel 1">
            <a:extLst>
              <a:ext uri="{FF2B5EF4-FFF2-40B4-BE49-F238E27FC236}">
                <a16:creationId xmlns:a16="http://schemas.microsoft.com/office/drawing/2014/main" id="{D2DFA8DB-7976-433F-B66F-C9DD7ECB3A72}"/>
              </a:ext>
            </a:extLst>
          </p:cNvPr>
          <p:cNvSpPr txBox="1">
            <a:spLocks/>
          </p:cNvSpPr>
          <p:nvPr/>
        </p:nvSpPr>
        <p:spPr>
          <a:xfrm>
            <a:off x="51518" y="4899599"/>
            <a:ext cx="12088963" cy="19123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 R51 model approach in its current from is not suitable for motorcycles.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IMMA requests adequate time to investigate the necessary adjustments for potential future application on motorcycles.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Until that time, implementing IMMA’s ASEP proposal as a 1</a:t>
            </a:r>
            <a:r>
              <a:rPr lang="en-US" sz="2400" baseline="30000" dirty="0">
                <a:latin typeface="+mn-lt"/>
              </a:rPr>
              <a:t>st</a:t>
            </a:r>
            <a:r>
              <a:rPr lang="en-US" sz="2400" dirty="0">
                <a:latin typeface="+mn-lt"/>
              </a:rPr>
              <a:t> step will already solve the existing ‘grey zones’ in current R41 ASEP test procedure. 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5DA9E22A-B90E-49A3-9954-3BAF3EEDC78B}"/>
              </a:ext>
            </a:extLst>
          </p:cNvPr>
          <p:cNvSpPr txBox="1">
            <a:spLocks/>
          </p:cNvSpPr>
          <p:nvPr/>
        </p:nvSpPr>
        <p:spPr>
          <a:xfrm>
            <a:off x="213828" y="832625"/>
            <a:ext cx="11731913" cy="41606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+mn-lt"/>
              </a:rPr>
              <a:t>IMMA is aware that the R51 proposal is introducing a new approach based on a sound expectation model. 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>
                <a:latin typeface="+mn-lt"/>
              </a:rPr>
              <a:t>IMMA’s preliminary investigation of this (car-based) model reveals that substantial modifications are necessary for the model to be suitable for motorcycles.</a:t>
            </a:r>
          </a:p>
          <a:p>
            <a:endParaRPr lang="en-GB" sz="2000" dirty="0">
              <a:latin typeface="+mn-lt"/>
            </a:endParaRPr>
          </a:p>
          <a:p>
            <a:r>
              <a:rPr lang="en-GB" sz="2000" dirty="0">
                <a:latin typeface="+mn-lt"/>
              </a:rPr>
              <a:t>To cover for the motor-cycle specific characteristics (less tyre noise but more mechanical noise due to exposed engine, shorter and exposed exhaust, chain drive, different transmission &amp; clutch, …),</a:t>
            </a:r>
          </a:p>
          <a:p>
            <a:r>
              <a:rPr lang="en-GB" sz="2000" dirty="0">
                <a:latin typeface="+mn-lt"/>
              </a:rPr>
              <a:t>at least following items need adjusting: </a:t>
            </a:r>
          </a:p>
          <a:p>
            <a:pPr marL="1714500" lvl="3" indent="-342900">
              <a:buFontTx/>
              <a:buChar char="-"/>
            </a:pPr>
            <a:r>
              <a:rPr lang="en-GB" dirty="0"/>
              <a:t>Tyre noise calculation, </a:t>
            </a:r>
          </a:p>
          <a:p>
            <a:pPr marL="1714500" lvl="3" indent="-342900">
              <a:buFontTx/>
              <a:buChar char="-"/>
            </a:pPr>
            <a:r>
              <a:rPr lang="en-GB" dirty="0"/>
              <a:t>Mechanical no load, </a:t>
            </a:r>
          </a:p>
          <a:p>
            <a:pPr marL="1714500" lvl="3" indent="-342900">
              <a:buFontTx/>
              <a:buChar char="-"/>
            </a:pPr>
            <a:r>
              <a:rPr lang="en-GB" dirty="0"/>
              <a:t>Partial load transient functions (e.g. form factor </a:t>
            </a:r>
            <a:r>
              <a:rPr lang="el-GR" dirty="0"/>
              <a:t>α</a:t>
            </a:r>
            <a:r>
              <a:rPr lang="nl-BE" dirty="0"/>
              <a:t>)</a:t>
            </a:r>
            <a:r>
              <a:rPr lang="en-GB" dirty="0"/>
              <a:t> </a:t>
            </a:r>
          </a:p>
          <a:p>
            <a:pPr marL="1714500" lvl="3" indent="-342900">
              <a:buFontTx/>
              <a:buChar char="-"/>
            </a:pPr>
            <a:r>
              <a:rPr lang="en-GB" dirty="0"/>
              <a:t>Dynamic load slopes, </a:t>
            </a:r>
          </a:p>
          <a:p>
            <a:pPr marL="1714500" lvl="3" indent="-342900">
              <a:buFontTx/>
              <a:buChar char="-"/>
            </a:pPr>
            <a:r>
              <a:rPr lang="en-GB" dirty="0"/>
              <a:t>Performance factor v x a,</a:t>
            </a:r>
          </a:p>
          <a:p>
            <a:pPr marL="1714500" lvl="3" indent="-342900">
              <a:buFontTx/>
              <a:buChar char="-"/>
            </a:pPr>
            <a:r>
              <a:rPr lang="en-GB" dirty="0"/>
              <a:t>Motorcycle (R41) specific formulas needed for </a:t>
            </a:r>
            <a:r>
              <a:rPr lang="en-GB" dirty="0" err="1"/>
              <a:t>Awotref</a:t>
            </a:r>
            <a:r>
              <a:rPr lang="en-GB" dirty="0"/>
              <a:t>, </a:t>
            </a:r>
            <a:r>
              <a:rPr lang="en-GB" dirty="0" err="1"/>
              <a:t>Aurban</a:t>
            </a:r>
            <a:r>
              <a:rPr lang="en-GB" dirty="0"/>
              <a:t>, </a:t>
            </a:r>
            <a:r>
              <a:rPr lang="en-GB" dirty="0" err="1"/>
              <a:t>Nmax</a:t>
            </a:r>
            <a:r>
              <a:rPr lang="en-GB" dirty="0"/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2941151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294E50A684EF7419CF0BFBA0F90B44C" ma:contentTypeVersion="10" ma:contentTypeDescription="新しいドキュメントを作成します。" ma:contentTypeScope="" ma:versionID="6337ecb95d950f690d4d93a8778b42d3">
  <xsd:schema xmlns:xsd="http://www.w3.org/2001/XMLSchema" xmlns:xs="http://www.w3.org/2001/XMLSchema" xmlns:p="http://schemas.microsoft.com/office/2006/metadata/properties" xmlns:ns3="677bb215-e8a0-49e4-aea5-14f5586516dd" xmlns:ns4="4980cfc8-d4e6-4799-8921-5854fb2053a9" targetNamespace="http://schemas.microsoft.com/office/2006/metadata/properties" ma:root="true" ma:fieldsID="8475279e02dee08c3e722e6dd4d76937" ns3:_="" ns4:_="">
    <xsd:import namespace="677bb215-e8a0-49e4-aea5-14f5586516dd"/>
    <xsd:import namespace="4980cfc8-d4e6-4799-8921-5854fb2053a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7bb215-e8a0-49e4-aea5-14f5586516d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有のヒントのハッシュ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0cfc8-d4e6-4799-8921-5854fb2053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607B74-0015-4DEF-A0D5-5335755F91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7bb215-e8a0-49e4-aea5-14f5586516dd"/>
    <ds:schemaRef ds:uri="4980cfc8-d4e6-4799-8921-5854fb2053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A86DE2-A790-4B5F-B6AD-D63706B0CB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9913A9-7358-4A50-A746-1EC8EEFE003D}">
  <ds:schemaRefs>
    <ds:schemaRef ds:uri="http://purl.org/dc/terms/"/>
    <ds:schemaRef ds:uri="677bb215-e8a0-49e4-aea5-14f5586516dd"/>
    <ds:schemaRef ds:uri="http://purl.org/dc/dcmitype/"/>
    <ds:schemaRef ds:uri="4980cfc8-d4e6-4799-8921-5854fb2053a9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6412</TotalTime>
  <Words>705</Words>
  <Application>Microsoft Office PowerPoint</Application>
  <PresentationFormat>Widescreen</PresentationFormat>
  <Paragraphs>171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</vt:lpstr>
      <vt:lpstr>R41 ASEP Revision</vt:lpstr>
      <vt:lpstr>History:</vt:lpstr>
      <vt:lpstr>Revision Focus:  Real Driving</vt:lpstr>
      <vt:lpstr>Expanded ASEP test range:</vt:lpstr>
      <vt:lpstr>PowerPoint Presentation</vt:lpstr>
      <vt:lpstr>PowerPoint Presentation</vt:lpstr>
      <vt:lpstr>PowerPoint Presentation</vt:lpstr>
      <vt:lpstr>PowerPoint Presentation</vt:lpstr>
      <vt:lpstr>IWG ASEP different approach for R51:  </vt:lpstr>
      <vt:lpstr>Thank you.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‘real world’ coverage of the R41 ASEP proposal</dc:title>
  <dc:creator>Alex Desplenter</dc:creator>
  <cp:lastModifiedBy>Konstantin Glukhenkiy</cp:lastModifiedBy>
  <cp:revision>47</cp:revision>
  <dcterms:created xsi:type="dcterms:W3CDTF">2019-10-23T14:30:56Z</dcterms:created>
  <dcterms:modified xsi:type="dcterms:W3CDTF">2020-01-28T10:24:35Z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d1c0902-ed92-4fed-896d-2e7725de02d4_Enabled">
    <vt:lpwstr>true</vt:lpwstr>
  </property>
  <property fmtid="{D5CDD505-2E9C-101B-9397-08002B2CF9AE}" pid="3" name="MSIP_Label_fd1c0902-ed92-4fed-896d-2e7725de02d4_SetDate">
    <vt:lpwstr>2020-01-13T14:02:01Z</vt:lpwstr>
  </property>
  <property fmtid="{D5CDD505-2E9C-101B-9397-08002B2CF9AE}" pid="4" name="MSIP_Label_fd1c0902-ed92-4fed-896d-2e7725de02d4_Method">
    <vt:lpwstr>Standard</vt:lpwstr>
  </property>
  <property fmtid="{D5CDD505-2E9C-101B-9397-08002B2CF9AE}" pid="5" name="MSIP_Label_fd1c0902-ed92-4fed-896d-2e7725de02d4_Name">
    <vt:lpwstr>Anyone (not protected)</vt:lpwstr>
  </property>
  <property fmtid="{D5CDD505-2E9C-101B-9397-08002B2CF9AE}" pid="6" name="MSIP_Label_fd1c0902-ed92-4fed-896d-2e7725de02d4_SiteId">
    <vt:lpwstr>d6b0bbee-7cd9-4d60-bce6-4a67b543e2ae</vt:lpwstr>
  </property>
  <property fmtid="{D5CDD505-2E9C-101B-9397-08002B2CF9AE}" pid="7" name="MSIP_Label_fd1c0902-ed92-4fed-896d-2e7725de02d4_ActionId">
    <vt:lpwstr>0ff20058-70a5-43c3-b10f-0000398e2dea</vt:lpwstr>
  </property>
  <property fmtid="{D5CDD505-2E9C-101B-9397-08002B2CF9AE}" pid="8" name="MSIP_Label_fd1c0902-ed92-4fed-896d-2e7725de02d4_ContentBits">
    <vt:lpwstr>2</vt:lpwstr>
  </property>
</Properties>
</file>