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  <p:sldMasterId id="2147483766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68" r:id="rId5"/>
    <p:sldId id="270" r:id="rId6"/>
    <p:sldId id="272" r:id="rId7"/>
    <p:sldId id="274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08001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98375-5C84-4176-84A5-B6A3E0825F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75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C7773-6390-40B5-8F3A-46FD9E5B709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713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58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167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37844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b="1" i="0"/>
            </a:lvl1pPr>
            <a:lvl2pPr>
              <a:buClr>
                <a:srgbClr val="0F5494"/>
              </a:buClr>
              <a:buSzPct val="80000"/>
              <a:defRPr b="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23393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988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861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25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458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4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267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920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58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842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999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5958" y="2273300"/>
            <a:ext cx="7640805" cy="2286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1755775" y="3367088"/>
            <a:ext cx="18415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br>
              <a:rPr kumimoji="0" lang="el-GR" sz="1100" dirty="0">
                <a:effectLst/>
              </a:rPr>
            </a:br>
            <a:endParaRPr kumimoji="0" lang="el-GR" sz="2400" dirty="0">
              <a:effectLst/>
              <a:latin typeface="Times New Roman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7672D9-7265-4E34-90B3-C077141478D1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820" y="585688"/>
            <a:ext cx="1463489" cy="483798"/>
          </a:xfrm>
          <a:prstGeom prst="rect">
            <a:avLst/>
          </a:prstGeom>
        </p:spPr>
      </p:pic>
      <p:pic>
        <p:nvPicPr>
          <p:cNvPr id="10" name="Grafik 12">
            <a:extLst>
              <a:ext uri="{FF2B5EF4-FFF2-40B4-BE49-F238E27FC236}">
                <a16:creationId xmlns:a16="http://schemas.microsoft.com/office/drawing/2014/main" id="{CD938146-7444-4AD6-A072-CF2173A39E1D}"/>
              </a:ext>
            </a:extLst>
          </p:cNvPr>
          <p:cNvPicPr/>
          <p:nvPr userDrawn="1"/>
        </p:nvPicPr>
        <p:blipFill rotWithShape="1">
          <a:blip r:embed="rId3"/>
          <a:srcRect l="5002" t="18182" b="21058"/>
          <a:stretch/>
        </p:blipFill>
        <p:spPr bwMode="auto">
          <a:xfrm>
            <a:off x="4572000" y="620688"/>
            <a:ext cx="2036789" cy="3838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75987DF-CF77-446F-9270-A28AAB35230A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618" y="532470"/>
            <a:ext cx="1015975" cy="413647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47F1001-0D0D-4AA6-BDBE-7E5FEF616B26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234" y="532470"/>
            <a:ext cx="907122" cy="5370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E254D29-550C-4713-8E4E-FAF4BC88CB2D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91" y="406422"/>
            <a:ext cx="761982" cy="76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8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88F9B-71EE-4D5C-B44E-012EF44E925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96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8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8177A-0CE3-43B6-B11B-ED2E8AEAD8D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92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6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BFC62-E3CF-4012-8A8B-ABF1C18EA02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82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00BF-55FD-4017-8F82-94A8DE4F575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2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47253-C9BC-4251-8AE3-8910CE9253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82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39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5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dolor 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31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8276" y="2431080"/>
            <a:ext cx="7645147" cy="2286000"/>
          </a:xfrm>
        </p:spPr>
        <p:txBody>
          <a:bodyPr anchor="t"/>
          <a:lstStyle/>
          <a:p>
            <a:pPr>
              <a:spcAft>
                <a:spcPts val="2400"/>
              </a:spcAft>
            </a:pPr>
            <a:endParaRPr lang="en-US" dirty="0">
              <a:effectLst/>
            </a:endParaRPr>
          </a:p>
          <a:p>
            <a:pPr>
              <a:spcAft>
                <a:spcPts val="2400"/>
              </a:spcAft>
            </a:pPr>
            <a:r>
              <a:rPr lang="en-US" dirty="0">
                <a:effectLst/>
              </a:rPr>
              <a:t>Study on sound level limits of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M- and N-category vehicles</a:t>
            </a:r>
            <a:endParaRPr lang="en-GB" i="1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4763" y="5214657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On behalf of the European Commission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E4ABB5-C9E7-4AE4-B1E6-6D7D13600130}"/>
              </a:ext>
            </a:extLst>
          </p:cNvPr>
          <p:cNvSpPr/>
          <p:nvPr/>
        </p:nvSpPr>
        <p:spPr>
          <a:xfrm>
            <a:off x="140437" y="1495772"/>
            <a:ext cx="39707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Transmitted by the expert from EC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8F328E-89CD-435D-9BEC-0A8452FA2367}"/>
              </a:ext>
            </a:extLst>
          </p:cNvPr>
          <p:cNvSpPr/>
          <p:nvPr/>
        </p:nvSpPr>
        <p:spPr>
          <a:xfrm>
            <a:off x="5436096" y="1280328"/>
            <a:ext cx="35674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>
                <a:solidFill>
                  <a:schemeClr val="tx1"/>
                </a:solidFill>
              </a:rPr>
              <a:t>Informal document </a:t>
            </a:r>
            <a:r>
              <a:rPr lang="en-GB" sz="1400" b="1" dirty="0">
                <a:solidFill>
                  <a:schemeClr val="tx1"/>
                </a:solidFill>
              </a:rPr>
              <a:t>GRBP-71-11 </a:t>
            </a:r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(71st GRBP, 28</a:t>
            </a:r>
            <a:r>
              <a:rPr lang="en-GB" sz="1400" dirty="0"/>
              <a:t>-31 January </a:t>
            </a:r>
            <a:r>
              <a:rPr lang="en-GB" sz="1400" dirty="0">
                <a:solidFill>
                  <a:schemeClr val="tx1"/>
                </a:solidFill>
              </a:rPr>
              <a:t>2020, </a:t>
            </a:r>
          </a:p>
          <a:p>
            <a:r>
              <a:rPr lang="en-GB" sz="1400" dirty="0">
                <a:solidFill>
                  <a:schemeClr val="tx1"/>
                </a:solidFill>
              </a:rPr>
              <a:t>agenda item 3) </a:t>
            </a:r>
          </a:p>
        </p:txBody>
      </p:sp>
    </p:spTree>
    <p:extLst>
      <p:ext uri="{BB962C8B-B14F-4D97-AF65-F5344CB8AC3E}">
        <p14:creationId xmlns:p14="http://schemas.microsoft.com/office/powerpoint/2010/main" val="391150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5CBF0-F99B-47BD-A376-9151206895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43608" y="365125"/>
            <a:ext cx="6843092" cy="1325563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67082-6644-46D1-8AEE-7D8B71CB324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99592" y="1825625"/>
            <a:ext cx="6987108" cy="43513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outline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 and aim of the study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tasks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 – current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642A9-7C84-4C55-9154-DDBB2DE62E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5576" y="365125"/>
            <a:ext cx="7131124" cy="1325563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CE03-D7F8-44C1-AFD3-CFC0855A22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5576" y="1557338"/>
            <a:ext cx="7474024" cy="4352925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Consortium performing the work:</a:t>
            </a:r>
          </a:p>
          <a:p>
            <a:pPr lvl="1">
              <a:spcBef>
                <a:spcPts val="600"/>
              </a:spcBef>
            </a:pPr>
            <a:r>
              <a:rPr lang="en-US" sz="2100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EMISIA – Greece</a:t>
            </a:r>
          </a:p>
          <a:p>
            <a:pPr lvl="1">
              <a:spcBef>
                <a:spcPts val="600"/>
              </a:spcBef>
            </a:pPr>
            <a:r>
              <a:rPr lang="en-US" sz="2100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FEV – Germany</a:t>
            </a:r>
          </a:p>
          <a:p>
            <a:pPr lvl="1">
              <a:spcBef>
                <a:spcPts val="600"/>
              </a:spcBef>
            </a:pPr>
            <a:r>
              <a:rPr lang="en-US" sz="2100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TNO – Netherlands</a:t>
            </a:r>
          </a:p>
          <a:p>
            <a:pPr lvl="1">
              <a:spcBef>
                <a:spcPts val="600"/>
              </a:spcBef>
            </a:pPr>
            <a:r>
              <a:rPr lang="en-US" sz="2100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Heinz Steven Data Analysis and Consultancy (HSDAC) - Germany</a:t>
            </a:r>
          </a:p>
          <a:p>
            <a:pPr>
              <a:spcBef>
                <a:spcPts val="600"/>
              </a:spcBef>
            </a:pPr>
            <a:endParaRPr lang="en-US" sz="2400" b="1" dirty="0">
              <a:solidFill>
                <a:srgbClr val="0F54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Overall framework service contract manager:</a:t>
            </a:r>
          </a:p>
          <a:p>
            <a:pPr lvl="1">
              <a:spcBef>
                <a:spcPts val="600"/>
              </a:spcBef>
            </a:pPr>
            <a:r>
              <a:rPr lang="en-US" sz="2100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LAT/</a:t>
            </a:r>
            <a:r>
              <a:rPr lang="en-US" sz="2100" dirty="0" err="1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</a:t>
            </a:r>
            <a:r>
              <a:rPr lang="en-US" sz="2100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Greece</a:t>
            </a:r>
          </a:p>
          <a:p>
            <a:pPr>
              <a:spcBef>
                <a:spcPts val="600"/>
              </a:spcBef>
            </a:pPr>
            <a:endParaRPr lang="en-US" sz="2400" b="1" dirty="0">
              <a:solidFill>
                <a:srgbClr val="0F54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duration is 19 months</a:t>
            </a:r>
          </a:p>
          <a:p>
            <a:pPr lvl="1">
              <a:spcBef>
                <a:spcPts val="600"/>
              </a:spcBef>
            </a:pPr>
            <a:r>
              <a:rPr lang="en-US" sz="2100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Started in December 2019</a:t>
            </a:r>
          </a:p>
          <a:p>
            <a:pPr lvl="1">
              <a:spcBef>
                <a:spcPts val="600"/>
              </a:spcBef>
            </a:pPr>
            <a:r>
              <a:rPr lang="en-US" sz="2100" dirty="0">
                <a:solidFill>
                  <a:srgbClr val="0F54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Expected to be completed by June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4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A6F18-AC62-4E4C-AAA2-DD0B8F36378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549275"/>
          </a:xfrm>
        </p:spPr>
        <p:txBody>
          <a:bodyPr/>
          <a:lstStyle/>
          <a:p>
            <a:r>
              <a:rPr lang="en-US" dirty="0"/>
              <a:t>Subject and aim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5B9DE-5155-455E-A21B-6E6A2A3DF82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0" y="579438"/>
            <a:ext cx="8229600" cy="46085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i="0" dirty="0"/>
              <a:t>To study the sound level limits of M- and N-category vehicles and investigate on such limits update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b="1" i="0" dirty="0"/>
              <a:t>Background</a:t>
            </a:r>
            <a:endParaRPr lang="en-US" sz="1600" b="1" i="0" dirty="0"/>
          </a:p>
          <a:p>
            <a:pPr lvl="1">
              <a:spcBef>
                <a:spcPts val="1200"/>
              </a:spcBef>
            </a:pPr>
            <a:r>
              <a:rPr lang="en-US" sz="1600" b="0" dirty="0"/>
              <a:t>M- and N-category vehicles constitute a big part of the European fleet; as a result, they contribute significantly to the overall sound emissions</a:t>
            </a:r>
          </a:p>
          <a:p>
            <a:pPr lvl="1">
              <a:spcBef>
                <a:spcPts val="1200"/>
              </a:spcBef>
            </a:pPr>
            <a:r>
              <a:rPr lang="en-US" sz="1600" b="0" dirty="0"/>
              <a:t>Consequently, sound emission limits are legislated and need to represent the state of the art sound emission levels</a:t>
            </a:r>
          </a:p>
          <a:p>
            <a:pPr lvl="1">
              <a:spcBef>
                <a:spcPts val="1200"/>
              </a:spcBef>
            </a:pPr>
            <a:r>
              <a:rPr lang="en-US" sz="1600" b="0" dirty="0"/>
              <a:t>There is legal obligation of the Commission for a detailed study on sound level limits by 1 July 2021 and submit, as appropriate, a legislative proposal – Regulation (EU) No 540/2014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 b="1" i="0" dirty="0"/>
              <a:t>Objectives</a:t>
            </a:r>
          </a:p>
          <a:p>
            <a:pPr lvl="1">
              <a:spcBef>
                <a:spcPts val="600"/>
              </a:spcBef>
            </a:pPr>
            <a:r>
              <a:rPr lang="en-US" sz="1600" b="0" dirty="0"/>
              <a:t>Investigate the current sound emission levels of M- and N-category vehicles</a:t>
            </a:r>
          </a:p>
          <a:p>
            <a:pPr lvl="1">
              <a:spcBef>
                <a:spcPts val="1200"/>
              </a:spcBef>
            </a:pPr>
            <a:r>
              <a:rPr lang="en-US" sz="1600" b="0" dirty="0"/>
              <a:t>Propose possible new (improved) sound level limits for the next phases of the Regulation (EU) No 540/2014 in the coming years</a:t>
            </a:r>
          </a:p>
          <a:p>
            <a:pPr lvl="1">
              <a:spcBef>
                <a:spcPts val="1200"/>
              </a:spcBef>
            </a:pPr>
            <a:r>
              <a:rPr lang="en-US" sz="1600" b="0" dirty="0"/>
              <a:t>Overall: protect the environment and human health and contribute in the reduction of the so-called ‘noise pollution’ and real-world traffic noise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9403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2E97-1921-4F07-95DF-8A78A5ADC1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27584" y="188640"/>
            <a:ext cx="8229600" cy="936625"/>
          </a:xfrm>
        </p:spPr>
        <p:txBody>
          <a:bodyPr/>
          <a:lstStyle/>
          <a:p>
            <a:r>
              <a:rPr lang="en-US" dirty="0"/>
              <a:t>Project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FBC9E-B1BF-4C40-AA81-BFC2370DCC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0213" y="1125265"/>
            <a:ext cx="8713787" cy="4695825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1500" b="1" i="0" dirty="0"/>
              <a:t>Task 1 - Estimate of sound level limits for all M- and N-category vehicles</a:t>
            </a:r>
          </a:p>
          <a:p>
            <a:pPr lvl="1">
              <a:spcBef>
                <a:spcPts val="500"/>
              </a:spcBef>
            </a:pPr>
            <a:r>
              <a:rPr lang="en-US" sz="1300" b="0" dirty="0"/>
              <a:t>Feedback gathering procedure with questionnaire to stakeholders</a:t>
            </a:r>
          </a:p>
          <a:p>
            <a:pPr lvl="1">
              <a:spcBef>
                <a:spcPts val="500"/>
              </a:spcBef>
            </a:pPr>
            <a:r>
              <a:rPr lang="en-US" sz="1300" b="0" dirty="0"/>
              <a:t>Literature review to explore the current state-of-the-art sound emissions control technology</a:t>
            </a:r>
          </a:p>
          <a:p>
            <a:pPr>
              <a:spcBef>
                <a:spcPts val="500"/>
              </a:spcBef>
            </a:pPr>
            <a:r>
              <a:rPr lang="en-US" sz="1500" b="1" i="0" dirty="0"/>
              <a:t>Task 2 - Verification of vehicles’ sound level limits</a:t>
            </a:r>
          </a:p>
          <a:p>
            <a:pPr lvl="1">
              <a:spcBef>
                <a:spcPts val="500"/>
              </a:spcBef>
            </a:pPr>
            <a:r>
              <a:rPr lang="en-US" sz="1300" b="0" dirty="0"/>
              <a:t>Actual vehicle testing to establish current sound levels of state-of-the-art vehicles per each category (according to UN R51 requirements)</a:t>
            </a:r>
          </a:p>
          <a:p>
            <a:pPr>
              <a:spcBef>
                <a:spcPts val="500"/>
              </a:spcBef>
            </a:pPr>
            <a:r>
              <a:rPr lang="en-US" sz="1500" b="1" i="0" dirty="0"/>
              <a:t>Task 3 - Noise source ranking</a:t>
            </a:r>
          </a:p>
          <a:p>
            <a:pPr lvl="1">
              <a:spcBef>
                <a:spcPts val="500"/>
              </a:spcBef>
            </a:pPr>
            <a:r>
              <a:rPr lang="en-US" sz="1300" b="0" dirty="0"/>
              <a:t>Investigate the sound levels of </a:t>
            </a:r>
            <a:r>
              <a:rPr lang="en-US" sz="1300" b="0" dirty="0" err="1"/>
              <a:t>tyres</a:t>
            </a:r>
            <a:r>
              <a:rPr lang="en-US" sz="1300" b="0" dirty="0"/>
              <a:t> and their influence to the overall sound levels (according to UN R117)</a:t>
            </a:r>
          </a:p>
          <a:p>
            <a:pPr lvl="1">
              <a:spcBef>
                <a:spcPts val="500"/>
              </a:spcBef>
            </a:pPr>
            <a:r>
              <a:rPr lang="en-US" sz="1300" b="0" dirty="0"/>
              <a:t>Quantify the contribution of powertrain, transmission and exhaust system to the sound levels</a:t>
            </a:r>
          </a:p>
          <a:p>
            <a:pPr>
              <a:spcBef>
                <a:spcPts val="500"/>
              </a:spcBef>
            </a:pPr>
            <a:r>
              <a:rPr lang="en-US" sz="1500" b="1" i="0" dirty="0"/>
              <a:t>Task 4 - Cost-benefit analysis (CBA)</a:t>
            </a:r>
          </a:p>
          <a:p>
            <a:pPr lvl="1">
              <a:spcBef>
                <a:spcPts val="500"/>
              </a:spcBef>
            </a:pPr>
            <a:r>
              <a:rPr lang="en-US" sz="1300" b="0" dirty="0"/>
              <a:t>Several scenarios in order to assess the economic feasibility of potentially modified sound level limits</a:t>
            </a:r>
          </a:p>
          <a:p>
            <a:pPr>
              <a:spcBef>
                <a:spcPts val="500"/>
              </a:spcBef>
            </a:pPr>
            <a:r>
              <a:rPr lang="en-US" sz="1500" b="1" i="0" dirty="0"/>
              <a:t>Task 5 - Validation tests</a:t>
            </a:r>
          </a:p>
          <a:p>
            <a:pPr lvl="1"/>
            <a:r>
              <a:rPr lang="en-US" sz="1300" b="0" dirty="0"/>
              <a:t>Validate the possible new limits, which will be based on the results from previous Tasks 1,2,3,4</a:t>
            </a:r>
          </a:p>
          <a:p>
            <a:pPr>
              <a:spcBef>
                <a:spcPts val="500"/>
              </a:spcBef>
            </a:pPr>
            <a:r>
              <a:rPr lang="en-US" sz="1500" b="1" i="0" dirty="0"/>
              <a:t>Task 6 - Proposal for limit values and reporting</a:t>
            </a:r>
          </a:p>
          <a:p>
            <a:pPr lvl="1">
              <a:spcBef>
                <a:spcPts val="500"/>
              </a:spcBef>
            </a:pPr>
            <a:r>
              <a:rPr lang="en-US" sz="1300" b="0" dirty="0"/>
              <a:t>Final proposal for possible new sound level limits of M- and N-category vehicles and their </a:t>
            </a:r>
            <a:r>
              <a:rPr lang="en-US" sz="1300" b="0" dirty="0" err="1"/>
              <a:t>tyres</a:t>
            </a:r>
            <a:endParaRPr lang="en-US" sz="1300" b="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896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43782-C74F-4413-9B38-E26121C56A1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620713"/>
            <a:ext cx="8229600" cy="936625"/>
          </a:xfrm>
        </p:spPr>
        <p:txBody>
          <a:bodyPr/>
          <a:lstStyle/>
          <a:p>
            <a:r>
              <a:rPr lang="en-US" dirty="0"/>
              <a:t>Progress – 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F5F8-2C73-4C15-B4C4-5BA9A2D583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557338"/>
            <a:ext cx="8229600" cy="43529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b="1" i="0" dirty="0"/>
              <a:t>Task 1:</a:t>
            </a:r>
          </a:p>
          <a:p>
            <a:pPr lvl="1">
              <a:spcBef>
                <a:spcPts val="600"/>
              </a:spcBef>
            </a:pPr>
            <a:r>
              <a:rPr lang="en-US" sz="1800" b="0" dirty="0"/>
              <a:t>Questionnaire already sent to stakeholders</a:t>
            </a:r>
          </a:p>
          <a:p>
            <a:pPr lvl="1">
              <a:spcBef>
                <a:spcPts val="1200"/>
              </a:spcBef>
            </a:pPr>
            <a:r>
              <a:rPr lang="en-US" sz="1800" b="0" dirty="0"/>
              <a:t>Some answers already received, feedback expected until 31 January 2020</a:t>
            </a:r>
          </a:p>
          <a:p>
            <a:pPr lvl="1">
              <a:spcBef>
                <a:spcPts val="1200"/>
              </a:spcBef>
            </a:pPr>
            <a:r>
              <a:rPr lang="en-US" sz="1800" b="0" dirty="0"/>
              <a:t>Literature review on sound limits (work in progress)</a:t>
            </a:r>
          </a:p>
          <a:p>
            <a:pPr>
              <a:spcBef>
                <a:spcPts val="1200"/>
              </a:spcBef>
            </a:pPr>
            <a:r>
              <a:rPr lang="en-US" sz="2000" b="1" i="0" dirty="0"/>
              <a:t>Task 2: </a:t>
            </a:r>
          </a:p>
          <a:p>
            <a:pPr lvl="1">
              <a:spcBef>
                <a:spcPts val="500"/>
              </a:spcBef>
            </a:pPr>
            <a:r>
              <a:rPr lang="en-US" sz="1800" b="0" dirty="0"/>
              <a:t>Ongoing discussions for vehicle selection for the actual tests (expected to start in March 2020)</a:t>
            </a:r>
          </a:p>
          <a:p>
            <a:pPr>
              <a:spcBef>
                <a:spcPts val="1200"/>
              </a:spcBef>
            </a:pPr>
            <a:r>
              <a:rPr lang="en-US" sz="2000" b="1" i="0" dirty="0"/>
              <a:t>Task 4:</a:t>
            </a:r>
          </a:p>
          <a:p>
            <a:pPr lvl="1">
              <a:spcBef>
                <a:spcPts val="500"/>
              </a:spcBef>
            </a:pPr>
            <a:r>
              <a:rPr lang="en-US" sz="1800" b="0" dirty="0"/>
              <a:t>Gathering the necessary information for performing the CBA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607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505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Verdana</vt:lpstr>
      <vt:lpstr>Wingdings</vt:lpstr>
      <vt:lpstr>Office Theme</vt:lpstr>
      <vt:lpstr>Default Design</vt:lpstr>
      <vt:lpstr>PowerPoint Presentation</vt:lpstr>
      <vt:lpstr>Contents</vt:lpstr>
      <vt:lpstr>Project outline</vt:lpstr>
      <vt:lpstr>Subject and aim of the study</vt:lpstr>
      <vt:lpstr>Project tasks</vt:lpstr>
      <vt:lpstr>Progress – current status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VOSINIS Andreas (GROW)</dc:creator>
  <cp:lastModifiedBy>Konstantin Glukhenkiy</cp:lastModifiedBy>
  <cp:revision>6</cp:revision>
  <dcterms:created xsi:type="dcterms:W3CDTF">2020-01-17T17:17:22Z</dcterms:created>
  <dcterms:modified xsi:type="dcterms:W3CDTF">2020-01-20T08:06:04Z</dcterms:modified>
</cp:coreProperties>
</file>