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73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67" r:id="rId15"/>
    <p:sldId id="268" r:id="rId16"/>
    <p:sldId id="269" r:id="rId17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54D91-C3AA-4E96-8D1F-B424982A21F4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74E1-92CA-4B21-BAEC-2C91D7726E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13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F74E1-92CA-4B21-BAEC-2C91D7726E0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40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Logo etrt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812360" y="0"/>
            <a:ext cx="1328545" cy="1268760"/>
          </a:xfrm>
          <a:prstGeom prst="rect">
            <a:avLst/>
          </a:prstGeom>
        </p:spPr>
      </p:pic>
      <p:cxnSp>
        <p:nvCxnSpPr>
          <p:cNvPr id="8" name="Connecteur droit 7"/>
          <p:cNvCxnSpPr/>
          <p:nvPr userDrawn="1"/>
        </p:nvCxnSpPr>
        <p:spPr>
          <a:xfrm>
            <a:off x="0" y="6381328"/>
            <a:ext cx="9144000" cy="0"/>
          </a:xfrm>
          <a:prstGeom prst="line">
            <a:avLst/>
          </a:prstGeom>
          <a:ln w="22225">
            <a:solidFill>
              <a:srgbClr val="000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>
            <a:off x="0" y="548680"/>
            <a:ext cx="7956376" cy="0"/>
          </a:xfrm>
          <a:prstGeom prst="line">
            <a:avLst/>
          </a:prstGeom>
          <a:ln w="22225">
            <a:solidFill>
              <a:srgbClr val="0000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ETRTO study on the Dimensional Requirements for </a:t>
            </a:r>
            <a:r>
              <a:rPr lang="en-US" sz="2800" dirty="0" err="1"/>
              <a:t>tyres</a:t>
            </a:r>
            <a:r>
              <a:rPr lang="en-US" sz="2800" dirty="0"/>
              <a:t> with radial or run flat structure after having performed the load speed endurance test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European </a:t>
            </a:r>
            <a:r>
              <a:rPr kumimoji="0" lang="en-US" sz="1800" b="1" i="0" u="none" strike="noStrike" kern="1200" cap="none" spc="0" normalizeH="0" baseline="0" dirty="0" err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Tyre</a:t>
            </a:r>
            <a:r>
              <a:rPr kumimoji="0" lang="en-US" sz="1800" b="1" i="0" u="none" strike="noStrike" kern="1200" cap="none" spc="0" normalizeH="0" baseline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Rim Technical Organisation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2D9DF1B-6233-4F9D-9C12-22F3376A1FB9}"/>
              </a:ext>
            </a:extLst>
          </p:cNvPr>
          <p:cNvSpPr txBox="1"/>
          <p:nvPr/>
        </p:nvSpPr>
        <p:spPr>
          <a:xfrm>
            <a:off x="4499992" y="908720"/>
            <a:ext cx="32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Informal document GRBP-71-07</a:t>
            </a:r>
          </a:p>
          <a:p>
            <a:r>
              <a:rPr lang="fr-BE" dirty="0"/>
              <a:t>Agenda </a:t>
            </a:r>
            <a:r>
              <a:rPr lang="fr-BE"/>
              <a:t>item 5 (a)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F7D0DC9-92CE-4064-BDE0-50012FED9FCD}"/>
              </a:ext>
            </a:extLst>
          </p:cNvPr>
          <p:cNvSpPr txBox="1"/>
          <p:nvPr/>
        </p:nvSpPr>
        <p:spPr>
          <a:xfrm>
            <a:off x="1619672" y="5334089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dirty="0">
                <a:solidFill>
                  <a:schemeClr val="bg2">
                    <a:lumMod val="75000"/>
                  </a:schemeClr>
                </a:solidFill>
              </a:rPr>
              <a:t>GRBP session 71, </a:t>
            </a:r>
            <a:r>
              <a:rPr lang="fr-BE" dirty="0" err="1">
                <a:solidFill>
                  <a:schemeClr val="bg2">
                    <a:lumMod val="75000"/>
                  </a:schemeClr>
                </a:solidFill>
              </a:rPr>
              <a:t>January</a:t>
            </a:r>
            <a:r>
              <a:rPr lang="fr-BE" dirty="0">
                <a:solidFill>
                  <a:schemeClr val="bg2">
                    <a:lumMod val="75000"/>
                  </a:schemeClr>
                </a:solidFill>
              </a:rPr>
              <a:t> 2020</a:t>
            </a:r>
            <a:endParaRPr lang="fr-FR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65FDE5-A78F-4EA5-8152-CFA586AED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547333"/>
            <a:ext cx="7862120" cy="5763334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A7D38A41-3107-4BD9-B6C3-0119D4CCB6C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111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0E1294F-6B53-4960-ADF8-3E415C698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547333"/>
            <a:ext cx="7862120" cy="5763334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3E41D24A-6550-47F0-971A-EA4E0A5AF0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00801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DBD0DB4-B1C9-4636-AE14-85FF4E9517F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8F25641-40E2-48CC-8314-A32D9C18E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462749"/>
            <a:ext cx="7862120" cy="593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11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7C264E9A-CFE1-4FC8-8A72-D436E5F8259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7E311DD-3601-4F7E-9261-7BFF26E32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980728"/>
            <a:ext cx="8344401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69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126F903-4C68-492B-BCF3-EA6385175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547333"/>
            <a:ext cx="7862120" cy="5763334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E1966B49-7F62-40AF-9D9E-C1D36F1BC35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9005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8A3321E4-8CB8-4E69-A766-6E6201206E7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5B676E7-2CFA-4981-B2F0-C1DEE536F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10136"/>
            <a:ext cx="8202172" cy="548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26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A19EDFB1-D0D2-4959-92B9-162A96E8A2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801083"/>
            <a:ext cx="7862120" cy="5255834"/>
          </a:xfrm>
          <a:prstGeom prst="rect">
            <a:avLst/>
          </a:prstGeom>
        </p:spPr>
      </p:pic>
      <p:sp>
        <p:nvSpPr>
          <p:cNvPr id="3" name="Titre 1">
            <a:extLst>
              <a:ext uri="{FF2B5EF4-FFF2-40B4-BE49-F238E27FC236}">
                <a16:creationId xmlns:a16="http://schemas.microsoft.com/office/drawing/2014/main" id="{11FBBBEA-8985-4D28-8D26-05ED22960D2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6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1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</a:t>
            </a:r>
            <a:r>
              <a:rPr lang="en-US" sz="2800" b="1" dirty="0">
                <a:latin typeface="+mj-lt"/>
                <a:ea typeface="+mj-ea"/>
                <a:cs typeface="+mj-cs"/>
              </a:rPr>
              <a:t>Outline</a:t>
            </a: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1648832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BE" sz="2400" dirty="0"/>
              <a:t>Background</a:t>
            </a:r>
          </a:p>
          <a:p>
            <a:pPr marL="342900" indent="-342900">
              <a:buAutoNum type="arabicPeriod"/>
            </a:pPr>
            <a:endParaRPr lang="fr-BE" sz="2400" dirty="0"/>
          </a:p>
          <a:p>
            <a:pPr marL="342900" indent="-342900">
              <a:buAutoNum type="arabicPeriod"/>
            </a:pPr>
            <a:r>
              <a:rPr lang="fr-BE" sz="2400" dirty="0"/>
              <a:t>ETRTO </a:t>
            </a:r>
            <a:r>
              <a:rPr lang="fr-BE" sz="2400" dirty="0" err="1"/>
              <a:t>study</a:t>
            </a:r>
            <a:endParaRPr lang="fr-BE" sz="2400" dirty="0"/>
          </a:p>
          <a:p>
            <a:pPr marL="342900" indent="-342900">
              <a:buAutoNum type="arabicPeriod"/>
            </a:pPr>
            <a:endParaRPr lang="fr-BE" sz="2400" dirty="0"/>
          </a:p>
          <a:p>
            <a:pPr marL="342900" indent="-342900">
              <a:buAutoNum type="arabicPeriod"/>
            </a:pPr>
            <a:r>
              <a:rPr lang="fr-BE" sz="2400" dirty="0" err="1"/>
              <a:t>Results</a:t>
            </a:r>
            <a:r>
              <a:rPr lang="fr-BE" sz="2400" dirty="0"/>
              <a:t> </a:t>
            </a:r>
          </a:p>
          <a:p>
            <a:pPr marL="342900" indent="-342900">
              <a:buAutoNum type="arabicPeriod"/>
            </a:pPr>
            <a:endParaRPr lang="fr-BE" sz="2400" dirty="0"/>
          </a:p>
          <a:p>
            <a:pPr marL="342900" indent="-342900">
              <a:buAutoNum type="arabicPeriod"/>
            </a:pPr>
            <a:r>
              <a:rPr lang="fr-BE" sz="2400" dirty="0" err="1"/>
              <a:t>Amendment</a:t>
            </a:r>
            <a:r>
              <a:rPr lang="fr-BE" sz="2400" dirty="0"/>
              <a:t> proposal</a:t>
            </a:r>
          </a:p>
          <a:p>
            <a:pPr marL="342900" indent="-342900">
              <a:buAutoNum type="arabicPeriod"/>
            </a:pPr>
            <a:endParaRPr lang="fr-BE" sz="2400" dirty="0"/>
          </a:p>
          <a:p>
            <a:pPr marL="342900" indent="-342900">
              <a:buAutoNum type="arabicPeriod"/>
            </a:pPr>
            <a:r>
              <a:rPr lang="fr-BE" sz="2400" dirty="0" err="1"/>
              <a:t>Implementation</a:t>
            </a:r>
            <a:r>
              <a:rPr lang="fr-BE" sz="2400" dirty="0"/>
              <a:t> proposal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</a:t>
            </a:r>
            <a:r>
              <a:rPr lang="en-US" sz="1800" b="1" dirty="0" err="1"/>
              <a:t>Organisation</a:t>
            </a:r>
            <a:r>
              <a:rPr lang="en-US" sz="1800" b="1" dirty="0"/>
              <a:t>					         2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1. Bac</a:t>
            </a:r>
            <a:r>
              <a:rPr lang="en-US" sz="2800" b="1" dirty="0">
                <a:latin typeface="+mj-lt"/>
                <a:ea typeface="+mj-ea"/>
                <a:cs typeface="+mj-cs"/>
              </a:rPr>
              <a:t>kground</a:t>
            </a: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87524" y="605001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/>
              <a:t>The </a:t>
            </a:r>
            <a:r>
              <a:rPr lang="fr-BE" sz="2400" dirty="0" err="1"/>
              <a:t>existing</a:t>
            </a:r>
            <a:r>
              <a:rPr lang="fr-BE" sz="2400" dirty="0"/>
              <a:t> UN </a:t>
            </a:r>
            <a:r>
              <a:rPr lang="fr-BE" sz="2400" dirty="0" err="1"/>
              <a:t>Regulations</a:t>
            </a:r>
            <a:r>
              <a:rPr lang="fr-BE" sz="2400" dirty="0"/>
              <a:t> No 30, 54 and 75 have provisions</a:t>
            </a:r>
          </a:p>
          <a:p>
            <a:r>
              <a:rPr lang="fr-BE" sz="2400" dirty="0"/>
              <a:t>with</a:t>
            </a:r>
            <a:r>
              <a:rPr lang="en-US" sz="2400" dirty="0"/>
              <a:t> dimensional requirements for </a:t>
            </a:r>
            <a:r>
              <a:rPr lang="en-US" sz="2400" dirty="0" err="1"/>
              <a:t>tyres</a:t>
            </a:r>
            <a:r>
              <a:rPr lang="en-US" sz="2400" dirty="0"/>
              <a:t> with all types of structure after having performed the load/speed performance test:</a:t>
            </a:r>
          </a:p>
          <a:p>
            <a:endParaRPr lang="en-US" sz="2400" dirty="0"/>
          </a:p>
          <a:p>
            <a:r>
              <a:rPr lang="pt-BR" sz="2400" dirty="0"/>
              <a:t>§6.2.3 in R30, R54 and R75 requires:</a:t>
            </a:r>
          </a:p>
          <a:p>
            <a:endParaRPr lang="pt-BR" sz="2400" dirty="0"/>
          </a:p>
          <a:p>
            <a:r>
              <a:rPr lang="en-GB" sz="2400" i="1" dirty="0"/>
              <a:t>The outer diameter of the tyre, measured six hours after the load/speed performance test, must not differ by more than ±3.5 per cent from the outer diameter as measured before the test. </a:t>
            </a:r>
            <a:r>
              <a:rPr lang="fr-FR" sz="2400" i="1" dirty="0"/>
              <a:t> </a:t>
            </a:r>
            <a:r>
              <a:rPr lang="en-GB" b="1" dirty="0"/>
              <a:t> </a:t>
            </a:r>
            <a:r>
              <a:rPr lang="en-GB" dirty="0"/>
              <a:t> </a:t>
            </a:r>
            <a:endParaRPr lang="fr-FR" dirty="0"/>
          </a:p>
          <a:p>
            <a:endParaRPr lang="pt-BR" sz="2400" dirty="0"/>
          </a:p>
          <a:p>
            <a:r>
              <a:rPr lang="pt-BR" sz="2400" dirty="0"/>
              <a:t>In context of the Amendment 2 to the Tyre GTR, based on Tyre Industry experience, the proposal was made by the Tyre Industry and the IWG Tyre GTR to remove those </a:t>
            </a:r>
            <a:r>
              <a:rPr lang="en-US" sz="2400" dirty="0"/>
              <a:t>dimensional requirements for </a:t>
            </a:r>
            <a:r>
              <a:rPr lang="en-US" sz="2400" dirty="0" err="1"/>
              <a:t>tyres</a:t>
            </a:r>
            <a:r>
              <a:rPr lang="en-US" sz="2400" dirty="0"/>
              <a:t> with radial and run flat structures, and Contracting Parties requested data and evidence before agreeing with the proposal.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408387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3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316416" cy="1628800"/>
          </a:xfrm>
          <a:prstGeom prst="rect">
            <a:avLst/>
          </a:prstGeom>
        </p:spPr>
        <p:txBody>
          <a:bodyPr>
            <a:normAutofit fontScale="97500"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	2. 	</a:t>
            </a:r>
            <a:r>
              <a:rPr lang="fr-BE" dirty="0"/>
              <a:t>ETRTO </a:t>
            </a:r>
            <a:r>
              <a:rPr lang="fr-BE" dirty="0" err="1"/>
              <a:t>study</a:t>
            </a:r>
            <a:endParaRPr lang="fr-BE" dirty="0"/>
          </a:p>
          <a:p>
            <a:r>
              <a:rPr lang="en-US" dirty="0"/>
              <a:t>				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764704"/>
            <a:ext cx="72728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/>
              <a:t>The </a:t>
            </a:r>
            <a:r>
              <a:rPr lang="fr-BE" sz="2400" dirty="0" err="1"/>
              <a:t>aim</a:t>
            </a:r>
            <a:r>
              <a:rPr lang="fr-BE" sz="2400" dirty="0"/>
              <a:t> of ETRTO </a:t>
            </a:r>
            <a:r>
              <a:rPr lang="fr-BE" sz="2400" dirty="0" err="1"/>
              <a:t>study</a:t>
            </a:r>
            <a:r>
              <a:rPr lang="fr-BE" sz="2400" dirty="0"/>
              <a:t> </a:t>
            </a:r>
            <a:r>
              <a:rPr lang="fr-BE" sz="2400" dirty="0" err="1"/>
              <a:t>is</a:t>
            </a:r>
            <a:r>
              <a:rPr lang="fr-BE" sz="2400" dirty="0"/>
              <a:t> to </a:t>
            </a:r>
            <a:r>
              <a:rPr lang="fr-BE" sz="2400" dirty="0" err="1"/>
              <a:t>provide</a:t>
            </a:r>
            <a:r>
              <a:rPr lang="fr-BE" sz="2400" dirty="0"/>
              <a:t> </a:t>
            </a:r>
            <a:r>
              <a:rPr lang="fr-BE" sz="2400" dirty="0" err="1"/>
              <a:t>evidence</a:t>
            </a:r>
            <a:r>
              <a:rPr lang="fr-BE" sz="2400" dirty="0"/>
              <a:t> </a:t>
            </a:r>
            <a:r>
              <a:rPr lang="fr-BE" sz="2400" dirty="0" err="1"/>
              <a:t>that</a:t>
            </a:r>
            <a:r>
              <a:rPr lang="fr-BE" sz="2400" dirty="0"/>
              <a:t> the </a:t>
            </a:r>
            <a:r>
              <a:rPr lang="fr-BE" sz="2400" dirty="0" err="1"/>
              <a:t>dimensional</a:t>
            </a:r>
            <a:r>
              <a:rPr lang="fr-BE" sz="2400" dirty="0"/>
              <a:t> </a:t>
            </a:r>
            <a:r>
              <a:rPr lang="fr-BE" sz="2400" dirty="0" err="1"/>
              <a:t>requirements</a:t>
            </a:r>
            <a:r>
              <a:rPr lang="fr-BE" sz="2400" dirty="0"/>
              <a:t> </a:t>
            </a:r>
            <a:r>
              <a:rPr lang="en-US" sz="2400" dirty="0"/>
              <a:t>for </a:t>
            </a:r>
            <a:r>
              <a:rPr lang="en-US" sz="2400" dirty="0" err="1"/>
              <a:t>tyres</a:t>
            </a:r>
            <a:r>
              <a:rPr lang="en-US" sz="2400" dirty="0"/>
              <a:t> with radial or run flat structure  after having performed the load/speed performance test are not relevant.</a:t>
            </a:r>
          </a:p>
          <a:p>
            <a:endParaRPr lang="en-US" sz="2400" dirty="0"/>
          </a:p>
          <a:p>
            <a:r>
              <a:rPr lang="en-US" sz="2400" dirty="0"/>
              <a:t>The study is also extended to all </a:t>
            </a:r>
            <a:r>
              <a:rPr lang="en-US" sz="2400" dirty="0" err="1"/>
              <a:t>tyres</a:t>
            </a:r>
            <a:r>
              <a:rPr lang="en-US" sz="2400" dirty="0"/>
              <a:t> falling under load/speed test following UN Reg.54 [and to all </a:t>
            </a:r>
            <a:r>
              <a:rPr lang="en-US" sz="2400" dirty="0" err="1"/>
              <a:t>tyres</a:t>
            </a:r>
            <a:r>
              <a:rPr lang="en-US" sz="2400" dirty="0"/>
              <a:t> covered by UN Reg.75].</a:t>
            </a:r>
          </a:p>
        </p:txBody>
      </p:sp>
    </p:spTree>
    <p:extLst>
      <p:ext uri="{BB962C8B-B14F-4D97-AF65-F5344CB8AC3E}">
        <p14:creationId xmlns:p14="http://schemas.microsoft.com/office/powerpoint/2010/main" val="407727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3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316416" cy="1628800"/>
          </a:xfrm>
          <a:prstGeom prst="rect">
            <a:avLst/>
          </a:prstGeom>
        </p:spPr>
        <p:txBody>
          <a:bodyPr>
            <a:normAutofit fontScale="97500"/>
          </a:bodyPr>
          <a:lstStyle>
            <a:defPPr>
              <a:defRPr lang="fr-FR"/>
            </a:defPPr>
            <a:lvl1pPr marR="0" lvl="0" indent="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	2. 	</a:t>
            </a:r>
            <a:r>
              <a:rPr lang="fr-BE" dirty="0"/>
              <a:t>ETRTO </a:t>
            </a:r>
            <a:r>
              <a:rPr lang="fr-BE" dirty="0" err="1"/>
              <a:t>study</a:t>
            </a:r>
            <a:endParaRPr lang="fr-BE" dirty="0"/>
          </a:p>
          <a:p>
            <a:r>
              <a:rPr lang="en-US" dirty="0"/>
              <a:t>					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11560" y="764704"/>
            <a:ext cx="7272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Number of companies: 5 (Europe and Japan)</a:t>
            </a:r>
          </a:p>
          <a:p>
            <a:r>
              <a:rPr lang="en-US" sz="2400" dirty="0" err="1"/>
              <a:t>Tyre</a:t>
            </a:r>
            <a:r>
              <a:rPr lang="en-US" sz="2400" dirty="0"/>
              <a:t> classes: Passenger car, Commercial vehicle and motorcycle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/>
              <a:t>Number of tyres tested: 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C1: 86 radial + 53 run flat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C2: 51 radial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C3: 33 radial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Motorcycle: study on going</a:t>
            </a:r>
          </a:p>
          <a:p>
            <a:r>
              <a:rPr lang="en-US" sz="2400" dirty="0"/>
              <a:t> 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315908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4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3. Results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788" y="59355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/>
              <a:t>For C1, C2 and C3 tyres, the Outer </a:t>
            </a:r>
            <a:r>
              <a:rPr lang="fr-BE" sz="2000" b="1" dirty="0" err="1"/>
              <a:t>Diameter</a:t>
            </a:r>
            <a:r>
              <a:rPr lang="fr-BE" sz="2000" b="1" dirty="0"/>
              <a:t> of </a:t>
            </a:r>
            <a:r>
              <a:rPr lang="fr-BE" sz="2000" b="1" dirty="0" err="1"/>
              <a:t>each</a:t>
            </a:r>
            <a:r>
              <a:rPr lang="fr-BE" sz="2000" b="1" dirty="0"/>
              <a:t> tyre was </a:t>
            </a:r>
            <a:r>
              <a:rPr lang="fr-BE" sz="2000" b="1" dirty="0" err="1"/>
              <a:t>measured</a:t>
            </a:r>
            <a:r>
              <a:rPr lang="fr-BE" sz="2000" b="1" dirty="0"/>
              <a:t> </a:t>
            </a:r>
            <a:r>
              <a:rPr lang="fr-BE" sz="2000" b="1" dirty="0" err="1"/>
              <a:t>before</a:t>
            </a:r>
            <a:r>
              <a:rPr lang="fr-BE" sz="2000" b="1" dirty="0"/>
              <a:t> and </a:t>
            </a:r>
            <a:r>
              <a:rPr lang="fr-BE" sz="2000" b="1" dirty="0" err="1"/>
              <a:t>just</a:t>
            </a:r>
            <a:r>
              <a:rPr lang="fr-BE" sz="2000" b="1" dirty="0"/>
              <a:t> </a:t>
            </a:r>
            <a:r>
              <a:rPr lang="fr-BE" sz="2000" b="1" dirty="0" err="1"/>
              <a:t>after</a:t>
            </a:r>
            <a:r>
              <a:rPr lang="fr-BE" sz="2000" b="1" dirty="0"/>
              <a:t> the test.</a:t>
            </a:r>
            <a:endParaRPr lang="fr-BE" sz="2000" b="1" dirty="0">
              <a:solidFill>
                <a:srgbClr val="0070C0"/>
              </a:solidFill>
            </a:endParaRPr>
          </a:p>
          <a:p>
            <a:endParaRPr lang="fr-BE" sz="2000" b="1" dirty="0">
              <a:solidFill>
                <a:srgbClr val="0070C0"/>
              </a:solidFill>
            </a:endParaRPr>
          </a:p>
          <a:p>
            <a:endParaRPr lang="fr-BE" sz="2000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8CA405B-624E-42C5-8502-A716D75CF687}"/>
              </a:ext>
            </a:extLst>
          </p:cNvPr>
          <p:cNvSpPr txBox="1"/>
          <p:nvPr/>
        </p:nvSpPr>
        <p:spPr>
          <a:xfrm>
            <a:off x="179512" y="6013835"/>
            <a:ext cx="7344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400" dirty="0"/>
              <a:t>All </a:t>
            </a:r>
            <a:r>
              <a:rPr lang="fr-BE" sz="1400" dirty="0" err="1"/>
              <a:t>details</a:t>
            </a:r>
            <a:r>
              <a:rPr lang="fr-BE" sz="1400" dirty="0"/>
              <a:t> are in the </a:t>
            </a:r>
            <a:r>
              <a:rPr lang="fr-BE" sz="1400" dirty="0" err="1"/>
              <a:t>appendix</a:t>
            </a:r>
            <a:r>
              <a:rPr lang="fr-BE" sz="1400" dirty="0"/>
              <a:t> of </a:t>
            </a:r>
            <a:r>
              <a:rPr lang="fr-BE" sz="1400" dirty="0" err="1"/>
              <a:t>this</a:t>
            </a:r>
            <a:r>
              <a:rPr lang="fr-BE" sz="1400" dirty="0"/>
              <a:t> presentation</a:t>
            </a:r>
            <a:endParaRPr lang="fr-FR" sz="1400" dirty="0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ABB0217C-4742-4B78-B36C-3E58BE5DC8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467951"/>
              </p:ext>
            </p:extLst>
          </p:nvPr>
        </p:nvGraphicFramePr>
        <p:xfrm>
          <a:off x="685798" y="1485979"/>
          <a:ext cx="6033020" cy="798994"/>
        </p:xfrm>
        <a:graphic>
          <a:graphicData uri="http://schemas.openxmlformats.org/drawingml/2006/table">
            <a:tbl>
              <a:tblPr/>
              <a:tblGrid>
                <a:gridCol w="1452394">
                  <a:extLst>
                    <a:ext uri="{9D8B030D-6E8A-4147-A177-3AD203B41FA5}">
                      <a16:colId xmlns:a16="http://schemas.microsoft.com/office/drawing/2014/main" val="375011576"/>
                    </a:ext>
                  </a:extLst>
                </a:gridCol>
                <a:gridCol w="2346174">
                  <a:extLst>
                    <a:ext uri="{9D8B030D-6E8A-4147-A177-3AD203B41FA5}">
                      <a16:colId xmlns:a16="http://schemas.microsoft.com/office/drawing/2014/main" val="2968908427"/>
                    </a:ext>
                  </a:extLst>
                </a:gridCol>
                <a:gridCol w="1117226">
                  <a:extLst>
                    <a:ext uri="{9D8B030D-6E8A-4147-A177-3AD203B41FA5}">
                      <a16:colId xmlns:a16="http://schemas.microsoft.com/office/drawing/2014/main" val="2782862401"/>
                    </a:ext>
                  </a:extLst>
                </a:gridCol>
                <a:gridCol w="1117226">
                  <a:extLst>
                    <a:ext uri="{9D8B030D-6E8A-4147-A177-3AD203B41FA5}">
                      <a16:colId xmlns:a16="http://schemas.microsoft.com/office/drawing/2014/main" val="2500814078"/>
                    </a:ext>
                  </a:extLst>
                </a:gridCol>
              </a:tblGrid>
              <a:tr h="24189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Radial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4990364"/>
                  </a:ext>
                </a:extLst>
              </a:tr>
              <a:tr h="27854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tyres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diameter increase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926635"/>
                  </a:ext>
                </a:extLst>
              </a:tr>
              <a:tr h="27854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042604"/>
                  </a:ext>
                </a:extLst>
              </a:tr>
            </a:tbl>
          </a:graphicData>
        </a:graphic>
      </p:graphicFrame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8DADFE3-C4CE-41F2-8022-E3DDF53D9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975027"/>
              </p:ext>
            </p:extLst>
          </p:nvPr>
        </p:nvGraphicFramePr>
        <p:xfrm>
          <a:off x="671497" y="3563447"/>
          <a:ext cx="6061622" cy="803935"/>
        </p:xfrm>
        <a:graphic>
          <a:graphicData uri="http://schemas.openxmlformats.org/drawingml/2006/table">
            <a:tbl>
              <a:tblPr/>
              <a:tblGrid>
                <a:gridCol w="1459279">
                  <a:extLst>
                    <a:ext uri="{9D8B030D-6E8A-4147-A177-3AD203B41FA5}">
                      <a16:colId xmlns:a16="http://schemas.microsoft.com/office/drawing/2014/main" val="1096017357"/>
                    </a:ext>
                  </a:extLst>
                </a:gridCol>
                <a:gridCol w="2357297">
                  <a:extLst>
                    <a:ext uri="{9D8B030D-6E8A-4147-A177-3AD203B41FA5}">
                      <a16:colId xmlns:a16="http://schemas.microsoft.com/office/drawing/2014/main" val="4200209826"/>
                    </a:ext>
                  </a:extLst>
                </a:gridCol>
                <a:gridCol w="1122523">
                  <a:extLst>
                    <a:ext uri="{9D8B030D-6E8A-4147-A177-3AD203B41FA5}">
                      <a16:colId xmlns:a16="http://schemas.microsoft.com/office/drawing/2014/main" val="4119948145"/>
                    </a:ext>
                  </a:extLst>
                </a:gridCol>
                <a:gridCol w="1122523">
                  <a:extLst>
                    <a:ext uri="{9D8B030D-6E8A-4147-A177-3AD203B41FA5}">
                      <a16:colId xmlns:a16="http://schemas.microsoft.com/office/drawing/2014/main" val="3424084692"/>
                    </a:ext>
                  </a:extLst>
                </a:gridCol>
              </a:tblGrid>
              <a:tr h="24683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Radial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76116"/>
                  </a:ext>
                </a:extLst>
              </a:tr>
              <a:tr h="27854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tyres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diameter increase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049059"/>
                  </a:ext>
                </a:extLst>
              </a:tr>
              <a:tr h="27854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-0,39%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001961"/>
                  </a:ext>
                </a:extLst>
              </a:tr>
            </a:tbl>
          </a:graphicData>
        </a:graphic>
      </p:graphicFrame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B8B7D019-54DB-4B53-AC99-8AD941EED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2493"/>
              </p:ext>
            </p:extLst>
          </p:nvPr>
        </p:nvGraphicFramePr>
        <p:xfrm>
          <a:off x="671496" y="4777384"/>
          <a:ext cx="6061620" cy="868470"/>
        </p:xfrm>
        <a:graphic>
          <a:graphicData uri="http://schemas.openxmlformats.org/drawingml/2006/table">
            <a:tbl>
              <a:tblPr/>
              <a:tblGrid>
                <a:gridCol w="1459279">
                  <a:extLst>
                    <a:ext uri="{9D8B030D-6E8A-4147-A177-3AD203B41FA5}">
                      <a16:colId xmlns:a16="http://schemas.microsoft.com/office/drawing/2014/main" val="3796417258"/>
                    </a:ext>
                  </a:extLst>
                </a:gridCol>
                <a:gridCol w="2357297">
                  <a:extLst>
                    <a:ext uri="{9D8B030D-6E8A-4147-A177-3AD203B41FA5}">
                      <a16:colId xmlns:a16="http://schemas.microsoft.com/office/drawing/2014/main" val="361211523"/>
                    </a:ext>
                  </a:extLst>
                </a:gridCol>
                <a:gridCol w="1122522">
                  <a:extLst>
                    <a:ext uri="{9D8B030D-6E8A-4147-A177-3AD203B41FA5}">
                      <a16:colId xmlns:a16="http://schemas.microsoft.com/office/drawing/2014/main" val="4061179343"/>
                    </a:ext>
                  </a:extLst>
                </a:gridCol>
                <a:gridCol w="1122522">
                  <a:extLst>
                    <a:ext uri="{9D8B030D-6E8A-4147-A177-3AD203B41FA5}">
                      <a16:colId xmlns:a16="http://schemas.microsoft.com/office/drawing/2014/main" val="3601854775"/>
                    </a:ext>
                  </a:extLst>
                </a:gridCol>
              </a:tblGrid>
              <a:tr h="28949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 Radial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200878"/>
                  </a:ext>
                </a:extLst>
              </a:tr>
              <a:tr h="2894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tyres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diameter increase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734624"/>
                  </a:ext>
                </a:extLst>
              </a:tr>
              <a:tr h="289490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989000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599FF908-B06C-4A43-A067-09D67DB30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296073"/>
              </p:ext>
            </p:extLst>
          </p:nvPr>
        </p:nvGraphicFramePr>
        <p:xfrm>
          <a:off x="687470" y="2527145"/>
          <a:ext cx="6061620" cy="798993"/>
        </p:xfrm>
        <a:graphic>
          <a:graphicData uri="http://schemas.openxmlformats.org/drawingml/2006/table">
            <a:tbl>
              <a:tblPr/>
              <a:tblGrid>
                <a:gridCol w="1459279">
                  <a:extLst>
                    <a:ext uri="{9D8B030D-6E8A-4147-A177-3AD203B41FA5}">
                      <a16:colId xmlns:a16="http://schemas.microsoft.com/office/drawing/2014/main" val="968245283"/>
                    </a:ext>
                  </a:extLst>
                </a:gridCol>
                <a:gridCol w="2357297">
                  <a:extLst>
                    <a:ext uri="{9D8B030D-6E8A-4147-A177-3AD203B41FA5}">
                      <a16:colId xmlns:a16="http://schemas.microsoft.com/office/drawing/2014/main" val="3433975036"/>
                    </a:ext>
                  </a:extLst>
                </a:gridCol>
                <a:gridCol w="1122522">
                  <a:extLst>
                    <a:ext uri="{9D8B030D-6E8A-4147-A177-3AD203B41FA5}">
                      <a16:colId xmlns:a16="http://schemas.microsoft.com/office/drawing/2014/main" val="1878587245"/>
                    </a:ext>
                  </a:extLst>
                </a:gridCol>
                <a:gridCol w="1122522">
                  <a:extLst>
                    <a:ext uri="{9D8B030D-6E8A-4147-A177-3AD203B41FA5}">
                      <a16:colId xmlns:a16="http://schemas.microsoft.com/office/drawing/2014/main" val="3885882842"/>
                    </a:ext>
                  </a:extLst>
                </a:gridCol>
              </a:tblGrid>
              <a:tr h="26633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(Run flat)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625464"/>
                  </a:ext>
                </a:extLst>
              </a:tr>
              <a:tr h="26633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tyres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diameter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9655757"/>
                  </a:ext>
                </a:extLst>
              </a:tr>
              <a:tr h="266331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178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60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5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7380312" cy="16288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4. Amendment proposal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60" y="548680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 err="1"/>
              <a:t>Based</a:t>
            </a:r>
            <a:r>
              <a:rPr lang="fr-BE" sz="2400" dirty="0"/>
              <a:t> on the </a:t>
            </a:r>
            <a:r>
              <a:rPr lang="fr-BE" sz="2400" dirty="0" err="1"/>
              <a:t>study</a:t>
            </a:r>
            <a:r>
              <a:rPr lang="fr-BE" sz="2400" dirty="0"/>
              <a:t> </a:t>
            </a:r>
            <a:r>
              <a:rPr lang="fr-BE" sz="2400" dirty="0" err="1"/>
              <a:t>results</a:t>
            </a:r>
            <a:r>
              <a:rPr lang="fr-BE" sz="2400" dirty="0"/>
              <a:t>, </a:t>
            </a:r>
            <a:r>
              <a:rPr lang="fr-BE" sz="2400" dirty="0" err="1"/>
              <a:t>it</a:t>
            </a:r>
            <a:r>
              <a:rPr lang="fr-BE" sz="2400" dirty="0"/>
              <a:t>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proposed</a:t>
            </a:r>
            <a:r>
              <a:rPr lang="fr-BE" sz="2400" dirty="0"/>
              <a:t> to </a:t>
            </a:r>
            <a:r>
              <a:rPr lang="fr-BE" sz="2400" dirty="0" err="1"/>
              <a:t>amend</a:t>
            </a:r>
            <a:r>
              <a:rPr lang="fr-BE" sz="2400" dirty="0"/>
              <a:t> the UN </a:t>
            </a:r>
            <a:r>
              <a:rPr lang="fr-BE" sz="2400" dirty="0" err="1"/>
              <a:t>Regulations</a:t>
            </a:r>
            <a:r>
              <a:rPr lang="fr-BE" sz="2400" dirty="0"/>
              <a:t> No 30, 54 [and 75] by </a:t>
            </a:r>
            <a:r>
              <a:rPr lang="fr-BE" sz="2400" dirty="0" err="1"/>
              <a:t>removing</a:t>
            </a:r>
            <a:r>
              <a:rPr lang="fr-BE" sz="2400" dirty="0"/>
              <a:t> the </a:t>
            </a:r>
            <a:r>
              <a:rPr lang="fr-BE" sz="2400" dirty="0" err="1"/>
              <a:t>requirements</a:t>
            </a:r>
            <a:r>
              <a:rPr lang="fr-BE" sz="2400" dirty="0"/>
              <a:t> for </a:t>
            </a:r>
            <a:r>
              <a:rPr lang="fr-BE" sz="2400" dirty="0" err="1"/>
              <a:t>tyres</a:t>
            </a:r>
            <a:r>
              <a:rPr lang="fr-BE" sz="2400" dirty="0"/>
              <a:t> </a:t>
            </a:r>
            <a:r>
              <a:rPr lang="fr-BE" sz="2400" dirty="0" err="1"/>
              <a:t>with</a:t>
            </a:r>
            <a:r>
              <a:rPr lang="fr-BE" sz="2400" dirty="0"/>
              <a:t> radial and run flat structure in </a:t>
            </a:r>
            <a:r>
              <a:rPr lang="fr-BE" sz="2400" dirty="0" err="1"/>
              <a:t>paragraph</a:t>
            </a:r>
            <a:r>
              <a:rPr lang="fr-BE" sz="2400" dirty="0"/>
              <a:t> 6.2.3. as the </a:t>
            </a:r>
            <a:r>
              <a:rPr lang="fr-BE" sz="2400" dirty="0" err="1"/>
              <a:t>tolerance</a:t>
            </a:r>
            <a:r>
              <a:rPr lang="fr-BE" sz="2400" dirty="0"/>
              <a:t> for the </a:t>
            </a:r>
            <a:r>
              <a:rPr lang="fr-BE" sz="2400" dirty="0" err="1"/>
              <a:t>outer</a:t>
            </a:r>
            <a:r>
              <a:rPr lang="fr-BE" sz="2400" dirty="0"/>
              <a:t> </a:t>
            </a:r>
            <a:r>
              <a:rPr lang="fr-BE" sz="2400" dirty="0" err="1"/>
              <a:t>diameter</a:t>
            </a:r>
            <a:r>
              <a:rPr lang="fr-BE" sz="2400" dirty="0"/>
              <a:t> </a:t>
            </a:r>
            <a:r>
              <a:rPr lang="fr-BE" sz="2400" dirty="0" err="1"/>
              <a:t>growth</a:t>
            </a:r>
            <a:r>
              <a:rPr lang="fr-BE" sz="2400" dirty="0"/>
              <a:t> of maximum 3,5%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very</a:t>
            </a:r>
            <a:r>
              <a:rPr lang="fr-BE" sz="2400" dirty="0"/>
              <a:t> far </a:t>
            </a:r>
            <a:r>
              <a:rPr lang="fr-BE" sz="2400" dirty="0" err="1"/>
              <a:t>from</a:t>
            </a:r>
            <a:r>
              <a:rPr lang="fr-BE" sz="2400" dirty="0"/>
              <a:t> </a:t>
            </a:r>
            <a:r>
              <a:rPr lang="fr-BE" sz="2400" dirty="0" err="1"/>
              <a:t>being</a:t>
            </a:r>
            <a:r>
              <a:rPr lang="fr-BE" sz="2400" dirty="0"/>
              <a:t> </a:t>
            </a:r>
            <a:r>
              <a:rPr lang="fr-BE" sz="2400" dirty="0" err="1"/>
              <a:t>reached</a:t>
            </a:r>
            <a:r>
              <a:rPr lang="fr-BE" sz="2400" dirty="0"/>
              <a:t>.</a:t>
            </a:r>
          </a:p>
          <a:p>
            <a:endParaRPr lang="fr-BE" sz="2400" dirty="0"/>
          </a:p>
          <a:p>
            <a:r>
              <a:rPr lang="fr-BE" sz="2400" dirty="0" err="1"/>
              <a:t>Proposal</a:t>
            </a:r>
            <a:r>
              <a:rPr lang="fr-BE" sz="2400" dirty="0"/>
              <a:t> for UN Reg.30</a:t>
            </a:r>
          </a:p>
          <a:p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For diagonal (bias-ply) </a:t>
            </a:r>
            <a:r>
              <a:rPr lang="en-US" b="1" dirty="0" err="1">
                <a:solidFill>
                  <a:srgbClr val="FF0000"/>
                </a:solidFill>
              </a:rPr>
              <a:t>tyres</a:t>
            </a:r>
            <a:r>
              <a:rPr lang="en-US" b="1" dirty="0">
                <a:solidFill>
                  <a:srgbClr val="FF0000"/>
                </a:solidFill>
              </a:rPr>
              <a:t> or bias belted </a:t>
            </a:r>
            <a:r>
              <a:rPr lang="en-US" b="1" dirty="0" err="1">
                <a:solidFill>
                  <a:srgbClr val="FF0000"/>
                </a:solidFill>
              </a:rPr>
              <a:t>tyres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dirty="0"/>
              <a:t>the outer diameter of the </a:t>
            </a:r>
            <a:r>
              <a:rPr lang="en-US" dirty="0" err="1"/>
              <a:t>tyre</a:t>
            </a:r>
            <a:r>
              <a:rPr lang="en-US" dirty="0"/>
              <a:t>, measured six hours after the load/speed performance test as specified in paragraph 2. of Annex 7, must not differ by more than +/- 3.5 per cent from the outer diameter as measured before the test.”</a:t>
            </a:r>
          </a:p>
          <a:p>
            <a:endParaRPr lang="en-US" dirty="0"/>
          </a:p>
          <a:p>
            <a:r>
              <a:rPr lang="fr-BE" sz="2400" dirty="0" err="1"/>
              <a:t>Proposal</a:t>
            </a:r>
            <a:r>
              <a:rPr lang="fr-BE" sz="2400" dirty="0"/>
              <a:t> for UN Reg.54</a:t>
            </a:r>
          </a:p>
          <a:p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For diagonal (bias-ply) </a:t>
            </a:r>
            <a:r>
              <a:rPr lang="en-US" b="1" dirty="0" err="1">
                <a:solidFill>
                  <a:srgbClr val="FF0000"/>
                </a:solidFill>
              </a:rPr>
              <a:t>tyres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dirty="0"/>
              <a:t>the outer diameter of the </a:t>
            </a:r>
            <a:r>
              <a:rPr lang="en-US" dirty="0" err="1"/>
              <a:t>tyre</a:t>
            </a:r>
            <a:r>
              <a:rPr lang="en-US" dirty="0"/>
              <a:t>, measured six hours after the load/speed endurance test, must not differ by more than +/- 3.5 per cent from the outer diameter as measured before the test.”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0943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 6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676456" cy="321297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5. Implementation proposal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29816" y="1276688"/>
            <a:ext cx="741682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dirty="0"/>
              <a:t>ETRTO proposes to GRBP to </a:t>
            </a:r>
            <a:r>
              <a:rPr lang="fr-BE" sz="2400" dirty="0" err="1"/>
              <a:t>amend</a:t>
            </a:r>
            <a:r>
              <a:rPr lang="fr-BE" sz="2400" dirty="0"/>
              <a:t> the UN </a:t>
            </a:r>
            <a:r>
              <a:rPr lang="fr-BE" sz="2400" dirty="0" err="1"/>
              <a:t>Regulations</a:t>
            </a:r>
            <a:r>
              <a:rPr lang="fr-BE" sz="2400" dirty="0"/>
              <a:t> No 30, 54 </a:t>
            </a:r>
            <a:r>
              <a:rPr lang="fr-BE" sz="2400" dirty="0" err="1"/>
              <a:t>according</a:t>
            </a:r>
            <a:r>
              <a:rPr lang="fr-BE" sz="2400" dirty="0"/>
              <a:t> to the </a:t>
            </a:r>
            <a:r>
              <a:rPr lang="fr-BE" sz="2400" dirty="0" err="1"/>
              <a:t>example</a:t>
            </a:r>
            <a:r>
              <a:rPr lang="fr-BE" sz="2400" dirty="0"/>
              <a:t> </a:t>
            </a:r>
            <a:r>
              <a:rPr lang="fr-BE" sz="2400" dirty="0" err="1"/>
              <a:t>shown</a:t>
            </a:r>
            <a:r>
              <a:rPr lang="fr-BE" sz="2400" dirty="0"/>
              <a:t> in the </a:t>
            </a:r>
            <a:r>
              <a:rPr lang="fr-BE" sz="2400" dirty="0" err="1"/>
              <a:t>proposal</a:t>
            </a:r>
            <a:r>
              <a:rPr lang="fr-BE" sz="2400" dirty="0"/>
              <a:t> of </a:t>
            </a:r>
            <a:r>
              <a:rPr lang="fr-BE" sz="2400" dirty="0" err="1"/>
              <a:t>previous</a:t>
            </a:r>
            <a:r>
              <a:rPr lang="fr-BE" sz="2400" dirty="0"/>
              <a:t> slide, </a:t>
            </a:r>
            <a:r>
              <a:rPr lang="fr-BE" sz="2400" dirty="0" err="1"/>
              <a:t>when</a:t>
            </a:r>
            <a:r>
              <a:rPr lang="fr-BE" sz="2400" dirty="0"/>
              <a:t> a future </a:t>
            </a:r>
            <a:r>
              <a:rPr lang="fr-BE" sz="2400" dirty="0" err="1"/>
              <a:t>amendment</a:t>
            </a:r>
            <a:r>
              <a:rPr lang="fr-BE" sz="2400" dirty="0"/>
              <a:t> proposal to </a:t>
            </a:r>
            <a:r>
              <a:rPr lang="fr-BE" sz="2400" dirty="0" err="1"/>
              <a:t>that</a:t>
            </a:r>
            <a:r>
              <a:rPr lang="fr-BE" sz="2400" dirty="0"/>
              <a:t> Regulation </a:t>
            </a:r>
            <a:r>
              <a:rPr lang="fr-BE" sz="2400" dirty="0" err="1"/>
              <a:t>will</a:t>
            </a:r>
            <a:r>
              <a:rPr lang="fr-BE" sz="2400" dirty="0"/>
              <a:t> </a:t>
            </a:r>
            <a:r>
              <a:rPr lang="fr-BE" sz="2400" dirty="0" err="1"/>
              <a:t>be</a:t>
            </a:r>
            <a:r>
              <a:rPr lang="fr-BE" sz="2400" dirty="0"/>
              <a:t> </a:t>
            </a:r>
            <a:r>
              <a:rPr lang="fr-BE" sz="2400" dirty="0" err="1"/>
              <a:t>submitted</a:t>
            </a:r>
            <a:r>
              <a:rPr lang="fr-BE" sz="2400" dirty="0"/>
              <a:t> to GRBP.</a:t>
            </a:r>
          </a:p>
          <a:p>
            <a:endParaRPr lang="fr-BE" sz="2400" dirty="0"/>
          </a:p>
          <a:p>
            <a:r>
              <a:rPr lang="fr-BE" sz="2400" dirty="0"/>
              <a:t>The justification </a:t>
            </a:r>
            <a:r>
              <a:rPr lang="fr-BE" sz="2400" dirty="0" err="1"/>
              <a:t>will</a:t>
            </a:r>
            <a:r>
              <a:rPr lang="fr-BE" sz="2400" dirty="0"/>
              <a:t> </a:t>
            </a:r>
            <a:r>
              <a:rPr lang="fr-BE" sz="2400" dirty="0" err="1"/>
              <a:t>then</a:t>
            </a:r>
            <a:r>
              <a:rPr lang="fr-BE" sz="2400" dirty="0"/>
              <a:t> </a:t>
            </a:r>
            <a:r>
              <a:rPr lang="fr-BE" sz="2400" dirty="0" err="1"/>
              <a:t>refer</a:t>
            </a:r>
            <a:r>
              <a:rPr lang="fr-BE" sz="2400" dirty="0"/>
              <a:t> to </a:t>
            </a:r>
            <a:r>
              <a:rPr lang="fr-BE" sz="2400" dirty="0" err="1"/>
              <a:t>this</a:t>
            </a:r>
            <a:r>
              <a:rPr lang="fr-BE" sz="2400" dirty="0"/>
              <a:t> </a:t>
            </a:r>
            <a:r>
              <a:rPr lang="fr-BE" sz="2400" dirty="0" err="1"/>
              <a:t>informal</a:t>
            </a:r>
            <a:r>
              <a:rPr lang="fr-BE" sz="2400" dirty="0"/>
              <a:t> document for UN Reg.30 and 54.</a:t>
            </a:r>
          </a:p>
          <a:p>
            <a:endParaRPr lang="fr-BE" sz="2400" dirty="0"/>
          </a:p>
          <a:p>
            <a:r>
              <a:rPr lang="fr-BE" sz="2400" dirty="0" err="1"/>
              <a:t>Regarding</a:t>
            </a:r>
            <a:r>
              <a:rPr lang="fr-BE" sz="2400" dirty="0"/>
              <a:t> UN Reg.75, </a:t>
            </a:r>
            <a:r>
              <a:rPr lang="fr-BE" sz="2400" dirty="0" err="1"/>
              <a:t>when</a:t>
            </a:r>
            <a:r>
              <a:rPr lang="fr-BE" sz="2400" dirty="0"/>
              <a:t> the </a:t>
            </a:r>
            <a:r>
              <a:rPr lang="fr-BE" sz="2400" dirty="0" err="1"/>
              <a:t>study</a:t>
            </a:r>
            <a:r>
              <a:rPr lang="fr-BE" sz="2400" dirty="0"/>
              <a:t> </a:t>
            </a:r>
            <a:r>
              <a:rPr lang="fr-BE" sz="2400" dirty="0" err="1"/>
              <a:t>is</a:t>
            </a:r>
            <a:r>
              <a:rPr lang="fr-BE" sz="2400" dirty="0"/>
              <a:t> </a:t>
            </a:r>
            <a:r>
              <a:rPr lang="fr-BE" sz="2400" dirty="0" err="1"/>
              <a:t>completed</a:t>
            </a:r>
            <a:r>
              <a:rPr lang="fr-BE" sz="2400" dirty="0"/>
              <a:t>, an </a:t>
            </a:r>
            <a:r>
              <a:rPr lang="fr-BE" sz="2400" dirty="0" err="1"/>
              <a:t>additional</a:t>
            </a:r>
            <a:r>
              <a:rPr lang="fr-BE" sz="2400" dirty="0"/>
              <a:t> </a:t>
            </a:r>
            <a:r>
              <a:rPr lang="fr-BE" sz="2400" dirty="0" err="1"/>
              <a:t>informal</a:t>
            </a:r>
            <a:r>
              <a:rPr lang="fr-BE" sz="2400" dirty="0"/>
              <a:t> document </a:t>
            </a:r>
            <a:r>
              <a:rPr lang="fr-BE" sz="2400" dirty="0" err="1"/>
              <a:t>will</a:t>
            </a:r>
            <a:r>
              <a:rPr lang="fr-BE" sz="2400" dirty="0"/>
              <a:t> </a:t>
            </a:r>
            <a:r>
              <a:rPr lang="fr-BE" sz="2400" dirty="0" err="1"/>
              <a:t>be</a:t>
            </a:r>
            <a:r>
              <a:rPr lang="fr-BE" sz="2400" dirty="0"/>
              <a:t> </a:t>
            </a:r>
            <a:r>
              <a:rPr lang="fr-BE" sz="2400" dirty="0" err="1"/>
              <a:t>presented</a:t>
            </a:r>
            <a:r>
              <a:rPr lang="fr-BE" sz="2400" dirty="0"/>
              <a:t> to GRBP to support the </a:t>
            </a:r>
            <a:r>
              <a:rPr lang="fr-BE" sz="2400" dirty="0" err="1"/>
              <a:t>proposal</a:t>
            </a:r>
            <a:r>
              <a:rPr lang="fr-BE" sz="2400" dirty="0"/>
              <a:t> of </a:t>
            </a:r>
            <a:r>
              <a:rPr lang="fr-BE" sz="2400" dirty="0" err="1"/>
              <a:t>amendment</a:t>
            </a:r>
            <a:r>
              <a:rPr lang="fr-BE" sz="2400" dirty="0"/>
              <a:t>.</a:t>
            </a:r>
          </a:p>
          <a:p>
            <a:endParaRPr lang="fr-BE" sz="2400" dirty="0"/>
          </a:p>
          <a:p>
            <a:endParaRPr lang="fr-BE" sz="2400" dirty="0"/>
          </a:p>
          <a:p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567676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0" y="6381329"/>
            <a:ext cx="9144000" cy="476672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pPr algn="l">
              <a:buNone/>
            </a:pPr>
            <a:r>
              <a:rPr lang="en-US" sz="1800" b="1" dirty="0"/>
              <a:t>European </a:t>
            </a:r>
            <a:r>
              <a:rPr lang="en-US" sz="1800" b="1" dirty="0" err="1"/>
              <a:t>Tyre</a:t>
            </a:r>
            <a:r>
              <a:rPr lang="en-US" sz="1800" b="1" dirty="0"/>
              <a:t> and Rim Technical Organisation					       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620688"/>
            <a:ext cx="7772400" cy="54726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2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0"/>
            <a:ext cx="8028384" cy="57606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Appendix						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2676427-1F41-4CB0-9F46-56E738998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40" y="885666"/>
            <a:ext cx="7862120" cy="508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939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633</Words>
  <Application>Microsoft Office PowerPoint</Application>
  <PresentationFormat>On-screen Show (4:3)</PresentationFormat>
  <Paragraphs>112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Thème Office</vt:lpstr>
      <vt:lpstr> ETRTO study on the Dimensional Requirements for tyres with radial or run flat structure after having performed the load speed endurance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ETRTO Incomes Analysis</dc:title>
  <dc:creator>SIF</dc:creator>
  <cp:lastModifiedBy>Konstantin Glukhenkiy</cp:lastModifiedBy>
  <cp:revision>104</cp:revision>
  <dcterms:created xsi:type="dcterms:W3CDTF">2014-09-24T13:03:48Z</dcterms:created>
  <dcterms:modified xsi:type="dcterms:W3CDTF">2020-01-17T10:52:56Z</dcterms:modified>
</cp:coreProperties>
</file>