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10"/>
  </p:notesMasterIdLst>
  <p:handoutMasterIdLst>
    <p:handoutMasterId r:id="rId11"/>
  </p:handoutMasterIdLst>
  <p:sldIdLst>
    <p:sldId id="555" r:id="rId2"/>
    <p:sldId id="421" r:id="rId3"/>
    <p:sldId id="557" r:id="rId4"/>
    <p:sldId id="558" r:id="rId5"/>
    <p:sldId id="559" r:id="rId6"/>
    <p:sldId id="423" r:id="rId7"/>
    <p:sldId id="428" r:id="rId8"/>
    <p:sldId id="556" r:id="rId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0132"/>
    <a:srgbClr val="0000FF"/>
    <a:srgbClr val="E4E0F2"/>
    <a:srgbClr val="707CA7"/>
    <a:srgbClr val="666699"/>
    <a:srgbClr val="97BF0D"/>
    <a:srgbClr val="FFCC33"/>
    <a:srgbClr val="5185C0"/>
    <a:srgbClr val="546293"/>
    <a:srgbClr val="7877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0" autoAdjust="0"/>
    <p:restoredTop sz="85441" autoAdjust="0"/>
  </p:normalViewPr>
  <p:slideViewPr>
    <p:cSldViewPr>
      <p:cViewPr varScale="1">
        <p:scale>
          <a:sx n="82" d="100"/>
          <a:sy n="82" d="100"/>
        </p:scale>
        <p:origin x="1378" y="77"/>
      </p:cViewPr>
      <p:guideLst>
        <p:guide orient="horz" pos="2160"/>
        <p:guide pos="2880"/>
      </p:guideLst>
    </p:cSldViewPr>
  </p:slideViewPr>
  <p:outlineViewPr>
    <p:cViewPr>
      <p:scale>
        <a:sx n="33" d="100"/>
        <a:sy n="33" d="100"/>
      </p:scale>
      <p:origin x="0" y="2637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3006"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C4012596-94B5-45B9-85E1-9B887B37DFEF}" type="datetimeFigureOut">
              <a:rPr lang="fr-FR" smtClean="0"/>
              <a:t>17/01/2020</a:t>
            </a:fld>
            <a:endParaRPr lang="fr-FR"/>
          </a:p>
        </p:txBody>
      </p:sp>
      <p:sp>
        <p:nvSpPr>
          <p:cNvPr id="4" name="Espace réservé du pied de page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2265884-0268-48BE-AC99-E15BB8F74A75}" type="slidenum">
              <a:rPr lang="fr-FR" smtClean="0"/>
              <a:t>‹#›</a:t>
            </a:fld>
            <a:endParaRPr lang="fr-FR"/>
          </a:p>
        </p:txBody>
      </p:sp>
    </p:spTree>
    <p:extLst>
      <p:ext uri="{BB962C8B-B14F-4D97-AF65-F5344CB8AC3E}">
        <p14:creationId xmlns:p14="http://schemas.microsoft.com/office/powerpoint/2010/main" val="6637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5659" cy="496332"/>
          </a:xfrm>
          <a:prstGeom prst="rect">
            <a:avLst/>
          </a:prstGeom>
        </p:spPr>
        <p:txBody>
          <a:bodyPr vert="horz" lIns="91413" tIns="45706" rIns="91413" bIns="45706" rtlCol="0"/>
          <a:lstStyle>
            <a:lvl1pPr algn="l">
              <a:defRPr sz="1200"/>
            </a:lvl1pPr>
          </a:lstStyle>
          <a:p>
            <a:endParaRPr lang="fr-FR"/>
          </a:p>
        </p:txBody>
      </p:sp>
      <p:sp>
        <p:nvSpPr>
          <p:cNvPr id="3" name="Espace réservé de la date 2"/>
          <p:cNvSpPr>
            <a:spLocks noGrp="1"/>
          </p:cNvSpPr>
          <p:nvPr>
            <p:ph type="dt" idx="1"/>
          </p:nvPr>
        </p:nvSpPr>
        <p:spPr>
          <a:xfrm>
            <a:off x="3850443" y="1"/>
            <a:ext cx="2945659" cy="496332"/>
          </a:xfrm>
          <a:prstGeom prst="rect">
            <a:avLst/>
          </a:prstGeom>
        </p:spPr>
        <p:txBody>
          <a:bodyPr vert="horz" lIns="91413" tIns="45706" rIns="91413" bIns="45706" rtlCol="0"/>
          <a:lstStyle>
            <a:lvl1pPr algn="r">
              <a:defRPr sz="1200"/>
            </a:lvl1pPr>
          </a:lstStyle>
          <a:p>
            <a:fld id="{6CBB4EFD-4489-49F1-BD5B-8AC73FA9E8FF}" type="datetimeFigureOut">
              <a:rPr lang="fr-FR" smtClean="0"/>
              <a:t>17/01/2020</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13" tIns="45706" rIns="91413" bIns="45706"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13" tIns="45706" rIns="91413" bIns="45706"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6332"/>
          </a:xfrm>
          <a:prstGeom prst="rect">
            <a:avLst/>
          </a:prstGeom>
        </p:spPr>
        <p:txBody>
          <a:bodyPr vert="horz" lIns="91413" tIns="45706" rIns="91413" bIns="45706"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6332"/>
          </a:xfrm>
          <a:prstGeom prst="rect">
            <a:avLst/>
          </a:prstGeom>
        </p:spPr>
        <p:txBody>
          <a:bodyPr vert="horz" lIns="91413" tIns="45706" rIns="91413" bIns="45706" rtlCol="0" anchor="b"/>
          <a:lstStyle>
            <a:lvl1pPr algn="r">
              <a:defRPr sz="1200"/>
            </a:lvl1pPr>
          </a:lstStyle>
          <a:p>
            <a:fld id="{4A9B5A35-9D3A-4C97-AE17-2E4CA6373FB3}" type="slidenum">
              <a:rPr lang="fr-FR" smtClean="0"/>
              <a:t>‹#›</a:t>
            </a:fld>
            <a:endParaRPr lang="fr-FR"/>
          </a:p>
        </p:txBody>
      </p:sp>
    </p:spTree>
    <p:extLst>
      <p:ext uri="{BB962C8B-B14F-4D97-AF65-F5344CB8AC3E}">
        <p14:creationId xmlns:p14="http://schemas.microsoft.com/office/powerpoint/2010/main" val="2102599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r>
              <a:rPr lang="sv-SE"/>
              <a:t>2020-01-13</a:t>
            </a:r>
            <a:endParaRPr lang="en-US" dirty="0"/>
          </a:p>
        </p:txBody>
      </p:sp>
      <p:sp>
        <p:nvSpPr>
          <p:cNvPr id="5" name="Footer Placeholder 4"/>
          <p:cNvSpPr>
            <a:spLocks noGrp="1"/>
          </p:cNvSpPr>
          <p:nvPr>
            <p:ph type="ftr" sz="quarter" idx="11"/>
          </p:nvPr>
        </p:nvSpPr>
        <p:spPr/>
        <p:txBody>
          <a:bodyPr/>
          <a:lstStyle/>
          <a:p>
            <a:r>
              <a:rPr lang="en-US"/>
              <a:t>GRBP 71- Status Report TF MU</a:t>
            </a:r>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866064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sv-SE"/>
              <a:t>2020-01-13</a:t>
            </a:r>
            <a:endParaRPr lang="en-US" dirty="0"/>
          </a:p>
        </p:txBody>
      </p:sp>
      <p:sp>
        <p:nvSpPr>
          <p:cNvPr id="5" name="Footer Placeholder 4"/>
          <p:cNvSpPr>
            <a:spLocks noGrp="1"/>
          </p:cNvSpPr>
          <p:nvPr>
            <p:ph type="ftr" sz="quarter" idx="11"/>
          </p:nvPr>
        </p:nvSpPr>
        <p:spPr/>
        <p:txBody>
          <a:bodyPr/>
          <a:lstStyle/>
          <a:p>
            <a:r>
              <a:rPr lang="en-US"/>
              <a:t>GRBP 71- Status Report TF MU</a:t>
            </a:r>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988798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sv-SE"/>
              <a:t>2020-01-13</a:t>
            </a:r>
            <a:endParaRPr lang="en-US" dirty="0"/>
          </a:p>
        </p:txBody>
      </p:sp>
      <p:sp>
        <p:nvSpPr>
          <p:cNvPr id="5" name="Footer Placeholder 4"/>
          <p:cNvSpPr>
            <a:spLocks noGrp="1"/>
          </p:cNvSpPr>
          <p:nvPr>
            <p:ph type="ftr" sz="quarter" idx="11"/>
          </p:nvPr>
        </p:nvSpPr>
        <p:spPr/>
        <p:txBody>
          <a:bodyPr/>
          <a:lstStyle/>
          <a:p>
            <a:r>
              <a:rPr lang="en-US"/>
              <a:t>GRBP 71- Status Report TF MU</a:t>
            </a:r>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9493163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Pattern">
    <p:spTree>
      <p:nvGrpSpPr>
        <p:cNvPr id="1" name=""/>
        <p:cNvGrpSpPr/>
        <p:nvPr/>
      </p:nvGrpSpPr>
      <p:grpSpPr>
        <a:xfrm>
          <a:off x="0" y="0"/>
          <a:ext cx="0" cy="0"/>
          <a:chOff x="0" y="0"/>
          <a:chExt cx="0" cy="0"/>
        </a:xfrm>
      </p:grpSpPr>
      <p:sp>
        <p:nvSpPr>
          <p:cNvPr id="27" name="Rectangle 41"/>
          <p:cNvSpPr>
            <a:spLocks noGrp="1" noChangeArrowheads="1"/>
          </p:cNvSpPr>
          <p:nvPr>
            <p:ph type="title" hasCustomPrompt="1"/>
          </p:nvPr>
        </p:nvSpPr>
        <p:spPr bwMode="auto">
          <a:xfrm>
            <a:off x="539750" y="1567713"/>
            <a:ext cx="8072438" cy="1738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2400" cap="all" baseline="0">
                <a:solidFill>
                  <a:schemeClr val="tx1"/>
                </a:solidFill>
                <a:latin typeface="+mn-lt"/>
              </a:defRPr>
            </a:lvl1pPr>
          </a:lstStyle>
          <a:p>
            <a:pPr lvl="0"/>
            <a:r>
              <a:rPr lang="fr-FR" dirty="0"/>
              <a:t>PRESENTATION TITLE</a:t>
            </a:r>
          </a:p>
        </p:txBody>
      </p:sp>
    </p:spTree>
    <p:extLst>
      <p:ext uri="{BB962C8B-B14F-4D97-AF65-F5344CB8AC3E}">
        <p14:creationId xmlns:p14="http://schemas.microsoft.com/office/powerpoint/2010/main" val="3921262759"/>
      </p:ext>
    </p:extLst>
  </p:cSld>
  <p:clrMapOvr>
    <a:masterClrMapping/>
  </p:clrMapOvr>
  <p:extLst mod="1">
    <p:ext uri="{DCECCB84-F9BA-43D5-87BE-67443E8EF086}">
      <p15:sldGuideLst xmlns:p15="http://schemas.microsoft.com/office/powerpoint/2012/main">
        <p15:guide id="1" pos="340">
          <p15:clr>
            <a:srgbClr val="FBAE40"/>
          </p15:clr>
        </p15:guide>
        <p15:guide id="2" orient="horz" pos="2445">
          <p15:clr>
            <a:srgbClr val="FBAE40"/>
          </p15:clr>
        </p15:guide>
        <p15:guide id="3" pos="5425">
          <p15:clr>
            <a:srgbClr val="FBAE40"/>
          </p15:clr>
        </p15:guide>
        <p15:guide id="4" orient="horz" pos="2788">
          <p15:clr>
            <a:srgbClr val="FBAE40"/>
          </p15:clr>
        </p15:guide>
        <p15:guide id="5" pos="113">
          <p15:clr>
            <a:srgbClr val="FBAE40"/>
          </p15:clr>
        </p15:guide>
        <p15:guide id="6" orient="horz" pos="113">
          <p15:clr>
            <a:srgbClr val="FBAE40"/>
          </p15:clr>
        </p15:guide>
        <p15:guide id="7" pos="564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1412775"/>
            <a:ext cx="8496944" cy="4536505"/>
          </a:xfrm>
        </p:spPr>
        <p:txBody>
          <a:bodyPr/>
          <a:lstStyle>
            <a:lvl1pPr marL="285750" indent="-285750">
              <a:buSzPct val="110000"/>
              <a:buFont typeface="Arial" panose="020B0604020202020204" pitchFamily="34" charset="0"/>
              <a:buChar char="•"/>
              <a:defRPr/>
            </a:lvl1pPr>
            <a:lvl2pPr marL="742950" indent="-285750">
              <a:buFont typeface="Arial" panose="020B0604020202020204" pitchFamily="34" charset="0"/>
              <a:buChar char="•"/>
              <a:defRPr/>
            </a:lvl2pPr>
            <a:lvl3pPr marL="1143000" indent="-228600">
              <a:buSzPct val="80000"/>
              <a:buFont typeface="Century Gothic" panose="020B0502020202020204" pitchFamily="34" charset="0"/>
              <a:buChar char="−"/>
              <a:defRPr/>
            </a:lvl3pPr>
            <a:lvl4pPr marL="1600200" indent="-228600">
              <a:buSzPct val="80000"/>
              <a:buFont typeface="Arial" panose="020B0604020202020204" pitchFamily="34" charset="0"/>
              <a:buChar char="•"/>
              <a:defRPr sz="1400"/>
            </a:lvl4pPr>
            <a:lvl5pPr marL="2057400" indent="-228600">
              <a:buFont typeface="Century Gothic" panose="020B0502020202020204" pitchFamily="34" charset="0"/>
              <a:buChar char="□"/>
              <a:defRPr lang="fr-FR" sz="1400" kern="1200" baseline="0" dirty="0" smtClean="0">
                <a:solidFill>
                  <a:schemeClr val="tx1">
                    <a:lumMod val="50000"/>
                    <a:lumOff val="50000"/>
                  </a:schemeClr>
                </a:solidFill>
                <a:latin typeface="Century Gothic" pitchFamily="34" charset="0"/>
                <a:ea typeface="+mn-ea"/>
                <a:cs typeface="Arial" pitchFamily="34" charset="0"/>
              </a:defRPr>
            </a:lvl5pPr>
            <a:lvl6pPr marL="2514600" indent="-228600">
              <a:buFont typeface="Wingdings" panose="05000000000000000000" pitchFamily="2" charset="2"/>
              <a:buChar char="§"/>
              <a:defRPr lang="fr-FR" sz="1400" kern="1200" baseline="0" dirty="0" smtClean="0">
                <a:solidFill>
                  <a:schemeClr val="tx1">
                    <a:lumMod val="50000"/>
                    <a:lumOff val="50000"/>
                  </a:schemeClr>
                </a:solidFill>
                <a:latin typeface="Century Gothic" pitchFamily="34" charset="0"/>
                <a:ea typeface="+mn-ea"/>
                <a:cs typeface="Arial" pitchFamily="34" charset="0"/>
              </a:defRPr>
            </a:lvl6pPr>
            <a:lvl7pPr>
              <a:defRPr lang="fr-FR" sz="1400" kern="1200" baseline="0" dirty="0" smtClean="0">
                <a:solidFill>
                  <a:schemeClr val="tx1">
                    <a:lumMod val="50000"/>
                    <a:lumOff val="50000"/>
                  </a:schemeClr>
                </a:solidFill>
                <a:latin typeface="Century Gothic" pitchFamily="34" charset="0"/>
                <a:ea typeface="+mn-ea"/>
                <a:cs typeface="Arial" pitchFamily="34" charset="0"/>
              </a:defRPr>
            </a:lvl7pPr>
            <a:lvl8pPr>
              <a:defRPr lang="fr-FR" sz="1400" kern="1200" baseline="0" dirty="0" smtClean="0">
                <a:solidFill>
                  <a:schemeClr val="tx1">
                    <a:lumMod val="50000"/>
                    <a:lumOff val="50000"/>
                  </a:schemeClr>
                </a:solidFill>
                <a:latin typeface="Century Gothic" pitchFamily="34" charset="0"/>
                <a:ea typeface="+mn-ea"/>
                <a:cs typeface="Arial" pitchFamily="34" charset="0"/>
              </a:defRPr>
            </a:lvl8pPr>
            <a:lvl9pPr marL="3676650" marR="0" indent="-114300" algn="l" defTabSz="914400" rtl="0" eaLnBrk="1" fontAlgn="auto" latinLnBrk="0" hangingPunct="1">
              <a:lnSpc>
                <a:spcPct val="100000"/>
              </a:lnSpc>
              <a:spcBef>
                <a:spcPct val="20000"/>
              </a:spcBef>
              <a:spcAft>
                <a:spcPts val="0"/>
              </a:spcAft>
              <a:buClrTx/>
              <a:buSzTx/>
              <a:buFont typeface="Arial" pitchFamily="34" charset="0"/>
              <a:buChar char="•"/>
              <a:tabLst/>
              <a:defRPr lang="fr-FR" sz="1400" kern="1200" baseline="0" dirty="0" smtClean="0">
                <a:solidFill>
                  <a:schemeClr val="tx1">
                    <a:lumMod val="50000"/>
                    <a:lumOff val="50000"/>
                  </a:schemeClr>
                </a:solidFill>
                <a:latin typeface="Century Gothic" pitchFamily="34" charset="0"/>
                <a:ea typeface="+mn-ea"/>
                <a:cs typeface="Arial" pitchFamily="34" charset="0"/>
              </a:defRPr>
            </a:lvl9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p:txBody>
      </p:sp>
      <p:sp>
        <p:nvSpPr>
          <p:cNvPr id="19" name="Titre 18"/>
          <p:cNvSpPr>
            <a:spLocks noGrp="1"/>
          </p:cNvSpPr>
          <p:nvPr>
            <p:ph type="title"/>
          </p:nvPr>
        </p:nvSpPr>
        <p:spPr>
          <a:xfrm>
            <a:off x="1130376" y="548680"/>
            <a:ext cx="7681439" cy="648072"/>
          </a:xfrm>
          <a:noFill/>
          <a:effectLst/>
        </p:spPr>
        <p:txBody>
          <a:bodyPr/>
          <a:lstStyle>
            <a:lvl1pPr>
              <a:defRPr sz="3200">
                <a:solidFill>
                  <a:srgbClr val="666699"/>
                </a:solidFill>
                <a:effectLst>
                  <a:outerShdw blurRad="38100" dist="38100" dir="2700000" algn="tl">
                    <a:srgbClr val="000000">
                      <a:alpha val="43137"/>
                    </a:srgbClr>
                  </a:outerShdw>
                </a:effectLst>
              </a:defRPr>
            </a:lvl1pPr>
          </a:lstStyle>
          <a:p>
            <a:r>
              <a:rPr lang="fr-FR" dirty="0"/>
              <a:t>Modifiez le style du titre</a:t>
            </a:r>
          </a:p>
        </p:txBody>
      </p:sp>
      <p:grpSp>
        <p:nvGrpSpPr>
          <p:cNvPr id="6" name="Groupe 5"/>
          <p:cNvGrpSpPr/>
          <p:nvPr userDrawn="1"/>
        </p:nvGrpSpPr>
        <p:grpSpPr>
          <a:xfrm>
            <a:off x="251520" y="807724"/>
            <a:ext cx="878857" cy="241252"/>
            <a:chOff x="361635" y="4427185"/>
            <a:chExt cx="550639" cy="151154"/>
          </a:xfrm>
          <a:effectLst>
            <a:outerShdw blurRad="50800" dist="38100" dir="2700000" algn="tl" rotWithShape="0">
              <a:prstClr val="black">
                <a:alpha val="40000"/>
              </a:prstClr>
            </a:outerShdw>
          </a:effectLst>
        </p:grpSpPr>
        <p:sp>
          <p:nvSpPr>
            <p:cNvPr id="9" name="Ellipse 8"/>
            <p:cNvSpPr/>
            <p:nvPr/>
          </p:nvSpPr>
          <p:spPr>
            <a:xfrm>
              <a:off x="761431" y="4427185"/>
              <a:ext cx="150843" cy="150844"/>
            </a:xfrm>
            <a:prstGeom prst="ellipse">
              <a:avLst/>
            </a:prstGeom>
            <a:solidFill>
              <a:srgbClr val="7877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562782" y="4427495"/>
              <a:ext cx="150843" cy="150844"/>
            </a:xfrm>
            <a:prstGeom prst="ellipse">
              <a:avLst/>
            </a:prstGeom>
            <a:solidFill>
              <a:srgbClr val="AAA5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llipse 10"/>
            <p:cNvSpPr/>
            <p:nvPr/>
          </p:nvSpPr>
          <p:spPr>
            <a:xfrm>
              <a:off x="361635" y="4427495"/>
              <a:ext cx="150843" cy="150844"/>
            </a:xfrm>
            <a:prstGeom prst="ellipse">
              <a:avLst/>
            </a:prstGeom>
            <a:solidFill>
              <a:srgbClr val="E0DC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 name="Espace réservé de la date 12"/>
          <p:cNvSpPr>
            <a:spLocks noGrp="1"/>
          </p:cNvSpPr>
          <p:nvPr>
            <p:ph type="dt" sz="half" idx="10"/>
          </p:nvPr>
        </p:nvSpPr>
        <p:spPr/>
        <p:txBody>
          <a:bodyPr/>
          <a:lstStyle/>
          <a:p>
            <a:r>
              <a:rPr lang="sv-SE" kern="0"/>
              <a:t>2020-01-13</a:t>
            </a:r>
            <a:endParaRPr lang="fr-FR" kern="0" dirty="0"/>
          </a:p>
        </p:txBody>
      </p:sp>
      <p:sp>
        <p:nvSpPr>
          <p:cNvPr id="14" name="Espace réservé du pied de page 13"/>
          <p:cNvSpPr>
            <a:spLocks noGrp="1"/>
          </p:cNvSpPr>
          <p:nvPr>
            <p:ph type="ftr" sz="quarter" idx="11"/>
          </p:nvPr>
        </p:nvSpPr>
        <p:spPr/>
        <p:txBody>
          <a:bodyPr/>
          <a:lstStyle/>
          <a:p>
            <a:r>
              <a:rPr lang="en-US" kern="0"/>
              <a:t>GRBP 71- Status Report TF MU</a:t>
            </a:r>
            <a:endParaRPr lang="fr-FR" kern="0" dirty="0"/>
          </a:p>
        </p:txBody>
      </p:sp>
      <p:sp>
        <p:nvSpPr>
          <p:cNvPr id="15" name="Espace réservé du numéro de diapositive 14"/>
          <p:cNvSpPr>
            <a:spLocks noGrp="1"/>
          </p:cNvSpPr>
          <p:nvPr>
            <p:ph type="sldNum" sz="quarter" idx="12"/>
          </p:nvPr>
        </p:nvSpPr>
        <p:spPr>
          <a:xfrm>
            <a:off x="6732240" y="6520259"/>
            <a:ext cx="432048" cy="365125"/>
          </a:xfrm>
          <a:prstGeom prst="rect">
            <a:avLst/>
          </a:prstGeom>
        </p:spPr>
        <p:txBody>
          <a:bodyPr/>
          <a:lstStyle/>
          <a:p>
            <a:fld id="{966B7ED3-0F0E-4479-BF52-DD7A6ADA2503}" type="slidenum">
              <a:rPr lang="fr-FR" kern="0" smtClean="0"/>
              <a:pPr/>
              <a:t>‹#›</a:t>
            </a:fld>
            <a:endParaRPr lang="fr-FR" kern="0" dirty="0"/>
          </a:p>
        </p:txBody>
      </p:sp>
    </p:spTree>
    <p:extLst>
      <p:ext uri="{BB962C8B-B14F-4D97-AF65-F5344CB8AC3E}">
        <p14:creationId xmlns:p14="http://schemas.microsoft.com/office/powerpoint/2010/main" val="1034524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sv-SE"/>
              <a:t>2020-01-13</a:t>
            </a:r>
            <a:endParaRPr lang="en-US" dirty="0"/>
          </a:p>
        </p:txBody>
      </p:sp>
      <p:sp>
        <p:nvSpPr>
          <p:cNvPr id="5" name="Footer Placeholder 4"/>
          <p:cNvSpPr>
            <a:spLocks noGrp="1"/>
          </p:cNvSpPr>
          <p:nvPr>
            <p:ph type="ftr" sz="quarter" idx="11"/>
          </p:nvPr>
        </p:nvSpPr>
        <p:spPr/>
        <p:txBody>
          <a:bodyPr/>
          <a:lstStyle/>
          <a:p>
            <a:r>
              <a:rPr lang="en-US"/>
              <a:t>GRBP 71- Status Report TF MU</a:t>
            </a:r>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427192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sv-SE"/>
              <a:t>2020-01-13</a:t>
            </a:r>
            <a:endParaRPr lang="en-US" dirty="0"/>
          </a:p>
        </p:txBody>
      </p:sp>
      <p:sp>
        <p:nvSpPr>
          <p:cNvPr id="5" name="Footer Placeholder 4"/>
          <p:cNvSpPr>
            <a:spLocks noGrp="1"/>
          </p:cNvSpPr>
          <p:nvPr>
            <p:ph type="ftr" sz="quarter" idx="11"/>
          </p:nvPr>
        </p:nvSpPr>
        <p:spPr/>
        <p:txBody>
          <a:bodyPr/>
          <a:lstStyle/>
          <a:p>
            <a:r>
              <a:rPr lang="en-US"/>
              <a:t>GRBP 71- Status Report TF MU</a:t>
            </a:r>
            <a:endParaRPr lang="en-US" dirty="0"/>
          </a:p>
        </p:txBody>
      </p:sp>
      <p:sp>
        <p:nvSpPr>
          <p:cNvPr id="6" name="Slide Number Placeholder 5"/>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282587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sv-SE"/>
              <a:t>2020-01-13</a:t>
            </a:r>
            <a:endParaRPr lang="en-US" dirty="0"/>
          </a:p>
        </p:txBody>
      </p:sp>
      <p:sp>
        <p:nvSpPr>
          <p:cNvPr id="6" name="Footer Placeholder 5"/>
          <p:cNvSpPr>
            <a:spLocks noGrp="1"/>
          </p:cNvSpPr>
          <p:nvPr>
            <p:ph type="ftr" sz="quarter" idx="11"/>
          </p:nvPr>
        </p:nvSpPr>
        <p:spPr/>
        <p:txBody>
          <a:bodyPr/>
          <a:lstStyle/>
          <a:p>
            <a:r>
              <a:rPr lang="en-US"/>
              <a:t>GRBP 71- Status Report TF MU</a:t>
            </a:r>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247396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sv-SE"/>
              <a:t>2020-01-13</a:t>
            </a:r>
            <a:endParaRPr lang="en-US" dirty="0"/>
          </a:p>
        </p:txBody>
      </p:sp>
      <p:sp>
        <p:nvSpPr>
          <p:cNvPr id="8" name="Footer Placeholder 7"/>
          <p:cNvSpPr>
            <a:spLocks noGrp="1"/>
          </p:cNvSpPr>
          <p:nvPr>
            <p:ph type="ftr" sz="quarter" idx="11"/>
          </p:nvPr>
        </p:nvSpPr>
        <p:spPr/>
        <p:txBody>
          <a:bodyPr/>
          <a:lstStyle/>
          <a:p>
            <a:r>
              <a:rPr lang="en-US"/>
              <a:t>GRBP 71- Status Report TF MU</a:t>
            </a:r>
            <a:endParaRPr lang="en-US" dirty="0"/>
          </a:p>
        </p:txBody>
      </p:sp>
      <p:sp>
        <p:nvSpPr>
          <p:cNvPr id="9" name="Slide Number Placeholder 8"/>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421062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sv-SE"/>
              <a:t>2020-01-13</a:t>
            </a:r>
            <a:endParaRPr lang="en-US" dirty="0"/>
          </a:p>
        </p:txBody>
      </p:sp>
      <p:sp>
        <p:nvSpPr>
          <p:cNvPr id="4" name="Footer Placeholder 3"/>
          <p:cNvSpPr>
            <a:spLocks noGrp="1"/>
          </p:cNvSpPr>
          <p:nvPr>
            <p:ph type="ftr" sz="quarter" idx="11"/>
          </p:nvPr>
        </p:nvSpPr>
        <p:spPr/>
        <p:txBody>
          <a:bodyPr/>
          <a:lstStyle/>
          <a:p>
            <a:r>
              <a:rPr lang="en-US"/>
              <a:t>GRBP 71- Status Report TF MU</a:t>
            </a:r>
            <a:endParaRPr lang="en-US" dirty="0"/>
          </a:p>
        </p:txBody>
      </p:sp>
      <p:sp>
        <p:nvSpPr>
          <p:cNvPr id="5" name="Slide Number Placeholder 4"/>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4187344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sv-SE"/>
              <a:t>2020-01-13</a:t>
            </a:r>
            <a:endParaRPr lang="en-US" dirty="0"/>
          </a:p>
        </p:txBody>
      </p:sp>
      <p:sp>
        <p:nvSpPr>
          <p:cNvPr id="3" name="Footer Placeholder 2"/>
          <p:cNvSpPr>
            <a:spLocks noGrp="1"/>
          </p:cNvSpPr>
          <p:nvPr>
            <p:ph type="ftr" sz="quarter" idx="11"/>
          </p:nvPr>
        </p:nvSpPr>
        <p:spPr/>
        <p:txBody>
          <a:bodyPr/>
          <a:lstStyle/>
          <a:p>
            <a:r>
              <a:rPr lang="en-US"/>
              <a:t>GRBP 71- Status Report TF MU</a:t>
            </a:r>
            <a:endParaRPr lang="en-US" dirty="0"/>
          </a:p>
        </p:txBody>
      </p:sp>
      <p:sp>
        <p:nvSpPr>
          <p:cNvPr id="4" name="Slide Number Placeholder 3"/>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139839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r>
              <a:rPr lang="sv-SE"/>
              <a:t>2020-01-13</a:t>
            </a:r>
            <a:endParaRPr lang="en-US" dirty="0"/>
          </a:p>
        </p:txBody>
      </p:sp>
      <p:sp>
        <p:nvSpPr>
          <p:cNvPr id="6" name="Footer Placeholder 5"/>
          <p:cNvSpPr>
            <a:spLocks noGrp="1"/>
          </p:cNvSpPr>
          <p:nvPr>
            <p:ph type="ftr" sz="quarter" idx="11"/>
          </p:nvPr>
        </p:nvSpPr>
        <p:spPr/>
        <p:txBody>
          <a:bodyPr/>
          <a:lstStyle/>
          <a:p>
            <a:r>
              <a:rPr lang="en-US"/>
              <a:t>GRBP 71- Status Report TF MU</a:t>
            </a:r>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400484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r>
              <a:rPr lang="sv-SE"/>
              <a:t>2020-01-13</a:t>
            </a:r>
            <a:endParaRPr lang="en-US" dirty="0"/>
          </a:p>
        </p:txBody>
      </p:sp>
      <p:sp>
        <p:nvSpPr>
          <p:cNvPr id="6" name="Footer Placeholder 5"/>
          <p:cNvSpPr>
            <a:spLocks noGrp="1"/>
          </p:cNvSpPr>
          <p:nvPr>
            <p:ph type="ftr" sz="quarter" idx="11"/>
          </p:nvPr>
        </p:nvSpPr>
        <p:spPr/>
        <p:txBody>
          <a:bodyPr/>
          <a:lstStyle/>
          <a:p>
            <a:r>
              <a:rPr lang="en-US"/>
              <a:t>GRBP 71- Status Report TF MU</a:t>
            </a:r>
            <a:endParaRPr lang="en-US" dirty="0"/>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dirty="0"/>
          </a:p>
        </p:txBody>
      </p:sp>
    </p:spTree>
    <p:extLst>
      <p:ext uri="{BB962C8B-B14F-4D97-AF65-F5344CB8AC3E}">
        <p14:creationId xmlns:p14="http://schemas.microsoft.com/office/powerpoint/2010/main" val="85170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sv-SE"/>
              <a:t>2020-01-13</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t>GRBP 71- Status Report TF MU</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C7D807A-D3EC-4DEA-86E2-120E4093F1A6}" type="slidenum">
              <a:rPr lang="en-US" smtClean="0"/>
              <a:t>‹#›</a:t>
            </a:fld>
            <a:endParaRPr lang="en-US" dirty="0"/>
          </a:p>
        </p:txBody>
      </p:sp>
    </p:spTree>
    <p:extLst>
      <p:ext uri="{BB962C8B-B14F-4D97-AF65-F5344CB8AC3E}">
        <p14:creationId xmlns:p14="http://schemas.microsoft.com/office/powerpoint/2010/main" val="3660195478"/>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4" r:id="rId12"/>
    <p:sldLayoutId id="2147483665" r:id="rId13"/>
  </p:sldLayoutIdLst>
  <p:hf sldNum="0"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panose="05000000000000000000" pitchFamily="2" charset="2"/>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Courier New" panose="02070309020205020404" pitchFamily="49" charset="0"/>
        <a:buChar char="o"/>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panose="05000000000000000000" pitchFamily="2" charset="2"/>
        <a:buChar char="ü"/>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iki.unece.org/pages/viewpage.action?pageId=92012814&amp;src=contextnavpagetreemode"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a:xfrm>
            <a:off x="539750" y="2887277"/>
            <a:ext cx="8072438" cy="1639605"/>
          </a:xfrm>
        </p:spPr>
        <p:txBody>
          <a:bodyPr>
            <a:normAutofit fontScale="90000"/>
          </a:bodyPr>
          <a:lstStyle/>
          <a:p>
            <a:r>
              <a:rPr lang="en-US" b="1" dirty="0"/>
              <a:t>Task Force Measurement uncertainties (TF mu)</a:t>
            </a:r>
            <a:br>
              <a:rPr lang="en-US" b="1" dirty="0"/>
            </a:br>
            <a:br>
              <a:rPr lang="en-US" b="1" dirty="0"/>
            </a:br>
            <a:r>
              <a:rPr lang="en-US" b="1" dirty="0"/>
              <a:t>Status report TO GRBP-71 (January 2020) after the 3</a:t>
            </a:r>
            <a:r>
              <a:rPr lang="en-US" b="1" baseline="30000" dirty="0"/>
              <a:t>rd</a:t>
            </a:r>
            <a:r>
              <a:rPr lang="en-US" b="1" dirty="0"/>
              <a:t> meeting on 8-9 January 2020</a:t>
            </a:r>
            <a:br>
              <a:rPr lang="en-US" dirty="0"/>
            </a:br>
            <a:br>
              <a:rPr lang="en-US" dirty="0"/>
            </a:br>
            <a:endParaRPr lang="en-US" dirty="0"/>
          </a:p>
        </p:txBody>
      </p:sp>
      <p:sp>
        <p:nvSpPr>
          <p:cNvPr id="3" name="Rectangle 2">
            <a:extLst>
              <a:ext uri="{FF2B5EF4-FFF2-40B4-BE49-F238E27FC236}">
                <a16:creationId xmlns:a16="http://schemas.microsoft.com/office/drawing/2014/main" id="{78F6C414-63FA-43E6-9DE9-53AA24A70AA2}"/>
              </a:ext>
            </a:extLst>
          </p:cNvPr>
          <p:cNvSpPr/>
          <p:nvPr/>
        </p:nvSpPr>
        <p:spPr>
          <a:xfrm>
            <a:off x="122528" y="1061651"/>
            <a:ext cx="3970720" cy="369332"/>
          </a:xfrm>
          <a:prstGeom prst="rect">
            <a:avLst/>
          </a:prstGeom>
        </p:spPr>
        <p:txBody>
          <a:bodyPr wrap="square">
            <a:spAutoFit/>
          </a:bodyPr>
          <a:lstStyle/>
          <a:p>
            <a:r>
              <a:rPr lang="en-GB" b="1" dirty="0"/>
              <a:t>Transmitted by the Chair of TF MU</a:t>
            </a:r>
          </a:p>
        </p:txBody>
      </p:sp>
      <p:sp>
        <p:nvSpPr>
          <p:cNvPr id="5" name="Rectangle 4">
            <a:extLst>
              <a:ext uri="{FF2B5EF4-FFF2-40B4-BE49-F238E27FC236}">
                <a16:creationId xmlns:a16="http://schemas.microsoft.com/office/drawing/2014/main" id="{BA3037DB-059B-4BCB-88B7-9794D44FE835}"/>
              </a:ext>
            </a:extLst>
          </p:cNvPr>
          <p:cNvSpPr/>
          <p:nvPr/>
        </p:nvSpPr>
        <p:spPr>
          <a:xfrm>
            <a:off x="5025834" y="1060621"/>
            <a:ext cx="4030848" cy="923330"/>
          </a:xfrm>
          <a:prstGeom prst="rect">
            <a:avLst/>
          </a:prstGeom>
        </p:spPr>
        <p:txBody>
          <a:bodyPr wrap="square">
            <a:spAutoFit/>
          </a:bodyPr>
          <a:lstStyle/>
          <a:p>
            <a:pPr algn="r"/>
            <a:r>
              <a:rPr lang="en-GB" u="sng" dirty="0"/>
              <a:t>Informal document </a:t>
            </a:r>
            <a:r>
              <a:rPr lang="en-GB" b="1" dirty="0"/>
              <a:t>GRBP-71-04 </a:t>
            </a:r>
            <a:endParaRPr lang="en-GB" dirty="0"/>
          </a:p>
          <a:p>
            <a:pPr algn="r"/>
            <a:r>
              <a:rPr lang="en-GB" dirty="0"/>
              <a:t>(71st GRBP, January 28-31, 2020, </a:t>
            </a:r>
          </a:p>
          <a:p>
            <a:pPr algn="r"/>
            <a:r>
              <a:rPr lang="en-GB" dirty="0"/>
              <a:t>agenda item 3) </a:t>
            </a:r>
          </a:p>
        </p:txBody>
      </p:sp>
    </p:spTree>
    <p:extLst>
      <p:ext uri="{BB962C8B-B14F-4D97-AF65-F5344CB8AC3E}">
        <p14:creationId xmlns:p14="http://schemas.microsoft.com/office/powerpoint/2010/main" val="3319854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EB0BEBD4-3691-45B2-A914-776B2A6EAD18}"/>
              </a:ext>
            </a:extLst>
          </p:cNvPr>
          <p:cNvSpPr>
            <a:spLocks noGrp="1"/>
          </p:cNvSpPr>
          <p:nvPr>
            <p:ph idx="1"/>
          </p:nvPr>
        </p:nvSpPr>
        <p:spPr>
          <a:xfrm>
            <a:off x="323528" y="1412775"/>
            <a:ext cx="8496944" cy="4968553"/>
          </a:xfrm>
        </p:spPr>
        <p:txBody>
          <a:bodyPr>
            <a:normAutofit lnSpcReduction="10000"/>
          </a:bodyPr>
          <a:lstStyle/>
          <a:p>
            <a:pPr>
              <a:buFont typeface="Wingdings" panose="05000000000000000000" pitchFamily="2" charset="2"/>
              <a:buChar char="§"/>
            </a:pPr>
            <a:r>
              <a:rPr lang="fr-FR" sz="2800" dirty="0">
                <a:solidFill>
                  <a:schemeClr val="tx1"/>
                </a:solidFill>
              </a:rPr>
              <a:t>The </a:t>
            </a:r>
            <a:r>
              <a:rPr lang="fr-FR" sz="2800" dirty="0" err="1">
                <a:solidFill>
                  <a:schemeClr val="tx1"/>
                </a:solidFill>
              </a:rPr>
              <a:t>Task</a:t>
            </a:r>
            <a:r>
              <a:rPr lang="fr-FR" sz="2800" dirty="0">
                <a:solidFill>
                  <a:schemeClr val="tx1"/>
                </a:solidFill>
              </a:rPr>
              <a:t> Force </a:t>
            </a:r>
            <a:r>
              <a:rPr lang="fr-FR" sz="2800" dirty="0" err="1">
                <a:solidFill>
                  <a:schemeClr val="tx1"/>
                </a:solidFill>
              </a:rPr>
              <a:t>Measurement</a:t>
            </a:r>
            <a:r>
              <a:rPr lang="fr-FR" sz="2800" dirty="0">
                <a:solidFill>
                  <a:schemeClr val="tx1"/>
                </a:solidFill>
              </a:rPr>
              <a:t> </a:t>
            </a:r>
            <a:r>
              <a:rPr lang="fr-FR" sz="2800" dirty="0" err="1"/>
              <a:t>Uncertainties</a:t>
            </a:r>
            <a:r>
              <a:rPr lang="fr-FR" sz="2800" dirty="0"/>
              <a:t> </a:t>
            </a:r>
            <a:r>
              <a:rPr lang="fr-FR" sz="2800" dirty="0" err="1"/>
              <a:t>had</a:t>
            </a:r>
            <a:r>
              <a:rPr lang="fr-FR" sz="2800" dirty="0"/>
              <a:t> </a:t>
            </a:r>
            <a:r>
              <a:rPr lang="fr-FR" sz="2800" dirty="0" err="1"/>
              <a:t>two</a:t>
            </a:r>
            <a:r>
              <a:rPr lang="fr-FR" sz="2800" dirty="0"/>
              <a:t> meeting </a:t>
            </a:r>
            <a:r>
              <a:rPr lang="fr-FR" sz="2800" dirty="0" err="1"/>
              <a:t>since</a:t>
            </a:r>
            <a:r>
              <a:rPr lang="fr-FR" sz="2800" dirty="0"/>
              <a:t> 70</a:t>
            </a:r>
            <a:r>
              <a:rPr lang="fr-FR" sz="2800" baseline="30000" dirty="0"/>
              <a:t>th</a:t>
            </a:r>
            <a:r>
              <a:rPr lang="fr-FR" sz="2800" dirty="0"/>
              <a:t> session of GRBP (</a:t>
            </a:r>
            <a:r>
              <a:rPr lang="fr-FR" sz="2800" dirty="0" err="1"/>
              <a:t>September</a:t>
            </a:r>
            <a:r>
              <a:rPr lang="fr-FR" sz="2800" dirty="0"/>
              <a:t> 2019)</a:t>
            </a:r>
            <a:endParaRPr lang="fr-FR" sz="2800" dirty="0">
              <a:solidFill>
                <a:schemeClr val="tx1"/>
              </a:solidFill>
            </a:endParaRPr>
          </a:p>
          <a:p>
            <a:pPr marL="457200" lvl="1" indent="0">
              <a:buNone/>
            </a:pPr>
            <a:r>
              <a:rPr lang="fr-FR" sz="2500" dirty="0">
                <a:solidFill>
                  <a:schemeClr val="tx1"/>
                </a:solidFill>
              </a:rPr>
              <a:t> </a:t>
            </a:r>
          </a:p>
          <a:p>
            <a:pPr lvl="1">
              <a:buFont typeface="Wingdings" panose="05000000000000000000" pitchFamily="2" charset="2"/>
              <a:buChar char="§"/>
            </a:pPr>
            <a:r>
              <a:rPr lang="fr-FR" sz="2500" dirty="0">
                <a:solidFill>
                  <a:schemeClr val="tx1"/>
                </a:solidFill>
              </a:rPr>
              <a:t>TF MU </a:t>
            </a:r>
            <a:r>
              <a:rPr lang="fr-FR" sz="2500" dirty="0"/>
              <a:t>2</a:t>
            </a:r>
            <a:r>
              <a:rPr lang="fr-FR" sz="2500" baseline="30000" dirty="0"/>
              <a:t>nd</a:t>
            </a:r>
            <a:r>
              <a:rPr lang="fr-FR" sz="2500" dirty="0"/>
              <a:t> </a:t>
            </a:r>
            <a:r>
              <a:rPr lang="fr-FR" sz="2500" dirty="0">
                <a:solidFill>
                  <a:schemeClr val="tx1"/>
                </a:solidFill>
              </a:rPr>
              <a:t>meeting: 28-29 </a:t>
            </a:r>
            <a:r>
              <a:rPr lang="fr-FR" sz="2500" dirty="0" err="1">
                <a:solidFill>
                  <a:schemeClr val="tx1"/>
                </a:solidFill>
              </a:rPr>
              <a:t>October</a:t>
            </a:r>
            <a:r>
              <a:rPr lang="fr-FR" sz="2500" dirty="0">
                <a:solidFill>
                  <a:schemeClr val="tx1"/>
                </a:solidFill>
              </a:rPr>
              <a:t> 2019 in  Brussels</a:t>
            </a:r>
          </a:p>
          <a:p>
            <a:pPr marL="457200" lvl="1" indent="0">
              <a:buNone/>
            </a:pPr>
            <a:r>
              <a:rPr lang="fr-FR" sz="2500" dirty="0"/>
              <a:t>	</a:t>
            </a:r>
            <a:r>
              <a:rPr lang="fr-FR" sz="2100" u="sng" dirty="0" err="1">
                <a:solidFill>
                  <a:schemeClr val="tx1"/>
                </a:solidFill>
              </a:rPr>
              <a:t>Attendees</a:t>
            </a:r>
            <a:r>
              <a:rPr lang="fr-FR" sz="2100" dirty="0">
                <a:solidFill>
                  <a:schemeClr val="tx1"/>
                </a:solidFill>
              </a:rPr>
              <a:t>: </a:t>
            </a:r>
          </a:p>
          <a:p>
            <a:pPr lvl="3">
              <a:buFont typeface="Courier New" panose="02070309020205020404" pitchFamily="49" charset="0"/>
              <a:buChar char="o"/>
            </a:pPr>
            <a:r>
              <a:rPr lang="fr-FR" sz="2000" dirty="0">
                <a:solidFill>
                  <a:schemeClr val="tx1"/>
                </a:solidFill>
              </a:rPr>
              <a:t>EC, France, Germany, Japan, The </a:t>
            </a:r>
            <a:r>
              <a:rPr lang="fr-FR" sz="2000" dirty="0" err="1">
                <a:solidFill>
                  <a:schemeClr val="tx1"/>
                </a:solidFill>
              </a:rPr>
              <a:t>Netherlands</a:t>
            </a:r>
            <a:r>
              <a:rPr lang="fr-FR" sz="2000" dirty="0">
                <a:solidFill>
                  <a:schemeClr val="tx1"/>
                </a:solidFill>
              </a:rPr>
              <a:t>, </a:t>
            </a:r>
            <a:r>
              <a:rPr lang="fr-FR" sz="2000" dirty="0" err="1">
                <a:solidFill>
                  <a:schemeClr val="tx1"/>
                </a:solidFill>
              </a:rPr>
              <a:t>Norway</a:t>
            </a:r>
            <a:r>
              <a:rPr lang="fr-FR" sz="2000" dirty="0">
                <a:solidFill>
                  <a:schemeClr val="tx1"/>
                </a:solidFill>
              </a:rPr>
              <a:t>, Spain, </a:t>
            </a:r>
          </a:p>
          <a:p>
            <a:pPr lvl="3">
              <a:buFont typeface="Courier New" panose="02070309020205020404" pitchFamily="49" charset="0"/>
              <a:buChar char="o"/>
            </a:pPr>
            <a:r>
              <a:rPr lang="fr-FR" sz="2000" dirty="0">
                <a:solidFill>
                  <a:schemeClr val="tx1"/>
                </a:solidFill>
              </a:rPr>
              <a:t>ACEA, ETRTO, ISO, OICA</a:t>
            </a:r>
          </a:p>
          <a:p>
            <a:pPr lvl="1">
              <a:buFont typeface="Wingdings" panose="05000000000000000000" pitchFamily="2" charset="2"/>
              <a:buChar char="§"/>
            </a:pPr>
            <a:r>
              <a:rPr lang="fr-FR" sz="2500" dirty="0"/>
              <a:t>TF MU 3</a:t>
            </a:r>
            <a:r>
              <a:rPr lang="fr-FR" sz="2500" baseline="30000" dirty="0"/>
              <a:t>rd</a:t>
            </a:r>
            <a:r>
              <a:rPr lang="fr-FR" sz="2500" dirty="0"/>
              <a:t> meeting: 8-9 </a:t>
            </a:r>
            <a:r>
              <a:rPr lang="fr-FR" sz="2500" dirty="0" err="1"/>
              <a:t>January</a:t>
            </a:r>
            <a:r>
              <a:rPr lang="fr-FR" sz="2500" dirty="0"/>
              <a:t> 2020 in  Brussels</a:t>
            </a:r>
          </a:p>
          <a:p>
            <a:pPr marL="457200" lvl="1" indent="0">
              <a:buNone/>
            </a:pPr>
            <a:r>
              <a:rPr lang="fr-FR" sz="2500" dirty="0"/>
              <a:t>	</a:t>
            </a:r>
            <a:r>
              <a:rPr lang="fr-FR" sz="2100" u="sng" dirty="0" err="1"/>
              <a:t>Attendees</a:t>
            </a:r>
            <a:r>
              <a:rPr lang="fr-FR" sz="2100" u="sng" dirty="0"/>
              <a:t>: </a:t>
            </a:r>
          </a:p>
          <a:p>
            <a:pPr lvl="3">
              <a:buFont typeface="Courier New" panose="02070309020205020404" pitchFamily="49" charset="0"/>
              <a:buChar char="o"/>
            </a:pPr>
            <a:r>
              <a:rPr lang="fr-FR" sz="2000" dirty="0"/>
              <a:t>EC, France, Japan, </a:t>
            </a:r>
            <a:r>
              <a:rPr lang="fr-FR" sz="2000" dirty="0" err="1"/>
              <a:t>Norway</a:t>
            </a:r>
            <a:r>
              <a:rPr lang="fr-FR" sz="2000" dirty="0"/>
              <a:t> </a:t>
            </a:r>
          </a:p>
          <a:p>
            <a:pPr lvl="3">
              <a:buFont typeface="Courier New" panose="02070309020205020404" pitchFamily="49" charset="0"/>
              <a:buChar char="o"/>
            </a:pPr>
            <a:r>
              <a:rPr lang="fr-FR" sz="2000" dirty="0"/>
              <a:t>ACEA, ETRTO, ISO, OICA, IDIADA</a:t>
            </a:r>
          </a:p>
          <a:p>
            <a:pPr marL="1371600" lvl="3" indent="0">
              <a:buNone/>
            </a:pPr>
            <a:endParaRPr lang="fr-FR" sz="2800" dirty="0">
              <a:solidFill>
                <a:schemeClr val="tx1"/>
              </a:solidFill>
            </a:endParaRPr>
          </a:p>
          <a:p>
            <a:pPr>
              <a:buFont typeface="Wingdings" panose="05000000000000000000" pitchFamily="2" charset="2"/>
              <a:buChar char="§"/>
            </a:pPr>
            <a:r>
              <a:rPr lang="fr-FR" sz="2800" dirty="0">
                <a:solidFill>
                  <a:schemeClr val="tx1"/>
                </a:solidFill>
              </a:rPr>
              <a:t>All documents of TF MU are </a:t>
            </a:r>
            <a:r>
              <a:rPr lang="fr-FR" sz="2800" dirty="0" err="1">
                <a:solidFill>
                  <a:schemeClr val="tx1"/>
                </a:solidFill>
              </a:rPr>
              <a:t>available</a:t>
            </a:r>
            <a:r>
              <a:rPr lang="fr-FR" sz="2800" dirty="0">
                <a:solidFill>
                  <a:schemeClr val="tx1"/>
                </a:solidFill>
              </a:rPr>
              <a:t> on UNECE </a:t>
            </a:r>
            <a:r>
              <a:rPr lang="fr-FR" sz="2800" dirty="0" err="1"/>
              <a:t>W</a:t>
            </a:r>
            <a:r>
              <a:rPr lang="fr-FR" sz="2800" dirty="0" err="1">
                <a:solidFill>
                  <a:schemeClr val="tx1"/>
                </a:solidFill>
              </a:rPr>
              <a:t>ebsite</a:t>
            </a:r>
            <a:r>
              <a:rPr lang="fr-FR" sz="2800" dirty="0">
                <a:solidFill>
                  <a:schemeClr val="tx1"/>
                </a:solidFill>
              </a:rPr>
              <a:t>: </a:t>
            </a:r>
            <a:r>
              <a:rPr lang="en-US" sz="2800" u="sng" dirty="0">
                <a:hlinkClick r:id="rId2"/>
              </a:rPr>
              <a:t>Link</a:t>
            </a:r>
            <a:endParaRPr lang="fr-FR" sz="2800" dirty="0">
              <a:solidFill>
                <a:schemeClr val="tx1"/>
              </a:solidFill>
            </a:endParaRPr>
          </a:p>
          <a:p>
            <a:pPr marL="0" indent="0">
              <a:buNone/>
            </a:pPr>
            <a:endParaRPr lang="fr-FR" dirty="0">
              <a:solidFill>
                <a:schemeClr val="tx1"/>
              </a:solidFill>
            </a:endParaRPr>
          </a:p>
        </p:txBody>
      </p:sp>
      <p:sp>
        <p:nvSpPr>
          <p:cNvPr id="3" name="Titre 2">
            <a:extLst>
              <a:ext uri="{FF2B5EF4-FFF2-40B4-BE49-F238E27FC236}">
                <a16:creationId xmlns:a16="http://schemas.microsoft.com/office/drawing/2014/main" id="{4F17D3E7-54B3-46BF-9A96-DB432B6F4A59}"/>
              </a:ext>
            </a:extLst>
          </p:cNvPr>
          <p:cNvSpPr>
            <a:spLocks noGrp="1"/>
          </p:cNvSpPr>
          <p:nvPr>
            <p:ph type="title"/>
          </p:nvPr>
        </p:nvSpPr>
        <p:spPr/>
        <p:txBody>
          <a:bodyPr/>
          <a:lstStyle/>
          <a:p>
            <a:r>
              <a:rPr lang="fr-FR" b="1" dirty="0" err="1">
                <a:solidFill>
                  <a:schemeClr val="tx1"/>
                </a:solidFill>
              </a:rPr>
              <a:t>Measurements</a:t>
            </a:r>
            <a:r>
              <a:rPr lang="fr-FR" b="1" dirty="0">
                <a:solidFill>
                  <a:schemeClr val="tx1"/>
                </a:solidFill>
              </a:rPr>
              <a:t> </a:t>
            </a:r>
            <a:r>
              <a:rPr lang="fr-FR" b="1" dirty="0" err="1">
                <a:solidFill>
                  <a:schemeClr val="tx1"/>
                </a:solidFill>
              </a:rPr>
              <a:t>uncertainties</a:t>
            </a:r>
            <a:r>
              <a:rPr lang="fr-FR" b="1" dirty="0">
                <a:solidFill>
                  <a:schemeClr val="tx1"/>
                </a:solidFill>
              </a:rPr>
              <a:t> (MU)</a:t>
            </a:r>
          </a:p>
        </p:txBody>
      </p:sp>
      <p:sp>
        <p:nvSpPr>
          <p:cNvPr id="4" name="Espace réservé de la date 3">
            <a:extLst>
              <a:ext uri="{FF2B5EF4-FFF2-40B4-BE49-F238E27FC236}">
                <a16:creationId xmlns:a16="http://schemas.microsoft.com/office/drawing/2014/main" id="{6EC80B41-5608-46F8-B614-0BD7538FFB90}"/>
              </a:ext>
            </a:extLst>
          </p:cNvPr>
          <p:cNvSpPr>
            <a:spLocks noGrp="1"/>
          </p:cNvSpPr>
          <p:nvPr>
            <p:ph type="dt" sz="half" idx="10"/>
          </p:nvPr>
        </p:nvSpPr>
        <p:spPr/>
        <p:txBody>
          <a:bodyPr/>
          <a:lstStyle/>
          <a:p>
            <a:r>
              <a:rPr lang="sv-SE" kern="0"/>
              <a:t>2020-01-13</a:t>
            </a:r>
            <a:endParaRPr lang="fr-FR" kern="0" dirty="0"/>
          </a:p>
        </p:txBody>
      </p:sp>
      <p:sp>
        <p:nvSpPr>
          <p:cNvPr id="5" name="Espace réservé du pied de page 4">
            <a:extLst>
              <a:ext uri="{FF2B5EF4-FFF2-40B4-BE49-F238E27FC236}">
                <a16:creationId xmlns:a16="http://schemas.microsoft.com/office/drawing/2014/main" id="{F0119838-39F8-4635-8B53-2FEDECCDCB60}"/>
              </a:ext>
            </a:extLst>
          </p:cNvPr>
          <p:cNvSpPr>
            <a:spLocks noGrp="1"/>
          </p:cNvSpPr>
          <p:nvPr>
            <p:ph type="ftr" sz="quarter" idx="11"/>
          </p:nvPr>
        </p:nvSpPr>
        <p:spPr/>
        <p:txBody>
          <a:bodyPr/>
          <a:lstStyle/>
          <a:p>
            <a:r>
              <a:rPr lang="en-US" kern="0"/>
              <a:t>GRBP 71- Status Report TF MU</a:t>
            </a:r>
            <a:endParaRPr lang="fr-FR" kern="0" dirty="0"/>
          </a:p>
        </p:txBody>
      </p:sp>
    </p:spTree>
    <p:extLst>
      <p:ext uri="{BB962C8B-B14F-4D97-AF65-F5344CB8AC3E}">
        <p14:creationId xmlns:p14="http://schemas.microsoft.com/office/powerpoint/2010/main" val="11303897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2BAC62B-E737-46A3-933D-11C250CC2826}"/>
              </a:ext>
            </a:extLst>
          </p:cNvPr>
          <p:cNvSpPr>
            <a:spLocks noGrp="1"/>
          </p:cNvSpPr>
          <p:nvPr>
            <p:ph idx="1"/>
          </p:nvPr>
        </p:nvSpPr>
        <p:spPr/>
        <p:txBody>
          <a:bodyPr>
            <a:noAutofit/>
          </a:bodyPr>
          <a:lstStyle/>
          <a:p>
            <a:pPr>
              <a:buFont typeface="Wingdings" panose="05000000000000000000" pitchFamily="2" charset="2"/>
              <a:buChar char="§"/>
            </a:pPr>
            <a:r>
              <a:rPr lang="en-GB" sz="2800" dirty="0"/>
              <a:t>At its 2</a:t>
            </a:r>
            <a:r>
              <a:rPr lang="en-GB" sz="2800" baseline="30000" dirty="0"/>
              <a:t>nd</a:t>
            </a:r>
            <a:r>
              <a:rPr lang="en-GB" sz="2800" dirty="0"/>
              <a:t> and 3</a:t>
            </a:r>
            <a:r>
              <a:rPr lang="en-GB" sz="2800" baseline="30000" dirty="0"/>
              <a:t>rd</a:t>
            </a:r>
            <a:r>
              <a:rPr lang="en-GB" sz="2800" dirty="0"/>
              <a:t> meeting TF MU developed and approved Guidelines for its work</a:t>
            </a:r>
          </a:p>
          <a:p>
            <a:pPr lvl="1">
              <a:buFont typeface="Wingdings" panose="05000000000000000000" pitchFamily="2" charset="2"/>
              <a:buChar char="§"/>
            </a:pPr>
            <a:endParaRPr lang="en-US" sz="2500" dirty="0"/>
          </a:p>
          <a:p>
            <a:pPr lvl="1">
              <a:buFont typeface="Wingdings" panose="05000000000000000000" pitchFamily="2" charset="2"/>
              <a:buChar char="§"/>
            </a:pPr>
            <a:r>
              <a:rPr lang="en-US" sz="2500" dirty="0"/>
              <a:t>The aim of Task Force is </a:t>
            </a:r>
            <a:r>
              <a:rPr lang="en-GB" sz="2500" dirty="0"/>
              <a:t>to propose </a:t>
            </a:r>
            <a:r>
              <a:rPr lang="en-US" sz="2500" dirty="0"/>
              <a:t>harmonized measures for evaluating systematic errors and random errors </a:t>
            </a:r>
            <a:r>
              <a:rPr lang="en-GB" sz="2500" dirty="0"/>
              <a:t>to improve the test procedures for at least UN Regulation No.  51.03 and No. 117.04 (for Rolling Sound emissions only) to reduce measurement uncertainties. </a:t>
            </a:r>
          </a:p>
          <a:p>
            <a:pPr lvl="1">
              <a:buFont typeface="Wingdings" panose="05000000000000000000" pitchFamily="2" charset="2"/>
              <a:buChar char="§"/>
            </a:pPr>
            <a:endParaRPr lang="en-GB" sz="2500" dirty="0"/>
          </a:p>
          <a:p>
            <a:pPr lvl="1">
              <a:buFont typeface="Wingdings" panose="05000000000000000000" pitchFamily="2" charset="2"/>
              <a:buChar char="§"/>
            </a:pPr>
            <a:r>
              <a:rPr lang="en-GB" sz="2500" dirty="0"/>
              <a:t>The Task Force will be chaired by Norway. </a:t>
            </a:r>
          </a:p>
          <a:p>
            <a:pPr lvl="1">
              <a:buFont typeface="Wingdings" panose="05000000000000000000" pitchFamily="2" charset="2"/>
              <a:buChar char="§"/>
            </a:pPr>
            <a:r>
              <a:rPr lang="en-GB" sz="2500" dirty="0"/>
              <a:t>OICA will act as Secretary.</a:t>
            </a:r>
            <a:endParaRPr lang="sv-SE" sz="2500" dirty="0"/>
          </a:p>
        </p:txBody>
      </p:sp>
      <p:sp>
        <p:nvSpPr>
          <p:cNvPr id="3" name="Titre 2">
            <a:extLst>
              <a:ext uri="{FF2B5EF4-FFF2-40B4-BE49-F238E27FC236}">
                <a16:creationId xmlns:a16="http://schemas.microsoft.com/office/drawing/2014/main" id="{2C699735-B390-462C-9C2E-1DF5D10B5BEC}"/>
              </a:ext>
            </a:extLst>
          </p:cNvPr>
          <p:cNvSpPr>
            <a:spLocks noGrp="1"/>
          </p:cNvSpPr>
          <p:nvPr>
            <p:ph type="title"/>
          </p:nvPr>
        </p:nvSpPr>
        <p:spPr/>
        <p:txBody>
          <a:bodyPr/>
          <a:lstStyle/>
          <a:p>
            <a:r>
              <a:rPr lang="en-US" b="1">
                <a:solidFill>
                  <a:schemeClr val="tx1"/>
                </a:solidFill>
              </a:rPr>
              <a:t>General considerations</a:t>
            </a:r>
          </a:p>
        </p:txBody>
      </p:sp>
      <p:sp>
        <p:nvSpPr>
          <p:cNvPr id="4" name="Espace réservé de la date 3">
            <a:extLst>
              <a:ext uri="{FF2B5EF4-FFF2-40B4-BE49-F238E27FC236}">
                <a16:creationId xmlns:a16="http://schemas.microsoft.com/office/drawing/2014/main" id="{D421BF59-8A75-4690-A20B-F4146C4C08F1}"/>
              </a:ext>
            </a:extLst>
          </p:cNvPr>
          <p:cNvSpPr>
            <a:spLocks noGrp="1"/>
          </p:cNvSpPr>
          <p:nvPr>
            <p:ph type="dt" sz="half" idx="10"/>
          </p:nvPr>
        </p:nvSpPr>
        <p:spPr/>
        <p:txBody>
          <a:bodyPr/>
          <a:lstStyle/>
          <a:p>
            <a:r>
              <a:rPr lang="sv-SE" kern="0"/>
              <a:t>2020-01-13</a:t>
            </a:r>
            <a:endParaRPr lang="fr-FR" kern="0" dirty="0"/>
          </a:p>
        </p:txBody>
      </p:sp>
      <p:sp>
        <p:nvSpPr>
          <p:cNvPr id="5" name="Espace réservé du pied de page 4">
            <a:extLst>
              <a:ext uri="{FF2B5EF4-FFF2-40B4-BE49-F238E27FC236}">
                <a16:creationId xmlns:a16="http://schemas.microsoft.com/office/drawing/2014/main" id="{503B8DA4-E01C-4435-AE99-B41D7B005798}"/>
              </a:ext>
            </a:extLst>
          </p:cNvPr>
          <p:cNvSpPr>
            <a:spLocks noGrp="1"/>
          </p:cNvSpPr>
          <p:nvPr>
            <p:ph type="ftr" sz="quarter" idx="11"/>
          </p:nvPr>
        </p:nvSpPr>
        <p:spPr/>
        <p:txBody>
          <a:bodyPr/>
          <a:lstStyle/>
          <a:p>
            <a:r>
              <a:rPr lang="en-US" kern="0"/>
              <a:t>GRBP 71- Status Report TF MU</a:t>
            </a:r>
            <a:endParaRPr lang="fr-FR" kern="0" dirty="0"/>
          </a:p>
        </p:txBody>
      </p:sp>
    </p:spTree>
    <p:extLst>
      <p:ext uri="{BB962C8B-B14F-4D97-AF65-F5344CB8AC3E}">
        <p14:creationId xmlns:p14="http://schemas.microsoft.com/office/powerpoint/2010/main" val="2998088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2BAC62B-E737-46A3-933D-11C250CC2826}"/>
              </a:ext>
            </a:extLst>
          </p:cNvPr>
          <p:cNvSpPr>
            <a:spLocks noGrp="1"/>
          </p:cNvSpPr>
          <p:nvPr>
            <p:ph idx="1"/>
          </p:nvPr>
        </p:nvSpPr>
        <p:spPr/>
        <p:txBody>
          <a:bodyPr>
            <a:noAutofit/>
          </a:bodyPr>
          <a:lstStyle/>
          <a:p>
            <a:pPr marL="457200" lvl="0" indent="-457200">
              <a:buFont typeface="+mj-lt"/>
              <a:buAutoNum type="arabicPeriod"/>
            </a:pPr>
            <a:r>
              <a:rPr lang="en-GB" dirty="0"/>
              <a:t>The Task Force </a:t>
            </a:r>
            <a:r>
              <a:rPr lang="en-US" dirty="0"/>
              <a:t>shall develop and propose harmonized measures for evaluating systematic errors and random errors </a:t>
            </a:r>
            <a:r>
              <a:rPr lang="en-GB" dirty="0"/>
              <a:t>based on ISO5725 and GUM 98-3.</a:t>
            </a:r>
            <a:endParaRPr lang="sv-SE" dirty="0"/>
          </a:p>
          <a:p>
            <a:pPr marL="457200" lvl="0" indent="-457200">
              <a:buFont typeface="+mj-lt"/>
              <a:buAutoNum type="arabicPeriod"/>
            </a:pPr>
            <a:r>
              <a:rPr lang="en-US" dirty="0"/>
              <a:t>The scope and purpose of the Task Force should cover at least UN Regulation No. 51 and No. 117. </a:t>
            </a:r>
            <a:r>
              <a:rPr lang="en-GB" dirty="0"/>
              <a:t>The Task Force shall develop harmonized technical requirements for these UN Regulations with consideration to their test procedures.</a:t>
            </a:r>
            <a:endParaRPr lang="sv-SE" dirty="0"/>
          </a:p>
          <a:p>
            <a:pPr marL="457200" lvl="0" indent="-457200">
              <a:buFont typeface="+mj-lt"/>
              <a:buAutoNum type="arabicPeriod"/>
            </a:pPr>
            <a:r>
              <a:rPr lang="en-US" dirty="0"/>
              <a:t>The Task Force shall, where appropriate, develop a practice guide for compensation and/or correction factors.</a:t>
            </a:r>
            <a:endParaRPr lang="sv-SE" dirty="0"/>
          </a:p>
          <a:p>
            <a:pPr marL="457200" lvl="0" indent="-457200">
              <a:buFont typeface="+mj-lt"/>
              <a:buAutoNum type="arabicPeriod"/>
            </a:pPr>
            <a:r>
              <a:rPr lang="en-US" dirty="0"/>
              <a:t>A</a:t>
            </a:r>
            <a:r>
              <a:rPr lang="en-GB" dirty="0"/>
              <a:t> general approach shall then be made in such a way that it is possible to use it to improve test procedures in other UN Regulations. This approach could be either documented in the Consolidated Resolution on Construction of Vehicles (R.E.3) or as a Document for reference.</a:t>
            </a:r>
            <a:endParaRPr lang="sv-SE" dirty="0"/>
          </a:p>
          <a:p>
            <a:pPr marL="457200" lvl="0" indent="-457200">
              <a:buFont typeface="+mj-lt"/>
              <a:buAutoNum type="arabicPeriod"/>
            </a:pPr>
            <a:r>
              <a:rPr lang="en-GB" dirty="0"/>
              <a:t>The Task Force </a:t>
            </a:r>
            <a:r>
              <a:rPr lang="en-US" dirty="0"/>
              <a:t>shall report to GRBP.</a:t>
            </a:r>
            <a:endParaRPr lang="sv-SE" dirty="0"/>
          </a:p>
        </p:txBody>
      </p:sp>
      <p:sp>
        <p:nvSpPr>
          <p:cNvPr id="3" name="Titre 2">
            <a:extLst>
              <a:ext uri="{FF2B5EF4-FFF2-40B4-BE49-F238E27FC236}">
                <a16:creationId xmlns:a16="http://schemas.microsoft.com/office/drawing/2014/main" id="{2C699735-B390-462C-9C2E-1DF5D10B5BEC}"/>
              </a:ext>
            </a:extLst>
          </p:cNvPr>
          <p:cNvSpPr>
            <a:spLocks noGrp="1"/>
          </p:cNvSpPr>
          <p:nvPr>
            <p:ph type="title"/>
          </p:nvPr>
        </p:nvSpPr>
        <p:spPr/>
        <p:txBody>
          <a:bodyPr/>
          <a:lstStyle/>
          <a:p>
            <a:r>
              <a:rPr lang="fr-FR" b="1" dirty="0">
                <a:solidFill>
                  <a:schemeClr val="tx1"/>
                </a:solidFill>
              </a:rPr>
              <a:t>Objectives</a:t>
            </a:r>
          </a:p>
        </p:txBody>
      </p:sp>
      <p:sp>
        <p:nvSpPr>
          <p:cNvPr id="4" name="Espace réservé de la date 3">
            <a:extLst>
              <a:ext uri="{FF2B5EF4-FFF2-40B4-BE49-F238E27FC236}">
                <a16:creationId xmlns:a16="http://schemas.microsoft.com/office/drawing/2014/main" id="{D421BF59-8A75-4690-A20B-F4146C4C08F1}"/>
              </a:ext>
            </a:extLst>
          </p:cNvPr>
          <p:cNvSpPr>
            <a:spLocks noGrp="1"/>
          </p:cNvSpPr>
          <p:nvPr>
            <p:ph type="dt" sz="half" idx="10"/>
          </p:nvPr>
        </p:nvSpPr>
        <p:spPr/>
        <p:txBody>
          <a:bodyPr/>
          <a:lstStyle/>
          <a:p>
            <a:r>
              <a:rPr lang="sv-SE" kern="0"/>
              <a:t>2020-01-13</a:t>
            </a:r>
            <a:endParaRPr lang="fr-FR" kern="0" dirty="0"/>
          </a:p>
        </p:txBody>
      </p:sp>
      <p:sp>
        <p:nvSpPr>
          <p:cNvPr id="5" name="Espace réservé du pied de page 4">
            <a:extLst>
              <a:ext uri="{FF2B5EF4-FFF2-40B4-BE49-F238E27FC236}">
                <a16:creationId xmlns:a16="http://schemas.microsoft.com/office/drawing/2014/main" id="{503B8DA4-E01C-4435-AE99-B41D7B005798}"/>
              </a:ext>
            </a:extLst>
          </p:cNvPr>
          <p:cNvSpPr>
            <a:spLocks noGrp="1"/>
          </p:cNvSpPr>
          <p:nvPr>
            <p:ph type="ftr" sz="quarter" idx="11"/>
          </p:nvPr>
        </p:nvSpPr>
        <p:spPr/>
        <p:txBody>
          <a:bodyPr/>
          <a:lstStyle/>
          <a:p>
            <a:r>
              <a:rPr lang="en-US" kern="0"/>
              <a:t>GRBP 71- Status Report TF MU</a:t>
            </a:r>
            <a:endParaRPr lang="fr-FR" kern="0" dirty="0"/>
          </a:p>
        </p:txBody>
      </p:sp>
    </p:spTree>
    <p:extLst>
      <p:ext uri="{BB962C8B-B14F-4D97-AF65-F5344CB8AC3E}">
        <p14:creationId xmlns:p14="http://schemas.microsoft.com/office/powerpoint/2010/main" val="1220430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2BAC62B-E737-46A3-933D-11C250CC2826}"/>
              </a:ext>
            </a:extLst>
          </p:cNvPr>
          <p:cNvSpPr>
            <a:spLocks noGrp="1"/>
          </p:cNvSpPr>
          <p:nvPr>
            <p:ph idx="1"/>
          </p:nvPr>
        </p:nvSpPr>
        <p:spPr/>
        <p:txBody>
          <a:bodyPr>
            <a:noAutofit/>
          </a:bodyPr>
          <a:lstStyle/>
          <a:p>
            <a:pPr marL="0" lvl="0" indent="0">
              <a:buNone/>
            </a:pPr>
            <a:r>
              <a:rPr lang="en-US" sz="2400" dirty="0"/>
              <a:t>The aim of the Task Force is to present </a:t>
            </a:r>
            <a:endParaRPr lang="sv-SE" sz="3600" dirty="0"/>
          </a:p>
          <a:p>
            <a:pPr marL="800100" lvl="1" indent="-342900">
              <a:buFont typeface="+mj-lt"/>
              <a:buAutoNum type="alphaLcPeriod"/>
            </a:pPr>
            <a:r>
              <a:rPr lang="en-US" sz="2100" dirty="0"/>
              <a:t>during the 71</a:t>
            </a:r>
            <a:r>
              <a:rPr lang="en-US" sz="2100" baseline="30000" dirty="0"/>
              <a:t>st</a:t>
            </a:r>
            <a:r>
              <a:rPr lang="en-US" sz="2100" dirty="0"/>
              <a:t> GRBP in January 2020 a skeleton of the general concept and the strategy approach as an Informal document for consideration</a:t>
            </a:r>
            <a:endParaRPr lang="sv-SE" sz="2100" dirty="0"/>
          </a:p>
          <a:p>
            <a:pPr marL="800100" lvl="1" indent="-342900">
              <a:buFont typeface="+mj-lt"/>
              <a:buAutoNum type="alphaLcPeriod"/>
            </a:pPr>
            <a:r>
              <a:rPr lang="en-US" sz="2100" dirty="0"/>
              <a:t>during the 72</a:t>
            </a:r>
            <a:r>
              <a:rPr lang="en-US" sz="2100" baseline="30000" dirty="0"/>
              <a:t>nd</a:t>
            </a:r>
            <a:r>
              <a:rPr lang="en-US" sz="2100" dirty="0"/>
              <a:t> GRBP in September 2020 a Draft document for Reference and an Informal document for amendments to UN Regulation No 51 and No 117 </a:t>
            </a:r>
            <a:endParaRPr lang="sv-SE" sz="2100" dirty="0"/>
          </a:p>
          <a:p>
            <a:pPr marL="800100" lvl="1" indent="-342900">
              <a:buFont typeface="+mj-lt"/>
              <a:buAutoNum type="alphaLcPeriod"/>
            </a:pPr>
            <a:r>
              <a:rPr lang="en-US" sz="2100" dirty="0"/>
              <a:t>during 73</a:t>
            </a:r>
            <a:r>
              <a:rPr lang="en-US" sz="2100" baseline="30000" dirty="0"/>
              <a:t>rd</a:t>
            </a:r>
            <a:r>
              <a:rPr lang="en-US" sz="2100" dirty="0"/>
              <a:t> GRBP in January 2021 a Working document for amendments to UN Regulation No 51 and No 117 for consideration and adoption</a:t>
            </a:r>
            <a:endParaRPr lang="sv-SE" sz="2100" dirty="0"/>
          </a:p>
          <a:p>
            <a:pPr marL="800100" lvl="1" indent="-342900">
              <a:buFont typeface="+mj-lt"/>
              <a:buAutoNum type="alphaLcPeriod"/>
            </a:pPr>
            <a:r>
              <a:rPr lang="en-US" sz="2100" dirty="0"/>
              <a:t>during 73</a:t>
            </a:r>
            <a:r>
              <a:rPr lang="en-US" sz="2100" baseline="30000" dirty="0"/>
              <a:t>rd</a:t>
            </a:r>
            <a:r>
              <a:rPr lang="en-US" sz="2100" dirty="0"/>
              <a:t> GRBP in January 2021 a Working document containing general Guidelines for how to improve test procedures in other UN Regulations  </a:t>
            </a:r>
            <a:r>
              <a:rPr lang="en-GB" sz="2100" dirty="0"/>
              <a:t>to reduce measurement uncertainties </a:t>
            </a:r>
            <a:r>
              <a:rPr lang="en-US" sz="2100" dirty="0"/>
              <a:t>for consideration and adoption</a:t>
            </a:r>
            <a:r>
              <a:rPr lang="en-GB" sz="2100" dirty="0"/>
              <a:t>.</a:t>
            </a:r>
            <a:endParaRPr lang="sv-SE" sz="2100" dirty="0"/>
          </a:p>
        </p:txBody>
      </p:sp>
      <p:sp>
        <p:nvSpPr>
          <p:cNvPr id="3" name="Titre 2">
            <a:extLst>
              <a:ext uri="{FF2B5EF4-FFF2-40B4-BE49-F238E27FC236}">
                <a16:creationId xmlns:a16="http://schemas.microsoft.com/office/drawing/2014/main" id="{2C699735-B390-462C-9C2E-1DF5D10B5BEC}"/>
              </a:ext>
            </a:extLst>
          </p:cNvPr>
          <p:cNvSpPr>
            <a:spLocks noGrp="1"/>
          </p:cNvSpPr>
          <p:nvPr>
            <p:ph type="title"/>
          </p:nvPr>
        </p:nvSpPr>
        <p:spPr/>
        <p:txBody>
          <a:bodyPr/>
          <a:lstStyle/>
          <a:p>
            <a:r>
              <a:rPr lang="fr-FR" b="1" dirty="0">
                <a:solidFill>
                  <a:schemeClr val="tx1"/>
                </a:solidFill>
              </a:rPr>
              <a:t>Timeline</a:t>
            </a:r>
          </a:p>
        </p:txBody>
      </p:sp>
      <p:sp>
        <p:nvSpPr>
          <p:cNvPr id="4" name="Espace réservé de la date 3">
            <a:extLst>
              <a:ext uri="{FF2B5EF4-FFF2-40B4-BE49-F238E27FC236}">
                <a16:creationId xmlns:a16="http://schemas.microsoft.com/office/drawing/2014/main" id="{D421BF59-8A75-4690-A20B-F4146C4C08F1}"/>
              </a:ext>
            </a:extLst>
          </p:cNvPr>
          <p:cNvSpPr>
            <a:spLocks noGrp="1"/>
          </p:cNvSpPr>
          <p:nvPr>
            <p:ph type="dt" sz="half" idx="10"/>
          </p:nvPr>
        </p:nvSpPr>
        <p:spPr/>
        <p:txBody>
          <a:bodyPr/>
          <a:lstStyle/>
          <a:p>
            <a:r>
              <a:rPr lang="sv-SE" kern="0"/>
              <a:t>2020-01-13</a:t>
            </a:r>
            <a:endParaRPr lang="fr-FR" kern="0" dirty="0"/>
          </a:p>
        </p:txBody>
      </p:sp>
      <p:sp>
        <p:nvSpPr>
          <p:cNvPr id="5" name="Espace réservé du pied de page 4">
            <a:extLst>
              <a:ext uri="{FF2B5EF4-FFF2-40B4-BE49-F238E27FC236}">
                <a16:creationId xmlns:a16="http://schemas.microsoft.com/office/drawing/2014/main" id="{503B8DA4-E01C-4435-AE99-B41D7B005798}"/>
              </a:ext>
            </a:extLst>
          </p:cNvPr>
          <p:cNvSpPr>
            <a:spLocks noGrp="1"/>
          </p:cNvSpPr>
          <p:nvPr>
            <p:ph type="ftr" sz="quarter" idx="11"/>
          </p:nvPr>
        </p:nvSpPr>
        <p:spPr/>
        <p:txBody>
          <a:bodyPr/>
          <a:lstStyle/>
          <a:p>
            <a:r>
              <a:rPr lang="en-US" kern="0"/>
              <a:t>GRBP 71- Status Report TF MU</a:t>
            </a:r>
            <a:endParaRPr lang="fr-FR" kern="0" dirty="0"/>
          </a:p>
        </p:txBody>
      </p:sp>
    </p:spTree>
    <p:extLst>
      <p:ext uri="{BB962C8B-B14F-4D97-AF65-F5344CB8AC3E}">
        <p14:creationId xmlns:p14="http://schemas.microsoft.com/office/powerpoint/2010/main" val="407072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22BAC62B-E737-46A3-933D-11C250CC2826}"/>
              </a:ext>
            </a:extLst>
          </p:cNvPr>
          <p:cNvSpPr>
            <a:spLocks noGrp="1"/>
          </p:cNvSpPr>
          <p:nvPr>
            <p:ph idx="1"/>
          </p:nvPr>
        </p:nvSpPr>
        <p:spPr/>
        <p:txBody>
          <a:bodyPr>
            <a:noAutofit/>
          </a:bodyPr>
          <a:lstStyle/>
          <a:p>
            <a:pPr>
              <a:buFont typeface="Wingdings" panose="05000000000000000000" pitchFamily="2" charset="2"/>
              <a:buChar char="§"/>
            </a:pPr>
            <a:r>
              <a:rPr lang="en-GB" sz="2800" dirty="0"/>
              <a:t>At the 71st session of GRBP the Task Force presents the following Informal documents: </a:t>
            </a:r>
          </a:p>
          <a:p>
            <a:pPr lvl="1">
              <a:buFont typeface="Wingdings" panose="05000000000000000000" pitchFamily="2" charset="2"/>
              <a:buChar char="§"/>
            </a:pPr>
            <a:endParaRPr lang="en-GB" sz="2800" dirty="0"/>
          </a:p>
          <a:p>
            <a:pPr lvl="1">
              <a:buFont typeface="Wingdings" panose="05000000000000000000" pitchFamily="2" charset="2"/>
              <a:buChar char="§"/>
            </a:pPr>
            <a:r>
              <a:rPr lang="en-US" sz="2800" dirty="0"/>
              <a:t>Status Report </a:t>
            </a:r>
          </a:p>
          <a:p>
            <a:pPr lvl="1">
              <a:buFont typeface="Wingdings" panose="05000000000000000000" pitchFamily="2" charset="2"/>
              <a:buChar char="§"/>
            </a:pPr>
            <a:r>
              <a:rPr lang="en-US" sz="2800" dirty="0"/>
              <a:t>Guidelines for the work of the Task Force</a:t>
            </a:r>
          </a:p>
          <a:p>
            <a:pPr lvl="1">
              <a:buFont typeface="Wingdings" panose="05000000000000000000" pitchFamily="2" charset="2"/>
              <a:buChar char="§"/>
            </a:pPr>
            <a:r>
              <a:rPr lang="en-GB" sz="2800" dirty="0"/>
              <a:t>Proposal for assessment and handling of Measurement Uncertainties</a:t>
            </a:r>
            <a:endParaRPr lang="sv-SE" sz="2800" dirty="0"/>
          </a:p>
        </p:txBody>
      </p:sp>
      <p:sp>
        <p:nvSpPr>
          <p:cNvPr id="3" name="Titre 2">
            <a:extLst>
              <a:ext uri="{FF2B5EF4-FFF2-40B4-BE49-F238E27FC236}">
                <a16:creationId xmlns:a16="http://schemas.microsoft.com/office/drawing/2014/main" id="{2C699735-B390-462C-9C2E-1DF5D10B5BEC}"/>
              </a:ext>
            </a:extLst>
          </p:cNvPr>
          <p:cNvSpPr>
            <a:spLocks noGrp="1"/>
          </p:cNvSpPr>
          <p:nvPr>
            <p:ph type="title"/>
          </p:nvPr>
        </p:nvSpPr>
        <p:spPr/>
        <p:txBody>
          <a:bodyPr/>
          <a:lstStyle/>
          <a:p>
            <a:r>
              <a:rPr lang="fr-FR" b="1" dirty="0">
                <a:solidFill>
                  <a:schemeClr val="tx1"/>
                </a:solidFill>
              </a:rPr>
              <a:t>71</a:t>
            </a:r>
            <a:r>
              <a:rPr lang="fr-FR" b="1" baseline="30000" dirty="0">
                <a:solidFill>
                  <a:schemeClr val="tx1"/>
                </a:solidFill>
              </a:rPr>
              <a:t>st</a:t>
            </a:r>
            <a:r>
              <a:rPr lang="fr-FR" b="1" dirty="0">
                <a:solidFill>
                  <a:schemeClr val="tx1"/>
                </a:solidFill>
              </a:rPr>
              <a:t> session of GRBP</a:t>
            </a:r>
          </a:p>
        </p:txBody>
      </p:sp>
      <p:sp>
        <p:nvSpPr>
          <p:cNvPr id="4" name="Espace réservé de la date 3">
            <a:extLst>
              <a:ext uri="{FF2B5EF4-FFF2-40B4-BE49-F238E27FC236}">
                <a16:creationId xmlns:a16="http://schemas.microsoft.com/office/drawing/2014/main" id="{D421BF59-8A75-4690-A20B-F4146C4C08F1}"/>
              </a:ext>
            </a:extLst>
          </p:cNvPr>
          <p:cNvSpPr>
            <a:spLocks noGrp="1"/>
          </p:cNvSpPr>
          <p:nvPr>
            <p:ph type="dt" sz="half" idx="10"/>
          </p:nvPr>
        </p:nvSpPr>
        <p:spPr/>
        <p:txBody>
          <a:bodyPr/>
          <a:lstStyle/>
          <a:p>
            <a:r>
              <a:rPr lang="sv-SE" kern="0"/>
              <a:t>2020-01-13</a:t>
            </a:r>
            <a:endParaRPr lang="fr-FR" kern="0" dirty="0"/>
          </a:p>
        </p:txBody>
      </p:sp>
      <p:sp>
        <p:nvSpPr>
          <p:cNvPr id="5" name="Espace réservé du pied de page 4">
            <a:extLst>
              <a:ext uri="{FF2B5EF4-FFF2-40B4-BE49-F238E27FC236}">
                <a16:creationId xmlns:a16="http://schemas.microsoft.com/office/drawing/2014/main" id="{503B8DA4-E01C-4435-AE99-B41D7B005798}"/>
              </a:ext>
            </a:extLst>
          </p:cNvPr>
          <p:cNvSpPr>
            <a:spLocks noGrp="1"/>
          </p:cNvSpPr>
          <p:nvPr>
            <p:ph type="ftr" sz="quarter" idx="11"/>
          </p:nvPr>
        </p:nvSpPr>
        <p:spPr/>
        <p:txBody>
          <a:bodyPr/>
          <a:lstStyle/>
          <a:p>
            <a:r>
              <a:rPr lang="en-US" kern="0" dirty="0"/>
              <a:t>GRBP 71- Status Report TF MU</a:t>
            </a:r>
            <a:endParaRPr lang="fr-FR" kern="0" dirty="0"/>
          </a:p>
        </p:txBody>
      </p:sp>
    </p:spTree>
    <p:extLst>
      <p:ext uri="{BB962C8B-B14F-4D97-AF65-F5344CB8AC3E}">
        <p14:creationId xmlns:p14="http://schemas.microsoft.com/office/powerpoint/2010/main" val="3645767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A9DDDFB8-B0C3-42B2-88E1-A03F4C2E675D}"/>
              </a:ext>
            </a:extLst>
          </p:cNvPr>
          <p:cNvSpPr>
            <a:spLocks noGrp="1"/>
          </p:cNvSpPr>
          <p:nvPr>
            <p:ph idx="1"/>
          </p:nvPr>
        </p:nvSpPr>
        <p:spPr/>
        <p:txBody>
          <a:bodyPr>
            <a:normAutofit/>
          </a:bodyPr>
          <a:lstStyle/>
          <a:p>
            <a:pPr>
              <a:buFont typeface="Wingdings" panose="05000000000000000000" pitchFamily="2" charset="2"/>
              <a:buChar char="§"/>
            </a:pPr>
            <a:r>
              <a:rPr lang="en-GB" sz="2800" dirty="0"/>
              <a:t> To be able to fulfil the Timeline the Task Force decided at its 3</a:t>
            </a:r>
            <a:r>
              <a:rPr lang="en-GB" sz="2800" baseline="30000" dirty="0"/>
              <a:t>rd</a:t>
            </a:r>
            <a:r>
              <a:rPr lang="en-GB" sz="2800" dirty="0"/>
              <a:t> meeting to organize the following meetings during 2020:</a:t>
            </a:r>
          </a:p>
          <a:p>
            <a:pPr marL="457200" lvl="1" indent="0">
              <a:buNone/>
            </a:pPr>
            <a:endParaRPr lang="en-US" sz="2400" b="1" dirty="0"/>
          </a:p>
          <a:p>
            <a:pPr marL="457200" lvl="1" indent="0">
              <a:buNone/>
            </a:pPr>
            <a:r>
              <a:rPr lang="en-US" sz="2600" b="1" dirty="0"/>
              <a:t>4</a:t>
            </a:r>
            <a:r>
              <a:rPr lang="en-US" sz="2600" b="1" baseline="30000" dirty="0"/>
              <a:t>th</a:t>
            </a:r>
            <a:r>
              <a:rPr lang="en-US" sz="2600" b="1" dirty="0"/>
              <a:t> Meeting: 11</a:t>
            </a:r>
            <a:r>
              <a:rPr lang="en-US" sz="2600" b="1" baseline="30000" dirty="0"/>
              <a:t>th</a:t>
            </a:r>
            <a:r>
              <a:rPr lang="en-US" sz="2600" b="1" dirty="0"/>
              <a:t> to 12</a:t>
            </a:r>
            <a:r>
              <a:rPr lang="en-US" sz="2600" b="1" baseline="30000" dirty="0"/>
              <a:t>th</a:t>
            </a:r>
            <a:r>
              <a:rPr lang="en-US" sz="2600" b="1" dirty="0"/>
              <a:t> March (OICA, Paris)</a:t>
            </a:r>
            <a:endParaRPr lang="sv-SE" sz="2600" dirty="0"/>
          </a:p>
          <a:p>
            <a:pPr marL="457200" lvl="1" indent="0">
              <a:buNone/>
            </a:pPr>
            <a:r>
              <a:rPr lang="en-US" sz="2600" b="1" dirty="0"/>
              <a:t>5</a:t>
            </a:r>
            <a:r>
              <a:rPr lang="en-US" sz="2600" b="1" baseline="30000" dirty="0"/>
              <a:t>th</a:t>
            </a:r>
            <a:r>
              <a:rPr lang="en-US" sz="2600" b="1" dirty="0"/>
              <a:t> Meeting: 28</a:t>
            </a:r>
            <a:r>
              <a:rPr lang="en-US" sz="2600" b="1" baseline="30000" dirty="0"/>
              <a:t>th</a:t>
            </a:r>
            <a:r>
              <a:rPr lang="en-US" sz="2600" b="1" dirty="0"/>
              <a:t> to 29</a:t>
            </a:r>
            <a:r>
              <a:rPr lang="en-US" sz="2600" b="1" baseline="30000" dirty="0"/>
              <a:t>th</a:t>
            </a:r>
            <a:r>
              <a:rPr lang="en-US" sz="2600" b="1" dirty="0"/>
              <a:t> April (</a:t>
            </a:r>
            <a:r>
              <a:rPr lang="en-US" sz="2600" b="1" dirty="0" err="1"/>
              <a:t>tba</a:t>
            </a:r>
            <a:r>
              <a:rPr lang="en-US" sz="2600" b="1" dirty="0"/>
              <a:t>, Brussels)</a:t>
            </a:r>
            <a:endParaRPr lang="sv-SE" sz="2600" dirty="0"/>
          </a:p>
          <a:p>
            <a:pPr marL="457200" lvl="1" indent="0">
              <a:buNone/>
            </a:pPr>
            <a:r>
              <a:rPr lang="en-US" sz="2600" b="1" dirty="0"/>
              <a:t>6</a:t>
            </a:r>
            <a:r>
              <a:rPr lang="en-US" sz="2600" b="1" baseline="30000" dirty="0"/>
              <a:t>th</a:t>
            </a:r>
            <a:r>
              <a:rPr lang="en-US" sz="2600" b="1" dirty="0"/>
              <a:t> Meeting: 1</a:t>
            </a:r>
            <a:r>
              <a:rPr lang="en-US" sz="2600" b="1" baseline="30000" dirty="0"/>
              <a:t>st</a:t>
            </a:r>
            <a:r>
              <a:rPr lang="en-US" sz="2600" b="1" dirty="0"/>
              <a:t> to 2</a:t>
            </a:r>
            <a:r>
              <a:rPr lang="en-US" sz="2600" b="1" baseline="30000" dirty="0"/>
              <a:t>nd</a:t>
            </a:r>
            <a:r>
              <a:rPr lang="en-US" sz="2600" b="1" dirty="0"/>
              <a:t> July (SINTEF, Trondheim) </a:t>
            </a:r>
          </a:p>
          <a:p>
            <a:pPr marL="457200" lvl="1" indent="0">
              <a:buNone/>
            </a:pPr>
            <a:r>
              <a:rPr lang="en-US" sz="2600" b="1" dirty="0"/>
              <a:t>	  (Date for the 6</a:t>
            </a:r>
            <a:r>
              <a:rPr lang="en-US" sz="2600" b="1" baseline="30000" dirty="0"/>
              <a:t>th</a:t>
            </a:r>
            <a:r>
              <a:rPr lang="en-US" sz="2600" b="1" dirty="0"/>
              <a:t> meeting to be approved)</a:t>
            </a:r>
            <a:endParaRPr lang="sv-SE" sz="2600" dirty="0"/>
          </a:p>
          <a:p>
            <a:pPr marL="457200" lvl="1" indent="0">
              <a:buNone/>
            </a:pPr>
            <a:r>
              <a:rPr lang="en-US" sz="2600" b="1" dirty="0"/>
              <a:t>7</a:t>
            </a:r>
            <a:r>
              <a:rPr lang="en-US" sz="2600" b="1" baseline="30000" dirty="0"/>
              <a:t>th</a:t>
            </a:r>
            <a:r>
              <a:rPr lang="en-US" sz="2600" b="1" dirty="0"/>
              <a:t> Meeting: 5</a:t>
            </a:r>
            <a:r>
              <a:rPr lang="en-US" sz="2600" b="1" baseline="30000" dirty="0"/>
              <a:t>th</a:t>
            </a:r>
            <a:r>
              <a:rPr lang="en-US" sz="2600" b="1" dirty="0"/>
              <a:t> to 7</a:t>
            </a:r>
            <a:r>
              <a:rPr lang="en-US" sz="2600" b="1" baseline="30000" dirty="0"/>
              <a:t>th</a:t>
            </a:r>
            <a:r>
              <a:rPr lang="en-US" sz="2600" b="1" dirty="0"/>
              <a:t> October (</a:t>
            </a:r>
            <a:r>
              <a:rPr lang="en-US" sz="2600" b="1" dirty="0" err="1"/>
              <a:t>tba,Brussels</a:t>
            </a:r>
            <a:r>
              <a:rPr lang="en-US" sz="2600" b="1" dirty="0"/>
              <a:t>)</a:t>
            </a:r>
            <a:endParaRPr lang="sv-SE" sz="2600" dirty="0"/>
          </a:p>
        </p:txBody>
      </p:sp>
      <p:sp>
        <p:nvSpPr>
          <p:cNvPr id="3" name="Titre 2">
            <a:extLst>
              <a:ext uri="{FF2B5EF4-FFF2-40B4-BE49-F238E27FC236}">
                <a16:creationId xmlns:a16="http://schemas.microsoft.com/office/drawing/2014/main" id="{FDB098A1-B225-4A94-B37D-839BFDD057AA}"/>
              </a:ext>
            </a:extLst>
          </p:cNvPr>
          <p:cNvSpPr>
            <a:spLocks noGrp="1"/>
          </p:cNvSpPr>
          <p:nvPr>
            <p:ph type="title"/>
          </p:nvPr>
        </p:nvSpPr>
        <p:spPr/>
        <p:txBody>
          <a:bodyPr/>
          <a:lstStyle/>
          <a:p>
            <a:r>
              <a:rPr lang="fr-FR" b="1" dirty="0">
                <a:solidFill>
                  <a:schemeClr val="tx1"/>
                </a:solidFill>
              </a:rPr>
              <a:t>Next </a:t>
            </a:r>
            <a:r>
              <a:rPr lang="fr-FR" b="1" dirty="0" err="1">
                <a:solidFill>
                  <a:schemeClr val="tx1"/>
                </a:solidFill>
              </a:rPr>
              <a:t>steps</a:t>
            </a:r>
            <a:endParaRPr lang="fr-FR" b="1" dirty="0">
              <a:solidFill>
                <a:schemeClr val="tx1"/>
              </a:solidFill>
            </a:endParaRPr>
          </a:p>
        </p:txBody>
      </p:sp>
      <p:sp>
        <p:nvSpPr>
          <p:cNvPr id="4" name="Espace réservé de la date 3">
            <a:extLst>
              <a:ext uri="{FF2B5EF4-FFF2-40B4-BE49-F238E27FC236}">
                <a16:creationId xmlns:a16="http://schemas.microsoft.com/office/drawing/2014/main" id="{380CD0B9-57B9-40CC-8E0B-26E697937F1B}"/>
              </a:ext>
            </a:extLst>
          </p:cNvPr>
          <p:cNvSpPr>
            <a:spLocks noGrp="1"/>
          </p:cNvSpPr>
          <p:nvPr>
            <p:ph type="dt" sz="half" idx="10"/>
          </p:nvPr>
        </p:nvSpPr>
        <p:spPr/>
        <p:txBody>
          <a:bodyPr/>
          <a:lstStyle/>
          <a:p>
            <a:r>
              <a:rPr lang="sv-SE" kern="0"/>
              <a:t>2020-01-13</a:t>
            </a:r>
            <a:endParaRPr lang="fr-FR" kern="0" dirty="0"/>
          </a:p>
        </p:txBody>
      </p:sp>
      <p:sp>
        <p:nvSpPr>
          <p:cNvPr id="5" name="Espace réservé du pied de page 4">
            <a:extLst>
              <a:ext uri="{FF2B5EF4-FFF2-40B4-BE49-F238E27FC236}">
                <a16:creationId xmlns:a16="http://schemas.microsoft.com/office/drawing/2014/main" id="{E6F5424A-D088-4CD1-8736-419E55EC13A9}"/>
              </a:ext>
            </a:extLst>
          </p:cNvPr>
          <p:cNvSpPr>
            <a:spLocks noGrp="1"/>
          </p:cNvSpPr>
          <p:nvPr>
            <p:ph type="ftr" sz="quarter" idx="11"/>
          </p:nvPr>
        </p:nvSpPr>
        <p:spPr/>
        <p:txBody>
          <a:bodyPr/>
          <a:lstStyle/>
          <a:p>
            <a:r>
              <a:rPr lang="en-US" kern="0"/>
              <a:t>GRBP 71- Status Report TF MU</a:t>
            </a:r>
            <a:endParaRPr lang="fr-FR" kern="0" dirty="0"/>
          </a:p>
        </p:txBody>
      </p:sp>
    </p:spTree>
    <p:extLst>
      <p:ext uri="{BB962C8B-B14F-4D97-AF65-F5344CB8AC3E}">
        <p14:creationId xmlns:p14="http://schemas.microsoft.com/office/powerpoint/2010/main" val="1882338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9742CC-48A7-4B83-8556-E60B2485EA91}"/>
              </a:ext>
            </a:extLst>
          </p:cNvPr>
          <p:cNvSpPr>
            <a:spLocks noGrp="1"/>
          </p:cNvSpPr>
          <p:nvPr>
            <p:ph type="title"/>
          </p:nvPr>
        </p:nvSpPr>
        <p:spPr>
          <a:xfrm>
            <a:off x="535781" y="2930404"/>
            <a:ext cx="8072438" cy="997191"/>
          </a:xfrm>
        </p:spPr>
        <p:txBody>
          <a:bodyPr/>
          <a:lstStyle/>
          <a:p>
            <a:pPr algn="ctr"/>
            <a:r>
              <a:rPr lang="fr-FR" sz="5400" b="1" dirty="0">
                <a:solidFill>
                  <a:schemeClr val="tx2"/>
                </a:solidFill>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182573023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15440</TotalTime>
  <Words>546</Words>
  <Application>Microsoft Office PowerPoint</Application>
  <PresentationFormat>On-screen Show (4:3)</PresentationFormat>
  <Paragraphs>64</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Century Gothic</vt:lpstr>
      <vt:lpstr>Courier New</vt:lpstr>
      <vt:lpstr>Wingdings</vt:lpstr>
      <vt:lpstr>Custom Design</vt:lpstr>
      <vt:lpstr>Task Force Measurement uncertainties (TF mu)  Status report TO GRBP-71 (January 2020) after the 3rd meeting on 8-9 January 2020  </vt:lpstr>
      <vt:lpstr>Measurements uncertainties (MU)</vt:lpstr>
      <vt:lpstr>General considerations</vt:lpstr>
      <vt:lpstr>Objectives</vt:lpstr>
      <vt:lpstr>Timeline</vt:lpstr>
      <vt:lpstr>71st session of GRBP</vt:lpstr>
      <vt:lpstr>Next steps</vt:lpstr>
      <vt:lpstr>THANK YOU</vt:lpstr>
    </vt:vector>
  </TitlesOfParts>
  <Manager>vincent.pascal@utaceram.com</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Groupe</dc:title>
  <dc:creator>Emilie DEBAILLEUX</dc:creator>
  <cp:lastModifiedBy>Konstantin Glukhenkiy</cp:lastModifiedBy>
  <cp:revision>783</cp:revision>
  <cp:lastPrinted>2019-06-11T10:21:42Z</cp:lastPrinted>
  <dcterms:created xsi:type="dcterms:W3CDTF">2012-11-26T14:44:39Z</dcterms:created>
  <dcterms:modified xsi:type="dcterms:W3CDTF">2020-01-17T10:48:31Z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7f2ec83-e677-438d-afb7-4c7c0dbc872b_Enabled">
    <vt:lpwstr>True</vt:lpwstr>
  </property>
  <property fmtid="{D5CDD505-2E9C-101B-9397-08002B2CF9AE}" pid="3" name="MSIP_Label_a7f2ec83-e677-438d-afb7-4c7c0dbc872b_SiteId">
    <vt:lpwstr>3bc062e4-ac9d-4c17-b4dd-3aad637ff1ac</vt:lpwstr>
  </property>
  <property fmtid="{D5CDD505-2E9C-101B-9397-08002B2CF9AE}" pid="4" name="MSIP_Label_a7f2ec83-e677-438d-afb7-4c7c0dbc872b_Ref">
    <vt:lpwstr>https://api.informationprotection.azure.com/api/3bc062e4-ac9d-4c17-b4dd-3aad637ff1ac</vt:lpwstr>
  </property>
  <property fmtid="{D5CDD505-2E9C-101B-9397-08002B2CF9AE}" pid="5" name="MSIP_Label_a7f2ec83-e677-438d-afb7-4c7c0dbc872b_Owner">
    <vt:lpwstr>manfred.klopotek@scania.com</vt:lpwstr>
  </property>
  <property fmtid="{D5CDD505-2E9C-101B-9397-08002B2CF9AE}" pid="6" name="MSIP_Label_a7f2ec83-e677-438d-afb7-4c7c0dbc872b_SetDate">
    <vt:lpwstr>2020-01-13T13:39:13.7011005+01:00</vt:lpwstr>
  </property>
  <property fmtid="{D5CDD505-2E9C-101B-9397-08002B2CF9AE}" pid="7" name="MSIP_Label_a7f2ec83-e677-438d-afb7-4c7c0dbc872b_Name">
    <vt:lpwstr>Internal</vt:lpwstr>
  </property>
  <property fmtid="{D5CDD505-2E9C-101B-9397-08002B2CF9AE}" pid="8" name="MSIP_Label_a7f2ec83-e677-438d-afb7-4c7c0dbc872b_Application">
    <vt:lpwstr>Microsoft Azure Information Protection</vt:lpwstr>
  </property>
  <property fmtid="{D5CDD505-2E9C-101B-9397-08002B2CF9AE}" pid="9" name="MSIP_Label_a7f2ec83-e677-438d-afb7-4c7c0dbc872b_Extended_MSFT_Method">
    <vt:lpwstr>Automatic</vt:lpwstr>
  </property>
  <property fmtid="{D5CDD505-2E9C-101B-9397-08002B2CF9AE}" pid="10" name="Sensitivity">
    <vt:lpwstr>Internal</vt:lpwstr>
  </property>
</Properties>
</file>