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5" r:id="rId2"/>
    <p:sldId id="281" r:id="rId3"/>
    <p:sldId id="266" r:id="rId4"/>
    <p:sldId id="284" r:id="rId5"/>
    <p:sldId id="283" r:id="rId6"/>
    <p:sldId id="267" r:id="rId7"/>
    <p:sldId id="278" r:id="rId8"/>
    <p:sldId id="275" r:id="rId9"/>
    <p:sldId id="276" r:id="rId10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737" autoAdjust="0"/>
  </p:normalViewPr>
  <p:slideViewPr>
    <p:cSldViewPr>
      <p:cViewPr varScale="1">
        <p:scale>
          <a:sx n="68" d="100"/>
          <a:sy n="68" d="100"/>
        </p:scale>
        <p:origin x="52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02/09/2019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DA511-CC1B-4C01-A34F-522DDC4E14F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317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/>
          <p:cNvSpPr>
            <a:spLocks noGrp="1"/>
          </p:cNvSpPr>
          <p:nvPr>
            <p:ph type="ctrTitle" hasCustomPrompt="1"/>
          </p:nvPr>
        </p:nvSpPr>
        <p:spPr>
          <a:xfrm>
            <a:off x="-1" y="2516901"/>
            <a:ext cx="12149468" cy="528057"/>
          </a:xfrm>
          <a:noFill/>
        </p:spPr>
        <p:txBody>
          <a:bodyPr>
            <a:normAutofit/>
          </a:bodyPr>
          <a:lstStyle>
            <a:lvl1pPr algn="ctr">
              <a:defRPr sz="2133" b="1"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CLIQUEZ POUR CHANGER LE TITRE</a:t>
            </a:r>
          </a:p>
        </p:txBody>
      </p:sp>
      <p:sp>
        <p:nvSpPr>
          <p:cNvPr id="19" name="Sous-titre 2"/>
          <p:cNvSpPr>
            <a:spLocks noGrp="1"/>
          </p:cNvSpPr>
          <p:nvPr>
            <p:ph type="subTitle" idx="1"/>
          </p:nvPr>
        </p:nvSpPr>
        <p:spPr>
          <a:xfrm>
            <a:off x="-2" y="3338319"/>
            <a:ext cx="12149468" cy="36004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67" b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745374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>
          <a:xfrm>
            <a:off x="239349" y="274639"/>
            <a:ext cx="11617291" cy="466063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fr-FR" dirty="0"/>
            </a:lvl1pPr>
          </a:lstStyle>
          <a:p>
            <a:pPr lvl="0"/>
            <a:r>
              <a:rPr lang="fr-FR" dirty="0"/>
              <a:t>MODIFIEZ LE TITRE DE LA PAGE</a:t>
            </a:r>
          </a:p>
        </p:txBody>
      </p:sp>
      <p:sp>
        <p:nvSpPr>
          <p:cNvPr id="10" name="Espace réservé du numéro de diapositive 1"/>
          <p:cNvSpPr>
            <a:spLocks noGrp="1"/>
          </p:cNvSpPr>
          <p:nvPr>
            <p:ph type="sldNum" sz="quarter" idx="14"/>
          </p:nvPr>
        </p:nvSpPr>
        <p:spPr>
          <a:xfrm>
            <a:off x="11280576" y="6309320"/>
            <a:ext cx="672075" cy="384043"/>
          </a:xfrm>
        </p:spPr>
        <p:txBody>
          <a:bodyPr/>
          <a:lstStyle/>
          <a:p>
            <a:fld id="{0F93E2AF-52FA-49AE-99E6-1B1ECCFCFE2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6910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2"/>
          <p:cNvSpPr>
            <a:spLocks noGrp="1"/>
          </p:cNvSpPr>
          <p:nvPr>
            <p:ph idx="16"/>
          </p:nvPr>
        </p:nvSpPr>
        <p:spPr>
          <a:xfrm>
            <a:off x="6323951" y="1028733"/>
            <a:ext cx="5412151" cy="4608512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lang="fr-FR" sz="2133" b="0" kern="1200" dirty="0" smtClean="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ClrTx/>
              <a:defRPr lang="fr-FR" sz="16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fr-FR" sz="1333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solidFill>
                  <a:srgbClr val="ACA39A"/>
                </a:solidFill>
              </a:defRPr>
            </a:lvl4pPr>
            <a:lvl5pPr marL="2438339" indent="0">
              <a:buNone/>
              <a:defRPr>
                <a:solidFill>
                  <a:srgbClr val="ACA39A"/>
                </a:solidFill>
              </a:defRPr>
            </a:lvl5pPr>
          </a:lstStyle>
          <a:p>
            <a:pPr marL="457189" lvl="0" indent="-457189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Wingdings" panose="05000000000000000000" pitchFamily="2" charset="2"/>
              <a:buChar char="§"/>
            </a:pPr>
            <a:r>
              <a:rPr lang="fr-FR" dirty="0"/>
              <a:t>Modifiez les styles du texte du masque</a:t>
            </a:r>
          </a:p>
          <a:p>
            <a:pPr marL="842412" lvl="1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89537" lvl="2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83786F"/>
              </a:buClr>
              <a:buFont typeface="Arial" panose="020B0604020202020204" pitchFamily="34" charset="0"/>
              <a:buChar char="-"/>
            </a:pPr>
            <a:r>
              <a:rPr lang="fr-FR" dirty="0"/>
              <a:t>Troisième niveau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idx="15"/>
          </p:nvPr>
        </p:nvSpPr>
        <p:spPr>
          <a:xfrm>
            <a:off x="455901" y="1028733"/>
            <a:ext cx="5412151" cy="4608512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lang="fr-FR" sz="2133" b="0" kern="1200" dirty="0" smtClean="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95288" indent="0">
              <a:buClr>
                <a:srgbClr val="83786F"/>
              </a:buClr>
              <a:buNone/>
              <a:defRPr lang="fr-FR" sz="16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fr-FR" sz="1333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solidFill>
                  <a:srgbClr val="ACA39A"/>
                </a:solidFill>
              </a:defRPr>
            </a:lvl4pPr>
            <a:lvl5pPr marL="2438339" indent="0">
              <a:buNone/>
              <a:defRPr>
                <a:solidFill>
                  <a:srgbClr val="ACA39A"/>
                </a:solidFill>
              </a:defRPr>
            </a:lvl5pPr>
          </a:lstStyle>
          <a:p>
            <a:pPr marL="457189" lvl="0" indent="-457189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Wingdings" panose="05000000000000000000" pitchFamily="2" charset="2"/>
              <a:buChar char="§"/>
            </a:pPr>
            <a:r>
              <a:rPr lang="fr-FR" dirty="0"/>
              <a:t>Modifiez les styles du texte du masque</a:t>
            </a:r>
          </a:p>
          <a:p>
            <a:pPr marL="842412" lvl="1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89537" lvl="2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83786F"/>
              </a:buClr>
              <a:buFont typeface="Arial" panose="020B0604020202020204" pitchFamily="34" charset="0"/>
              <a:buChar char="-"/>
            </a:pPr>
            <a:r>
              <a:rPr lang="fr-FR" dirty="0"/>
              <a:t>Troisième niveau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39349" y="274639"/>
            <a:ext cx="11617291" cy="466063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fr-FR" dirty="0"/>
            </a:lvl1pPr>
          </a:lstStyle>
          <a:p>
            <a:pPr lvl="0"/>
            <a:r>
              <a:rPr lang="fr-FR" dirty="0"/>
              <a:t>MODIFIEZ LE TITRE DE LA PAGE</a:t>
            </a:r>
          </a:p>
        </p:txBody>
      </p:sp>
      <p:sp>
        <p:nvSpPr>
          <p:cNvPr id="10" name="Espace réservé du numéro de diapositive 1"/>
          <p:cNvSpPr>
            <a:spLocks noGrp="1"/>
          </p:cNvSpPr>
          <p:nvPr>
            <p:ph type="sldNum" sz="quarter" idx="14"/>
          </p:nvPr>
        </p:nvSpPr>
        <p:spPr>
          <a:xfrm>
            <a:off x="11322995" y="6309320"/>
            <a:ext cx="629655" cy="384043"/>
          </a:xfrm>
        </p:spPr>
        <p:txBody>
          <a:bodyPr/>
          <a:lstStyle/>
          <a:p>
            <a:fld id="{0F93E2AF-52FA-49AE-99E6-1B1ECCFCFE2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82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2"/>
          <p:cNvSpPr>
            <a:spLocks noGrp="1"/>
          </p:cNvSpPr>
          <p:nvPr>
            <p:ph idx="16"/>
          </p:nvPr>
        </p:nvSpPr>
        <p:spPr>
          <a:xfrm>
            <a:off x="6323951" y="1028733"/>
            <a:ext cx="5412151" cy="4608512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lang="fr-FR" sz="2133" b="0" kern="1200" dirty="0" smtClean="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ClrTx/>
              <a:defRPr lang="fr-FR" sz="16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fr-FR" sz="1333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solidFill>
                  <a:srgbClr val="ACA39A"/>
                </a:solidFill>
              </a:defRPr>
            </a:lvl4pPr>
            <a:lvl5pPr marL="2438339" indent="0">
              <a:buNone/>
              <a:defRPr>
                <a:solidFill>
                  <a:srgbClr val="ACA39A"/>
                </a:solidFill>
              </a:defRPr>
            </a:lvl5pPr>
          </a:lstStyle>
          <a:p>
            <a:pPr marL="457189" lvl="0" indent="-457189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Wingdings" panose="05000000000000000000" pitchFamily="2" charset="2"/>
              <a:buChar char="§"/>
            </a:pPr>
            <a:r>
              <a:rPr lang="fr-FR" dirty="0"/>
              <a:t>Modifiez les styles du texte du masque</a:t>
            </a:r>
          </a:p>
          <a:p>
            <a:pPr marL="842412" lvl="1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89537" lvl="2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83786F"/>
              </a:buClr>
              <a:buFont typeface="Arial" panose="020B0604020202020204" pitchFamily="34" charset="0"/>
              <a:buChar char="-"/>
            </a:pPr>
            <a:r>
              <a:rPr lang="fr-FR" dirty="0"/>
              <a:t>Troisième niveau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idx="15"/>
          </p:nvPr>
        </p:nvSpPr>
        <p:spPr>
          <a:xfrm>
            <a:off x="455901" y="1028733"/>
            <a:ext cx="5412151" cy="4608512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lang="fr-FR" sz="2133" b="0" kern="1200" dirty="0" smtClean="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95288" indent="0">
              <a:buClr>
                <a:srgbClr val="83786F"/>
              </a:buClr>
              <a:buNone/>
              <a:defRPr lang="fr-FR" sz="16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fr-FR" sz="1333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solidFill>
                  <a:srgbClr val="ACA39A"/>
                </a:solidFill>
              </a:defRPr>
            </a:lvl4pPr>
            <a:lvl5pPr marL="2438339" indent="0">
              <a:buNone/>
              <a:defRPr>
                <a:solidFill>
                  <a:srgbClr val="ACA39A"/>
                </a:solidFill>
              </a:defRPr>
            </a:lvl5pPr>
          </a:lstStyle>
          <a:p>
            <a:pPr marL="457189" lvl="0" indent="-457189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Wingdings" panose="05000000000000000000" pitchFamily="2" charset="2"/>
              <a:buChar char="§"/>
            </a:pPr>
            <a:r>
              <a:rPr lang="fr-FR" dirty="0"/>
              <a:t>Modifiez les styles du texte du masque</a:t>
            </a:r>
          </a:p>
          <a:p>
            <a:pPr marL="842412" lvl="1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89537" lvl="2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83786F"/>
              </a:buClr>
              <a:buFont typeface="Arial" panose="020B0604020202020204" pitchFamily="34" charset="0"/>
              <a:buChar char="-"/>
            </a:pPr>
            <a:r>
              <a:rPr lang="fr-FR" dirty="0"/>
              <a:t>Troisième niveau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39349" y="274639"/>
            <a:ext cx="11617291" cy="466063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fr-FR" dirty="0"/>
            </a:lvl1pPr>
          </a:lstStyle>
          <a:p>
            <a:pPr lvl="0"/>
            <a:r>
              <a:rPr lang="fr-FR" dirty="0"/>
              <a:t>MODIFIEZ LE TITRE DE LA PAGE</a:t>
            </a:r>
          </a:p>
        </p:txBody>
      </p:sp>
      <p:sp>
        <p:nvSpPr>
          <p:cNvPr id="10" name="Espace réservé du numéro de diapositive 1"/>
          <p:cNvSpPr>
            <a:spLocks noGrp="1"/>
          </p:cNvSpPr>
          <p:nvPr>
            <p:ph type="sldNum" sz="quarter" idx="14"/>
          </p:nvPr>
        </p:nvSpPr>
        <p:spPr>
          <a:xfrm>
            <a:off x="11322995" y="6309320"/>
            <a:ext cx="629655" cy="384043"/>
          </a:xfrm>
        </p:spPr>
        <p:txBody>
          <a:bodyPr/>
          <a:lstStyle/>
          <a:p>
            <a:fld id="{0F93E2AF-52FA-49AE-99E6-1B1ECCFCFE2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0689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2"/>
          <p:cNvSpPr>
            <a:spLocks noGrp="1"/>
          </p:cNvSpPr>
          <p:nvPr>
            <p:ph idx="16"/>
          </p:nvPr>
        </p:nvSpPr>
        <p:spPr>
          <a:xfrm>
            <a:off x="6323951" y="1028733"/>
            <a:ext cx="5412151" cy="4608512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lang="fr-FR" sz="2133" b="0" kern="1200" dirty="0" smtClean="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ClrTx/>
              <a:defRPr lang="fr-FR" sz="16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fr-FR" sz="1333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solidFill>
                  <a:srgbClr val="ACA39A"/>
                </a:solidFill>
              </a:defRPr>
            </a:lvl4pPr>
            <a:lvl5pPr marL="2438339" indent="0">
              <a:buNone/>
              <a:defRPr>
                <a:solidFill>
                  <a:srgbClr val="ACA39A"/>
                </a:solidFill>
              </a:defRPr>
            </a:lvl5pPr>
          </a:lstStyle>
          <a:p>
            <a:pPr marL="457189" lvl="0" indent="-457189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Wingdings" panose="05000000000000000000" pitchFamily="2" charset="2"/>
              <a:buChar char="§"/>
            </a:pPr>
            <a:r>
              <a:rPr lang="fr-FR" dirty="0"/>
              <a:t>Modifiez les styles du texte du masque</a:t>
            </a:r>
          </a:p>
          <a:p>
            <a:pPr marL="842412" lvl="1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89537" lvl="2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83786F"/>
              </a:buClr>
              <a:buFont typeface="Arial" panose="020B0604020202020204" pitchFamily="34" charset="0"/>
              <a:buChar char="-"/>
            </a:pPr>
            <a:r>
              <a:rPr lang="fr-FR" dirty="0"/>
              <a:t>Troisième niveau</a:t>
            </a:r>
          </a:p>
        </p:txBody>
      </p:sp>
      <p:sp>
        <p:nvSpPr>
          <p:cNvPr id="14" name="Espace réservé du contenu 2"/>
          <p:cNvSpPr>
            <a:spLocks noGrp="1"/>
          </p:cNvSpPr>
          <p:nvPr>
            <p:ph idx="15"/>
          </p:nvPr>
        </p:nvSpPr>
        <p:spPr>
          <a:xfrm>
            <a:off x="455901" y="1028733"/>
            <a:ext cx="5412151" cy="4608512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lang="fr-FR" sz="2133" b="0" kern="1200" dirty="0" smtClean="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95288" indent="0">
              <a:buClr>
                <a:srgbClr val="83786F"/>
              </a:buClr>
              <a:buNone/>
              <a:defRPr lang="fr-FR" sz="16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>
              <a:defRPr lang="fr-FR" sz="1333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solidFill>
                  <a:srgbClr val="ACA39A"/>
                </a:solidFill>
              </a:defRPr>
            </a:lvl4pPr>
            <a:lvl5pPr marL="2438339" indent="0">
              <a:buNone/>
              <a:defRPr>
                <a:solidFill>
                  <a:srgbClr val="ACA39A"/>
                </a:solidFill>
              </a:defRPr>
            </a:lvl5pPr>
          </a:lstStyle>
          <a:p>
            <a:pPr marL="457189" lvl="0" indent="-457189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Wingdings" panose="05000000000000000000" pitchFamily="2" charset="2"/>
              <a:buChar char="§"/>
            </a:pPr>
            <a:r>
              <a:rPr lang="fr-FR" dirty="0"/>
              <a:t>Modifiez les styles du texte du masque</a:t>
            </a:r>
          </a:p>
          <a:p>
            <a:pPr marL="842412" lvl="1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29385E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89537" lvl="2" indent="-347125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rgbClr val="83786F"/>
              </a:buClr>
              <a:buFont typeface="Arial" panose="020B0604020202020204" pitchFamily="34" charset="0"/>
              <a:buChar char="-"/>
            </a:pPr>
            <a:r>
              <a:rPr lang="fr-FR" dirty="0"/>
              <a:t>Troisième niveau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39349" y="274639"/>
            <a:ext cx="11617291" cy="466063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fr-FR" dirty="0"/>
            </a:lvl1pPr>
          </a:lstStyle>
          <a:p>
            <a:pPr lvl="0"/>
            <a:r>
              <a:rPr lang="fr-FR" dirty="0"/>
              <a:t>MODIFIEZ LE TITRE DE LA PAGE</a:t>
            </a:r>
          </a:p>
        </p:txBody>
      </p:sp>
      <p:sp>
        <p:nvSpPr>
          <p:cNvPr id="10" name="Espace réservé du numéro de diapositive 1"/>
          <p:cNvSpPr>
            <a:spLocks noGrp="1"/>
          </p:cNvSpPr>
          <p:nvPr>
            <p:ph type="sldNum" sz="quarter" idx="14"/>
          </p:nvPr>
        </p:nvSpPr>
        <p:spPr>
          <a:xfrm>
            <a:off x="11322995" y="6309320"/>
            <a:ext cx="629655" cy="384043"/>
          </a:xfrm>
        </p:spPr>
        <p:txBody>
          <a:bodyPr/>
          <a:lstStyle/>
          <a:p>
            <a:fld id="{0F93E2AF-52FA-49AE-99E6-1B1ECCFCFE2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054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3" y="2133331"/>
            <a:ext cx="12149468" cy="1017411"/>
          </a:xfrm>
        </p:spPr>
        <p:txBody>
          <a:bodyPr>
            <a:noAutofit/>
          </a:bodyPr>
          <a:lstStyle/>
          <a:p>
            <a:r>
              <a:rPr lang="fr-FR" sz="2667" dirty="0" err="1">
                <a:solidFill>
                  <a:srgbClr val="002060"/>
                </a:solidFill>
              </a:rPr>
              <a:t>Regulation</a:t>
            </a:r>
            <a:r>
              <a:rPr lang="fr-FR" sz="2667" dirty="0">
                <a:solidFill>
                  <a:srgbClr val="002060"/>
                </a:solidFill>
              </a:rPr>
              <a:t> ECE R79-03</a:t>
            </a:r>
            <a:br>
              <a:rPr lang="fr-FR" sz="2667" dirty="0">
                <a:solidFill>
                  <a:srgbClr val="002060"/>
                </a:solidFill>
              </a:rPr>
            </a:br>
            <a:r>
              <a:rPr lang="fr-FR" sz="2667" dirty="0">
                <a:solidFill>
                  <a:srgbClr val="002060"/>
                </a:solidFill>
              </a:rPr>
              <a:t>ACSF C 2-Step HMI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2" y="3338318"/>
            <a:ext cx="12149468" cy="1017411"/>
          </a:xfrm>
        </p:spPr>
        <p:txBody>
          <a:bodyPr/>
          <a:lstStyle/>
          <a:p>
            <a:r>
              <a:rPr lang="fr-FR" sz="2133" dirty="0">
                <a:solidFill>
                  <a:schemeClr val="accent3">
                    <a:lumMod val="50000"/>
                  </a:schemeClr>
                </a:solidFill>
              </a:rPr>
              <a:t>Justification for the timing </a:t>
            </a:r>
            <a:r>
              <a:rPr lang="en-US" sz="2133" dirty="0">
                <a:solidFill>
                  <a:schemeClr val="accent3">
                    <a:lumMod val="50000"/>
                  </a:schemeClr>
                </a:solidFill>
              </a:rPr>
              <a:t>between </a:t>
            </a:r>
          </a:p>
          <a:p>
            <a:r>
              <a:rPr lang="en-US" sz="2133" dirty="0">
                <a:solidFill>
                  <a:schemeClr val="accent3">
                    <a:lumMod val="50000"/>
                  </a:schemeClr>
                </a:solidFill>
              </a:rPr>
              <a:t>First action and Lane Change </a:t>
            </a:r>
            <a:r>
              <a:rPr lang="en-US" sz="2133" dirty="0" err="1">
                <a:solidFill>
                  <a:schemeClr val="accent3">
                    <a:lumMod val="50000"/>
                  </a:schemeClr>
                </a:solidFill>
              </a:rPr>
              <a:t>Manoeuvre</a:t>
            </a:r>
            <a:r>
              <a:rPr lang="en-US" sz="2133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2133" dirty="0">
                <a:solidFill>
                  <a:schemeClr val="accent3">
                    <a:lumMod val="50000"/>
                  </a:schemeClr>
                </a:solidFill>
              </a:rPr>
              <a:t>at 7 seconds</a:t>
            </a:r>
          </a:p>
          <a:p>
            <a:endParaRPr lang="fr-FR" sz="2133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D4C838-5A3E-46A8-9192-E37793792CD8}"/>
              </a:ext>
            </a:extLst>
          </p:cNvPr>
          <p:cNvSpPr txBox="1"/>
          <p:nvPr/>
        </p:nvSpPr>
        <p:spPr>
          <a:xfrm>
            <a:off x="1271464" y="548680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Submitted</a:t>
            </a:r>
            <a:r>
              <a:rPr lang="fr-CH" dirty="0"/>
              <a:t> by the experts </a:t>
            </a:r>
            <a:r>
              <a:rPr lang="fr-CH" dirty="0" err="1"/>
              <a:t>from</a:t>
            </a:r>
            <a:r>
              <a:rPr lang="fr-CH" dirty="0"/>
              <a:t> OICA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B1C016-4005-476A-BC9E-49D3507F660B}"/>
              </a:ext>
            </a:extLst>
          </p:cNvPr>
          <p:cNvSpPr txBox="1"/>
          <p:nvPr/>
        </p:nvSpPr>
        <p:spPr>
          <a:xfrm>
            <a:off x="7896200" y="548680"/>
            <a:ext cx="3689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Informal document</a:t>
            </a:r>
            <a:r>
              <a:rPr lang="fr-CH" dirty="0"/>
              <a:t> </a:t>
            </a:r>
            <a:r>
              <a:rPr lang="fr-CH" b="1" dirty="0"/>
              <a:t>GRVA-04-03</a:t>
            </a:r>
          </a:p>
          <a:p>
            <a:r>
              <a:rPr lang="fr-CH" dirty="0"/>
              <a:t>4th GRVA, 24-27 </a:t>
            </a:r>
            <a:r>
              <a:rPr lang="fr-CH" dirty="0" err="1"/>
              <a:t>September</a:t>
            </a:r>
            <a:r>
              <a:rPr lang="fr-CH" dirty="0"/>
              <a:t> 2019</a:t>
            </a:r>
          </a:p>
          <a:p>
            <a:r>
              <a:rPr lang="fr-CH" dirty="0" err="1"/>
              <a:t>Provisional</a:t>
            </a:r>
            <a:r>
              <a:rPr lang="fr-CH" dirty="0"/>
              <a:t> agenda item 6(a)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07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Context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4"/>
          </p:nvPr>
        </p:nvSpPr>
        <p:spPr>
          <a:xfrm>
            <a:off x="8433880" y="4731990"/>
            <a:ext cx="530607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93E2AF-52FA-49AE-99E6-1B1ECCFCFE2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95818" y="1397285"/>
            <a:ext cx="11186582" cy="505605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OICA presented amendment GRVA-02-24 in 2</a:t>
            </a:r>
            <a:r>
              <a:rPr lang="en-GB" baseline="30000" dirty="0"/>
              <a:t>nd</a:t>
            </a:r>
            <a:r>
              <a:rPr lang="en-GB" dirty="0"/>
              <a:t> session of GRVA in January 2019, introducing an alternative to ACSF C with a 2-step HMI. This alternative will keep the same performance requirements as ACSF C 1-step HMI.</a:t>
            </a:r>
          </a:p>
          <a:p>
            <a:pPr>
              <a:lnSpc>
                <a:spcPct val="150000"/>
              </a:lnSpc>
            </a:pPr>
            <a:r>
              <a:rPr lang="en-GB" dirty="0"/>
              <a:t>Conclusion of GRVA-02: </a:t>
            </a:r>
          </a:p>
          <a:p>
            <a:pPr lvl="1">
              <a:lnSpc>
                <a:spcPct val="150000"/>
              </a:lnSpc>
            </a:pPr>
            <a:r>
              <a:rPr lang="en-GB" sz="2133" dirty="0"/>
              <a:t>OICA shall present a formal document for GRVA session of September 2019</a:t>
            </a:r>
          </a:p>
          <a:p>
            <a:pPr lvl="1">
              <a:lnSpc>
                <a:spcPct val="150000"/>
              </a:lnSpc>
            </a:pPr>
            <a:r>
              <a:rPr lang="en-GB" sz="2133" dirty="0"/>
              <a:t>This document shall be based on GRVA-02-24 and include a requirement stating that a vehicle shall not be equipped ACSF C 1-step HMI </a:t>
            </a:r>
            <a:r>
              <a:rPr lang="en-GB" sz="2133" u="sng" dirty="0"/>
              <a:t>and</a:t>
            </a:r>
            <a:r>
              <a:rPr lang="en-GB" sz="2133" dirty="0"/>
              <a:t> ACSF C 2-step HMI. </a:t>
            </a:r>
          </a:p>
          <a:p>
            <a:pPr lvl="1">
              <a:lnSpc>
                <a:spcPct val="150000"/>
              </a:lnSpc>
            </a:pPr>
            <a:r>
              <a:rPr lang="en-GB" sz="2133" dirty="0"/>
              <a:t>OICA shall also justify the need for 7 seconds between the start of the lane change procedure until the start of the lane change manoeuvre.</a:t>
            </a:r>
          </a:p>
        </p:txBody>
      </p:sp>
    </p:spTree>
    <p:extLst>
      <p:ext uri="{BB962C8B-B14F-4D97-AF65-F5344CB8AC3E}">
        <p14:creationId xmlns:p14="http://schemas.microsoft.com/office/powerpoint/2010/main" val="9136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Context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F93E2AF-52FA-49AE-99E6-1B1ECCFCFE2D}" type="slidenum">
              <a:rPr lang="fr-FR" smtClean="0"/>
              <a:t>3</a:t>
            </a:fld>
            <a:endParaRPr lang="fr-FR" dirty="0"/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491829" y="864773"/>
            <a:ext cx="11364812" cy="4896544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ts val="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§"/>
              <a:defRPr lang="fr-FR" sz="1600" b="0" kern="1200" dirty="0" smtClean="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ts val="0"/>
              </a:spcBef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  <a:defRPr lang="fr-FR" sz="12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85850" indent="-1714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fr-FR" sz="10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67" dirty="0"/>
          </a:p>
        </p:txBody>
      </p:sp>
      <p:sp>
        <p:nvSpPr>
          <p:cNvPr id="9" name="Espace réservé du texte 3"/>
          <p:cNvSpPr txBox="1">
            <a:spLocks/>
          </p:cNvSpPr>
          <p:nvPr/>
        </p:nvSpPr>
        <p:spPr>
          <a:xfrm>
            <a:off x="5211581" y="6374713"/>
            <a:ext cx="6405032" cy="2978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SzPct val="150000"/>
              <a:buFont typeface="+mj-lt"/>
              <a:buNone/>
              <a:defRPr sz="6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2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auto">
              <a:spcAft>
                <a:spcPts val="0"/>
              </a:spcAft>
              <a:defRPr/>
            </a:pPr>
            <a:r>
              <a:rPr lang="fr-FR" sz="933" dirty="0"/>
              <a:t>March. 2019 / Karim YAHIA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31" y="1325974"/>
            <a:ext cx="10458805" cy="4651277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3821969" y="1685807"/>
            <a:ext cx="990600" cy="685800"/>
          </a:xfrm>
          <a:prstGeom prst="ellipse">
            <a:avLst/>
          </a:prstGeom>
          <a:gradFill flip="none" rotWithShape="1">
            <a:gsLst>
              <a:gs pos="100000">
                <a:srgbClr val="FF0000"/>
              </a:gs>
              <a:gs pos="37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537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Amendment</a:t>
            </a:r>
            <a:r>
              <a:rPr lang="fr-FR" dirty="0"/>
              <a:t> </a:t>
            </a:r>
            <a:r>
              <a:rPr lang="fr-FR" dirty="0" err="1"/>
              <a:t>proposal</a:t>
            </a:r>
            <a:endParaRPr lang="fr-FR" dirty="0"/>
          </a:p>
        </p:txBody>
      </p:sp>
      <p:sp>
        <p:nvSpPr>
          <p:cNvPr id="5" name="Espace réservé du numéro de diapositive 2"/>
          <p:cNvSpPr txBox="1">
            <a:spLocks/>
          </p:cNvSpPr>
          <p:nvPr/>
        </p:nvSpPr>
        <p:spPr>
          <a:xfrm>
            <a:off x="11245174" y="6309320"/>
            <a:ext cx="707476" cy="38404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93E2AF-52FA-49AE-99E6-1B1ECCFCFE2D}" type="slidenum">
              <a:rPr lang="fr-FR" sz="1067"/>
              <a:pPr/>
              <a:t>4</a:t>
            </a:fld>
            <a:endParaRPr lang="fr-FR" sz="1067" dirty="0"/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413594" y="1415207"/>
            <a:ext cx="11364812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ts val="0"/>
              </a:spcBef>
              <a:spcAft>
                <a:spcPts val="600"/>
              </a:spcAft>
              <a:buSzPct val="150000"/>
              <a:buFont typeface="Wingdings" panose="05000000000000000000" pitchFamily="2" charset="2"/>
              <a:buChar char="§"/>
              <a:defRPr lang="fr-FR" sz="1600" b="0" kern="1200" dirty="0" smtClean="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ts val="0"/>
              </a:spcBef>
              <a:spcAft>
                <a:spcPts val="600"/>
              </a:spcAft>
              <a:buSzPct val="120000"/>
              <a:buFont typeface="Arial" panose="020B0604020202020204" pitchFamily="34" charset="0"/>
              <a:buChar char="•"/>
              <a:defRPr lang="fr-FR" sz="12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85850" indent="-1714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fr-FR" sz="1000" kern="1200" dirty="0" smtClean="0">
                <a:solidFill>
                  <a:srgbClr val="8378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0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133" dirty="0"/>
          </a:p>
          <a:p>
            <a:pPr marL="0" indent="0">
              <a:buNone/>
            </a:pPr>
            <a:r>
              <a:rPr lang="en-US" sz="1867" i="1" dirty="0">
                <a:latin typeface="Calibri" panose="020F0502020204030204" pitchFamily="34" charset="0"/>
                <a:ea typeface="HGMaruGothicMPRO"/>
                <a:cs typeface="Times New Roman" panose="02020603050405020304" pitchFamily="18" charset="0"/>
              </a:rPr>
              <a:t>Paragraph 5.6.4.6.4., </a:t>
            </a:r>
            <a:r>
              <a:rPr lang="en-US" sz="1867" dirty="0">
                <a:latin typeface="Calibri" panose="020F0502020204030204" pitchFamily="34" charset="0"/>
                <a:ea typeface="HGMaruGothicMPRO"/>
                <a:cs typeface="Times New Roman" panose="02020603050405020304" pitchFamily="18" charset="0"/>
              </a:rPr>
              <a:t>amend to read:</a:t>
            </a:r>
            <a:r>
              <a:rPr lang="en-US" sz="1867" i="1" dirty="0">
                <a:latin typeface="Calibri" panose="020F0502020204030204" pitchFamily="34" charset="0"/>
                <a:ea typeface="HGMaruGothicMPRO"/>
                <a:cs typeface="Times New Roman" panose="02020603050405020304" pitchFamily="18" charset="0"/>
              </a:rPr>
              <a:t> </a:t>
            </a:r>
            <a:endParaRPr lang="en-US" sz="1867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en-US" sz="18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"5.6.4.6.4.	The lateral movement of the vehicle towards the intended lane shall not start earlier than 1 s</a:t>
            </a:r>
            <a:r>
              <a:rPr lang="en-US" sz="18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econd</a:t>
            </a:r>
            <a:r>
              <a:rPr lang="en-US" sz="18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after the start of the lane change procedure. Additionally</a:t>
            </a:r>
            <a:r>
              <a:rPr lang="en-US" sz="18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18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lateral movement to approach the lane marking and the lateral movement necessary to complete the lane change </a:t>
            </a:r>
            <a:r>
              <a:rPr lang="en-US" sz="1867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manoeuvre</a:t>
            </a:r>
            <a:r>
              <a:rPr lang="en-US" sz="18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shall be completed as one continuous movement.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en-US" sz="1867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lane change </a:t>
            </a:r>
            <a:r>
              <a:rPr lang="en-US" sz="1867" strike="sngStrik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manoeuvre</a:t>
            </a:r>
            <a:r>
              <a:rPr lang="en-US" sz="1867" strike="sngStrik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shall not be initiated before a period of 3.0 seconds and not later than 5.0 seconds after the deliberate action of the driver described in paragraph 5.6.4.6.2. above</a:t>
            </a:r>
            <a:r>
              <a:rPr lang="en-US" sz="1867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en-US" sz="18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lane change </a:t>
            </a:r>
            <a:r>
              <a:rPr lang="en-US" sz="1867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manoeuvre</a:t>
            </a:r>
            <a:r>
              <a:rPr lang="en-US" sz="18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shall be </a:t>
            </a:r>
            <a:r>
              <a:rPr lang="en-US" sz="1867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initiated</a:t>
            </a:r>
            <a:r>
              <a:rPr lang="en-US" sz="1867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either automatically or by a second deliberate action of the driver. 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en-US" sz="1867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vehicle shall not be equipped with both these means of initiation.</a:t>
            </a:r>
            <a:r>
              <a:rPr lang="en-US" sz="1867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en-US" sz="2133" dirty="0">
              <a:solidFill>
                <a:srgbClr val="002060"/>
              </a:solidFill>
            </a:endParaRPr>
          </a:p>
          <a:p>
            <a:endParaRPr lang="en-US" sz="2133" dirty="0"/>
          </a:p>
        </p:txBody>
      </p:sp>
    </p:spTree>
    <p:extLst>
      <p:ext uri="{BB962C8B-B14F-4D97-AF65-F5344CB8AC3E}">
        <p14:creationId xmlns:p14="http://schemas.microsoft.com/office/powerpoint/2010/main" val="2316383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87933" y="1916832"/>
            <a:ext cx="10972800" cy="4525963"/>
          </a:xfrm>
        </p:spPr>
        <p:txBody>
          <a:bodyPr/>
          <a:lstStyle/>
          <a:p>
            <a:pPr marL="0" indent="0" algn="ctr">
              <a:buNone/>
            </a:pPr>
            <a:endParaRPr lang="fr-FR" sz="3733" dirty="0"/>
          </a:p>
          <a:p>
            <a:pPr marL="0" indent="0" algn="ctr">
              <a:buNone/>
            </a:pPr>
            <a:endParaRPr lang="fr-FR" sz="3733" dirty="0"/>
          </a:p>
          <a:p>
            <a:pPr marL="0" indent="0" algn="ctr">
              <a:buNone/>
            </a:pPr>
            <a:endParaRPr lang="fr-FR" sz="3733" dirty="0"/>
          </a:p>
          <a:p>
            <a:pPr marL="0" indent="0" algn="ctr">
              <a:buNone/>
            </a:pPr>
            <a:r>
              <a:rPr lang="fr-FR" sz="3733" dirty="0"/>
              <a:t>Justification for the 7 seconds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449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39349" y="274639"/>
            <a:ext cx="11713301" cy="466063"/>
          </a:xfrm>
        </p:spPr>
        <p:txBody>
          <a:bodyPr/>
          <a:lstStyle/>
          <a:p>
            <a:r>
              <a:rPr lang="fr-FR" sz="4000" dirty="0"/>
              <a:t>First </a:t>
            </a:r>
            <a:r>
              <a:rPr lang="fr-FR" sz="4000" dirty="0" err="1"/>
              <a:t>Study</a:t>
            </a:r>
            <a:r>
              <a:rPr lang="fr-FR" sz="4000" dirty="0"/>
              <a:t> – Time </a:t>
            </a:r>
            <a:r>
              <a:rPr lang="fr-FR" sz="4000" dirty="0" err="1"/>
              <a:t>between</a:t>
            </a:r>
            <a:r>
              <a:rPr lang="fr-FR" sz="4000" dirty="0"/>
              <a:t> 1</a:t>
            </a:r>
            <a:r>
              <a:rPr lang="fr-FR" sz="4000" baseline="30000" dirty="0"/>
              <a:t>st</a:t>
            </a:r>
            <a:r>
              <a:rPr lang="fr-FR" sz="4000" dirty="0"/>
              <a:t> and 2</a:t>
            </a:r>
            <a:r>
              <a:rPr lang="fr-FR" sz="4000" baseline="30000" dirty="0"/>
              <a:t>nd</a:t>
            </a:r>
            <a:r>
              <a:rPr lang="fr-FR" sz="4000" dirty="0"/>
              <a:t> action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F93E2AF-52FA-49AE-99E6-1B1ECCFCFE2D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39350" y="1015632"/>
            <a:ext cx="6236003" cy="1405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/>
              <a:t>Measurement conditions :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133" dirty="0"/>
              <a:t>Lane Change Assist Prototype (2-step HMI)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133" dirty="0"/>
              <a:t>Number of users driving on highway: 11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133" dirty="0"/>
              <a:t>Number of </a:t>
            </a:r>
            <a:r>
              <a:rPr lang="en-US" sz="2133" dirty="0" err="1"/>
              <a:t>recordedassisted</a:t>
            </a:r>
            <a:r>
              <a:rPr lang="en-US" sz="2133" dirty="0"/>
              <a:t> lane changes : 91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39349" y="2564904"/>
            <a:ext cx="5181515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33" dirty="0"/>
              <a:t>For each activation of the Lane </a:t>
            </a:r>
          </a:p>
          <a:p>
            <a:pPr algn="just"/>
            <a:r>
              <a:rPr lang="en-US" sz="2133" dirty="0"/>
              <a:t>Change Assist, we have measured</a:t>
            </a:r>
          </a:p>
          <a:p>
            <a:pPr algn="just"/>
            <a:r>
              <a:rPr lang="en-US" sz="2133" dirty="0"/>
              <a:t>the time between the 1</a:t>
            </a:r>
            <a:r>
              <a:rPr lang="en-US" sz="2133" baseline="30000" dirty="0"/>
              <a:t>st</a:t>
            </a:r>
            <a:r>
              <a:rPr lang="en-US" sz="2133" dirty="0"/>
              <a:t> and</a:t>
            </a:r>
          </a:p>
          <a:p>
            <a:pPr algn="just"/>
            <a:r>
              <a:rPr lang="en-US" sz="2133" dirty="0"/>
              <a:t>the 2</a:t>
            </a:r>
            <a:r>
              <a:rPr lang="en-US" sz="2133" baseline="30000" dirty="0"/>
              <a:t>nd</a:t>
            </a:r>
            <a:r>
              <a:rPr lang="en-US" sz="2133" dirty="0"/>
              <a:t> action of the driver</a:t>
            </a:r>
          </a:p>
        </p:txBody>
      </p:sp>
      <p:sp>
        <p:nvSpPr>
          <p:cNvPr id="14" name="Espace réservé du texte 3"/>
          <p:cNvSpPr txBox="1">
            <a:spLocks/>
          </p:cNvSpPr>
          <p:nvPr/>
        </p:nvSpPr>
        <p:spPr>
          <a:xfrm>
            <a:off x="5211581" y="6374713"/>
            <a:ext cx="6405032" cy="2978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SzPct val="150000"/>
              <a:buFont typeface="+mj-lt"/>
              <a:buNone/>
              <a:defRPr sz="6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2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auto">
              <a:spcAft>
                <a:spcPts val="0"/>
              </a:spcAft>
              <a:defRPr/>
            </a:pPr>
            <a:r>
              <a:rPr lang="fr-FR" sz="933" dirty="0"/>
              <a:t>March. 2019 / Karim YAHIA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374" y="2677612"/>
            <a:ext cx="7304772" cy="3971797"/>
          </a:xfrm>
          <a:prstGeom prst="rect">
            <a:avLst/>
          </a:prstGeom>
        </p:spPr>
      </p:pic>
      <p:sp>
        <p:nvSpPr>
          <p:cNvPr id="10" name="ZoneTexte 1"/>
          <p:cNvSpPr txBox="1"/>
          <p:nvPr/>
        </p:nvSpPr>
        <p:spPr>
          <a:xfrm>
            <a:off x="67417" y="4346199"/>
            <a:ext cx="5054139" cy="666977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r>
              <a:rPr lang="en-GB" sz="1867" dirty="0">
                <a:solidFill>
                  <a:schemeClr val="bg1"/>
                </a:solidFill>
              </a:rPr>
              <a:t>Time between the first and the second deliberate action </a:t>
            </a:r>
          </a:p>
        </p:txBody>
      </p:sp>
      <p:sp>
        <p:nvSpPr>
          <p:cNvPr id="11" name="ZoneTexte 2"/>
          <p:cNvSpPr txBox="1"/>
          <p:nvPr/>
        </p:nvSpPr>
        <p:spPr>
          <a:xfrm>
            <a:off x="108371" y="5602840"/>
            <a:ext cx="4972232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67" dirty="0"/>
              <a:t>* 3 seconds is the maximum timing between the second deliberate action and the lane change manoeuvre</a:t>
            </a:r>
          </a:p>
        </p:txBody>
      </p:sp>
    </p:spTree>
    <p:extLst>
      <p:ext uri="{BB962C8B-B14F-4D97-AF65-F5344CB8AC3E}">
        <p14:creationId xmlns:p14="http://schemas.microsoft.com/office/powerpoint/2010/main" val="184230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374" y="2677612"/>
            <a:ext cx="7304772" cy="3971797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127448" y="274639"/>
            <a:ext cx="10729192" cy="466063"/>
          </a:xfrm>
        </p:spPr>
        <p:txBody>
          <a:bodyPr/>
          <a:lstStyle/>
          <a:p>
            <a:pPr algn="l"/>
            <a:r>
              <a:rPr lang="fr-FR" dirty="0" err="1"/>
              <a:t>Results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F93E2AF-52FA-49AE-99E6-1B1ECCFCFE2D}" type="slidenum">
              <a:rPr lang="fr-FR" smtClean="0"/>
              <a:t>7</a:t>
            </a:fld>
            <a:endParaRPr lang="fr-FR" dirty="0"/>
          </a:p>
        </p:txBody>
      </p:sp>
      <p:sp>
        <p:nvSpPr>
          <p:cNvPr id="14" name="Espace réservé du texte 3"/>
          <p:cNvSpPr txBox="1">
            <a:spLocks/>
          </p:cNvSpPr>
          <p:nvPr/>
        </p:nvSpPr>
        <p:spPr>
          <a:xfrm>
            <a:off x="5211581" y="6374713"/>
            <a:ext cx="6405032" cy="2978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SzPct val="150000"/>
              <a:buFont typeface="+mj-lt"/>
              <a:buNone/>
              <a:defRPr sz="6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2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auto">
              <a:spcAft>
                <a:spcPts val="0"/>
              </a:spcAft>
              <a:defRPr/>
            </a:pPr>
            <a:r>
              <a:rPr lang="fr-FR" sz="933" dirty="0"/>
              <a:t>March. 2019 / Karim YAHIA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7417" y="4346199"/>
            <a:ext cx="5054139" cy="666977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r>
              <a:rPr lang="en-GB" sz="1867" dirty="0">
                <a:solidFill>
                  <a:schemeClr val="bg1"/>
                </a:solidFill>
              </a:rPr>
              <a:t>Time between the first and the second deliberate action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08371" y="5602840"/>
            <a:ext cx="4972232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67" dirty="0"/>
              <a:t>* 3 seconds is the maximum timing between the second deliberate action and the lane change manoeuvre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67418" y="1319337"/>
            <a:ext cx="6585173" cy="2389464"/>
            <a:chOff x="50563" y="989503"/>
            <a:chExt cx="4938880" cy="1792098"/>
          </a:xfrm>
        </p:grpSpPr>
        <p:sp>
          <p:nvSpPr>
            <p:cNvPr id="28" name="Down Arrow 27"/>
            <p:cNvSpPr/>
            <p:nvPr/>
          </p:nvSpPr>
          <p:spPr>
            <a:xfrm rot="10800000">
              <a:off x="4379843" y="989503"/>
              <a:ext cx="609600" cy="1792098"/>
            </a:xfrm>
            <a:prstGeom prst="down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052629" y="1369696"/>
              <a:ext cx="4318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+3s</a:t>
              </a:r>
              <a:endParaRPr lang="en-US" b="1" dirty="0"/>
            </a:p>
          </p:txBody>
        </p:sp>
        <p:sp>
          <p:nvSpPr>
            <p:cNvPr id="30" name="ZoneTexte 8"/>
            <p:cNvSpPr txBox="1"/>
            <p:nvPr/>
          </p:nvSpPr>
          <p:spPr>
            <a:xfrm>
              <a:off x="50563" y="1186887"/>
              <a:ext cx="3790604" cy="500233"/>
            </a:xfrm>
            <a:prstGeom prst="rect">
              <a:avLst/>
            </a:prstGeom>
            <a:solidFill>
              <a:srgbClr val="0099CC"/>
            </a:solidFill>
          </p:spPr>
          <p:txBody>
            <a:bodyPr wrap="square" rtlCol="0">
              <a:spAutoFit/>
            </a:bodyPr>
            <a:lstStyle/>
            <a:p>
              <a:r>
                <a:rPr lang="en-GB" sz="1867" dirty="0">
                  <a:solidFill>
                    <a:schemeClr val="bg1"/>
                  </a:solidFill>
                </a:rPr>
                <a:t>Time between the First and the second deliberate action + 3 seconds*</a:t>
              </a:r>
            </a:p>
          </p:txBody>
        </p:sp>
      </p:grpSp>
      <p:pic>
        <p:nvPicPr>
          <p:cNvPr id="35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881" y="145848"/>
            <a:ext cx="6599777" cy="6484176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5748760" y="156215"/>
            <a:ext cx="6179888" cy="2176608"/>
            <a:chOff x="4311570" y="123934"/>
            <a:chExt cx="4634916" cy="1632456"/>
          </a:xfrm>
        </p:grpSpPr>
        <p:cxnSp>
          <p:nvCxnSpPr>
            <p:cNvPr id="37" name="Connecteur droit 5"/>
            <p:cNvCxnSpPr/>
            <p:nvPr/>
          </p:nvCxnSpPr>
          <p:spPr>
            <a:xfrm flipV="1">
              <a:off x="4311570" y="1742415"/>
              <a:ext cx="4527630" cy="1397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4379843" y="386080"/>
              <a:ext cx="4512637" cy="137031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09658" y="123934"/>
              <a:ext cx="2336828" cy="5615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2133" b="1" dirty="0" err="1">
                  <a:solidFill>
                    <a:srgbClr val="FF0000"/>
                  </a:solidFill>
                </a:rPr>
                <a:t>with</a:t>
              </a:r>
              <a:r>
                <a:rPr lang="fr-FR" sz="2133" b="1" dirty="0">
                  <a:solidFill>
                    <a:srgbClr val="FF0000"/>
                  </a:solidFill>
                </a:rPr>
                <a:t> 5 seconds, ~25% of the LC </a:t>
              </a:r>
              <a:r>
                <a:rPr lang="fr-FR" sz="2133" b="1" dirty="0" err="1">
                  <a:solidFill>
                    <a:srgbClr val="FF0000"/>
                  </a:solidFill>
                </a:rPr>
                <a:t>abort</a:t>
              </a:r>
              <a:r>
                <a:rPr lang="fr-FR" sz="2133" b="1" dirty="0">
                  <a:solidFill>
                    <a:srgbClr val="FF0000"/>
                  </a:solidFill>
                </a:rPr>
                <a:t> !! </a:t>
              </a:r>
              <a:endParaRPr lang="en-US" sz="2133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282064" y="760429"/>
            <a:ext cx="10711018" cy="551403"/>
            <a:chOff x="985230" y="650910"/>
            <a:chExt cx="8033263" cy="413552"/>
          </a:xfrm>
        </p:grpSpPr>
        <p:sp>
          <p:nvSpPr>
            <p:cNvPr id="40" name="TextBox 39"/>
            <p:cNvSpPr txBox="1"/>
            <p:nvPr/>
          </p:nvSpPr>
          <p:spPr>
            <a:xfrm>
              <a:off x="985230" y="749039"/>
              <a:ext cx="2711480" cy="31542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2133" b="1" dirty="0">
                  <a:solidFill>
                    <a:srgbClr val="00B050"/>
                  </a:solidFill>
                </a:rPr>
                <a:t>7 seconds are </a:t>
              </a:r>
              <a:r>
                <a:rPr lang="fr-FR" sz="2133" b="1" dirty="0" err="1">
                  <a:solidFill>
                    <a:srgbClr val="00B050"/>
                  </a:solidFill>
                </a:rPr>
                <a:t>needed</a:t>
              </a:r>
              <a:r>
                <a:rPr lang="fr-FR" sz="2133" b="1" dirty="0">
                  <a:solidFill>
                    <a:srgbClr val="00B050"/>
                  </a:solidFill>
                </a:rPr>
                <a:t> !!</a:t>
              </a:r>
              <a:endParaRPr lang="en-US" sz="2133" b="1" dirty="0">
                <a:solidFill>
                  <a:srgbClr val="00B050"/>
                </a:solidFill>
              </a:endParaRPr>
            </a:p>
          </p:txBody>
        </p:sp>
        <p:cxnSp>
          <p:nvCxnSpPr>
            <p:cNvPr id="43" name="Connecteur droit 5"/>
            <p:cNvCxnSpPr/>
            <p:nvPr/>
          </p:nvCxnSpPr>
          <p:spPr>
            <a:xfrm>
              <a:off x="4320585" y="650910"/>
              <a:ext cx="1834833" cy="320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5"/>
            <p:cNvCxnSpPr/>
            <p:nvPr/>
          </p:nvCxnSpPr>
          <p:spPr>
            <a:xfrm>
              <a:off x="8492246" y="654116"/>
              <a:ext cx="526247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578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F93E2AF-52FA-49AE-99E6-1B1ECCFCFE2D}" type="slidenum">
              <a:rPr lang="fr-FR" smtClean="0"/>
              <a:t>8</a:t>
            </a:fld>
            <a:endParaRPr lang="fr-FR" dirty="0"/>
          </a:p>
        </p:txBody>
      </p:sp>
      <p:sp>
        <p:nvSpPr>
          <p:cNvPr id="16" name="Espace réservé du texte 3"/>
          <p:cNvSpPr txBox="1">
            <a:spLocks/>
          </p:cNvSpPr>
          <p:nvPr/>
        </p:nvSpPr>
        <p:spPr>
          <a:xfrm>
            <a:off x="5211581" y="6374713"/>
            <a:ext cx="6405032" cy="2978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SzPct val="150000"/>
              <a:buFont typeface="+mj-lt"/>
              <a:buNone/>
              <a:defRPr sz="6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2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auto">
              <a:spcAft>
                <a:spcPts val="0"/>
              </a:spcAft>
              <a:defRPr/>
            </a:pPr>
            <a:r>
              <a:rPr lang="fr-FR" sz="933" dirty="0"/>
              <a:t>March. 2019 / Karim YAHIA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39350" y="1165297"/>
            <a:ext cx="11822023" cy="2965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ym typeface="Wingdings" panose="05000000000000000000" pitchFamily="2" charset="2"/>
              </a:rPr>
              <a:t>The measures and tests we have performed for the ACSF C 2-step HMI show that : </a:t>
            </a:r>
          </a:p>
          <a:p>
            <a:endParaRPr lang="en-US" sz="1867" b="1" dirty="0">
              <a:sym typeface="Wingdings" panose="05000000000000000000" pitchFamily="2" charset="2"/>
            </a:endParaRPr>
          </a:p>
          <a:p>
            <a:pPr marL="380990" indent="-380990">
              <a:buFont typeface="Wingdings" panose="05000000000000000000" pitchFamily="2" charset="2"/>
              <a:buChar char="à"/>
            </a:pPr>
            <a:r>
              <a:rPr lang="en-US" sz="1867" dirty="0">
                <a:sym typeface="Wingdings" panose="05000000000000000000" pitchFamily="2" charset="2"/>
              </a:rPr>
              <a:t>There will be a significant percentage (up to 23%) of lane change manoeuver aborted if the time between the </a:t>
            </a:r>
            <a:r>
              <a:rPr lang="en-US" sz="1867" b="1" dirty="0">
                <a:sym typeface="Wingdings" panose="05000000000000000000" pitchFamily="2" charset="2"/>
              </a:rPr>
              <a:t>1</a:t>
            </a:r>
            <a:r>
              <a:rPr lang="en-US" sz="1867" b="1" baseline="30000" dirty="0">
                <a:sym typeface="Wingdings" panose="05000000000000000000" pitchFamily="2" charset="2"/>
              </a:rPr>
              <a:t>st</a:t>
            </a:r>
            <a:r>
              <a:rPr lang="en-US" sz="1867" b="1" dirty="0">
                <a:sym typeface="Wingdings" panose="05000000000000000000" pitchFamily="2" charset="2"/>
              </a:rPr>
              <a:t> action</a:t>
            </a:r>
            <a:r>
              <a:rPr lang="en-US" sz="1867" dirty="0">
                <a:sym typeface="Wingdings" panose="05000000000000000000" pitchFamily="2" charset="2"/>
              </a:rPr>
              <a:t> and the </a:t>
            </a:r>
            <a:r>
              <a:rPr lang="en-US" sz="1867" b="1" dirty="0">
                <a:sym typeface="Wingdings" panose="05000000000000000000" pitchFamily="2" charset="2"/>
              </a:rPr>
              <a:t>line crossing </a:t>
            </a:r>
            <a:r>
              <a:rPr lang="en-US" sz="1867" dirty="0">
                <a:sym typeface="Wingdings" panose="05000000000000000000" pitchFamily="2" charset="2"/>
              </a:rPr>
              <a:t>is limited to 5 seconds</a:t>
            </a:r>
          </a:p>
          <a:p>
            <a:pPr marL="380990" indent="-380990">
              <a:buFont typeface="Wingdings" panose="05000000000000000000" pitchFamily="2" charset="2"/>
              <a:buChar char="à"/>
            </a:pPr>
            <a:endParaRPr lang="en-US" sz="1867" b="1" dirty="0">
              <a:sym typeface="Wingdings" panose="05000000000000000000" pitchFamily="2" charset="2"/>
            </a:endParaRPr>
          </a:p>
          <a:p>
            <a:r>
              <a:rPr lang="en-US" sz="1867" b="1" dirty="0">
                <a:sym typeface="Wingdings" panose="05000000000000000000" pitchFamily="2" charset="2"/>
              </a:rPr>
              <a:t>A system designed to allow the lane change manoeuvre up to 7 seconds after the 1</a:t>
            </a:r>
            <a:r>
              <a:rPr lang="en-US" sz="1867" b="1" baseline="30000" dirty="0">
                <a:sym typeface="Wingdings" panose="05000000000000000000" pitchFamily="2" charset="2"/>
              </a:rPr>
              <a:t>st</a:t>
            </a:r>
            <a:r>
              <a:rPr lang="en-US" sz="1867" b="1" dirty="0">
                <a:sym typeface="Wingdings" panose="05000000000000000000" pitchFamily="2" charset="2"/>
              </a:rPr>
              <a:t> action :</a:t>
            </a:r>
          </a:p>
          <a:p>
            <a:endParaRPr lang="en-US" sz="1867" b="1" dirty="0">
              <a:sym typeface="Wingdings" panose="05000000000000000000" pitchFamily="2" charset="2"/>
            </a:endParaRPr>
          </a:p>
          <a:p>
            <a:pPr marL="380990" indent="-380990">
              <a:buFont typeface="Wingdings" panose="05000000000000000000" pitchFamily="2" charset="2"/>
              <a:buChar char="à"/>
            </a:pPr>
            <a:r>
              <a:rPr lang="en-US" sz="1867" dirty="0">
                <a:sym typeface="Wingdings" panose="05000000000000000000" pitchFamily="2" charset="2"/>
              </a:rPr>
              <a:t>results in a good controllability</a:t>
            </a:r>
          </a:p>
          <a:p>
            <a:pPr marL="380990" indent="-380990">
              <a:buFont typeface="Wingdings" panose="05000000000000000000" pitchFamily="2" charset="2"/>
              <a:buChar char="à"/>
            </a:pPr>
            <a:r>
              <a:rPr lang="en-US" sz="1867" dirty="0">
                <a:sym typeface="Wingdings" panose="05000000000000000000" pitchFamily="2" charset="2"/>
              </a:rPr>
              <a:t>results in a good availability of the function</a:t>
            </a:r>
          </a:p>
          <a:p>
            <a:endParaRPr lang="en-US" sz="1867" dirty="0">
              <a:sym typeface="Wingdings" panose="05000000000000000000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87488" y="4196245"/>
            <a:ext cx="9073008" cy="1656184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sym typeface="Wingdings" panose="05000000000000000000" pitchFamily="2" charset="2"/>
              </a:rPr>
              <a:t>OICA then propose limiting the timing between the first deliberate action and the Lane Change </a:t>
            </a:r>
            <a:r>
              <a:rPr lang="en-GB" sz="2400" dirty="0">
                <a:solidFill>
                  <a:schemeClr val="tx2"/>
                </a:solidFill>
                <a:sym typeface="Wingdings" panose="05000000000000000000" pitchFamily="2" charset="2"/>
              </a:rPr>
              <a:t>Manoeuvre</a:t>
            </a:r>
            <a:r>
              <a:rPr lang="en-US" sz="2400" dirty="0">
                <a:solidFill>
                  <a:schemeClr val="tx2"/>
                </a:solidFill>
                <a:sym typeface="Wingdings" panose="05000000000000000000" pitchFamily="2" charset="2"/>
              </a:rPr>
              <a:t> to 7 Seconds</a:t>
            </a:r>
          </a:p>
        </p:txBody>
      </p:sp>
    </p:spTree>
    <p:extLst>
      <p:ext uri="{BB962C8B-B14F-4D97-AF65-F5344CB8AC3E}">
        <p14:creationId xmlns:p14="http://schemas.microsoft.com/office/powerpoint/2010/main" val="3273908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2772228"/>
            <a:ext cx="12192000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667" b="1" dirty="0" err="1"/>
              <a:t>Thank</a:t>
            </a:r>
            <a:r>
              <a:rPr lang="fr-FR" sz="2667" b="1" dirty="0"/>
              <a:t> </a:t>
            </a:r>
            <a:r>
              <a:rPr lang="fr-FR" sz="2667" b="1" dirty="0" err="1"/>
              <a:t>you</a:t>
            </a:r>
            <a:r>
              <a:rPr lang="fr-FR" sz="2667" b="1" dirty="0"/>
              <a:t> for </a:t>
            </a:r>
            <a:r>
              <a:rPr lang="fr-FR" sz="2667" b="1" dirty="0" err="1"/>
              <a:t>your</a:t>
            </a:r>
            <a:r>
              <a:rPr lang="fr-FR" sz="2667" b="1" dirty="0"/>
              <a:t> attention</a:t>
            </a:r>
          </a:p>
        </p:txBody>
      </p:sp>
      <p:sp>
        <p:nvSpPr>
          <p:cNvPr id="4" name="Espace réservé du texte 3"/>
          <p:cNvSpPr txBox="1">
            <a:spLocks/>
          </p:cNvSpPr>
          <p:nvPr/>
        </p:nvSpPr>
        <p:spPr>
          <a:xfrm>
            <a:off x="5211581" y="6374713"/>
            <a:ext cx="6405032" cy="2978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SzPct val="150000"/>
              <a:buFont typeface="+mj-lt"/>
              <a:buNone/>
              <a:defRPr sz="6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2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rgbClr val="29385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rgbClr val="ACA39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 fontAlgn="auto">
              <a:spcAft>
                <a:spcPts val="0"/>
              </a:spcAft>
              <a:defRPr/>
            </a:pPr>
            <a:r>
              <a:rPr lang="fr-FR" sz="933" dirty="0"/>
              <a:t>March. 2019 / Karim YAHIA</a:t>
            </a:r>
          </a:p>
        </p:txBody>
      </p:sp>
    </p:spTree>
    <p:extLst>
      <p:ext uri="{BB962C8B-B14F-4D97-AF65-F5344CB8AC3E}">
        <p14:creationId xmlns:p14="http://schemas.microsoft.com/office/powerpoint/2010/main" val="3784005417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29</TotalTime>
  <Words>452</Words>
  <Application>Microsoft Office PowerPoint</Application>
  <PresentationFormat>Widescreen</PresentationFormat>
  <Paragraphs>66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Masque présentation OICA</vt:lpstr>
      <vt:lpstr>Regulation ECE R79-03 ACSF C 2-Step HMI</vt:lpstr>
      <vt:lpstr>Context</vt:lpstr>
      <vt:lpstr>Context</vt:lpstr>
      <vt:lpstr>Amendment proposal</vt:lpstr>
      <vt:lpstr>PowerPoint Presentation</vt:lpstr>
      <vt:lpstr>First Study – Time between 1st and 2nd action</vt:lpstr>
      <vt:lpstr>Results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Fontaine</dc:creator>
  <cp:lastModifiedBy>Francois E. Guichard</cp:lastModifiedBy>
  <cp:revision>5</cp:revision>
  <dcterms:created xsi:type="dcterms:W3CDTF">2019-09-02T16:07:27Z</dcterms:created>
  <dcterms:modified xsi:type="dcterms:W3CDTF">2019-09-02T17:23:20Z</dcterms:modified>
</cp:coreProperties>
</file>