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Lst>
  <p:sldIdLst>
    <p:sldId id="298" r:id="rId4"/>
    <p:sldId id="281" r:id="rId5"/>
    <p:sldId id="282" r:id="rId6"/>
    <p:sldId id="286" r:id="rId7"/>
    <p:sldId id="280" r:id="rId8"/>
    <p:sldId id="297" r:id="rId9"/>
    <p:sldId id="290" r:id="rId10"/>
    <p:sldId id="288" r:id="rId11"/>
    <p:sldId id="285" r:id="rId12"/>
    <p:sldId id="284" r:id="rId13"/>
    <p:sldId id="28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89A4A7"/>
    <a:srgbClr val="BBE0E3"/>
    <a:srgbClr val="FF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endParaRPr lang="en-GB"/>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endParaRPr lang="en-GB"/>
          </a:p>
        </p:txBody>
      </p:sp>
      <p:sp>
        <p:nvSpPr>
          <p:cNvPr id="4"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403592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p>
            <a:r>
              <a:rPr lang="fr-FR"/>
              <a:t>Modifiez le style du titre</a:t>
            </a:r>
          </a:p>
        </p:txBody>
      </p:sp>
      <p:sp>
        <p:nvSpPr>
          <p:cNvPr id="3" name="Espace réservé du texte 2"/>
          <p:cNvSpPr>
            <a:spLocks noGrp="1"/>
          </p:cNvSpPr>
          <p:nvPr>
            <p:ph type="body" sz="half" idx="1"/>
          </p:nvPr>
        </p:nvSpPr>
        <p:spPr>
          <a:xfrm>
            <a:off x="609600" y="1600201"/>
            <a:ext cx="53848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321678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0879FA-6070-4B8E-B7CA-63940CF214A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84B4173C-A68B-482C-908C-6E1F82ECB5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0303B43C-4367-40C2-8D79-B40FF6E4B39A}"/>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21E1B94C-D251-4E2C-A0D0-1D4116319609}"/>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8746F49-2D29-49C1-B7D0-F47C13203889}"/>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3289294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flip="none" rotWithShape="1">
          <a:gsLst>
            <a:gs pos="0">
              <a:schemeClr val="accent5">
                <a:lumMod val="0"/>
                <a:lumOff val="100000"/>
              </a:schemeClr>
            </a:gs>
            <a:gs pos="100000">
              <a:schemeClr val="accent1"/>
            </a:gs>
          </a:gsLst>
          <a:lin ang="2700000" scaled="1"/>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13FC15-D28F-4AEC-B2B3-3DCE82B2738C}"/>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0EC4CA48-D1C4-4E33-9DFC-3A2638366C3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46479E03-5A5D-4ED3-B01B-9686A0990B3C}"/>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6F0A02C6-DD71-4F46-88E9-E6677FEDFAFA}"/>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521398CE-4E47-4D1B-9F50-5EC661B97265}"/>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294839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0B106-5B15-409D-B00F-0BEF2F45D0F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886BBE40-96B9-4F2D-B8F0-CCF6460CD7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7160DD09-6BA5-4EB7-B768-56A3113E3481}"/>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746C95D4-CAF5-4CFA-A9FD-D5C18F118959}"/>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5B738B4-3EA6-42E3-9F43-6C505560CA53}"/>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286119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58B6D7-9529-4495-BF95-DD9D7A09F0EF}"/>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80F4D625-D49C-4801-8280-81533227C240}"/>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0A12A483-5764-4546-BE37-594E5BF775B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5A1681C1-52B8-42B9-BA09-E47B611E44CC}"/>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14972A4A-39ED-4EB4-8611-06DE2035FAC9}"/>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5B7ECB8A-D630-4779-8713-6B3399EBD9EE}"/>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3784104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BDB701-E1C9-4872-81C0-F7F26D135D45}"/>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32819F84-CC23-43CA-99C6-B51F9CDA56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8678401-2938-4567-9A7C-1BC942E74BA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FA44A826-FFFF-4872-BBC0-CD1435B680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C9159679-339C-4387-A7DB-2A1BF3980F0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56A1F12E-3783-403D-9CF9-A4146315F33E}"/>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8" name="Espace réservé du pied de page 7">
            <a:extLst>
              <a:ext uri="{FF2B5EF4-FFF2-40B4-BE49-F238E27FC236}">
                <a16:creationId xmlns:a16="http://schemas.microsoft.com/office/drawing/2014/main" id="{B0ADF988-5698-4087-B535-5114AC2C8919}"/>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FB9BDC2E-D0C0-4576-BD77-15808D297759}"/>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445071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E4948-F53D-4C67-99BA-7570AE9C4606}"/>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D0A65DFB-DECD-4BEC-A519-6EC24C695FD4}"/>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4" name="Espace réservé du pied de page 3">
            <a:extLst>
              <a:ext uri="{FF2B5EF4-FFF2-40B4-BE49-F238E27FC236}">
                <a16:creationId xmlns:a16="http://schemas.microsoft.com/office/drawing/2014/main" id="{16F4BF13-49CE-49BE-893C-9DBB1F4BF953}"/>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18FCA021-1093-481E-BE4D-F7901A1939FC}"/>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942728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0DFFDA0-E0FC-47BD-8F32-9457DA3B9BB5}"/>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3" name="Espace réservé du pied de page 2">
            <a:extLst>
              <a:ext uri="{FF2B5EF4-FFF2-40B4-BE49-F238E27FC236}">
                <a16:creationId xmlns:a16="http://schemas.microsoft.com/office/drawing/2014/main" id="{5DE2A795-946F-4FF2-BEC1-10E7D8CACA88}"/>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584EBDB8-C9F6-420A-8317-D1E8F5921BB9}"/>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205053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7F9E50-3F38-4618-AC69-05A334F8C8C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94EC5451-650A-4F66-880F-D794302150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999251A4-963C-46F0-A296-5C23048A7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04518C0-595D-49FF-940C-3DDF92C6C0CE}"/>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B6142BAE-FE8C-4F76-935B-9A7D57106293}"/>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B48B7A63-7ACD-4B53-881F-432DCF46665B}"/>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741066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F222F6-9128-4B7D-8971-4A896C2ACE7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EA494D52-6015-4883-897E-719FBEB0BC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472F3094-05E1-49E8-BD76-B7DF28FB2F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72F60F9F-2944-4CD9-BE49-58857E085BE0}"/>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F0EB7682-CD35-498A-B0A4-FA87F98A4699}"/>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E674F0A0-08AF-4236-BF55-9E7375C8429A}"/>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41734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1270166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BCC62C-E0C2-4945-9EB7-8261B5F680C6}"/>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0E850119-B9B2-46B1-B21D-CAFF6E37576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A4FB4F2B-EC9F-46F0-9DEC-A2D06128AD1C}"/>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7E897160-283C-4DAF-894E-AA29C7E9CCE8}"/>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B4812447-B175-4185-A7A8-BBA4C38EE6B2}"/>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338989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DBAE02E-8FFE-4331-A605-F418F65C6717}"/>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14873A13-360A-49EC-9958-CF2A59F29B0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9ADF2EC9-471B-4E9B-827C-2F18AECC05E5}"/>
              </a:ext>
            </a:extLst>
          </p:cNvPr>
          <p:cNvSpPr>
            <a:spLocks noGrp="1"/>
          </p:cNvSpPr>
          <p:nvPr>
            <p:ph type="dt" sz="half" idx="10"/>
          </p:nvPr>
        </p:nvSpPr>
        <p:spPr/>
        <p:txBody>
          <a:body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FD013C9C-09BE-4161-BC08-4BADBCC2FE1C}"/>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0DA2627-B1FC-4D05-9041-1679A98ADEA1}"/>
              </a:ext>
            </a:extLst>
          </p:cNvPr>
          <p:cNvSpPr>
            <a:spLocks noGrp="1"/>
          </p:cNvSpPr>
          <p:nvPr>
            <p:ph type="sldNum" sz="quarter" idx="12"/>
          </p:nvPr>
        </p:nvSpPr>
        <p:spPr/>
        <p:txBody>
          <a:bodyPr/>
          <a:lstStyle/>
          <a:p>
            <a:fld id="{DF067801-70D8-4DCE-AF1F-5C57DC071606}" type="slidenum">
              <a:rPr lang="en-GB" smtClean="0"/>
              <a:t>‹#›</a:t>
            </a:fld>
            <a:endParaRPr lang="en-GB"/>
          </a:p>
        </p:txBody>
      </p:sp>
    </p:spTree>
    <p:extLst>
      <p:ext uri="{BB962C8B-B14F-4D97-AF65-F5344CB8AC3E}">
        <p14:creationId xmlns:p14="http://schemas.microsoft.com/office/powerpoint/2010/main" val="1871057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CDEDF6-C1F6-42F8-B613-9BE4CC3BE8E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1F43AA6F-AB18-4B5D-B457-82509B488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48A14818-D65E-4FA7-AE3D-C06C3EFB9D76}"/>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A805F75D-D63B-43FF-B763-D38F898E7DB7}"/>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0BB733E-CB1D-4FAD-8666-ACBE936487F6}"/>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26518960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61827-9611-474A-A937-F1BF458BBDCE}"/>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B6E33773-8DA5-4F78-A9B7-02A75FA88F46}"/>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683BB3D-F004-448E-85A7-47D037DEDFF9}"/>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AA50E443-453B-489D-9BBD-E559AE76EB93}"/>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CFE04EC-A72F-46E5-9DD7-8DDD3B834965}"/>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668697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72844C-2BE1-4559-A904-1A30B6B6E43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9DF0C997-A0EB-47E4-B911-669A6003F2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E461447-7AC5-45E6-99D8-0DCBC7764DE9}"/>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80483310-577B-4136-A614-75E1C09F84C6}"/>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C7F476F6-5E36-4CFC-9DF2-6E812AD8DD51}"/>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41038634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87C2E8-C6DB-49D2-BE32-335BC7515213}"/>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BA78B921-99A5-44C2-AEF8-5D9BCA8B157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56D3F9A2-C29F-43B7-BAB6-63EE812F7AF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1DD691C1-1631-4989-8D35-AEB45EB0B60C}"/>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B7C55C44-54EC-43B6-9CF8-8B877CDBA100}"/>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66FDE31C-4A58-4A05-86A4-2D4EDF740821}"/>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1188803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A0B71C-5886-4ABF-97F8-CAA50ADD8148}"/>
              </a:ext>
            </a:extLst>
          </p:cNvPr>
          <p:cNvSpPr>
            <a:spLocks noGrp="1"/>
          </p:cNvSpPr>
          <p:nvPr>
            <p:ph type="title"/>
          </p:nvPr>
        </p:nvSpPr>
        <p:spPr>
          <a:xfrm>
            <a:off x="839788" y="365125"/>
            <a:ext cx="105156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021D1F28-433D-45FD-851A-2837D98456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E0627C0-88C9-4DE7-BD82-F7DFE99F19F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C8CDF0E6-8B68-4BF9-849A-512CE081E3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1484762-93A6-4AFF-BBD3-5F964995B02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5B7973D2-F5BC-4066-A2E3-4749A61C049D}"/>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8" name="Espace réservé du pied de page 7">
            <a:extLst>
              <a:ext uri="{FF2B5EF4-FFF2-40B4-BE49-F238E27FC236}">
                <a16:creationId xmlns:a16="http://schemas.microsoft.com/office/drawing/2014/main" id="{F8347A69-0ABE-4726-8EBC-829655484DFA}"/>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DCD64CD8-345F-48AB-88F4-CB92084295B4}"/>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9332408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A32334-7A43-4B9E-B935-AF15A4852496}"/>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5B5F945C-B32F-4AAC-8174-028C0EFE5ECF}"/>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4" name="Espace réservé du pied de page 3">
            <a:extLst>
              <a:ext uri="{FF2B5EF4-FFF2-40B4-BE49-F238E27FC236}">
                <a16:creationId xmlns:a16="http://schemas.microsoft.com/office/drawing/2014/main" id="{2794533D-00E2-4F45-8B1B-3C0ECA66E940}"/>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89A40F87-5265-45B4-93FF-B9A3B18239A5}"/>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26677229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47AE582-542A-4C52-939B-35407ACDAEEF}"/>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3" name="Espace réservé du pied de page 2">
            <a:extLst>
              <a:ext uri="{FF2B5EF4-FFF2-40B4-BE49-F238E27FC236}">
                <a16:creationId xmlns:a16="http://schemas.microsoft.com/office/drawing/2014/main" id="{2B7E97C1-279E-4520-9BEA-9A6FF184F35D}"/>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94040DC8-73A0-4ADB-AE35-91820FD06A6E}"/>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2901924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A5D836-081A-44F0-A79E-664F8E09E1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4F003020-BF37-426C-BC1E-2CE1EE714F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DDAEF24D-AA3D-4132-A84A-337233564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74AEDC7-F1A3-4EE3-BD7E-6C92FD003870}"/>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A4DFB00E-E1E8-48E0-B3DD-15F12815B5AE}"/>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EBCDABA2-DC5A-42CA-9D05-2FD2FEC4FFD8}"/>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4162475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endParaRPr lang="en-GB"/>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
        <p:nvSpPr>
          <p:cNvPr id="6"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36163639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A1143F-16BB-4013-A0DF-DDA847F9196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3468CDCE-BA6C-4AB0-BB04-B159958BAE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AAD3FFF8-A381-4BB7-BA65-DB793B74E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1521B3F-DF87-4E22-9363-37F029296DCA}"/>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6" name="Espace réservé du pied de page 5">
            <a:extLst>
              <a:ext uri="{FF2B5EF4-FFF2-40B4-BE49-F238E27FC236}">
                <a16:creationId xmlns:a16="http://schemas.microsoft.com/office/drawing/2014/main" id="{4E64ECD3-768F-445B-BEBB-12B443CCD6F9}"/>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C911EC55-09C6-4A53-BB00-4A5C81643019}"/>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36073401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6F01A-FAE5-4D21-8695-42C4DABAB37F}"/>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909E6707-1F5E-47F7-93D0-74116819AE5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DEBBF4E-BC3F-40B9-A7B2-93498527EC36}"/>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416E7FA5-C62E-4176-B517-B9E3BF4253DB}"/>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F3B5BD2-82DC-49F0-9590-F13F37E1533F}"/>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25810035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FBBC904-6F60-4913-88E4-3A79811A4A32}"/>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E26D56A6-5397-4FC9-87AD-1D4DF401C2A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291D1D58-4C36-492F-B08F-B72EDE99B4E8}"/>
              </a:ext>
            </a:extLst>
          </p:cNvPr>
          <p:cNvSpPr>
            <a:spLocks noGrp="1"/>
          </p:cNvSpPr>
          <p:nvPr>
            <p:ph type="dt" sz="half" idx="10"/>
          </p:nvPr>
        </p:nvSpPr>
        <p:spPr/>
        <p:txBody>
          <a:body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707078AD-3893-467D-AA68-9ED87562A345}"/>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135DA64-F138-472F-B992-A72AED471442}"/>
              </a:ext>
            </a:extLst>
          </p:cNvPr>
          <p:cNvSpPr>
            <a:spLocks noGrp="1"/>
          </p:cNvSpPr>
          <p:nvPr>
            <p:ph type="sldNum" sz="quarter" idx="12"/>
          </p:nvPr>
        </p:nvSpPr>
        <p:spPr/>
        <p:txBody>
          <a:bodyPr/>
          <a:lstStyle/>
          <a:p>
            <a:fld id="{AC5E7E64-73B4-4626-83BC-B5E97454D517}" type="slidenum">
              <a:rPr lang="en-GB" smtClean="0"/>
              <a:t>‹#›</a:t>
            </a:fld>
            <a:endParaRPr lang="en-GB"/>
          </a:p>
        </p:txBody>
      </p:sp>
    </p:spTree>
    <p:extLst>
      <p:ext uri="{BB962C8B-B14F-4D97-AF65-F5344CB8AC3E}">
        <p14:creationId xmlns:p14="http://schemas.microsoft.com/office/powerpoint/2010/main" val="274090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86178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GB"/>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
        <p:nvSpPr>
          <p:cNvPr id="9"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86567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GB"/>
          </a:p>
        </p:txBody>
      </p:sp>
      <p:sp>
        <p:nvSpPr>
          <p:cNvPr id="3"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
        <p:nvSpPr>
          <p:cNvPr id="5"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220201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
        <p:nvSpPr>
          <p:cNvPr id="4"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114102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endParaRPr lang="en-GB"/>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209628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endParaRPr lang="en-GB"/>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GB"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fld id="{DFBA5C78-16E8-4795-9AAE-1CA59DF00261}" type="datetimeFigureOut">
              <a:rPr lang="fr-FR" smtClean="0"/>
              <a:t>25/01/2019</a:t>
            </a:fld>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
        <p:nvSpPr>
          <p:cNvPr id="7" name="Rectangle 6"/>
          <p:cNvSpPr>
            <a:spLocks noGrp="1" noChangeArrowheads="1"/>
          </p:cNvSpPr>
          <p:nvPr>
            <p:ph type="sldNum" sz="quarter" idx="12"/>
          </p:nvPr>
        </p:nvSpPr>
        <p:spPr>
          <a:ln/>
        </p:spPr>
        <p:txBody>
          <a:bodyPr/>
          <a:lstStyle>
            <a:lvl1pPr>
              <a:defRPr/>
            </a:lvl1pPr>
          </a:lstStyle>
          <a:p>
            <a:fld id="{70E514FF-1316-438B-989A-80C6396A11D6}" type="slidenum">
              <a:rPr lang="fr-FR" smtClean="0"/>
              <a:t>‹#›</a:t>
            </a:fld>
            <a:endParaRPr lang="fr-FR"/>
          </a:p>
        </p:txBody>
      </p:sp>
    </p:spTree>
    <p:extLst>
      <p:ext uri="{BB962C8B-B14F-4D97-AF65-F5344CB8AC3E}">
        <p14:creationId xmlns:p14="http://schemas.microsoft.com/office/powerpoint/2010/main" val="995978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100000">
              <a:schemeClr val="accent1"/>
            </a:gs>
          </a:gsLst>
          <a:lin ang="2700000" scaled="1"/>
          <a:tileRect/>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ja-JP"/>
              <a:t>Cliquez pour modifier le style du titre</a:t>
            </a:r>
          </a:p>
        </p:txBody>
      </p:sp>
      <p:sp>
        <p:nvSpPr>
          <p:cNvPr id="614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fld id="{DFBA5C78-16E8-4795-9AAE-1CA59DF00261}" type="datetimeFigureOut">
              <a:rPr lang="fr-FR" smtClean="0"/>
              <a:t>25/01/2019</a:t>
            </a:fld>
            <a:endParaRPr lang="fr-F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70E514FF-1316-438B-989A-80C6396A11D6}" type="slidenum">
              <a:rPr lang="fr-FR" smtClean="0"/>
              <a:t>‹#›</a:t>
            </a:fld>
            <a:endParaRPr lang="fr-FR"/>
          </a:p>
        </p:txBody>
      </p:sp>
      <p:pic>
        <p:nvPicPr>
          <p:cNvPr id="9" name="Image 8">
            <a:extLst>
              <a:ext uri="{FF2B5EF4-FFF2-40B4-BE49-F238E27FC236}">
                <a16:creationId xmlns:a16="http://schemas.microsoft.com/office/drawing/2014/main" id="{1595ED2E-4BA6-41AB-803E-146B967CA90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37440" y="155577"/>
            <a:ext cx="2384534" cy="760567"/>
          </a:xfrm>
          <a:prstGeom prst="rect">
            <a:avLst/>
          </a:prstGeom>
        </p:spPr>
      </p:pic>
    </p:spTree>
    <p:extLst>
      <p:ext uri="{BB962C8B-B14F-4D97-AF65-F5344CB8AC3E}">
        <p14:creationId xmlns:p14="http://schemas.microsoft.com/office/powerpoint/2010/main" val="3323443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1" fontAlgn="base" hangingPunct="1">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1" fontAlgn="base" hangingPunct="1">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100000">
              <a:schemeClr val="accent1"/>
            </a:gs>
          </a:gsLst>
          <a:lin ang="2700000" scaled="1"/>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99E174E-80AA-4443-A430-D765B2C20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7C485AB0-5D8F-479A-8A73-83D5F56EB5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2FA90A83-6177-4C39-9E32-6BB71CE49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2D0DD8-6778-4D0E-8A68-6BE809A2CCAB}"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9106EB8E-7026-4E84-9026-C660EB2C69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E9006492-132C-4AE5-A526-C30C15CC4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67801-70D8-4DCE-AF1F-5C57DC071606}" type="slidenum">
              <a:rPr lang="en-GB" smtClean="0"/>
              <a:t>‹#›</a:t>
            </a:fld>
            <a:endParaRPr lang="en-GB"/>
          </a:p>
        </p:txBody>
      </p:sp>
      <p:pic>
        <p:nvPicPr>
          <p:cNvPr id="2050" name="Image 2" descr="Logo OICA">
            <a:extLst>
              <a:ext uri="{FF2B5EF4-FFF2-40B4-BE49-F238E27FC236}">
                <a16:creationId xmlns:a16="http://schemas.microsoft.com/office/drawing/2014/main" id="{C38286F2-6264-46A6-9D8A-576F5CADC85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7072" y="230188"/>
            <a:ext cx="21685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493193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170A13-A176-4A5D-8458-81A1492445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EB264AF0-6AA1-4857-AA91-9E213036ED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B208486B-B0CC-4F81-8AD3-B7AA85207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B8126-95CB-4A0E-94D0-C2DE86421169}" type="datetimeFigureOut">
              <a:rPr lang="en-GB" smtClean="0"/>
              <a:t>25/01/2019</a:t>
            </a:fld>
            <a:endParaRPr lang="en-GB"/>
          </a:p>
        </p:txBody>
      </p:sp>
      <p:sp>
        <p:nvSpPr>
          <p:cNvPr id="5" name="Espace réservé du pied de page 4">
            <a:extLst>
              <a:ext uri="{FF2B5EF4-FFF2-40B4-BE49-F238E27FC236}">
                <a16:creationId xmlns:a16="http://schemas.microsoft.com/office/drawing/2014/main" id="{713D55D8-CA97-42FF-9E22-83243D32C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5B644217-1B5D-43D4-A5EA-091C967B9C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E7E64-73B4-4626-83BC-B5E97454D517}" type="slidenum">
              <a:rPr lang="en-GB" smtClean="0"/>
              <a:t>‹#›</a:t>
            </a:fld>
            <a:endParaRPr lang="en-GB"/>
          </a:p>
        </p:txBody>
      </p:sp>
    </p:spTree>
    <p:extLst>
      <p:ext uri="{BB962C8B-B14F-4D97-AF65-F5344CB8AC3E}">
        <p14:creationId xmlns:p14="http://schemas.microsoft.com/office/powerpoint/2010/main" val="273610498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664" y="1734097"/>
            <a:ext cx="10972800" cy="1143000"/>
          </a:xfrm>
        </p:spPr>
        <p:txBody>
          <a:bodyPr/>
          <a:lstStyle/>
          <a:p>
            <a:r>
              <a:rPr lang="en-GB" sz="3200" b="1" dirty="0"/>
              <a:t>DATA STORAGE SYSTEM FOR AUTOMATED DRIVING (DSSAD)</a:t>
            </a:r>
          </a:p>
        </p:txBody>
      </p:sp>
      <p:sp>
        <p:nvSpPr>
          <p:cNvPr id="3" name="Espace réservé du contenu 2"/>
          <p:cNvSpPr>
            <a:spLocks noGrp="1"/>
          </p:cNvSpPr>
          <p:nvPr>
            <p:ph idx="1"/>
          </p:nvPr>
        </p:nvSpPr>
        <p:spPr>
          <a:xfrm>
            <a:off x="399245" y="2305597"/>
            <a:ext cx="11396219" cy="4525963"/>
          </a:xfrm>
        </p:spPr>
        <p:txBody>
          <a:bodyPr/>
          <a:lstStyle/>
          <a:p>
            <a:pPr marL="0" indent="0" algn="ctr">
              <a:buNone/>
            </a:pPr>
            <a:endParaRPr lang="en-GB" b="1" dirty="0"/>
          </a:p>
          <a:p>
            <a:pPr marL="0" indent="0" algn="ctr">
              <a:buNone/>
            </a:pPr>
            <a:r>
              <a:rPr lang="en-GB" b="1" dirty="0"/>
              <a:t>Submitted by experts from OICA</a:t>
            </a:r>
          </a:p>
          <a:p>
            <a:pPr marL="0" indent="0" algn="ctr">
              <a:buNone/>
            </a:pPr>
            <a:endParaRPr lang="en-GB" b="1" dirty="0"/>
          </a:p>
          <a:p>
            <a:pPr marL="0" indent="0" algn="ctr">
              <a:buNone/>
            </a:pPr>
            <a:endParaRPr lang="en-GB" b="1" dirty="0"/>
          </a:p>
          <a:p>
            <a:pPr marL="0" indent="0" algn="ctr">
              <a:buNone/>
            </a:pPr>
            <a:endParaRPr lang="en-GB" b="1" dirty="0"/>
          </a:p>
          <a:p>
            <a:pPr marL="0" indent="0" algn="ctr">
              <a:buNone/>
            </a:pPr>
            <a:endParaRPr lang="en-GB" b="1" dirty="0"/>
          </a:p>
        </p:txBody>
      </p:sp>
      <p:sp>
        <p:nvSpPr>
          <p:cNvPr id="4" name="CustomShape 3">
            <a:extLst>
              <a:ext uri="{FF2B5EF4-FFF2-40B4-BE49-F238E27FC236}">
                <a16:creationId xmlns:a16="http://schemas.microsoft.com/office/drawing/2014/main" id="{CECA4C06-B959-4E06-8965-DF9B26EA5782}"/>
              </a:ext>
            </a:extLst>
          </p:cNvPr>
          <p:cNvSpPr/>
          <p:nvPr/>
        </p:nvSpPr>
        <p:spPr>
          <a:xfrm>
            <a:off x="7066967" y="29084"/>
            <a:ext cx="4140668"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800" b="0" u="sng" strike="noStrike" spc="-1" dirty="0">
                <a:solidFill>
                  <a:srgbClr val="000000"/>
                </a:solidFill>
                <a:latin typeface="Calibri"/>
              </a:rPr>
              <a:t>Informal document</a:t>
            </a:r>
            <a:r>
              <a:rPr lang="en-US" sz="1800" b="0" strike="noStrike" spc="-1" dirty="0">
                <a:solidFill>
                  <a:srgbClr val="000000"/>
                </a:solidFill>
                <a:latin typeface="Calibri"/>
              </a:rPr>
              <a:t> </a:t>
            </a:r>
            <a:r>
              <a:rPr lang="en-US" sz="1800" b="1" strike="noStrike" spc="-1" dirty="0">
                <a:solidFill>
                  <a:srgbClr val="000000"/>
                </a:solidFill>
                <a:latin typeface="Calibri"/>
              </a:rPr>
              <a:t>GRVA-02-20</a:t>
            </a:r>
            <a:br>
              <a:rPr lang="en-US" sz="1800" b="0" strike="noStrike" spc="-1" dirty="0">
                <a:solidFill>
                  <a:srgbClr val="000000"/>
                </a:solidFill>
                <a:latin typeface="Calibri"/>
              </a:rPr>
            </a:br>
            <a:r>
              <a:rPr lang="en-US" sz="1800" b="0" strike="noStrike" spc="-1" dirty="0">
                <a:solidFill>
                  <a:srgbClr val="000000"/>
                </a:solidFill>
                <a:latin typeface="Calibri"/>
              </a:rPr>
              <a:t>2nd GRVA, 28 January – 1 February 2019</a:t>
            </a:r>
          </a:p>
          <a:p>
            <a:pPr algn="r">
              <a:lnSpc>
                <a:spcPct val="100000"/>
              </a:lnSpc>
            </a:pPr>
            <a:r>
              <a:rPr lang="en-US" spc="-1" dirty="0">
                <a:solidFill>
                  <a:srgbClr val="000000"/>
                </a:solidFill>
                <a:latin typeface="Calibri"/>
              </a:rPr>
              <a:t>Provisional agenda item 5 (a)</a:t>
            </a:r>
            <a:endParaRPr lang="en-US" sz="1800" b="0" strike="noStrike" spc="-1" dirty="0">
              <a:latin typeface="Arial"/>
            </a:endParaRPr>
          </a:p>
        </p:txBody>
      </p:sp>
      <p:sp>
        <p:nvSpPr>
          <p:cNvPr id="5" name="CustomShape 4">
            <a:extLst>
              <a:ext uri="{FF2B5EF4-FFF2-40B4-BE49-F238E27FC236}">
                <a16:creationId xmlns:a16="http://schemas.microsoft.com/office/drawing/2014/main" id="{19716D5D-6A1B-41AC-9BB1-72C7FD9D893B}"/>
              </a:ext>
            </a:extLst>
          </p:cNvPr>
          <p:cNvSpPr/>
          <p:nvPr/>
        </p:nvSpPr>
        <p:spPr>
          <a:xfrm>
            <a:off x="822664" y="-338240"/>
            <a:ext cx="4032376"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br>
              <a:rPr lang="en-US" sz="1800" b="0" strike="noStrike" spc="-1" dirty="0">
                <a:solidFill>
                  <a:srgbClr val="000000"/>
                </a:solidFill>
                <a:latin typeface="Calibri"/>
              </a:rPr>
            </a:br>
            <a:r>
              <a:rPr lang="en-US" sz="1800" b="0" strike="noStrike" spc="-1" dirty="0">
                <a:solidFill>
                  <a:srgbClr val="000000"/>
                </a:solidFill>
                <a:latin typeface="Calibri"/>
              </a:rPr>
              <a:t>Transmitted by the </a:t>
            </a:r>
            <a:r>
              <a:rPr lang="en-US" sz="1800" b="0" strike="noStrike" spc="-1">
                <a:solidFill>
                  <a:srgbClr val="000000"/>
                </a:solidFill>
                <a:latin typeface="Calibri"/>
              </a:rPr>
              <a:t>expert from:</a:t>
            </a:r>
            <a:endParaRPr lang="en-US" sz="1800" b="0" strike="noStrike" spc="-1" dirty="0">
              <a:latin typeface="Arial"/>
            </a:endParaRPr>
          </a:p>
        </p:txBody>
      </p:sp>
    </p:spTree>
    <p:extLst>
      <p:ext uri="{BB962C8B-B14F-4D97-AF65-F5344CB8AC3E}">
        <p14:creationId xmlns:p14="http://schemas.microsoft.com/office/powerpoint/2010/main" val="265380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87132" y="143738"/>
            <a:ext cx="8703090" cy="88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ANNEX 2 : </a:t>
            </a:r>
            <a:r>
              <a:rPr lang="fr-FR" dirty="0" err="1">
                <a:solidFill>
                  <a:schemeClr val="tx1"/>
                </a:solidFill>
                <a:latin typeface="Arial Black" panose="020B0A04020102020204" pitchFamily="34" charset="0"/>
              </a:rPr>
              <a:t>Detailed</a:t>
            </a:r>
            <a:r>
              <a:rPr lang="fr-FR" dirty="0">
                <a:solidFill>
                  <a:schemeClr val="tx1"/>
                </a:solidFill>
                <a:latin typeface="Arial Black" panose="020B0A04020102020204" pitchFamily="34" charset="0"/>
              </a:rPr>
              <a:t> </a:t>
            </a:r>
            <a:r>
              <a:rPr lang="fr-FR" dirty="0" err="1">
                <a:solidFill>
                  <a:schemeClr val="tx1"/>
                </a:solidFill>
                <a:latin typeface="Arial Black" panose="020B0A04020102020204" pitchFamily="34" charset="0"/>
              </a:rPr>
              <a:t>principle</a:t>
            </a:r>
            <a:r>
              <a:rPr lang="fr-FR" dirty="0">
                <a:solidFill>
                  <a:schemeClr val="tx1"/>
                </a:solidFill>
                <a:latin typeface="Arial Black" panose="020B0A04020102020204" pitchFamily="34" charset="0"/>
              </a:rPr>
              <a:t> of the DSSAD</a:t>
            </a:r>
          </a:p>
        </p:txBody>
      </p:sp>
      <p:sp>
        <p:nvSpPr>
          <p:cNvPr id="14" name="Légende encadrée 1 13"/>
          <p:cNvSpPr/>
          <p:nvPr/>
        </p:nvSpPr>
        <p:spPr>
          <a:xfrm>
            <a:off x="0" y="1475944"/>
            <a:ext cx="3056013" cy="386192"/>
          </a:xfrm>
          <a:prstGeom prst="borderCallout1">
            <a:avLst>
              <a:gd name="adj1" fmla="val 102866"/>
              <a:gd name="adj2" fmla="val 93517"/>
              <a:gd name="adj3" fmla="val 351555"/>
              <a:gd name="adj4" fmla="val 11600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These</a:t>
            </a:r>
            <a:r>
              <a:rPr lang="fr-FR" sz="1000" dirty="0">
                <a:solidFill>
                  <a:srgbClr val="0070C0"/>
                </a:solidFill>
              </a:rPr>
              <a:t> data are </a:t>
            </a:r>
            <a:r>
              <a:rPr lang="fr-FR" sz="1000" b="1" dirty="0">
                <a:solidFill>
                  <a:schemeClr val="tx1"/>
                </a:solidFill>
              </a:rPr>
              <a:t>not </a:t>
            </a:r>
            <a:r>
              <a:rPr lang="fr-FR" sz="1000" b="1" dirty="0" err="1">
                <a:solidFill>
                  <a:schemeClr val="tx1"/>
                </a:solidFill>
              </a:rPr>
              <a:t>available</a:t>
            </a:r>
            <a:r>
              <a:rPr lang="fr-FR" sz="1000" b="1" dirty="0">
                <a:solidFill>
                  <a:schemeClr val="tx1"/>
                </a:solidFill>
              </a:rPr>
              <a:t> </a:t>
            </a:r>
            <a:r>
              <a:rPr lang="fr-FR" sz="1000" b="1" dirty="0" err="1">
                <a:solidFill>
                  <a:schemeClr val="tx1"/>
                </a:solidFill>
              </a:rPr>
              <a:t>any</a:t>
            </a:r>
            <a:r>
              <a:rPr lang="fr-FR" sz="1000" b="1" dirty="0">
                <a:solidFill>
                  <a:schemeClr val="tx1"/>
                </a:solidFill>
              </a:rPr>
              <a:t> longer</a:t>
            </a:r>
            <a:r>
              <a:rPr lang="fr-FR" sz="1000" dirty="0">
                <a:solidFill>
                  <a:schemeClr val="tx1"/>
                </a:solidFill>
              </a:rPr>
              <a:t> </a:t>
            </a:r>
            <a:r>
              <a:rPr lang="fr-FR" sz="1000" dirty="0" err="1">
                <a:solidFill>
                  <a:srgbClr val="0070C0"/>
                </a:solidFill>
              </a:rPr>
              <a:t>because</a:t>
            </a:r>
            <a:r>
              <a:rPr lang="fr-FR" sz="1000" dirty="0">
                <a:solidFill>
                  <a:srgbClr val="0070C0"/>
                </a:solidFill>
              </a:rPr>
              <a:t> </a:t>
            </a:r>
            <a:r>
              <a:rPr lang="fr-FR" sz="1000" dirty="0" err="1">
                <a:solidFill>
                  <a:srgbClr val="0070C0"/>
                </a:solidFill>
              </a:rPr>
              <a:t>they</a:t>
            </a:r>
            <a:r>
              <a:rPr lang="fr-FR" sz="1000" dirty="0">
                <a:solidFill>
                  <a:srgbClr val="0070C0"/>
                </a:solidFill>
              </a:rPr>
              <a:t> </a:t>
            </a:r>
            <a:r>
              <a:rPr lang="fr-FR" sz="1000" dirty="0" err="1">
                <a:solidFill>
                  <a:srgbClr val="0070C0"/>
                </a:solidFill>
              </a:rPr>
              <a:t>were</a:t>
            </a:r>
            <a:r>
              <a:rPr lang="fr-FR" sz="1000" dirty="0">
                <a:solidFill>
                  <a:srgbClr val="0070C0"/>
                </a:solidFill>
              </a:rPr>
              <a:t> </a:t>
            </a:r>
            <a:r>
              <a:rPr lang="fr-FR" sz="1000" dirty="0" err="1">
                <a:solidFill>
                  <a:srgbClr val="0070C0"/>
                </a:solidFill>
              </a:rPr>
              <a:t>stored</a:t>
            </a:r>
            <a:r>
              <a:rPr lang="fr-FR" sz="1000" dirty="0">
                <a:solidFill>
                  <a:srgbClr val="0070C0"/>
                </a:solidFill>
              </a:rPr>
              <a:t> </a:t>
            </a:r>
            <a:r>
              <a:rPr lang="fr-FR" sz="1000" b="1" dirty="0">
                <a:solidFill>
                  <a:srgbClr val="0070C0"/>
                </a:solidFill>
              </a:rPr>
              <a:t>but</a:t>
            </a:r>
            <a:r>
              <a:rPr lang="fr-FR" sz="1000" dirty="0">
                <a:solidFill>
                  <a:srgbClr val="0070C0"/>
                </a:solidFill>
              </a:rPr>
              <a:t> </a:t>
            </a:r>
            <a:r>
              <a:rPr lang="fr-FR" sz="1000" dirty="0" err="1">
                <a:solidFill>
                  <a:srgbClr val="0070C0"/>
                </a:solidFill>
              </a:rPr>
              <a:t>storage</a:t>
            </a:r>
            <a:r>
              <a:rPr lang="fr-FR" sz="1000" dirty="0">
                <a:solidFill>
                  <a:srgbClr val="0070C0"/>
                </a:solidFill>
              </a:rPr>
              <a:t> </a:t>
            </a:r>
            <a:r>
              <a:rPr lang="fr-FR" sz="1000" dirty="0" err="1">
                <a:solidFill>
                  <a:srgbClr val="0070C0"/>
                </a:solidFill>
              </a:rPr>
              <a:t>is</a:t>
            </a:r>
            <a:r>
              <a:rPr lang="fr-FR" sz="1000" dirty="0">
                <a:solidFill>
                  <a:srgbClr val="0070C0"/>
                </a:solidFill>
              </a:rPr>
              <a:t> </a:t>
            </a:r>
            <a:r>
              <a:rPr lang="fr-FR" sz="1000" dirty="0" err="1">
                <a:solidFill>
                  <a:srgbClr val="0070C0"/>
                </a:solidFill>
              </a:rPr>
              <a:t>now</a:t>
            </a:r>
            <a:r>
              <a:rPr lang="fr-FR" sz="1000" dirty="0">
                <a:solidFill>
                  <a:srgbClr val="0070C0"/>
                </a:solidFill>
              </a:rPr>
              <a:t> </a:t>
            </a:r>
            <a:r>
              <a:rPr lang="fr-FR" sz="1000" b="1" dirty="0" err="1">
                <a:solidFill>
                  <a:schemeClr val="tx1"/>
                </a:solidFill>
              </a:rPr>
              <a:t>too</a:t>
            </a:r>
            <a:r>
              <a:rPr lang="fr-FR" sz="1000" b="1" dirty="0">
                <a:solidFill>
                  <a:schemeClr val="tx1"/>
                </a:solidFill>
              </a:rPr>
              <a:t> </a:t>
            </a:r>
            <a:r>
              <a:rPr lang="fr-FR" sz="1000" b="1" dirty="0" err="1">
                <a:solidFill>
                  <a:schemeClr val="tx1"/>
                </a:solidFill>
              </a:rPr>
              <a:t>old</a:t>
            </a:r>
            <a:endParaRPr lang="fr-FR" sz="1000" b="1" dirty="0">
              <a:solidFill>
                <a:schemeClr val="tx1"/>
              </a:solidFill>
            </a:endParaRPr>
          </a:p>
        </p:txBody>
      </p:sp>
      <p:cxnSp>
        <p:nvCxnSpPr>
          <p:cNvPr id="23" name="Connecteur droit 22"/>
          <p:cNvCxnSpPr/>
          <p:nvPr/>
        </p:nvCxnSpPr>
        <p:spPr>
          <a:xfrm>
            <a:off x="1231515" y="2266911"/>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697801" y="2148144"/>
            <a:ext cx="1516455" cy="230832"/>
          </a:xfrm>
          <a:prstGeom prst="rect">
            <a:avLst/>
          </a:prstGeom>
          <a:solidFill>
            <a:schemeClr val="bg1"/>
          </a:solidFill>
          <a:ln>
            <a:solidFill>
              <a:schemeClr val="tx1"/>
            </a:solidFill>
          </a:ln>
        </p:spPr>
        <p:txBody>
          <a:bodyPr wrap="square" rtlCol="0" anchor="ctr">
            <a:spAutoFit/>
          </a:bodyPr>
          <a:lstStyle/>
          <a:p>
            <a:pPr algn="ctr"/>
            <a:r>
              <a:rPr lang="fr-FR" sz="900" b="1" dirty="0"/>
              <a:t>ON/OFF STATUS</a:t>
            </a:r>
          </a:p>
        </p:txBody>
      </p:sp>
      <p:sp>
        <p:nvSpPr>
          <p:cNvPr id="34" name="Triangle isocèle 33"/>
          <p:cNvSpPr/>
          <p:nvPr/>
        </p:nvSpPr>
        <p:spPr>
          <a:xfrm rot="10800000">
            <a:off x="2425071" y="2098192"/>
            <a:ext cx="143729" cy="1571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Légende encadrée 1 40"/>
          <p:cNvSpPr/>
          <p:nvPr/>
        </p:nvSpPr>
        <p:spPr>
          <a:xfrm>
            <a:off x="10394218" y="1475953"/>
            <a:ext cx="1737681" cy="417161"/>
          </a:xfrm>
          <a:prstGeom prst="borderCallout1">
            <a:avLst>
              <a:gd name="adj1" fmla="val 107321"/>
              <a:gd name="adj2" fmla="val 44614"/>
              <a:gd name="adj3" fmla="val 147983"/>
              <a:gd name="adj4" fmla="val 5335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When</a:t>
            </a:r>
            <a:r>
              <a:rPr lang="fr-FR" sz="1000" dirty="0">
                <a:solidFill>
                  <a:srgbClr val="0070C0"/>
                </a:solidFill>
              </a:rPr>
              <a:t> the </a:t>
            </a:r>
            <a:r>
              <a:rPr lang="fr-FR" sz="1000" b="1" dirty="0">
                <a:solidFill>
                  <a:srgbClr val="0070C0"/>
                </a:solidFill>
              </a:rPr>
              <a:t>MRM</a:t>
            </a:r>
            <a:r>
              <a:rPr lang="fr-FR" sz="1000" dirty="0">
                <a:solidFill>
                  <a:srgbClr val="0070C0"/>
                </a:solidFill>
              </a:rPr>
              <a:t> </a:t>
            </a:r>
            <a:r>
              <a:rPr lang="fr-FR" sz="1000" dirty="0" err="1">
                <a:solidFill>
                  <a:srgbClr val="0070C0"/>
                </a:solidFill>
              </a:rPr>
              <a:t>is</a:t>
            </a:r>
            <a:r>
              <a:rPr lang="fr-FR" sz="1000" dirty="0">
                <a:solidFill>
                  <a:srgbClr val="0070C0"/>
                </a:solidFill>
              </a:rPr>
              <a:t> </a:t>
            </a:r>
            <a:r>
              <a:rPr lang="fr-FR" sz="1000" dirty="0" err="1">
                <a:solidFill>
                  <a:srgbClr val="0070C0"/>
                </a:solidFill>
              </a:rPr>
              <a:t>finished</a:t>
            </a:r>
            <a:r>
              <a:rPr lang="fr-FR" sz="1000" dirty="0">
                <a:solidFill>
                  <a:srgbClr val="0070C0"/>
                </a:solidFill>
              </a:rPr>
              <a:t>, the system </a:t>
            </a:r>
            <a:r>
              <a:rPr lang="fr-FR" sz="1000" dirty="0" err="1">
                <a:solidFill>
                  <a:srgbClr val="0070C0"/>
                </a:solidFill>
              </a:rPr>
              <a:t>turns</a:t>
            </a:r>
            <a:r>
              <a:rPr lang="fr-FR" sz="1000" dirty="0">
                <a:solidFill>
                  <a:srgbClr val="0070C0"/>
                </a:solidFill>
              </a:rPr>
              <a:t> </a:t>
            </a:r>
            <a:r>
              <a:rPr lang="fr-FR" sz="1000" b="1" dirty="0">
                <a:solidFill>
                  <a:srgbClr val="0070C0"/>
                </a:solidFill>
              </a:rPr>
              <a:t>OFF</a:t>
            </a:r>
          </a:p>
        </p:txBody>
      </p:sp>
      <p:sp>
        <p:nvSpPr>
          <p:cNvPr id="52" name="Légende encadrée 1 51"/>
          <p:cNvSpPr/>
          <p:nvPr/>
        </p:nvSpPr>
        <p:spPr>
          <a:xfrm>
            <a:off x="3099301" y="1475941"/>
            <a:ext cx="2296501" cy="386192"/>
          </a:xfrm>
          <a:prstGeom prst="borderCallout1">
            <a:avLst>
              <a:gd name="adj1" fmla="val 96197"/>
              <a:gd name="adj2" fmla="val 67428"/>
              <a:gd name="adj3" fmla="val 163927"/>
              <a:gd name="adj4" fmla="val 76064"/>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From</a:t>
            </a:r>
            <a:r>
              <a:rPr lang="fr-FR" sz="1000" dirty="0">
                <a:solidFill>
                  <a:srgbClr val="0070C0"/>
                </a:solidFill>
              </a:rPr>
              <a:t> [3 </a:t>
            </a:r>
            <a:r>
              <a:rPr lang="fr-FR" sz="1000" dirty="0" err="1">
                <a:solidFill>
                  <a:srgbClr val="0070C0"/>
                </a:solidFill>
              </a:rPr>
              <a:t>months</a:t>
            </a:r>
            <a:r>
              <a:rPr lang="fr-FR" sz="1000" dirty="0">
                <a:solidFill>
                  <a:srgbClr val="0070C0"/>
                </a:solidFill>
              </a:rPr>
              <a:t>] </a:t>
            </a:r>
            <a:r>
              <a:rPr lang="fr-FR" sz="1000" dirty="0" err="1">
                <a:solidFill>
                  <a:srgbClr val="0070C0"/>
                </a:solidFill>
              </a:rPr>
              <a:t>ago</a:t>
            </a:r>
            <a:r>
              <a:rPr lang="fr-FR" sz="1000" dirty="0">
                <a:solidFill>
                  <a:srgbClr val="0070C0"/>
                </a:solidFill>
              </a:rPr>
              <a:t>, all information </a:t>
            </a:r>
            <a:r>
              <a:rPr lang="fr-FR" sz="1000" dirty="0" err="1">
                <a:solidFill>
                  <a:srgbClr val="0070C0"/>
                </a:solidFill>
              </a:rPr>
              <a:t>is</a:t>
            </a:r>
            <a:r>
              <a:rPr lang="fr-FR" sz="1000" dirty="0">
                <a:solidFill>
                  <a:srgbClr val="0070C0"/>
                </a:solidFill>
              </a:rPr>
              <a:t> </a:t>
            </a:r>
            <a:r>
              <a:rPr lang="fr-FR" sz="1000" b="1" dirty="0" err="1">
                <a:solidFill>
                  <a:srgbClr val="FF0000"/>
                </a:solidFill>
              </a:rPr>
              <a:t>always</a:t>
            </a:r>
            <a:r>
              <a:rPr lang="fr-FR" sz="1000" b="1" dirty="0">
                <a:solidFill>
                  <a:srgbClr val="FF0000"/>
                </a:solidFill>
              </a:rPr>
              <a:t> </a:t>
            </a:r>
            <a:r>
              <a:rPr lang="fr-FR" sz="1000" b="1" dirty="0" err="1">
                <a:solidFill>
                  <a:srgbClr val="FF0000"/>
                </a:solidFill>
              </a:rPr>
              <a:t>available</a:t>
            </a:r>
            <a:r>
              <a:rPr lang="fr-FR" sz="1000" dirty="0">
                <a:solidFill>
                  <a:srgbClr val="FF0000"/>
                </a:solidFill>
              </a:rPr>
              <a:t>, </a:t>
            </a:r>
            <a:r>
              <a:rPr lang="fr-FR" sz="1000" dirty="0" err="1">
                <a:solidFill>
                  <a:srgbClr val="FF0000"/>
                </a:solidFill>
              </a:rPr>
              <a:t>with</a:t>
            </a:r>
            <a:r>
              <a:rPr lang="fr-FR" sz="1000" dirty="0">
                <a:solidFill>
                  <a:srgbClr val="FF0000"/>
                </a:solidFill>
              </a:rPr>
              <a:t> time </a:t>
            </a:r>
            <a:r>
              <a:rPr lang="fr-FR" sz="1000" dirty="0" err="1">
                <a:solidFill>
                  <a:srgbClr val="FF0000"/>
                </a:solidFill>
              </a:rPr>
              <a:t>stamp</a:t>
            </a:r>
            <a:endParaRPr lang="fr-FR" sz="1000" dirty="0">
              <a:solidFill>
                <a:srgbClr val="FF0000"/>
              </a:solidFill>
            </a:endParaRPr>
          </a:p>
        </p:txBody>
      </p:sp>
      <p:cxnSp>
        <p:nvCxnSpPr>
          <p:cNvPr id="74" name="Connecteur droit 73"/>
          <p:cNvCxnSpPr/>
          <p:nvPr/>
        </p:nvCxnSpPr>
        <p:spPr>
          <a:xfrm>
            <a:off x="1242246" y="2522343"/>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ZoneTexte 85"/>
          <p:cNvSpPr txBox="1"/>
          <p:nvPr/>
        </p:nvSpPr>
        <p:spPr>
          <a:xfrm>
            <a:off x="695459" y="2395700"/>
            <a:ext cx="1518797" cy="230832"/>
          </a:xfrm>
          <a:prstGeom prst="rect">
            <a:avLst/>
          </a:prstGeom>
          <a:solidFill>
            <a:schemeClr val="bg1"/>
          </a:solidFill>
          <a:ln>
            <a:solidFill>
              <a:schemeClr val="tx1"/>
            </a:solidFill>
          </a:ln>
        </p:spPr>
        <p:txBody>
          <a:bodyPr wrap="square" rtlCol="0">
            <a:spAutoFit/>
          </a:bodyPr>
          <a:lstStyle/>
          <a:p>
            <a:pPr algn="ctr"/>
            <a:r>
              <a:rPr lang="fr-FR" sz="900" b="1" dirty="0"/>
              <a:t>TAKE-OVER</a:t>
            </a:r>
          </a:p>
        </p:txBody>
      </p:sp>
      <p:cxnSp>
        <p:nvCxnSpPr>
          <p:cNvPr id="111" name="Connecteur droit 110"/>
          <p:cNvCxnSpPr/>
          <p:nvPr/>
        </p:nvCxnSpPr>
        <p:spPr>
          <a:xfrm>
            <a:off x="1227219" y="2790654"/>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ZoneTexte 111"/>
          <p:cNvSpPr txBox="1"/>
          <p:nvPr/>
        </p:nvSpPr>
        <p:spPr>
          <a:xfrm>
            <a:off x="693117" y="2681604"/>
            <a:ext cx="1521139" cy="230832"/>
          </a:xfrm>
          <a:prstGeom prst="rect">
            <a:avLst/>
          </a:prstGeom>
          <a:solidFill>
            <a:schemeClr val="bg1"/>
          </a:solidFill>
          <a:ln>
            <a:solidFill>
              <a:schemeClr val="tx1"/>
            </a:solidFill>
          </a:ln>
        </p:spPr>
        <p:txBody>
          <a:bodyPr wrap="square" rtlCol="0" anchor="ctr">
            <a:spAutoFit/>
          </a:bodyPr>
          <a:lstStyle/>
          <a:p>
            <a:pPr algn="ctr"/>
            <a:r>
              <a:rPr lang="fr-FR" sz="900" b="1" dirty="0"/>
              <a:t>TRANSITION DEMAND</a:t>
            </a:r>
          </a:p>
        </p:txBody>
      </p:sp>
      <p:cxnSp>
        <p:nvCxnSpPr>
          <p:cNvPr id="125" name="Connecteur droit 124"/>
          <p:cNvCxnSpPr/>
          <p:nvPr/>
        </p:nvCxnSpPr>
        <p:spPr>
          <a:xfrm>
            <a:off x="1237950" y="3033207"/>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ZoneTexte 125"/>
          <p:cNvSpPr txBox="1"/>
          <p:nvPr/>
        </p:nvSpPr>
        <p:spPr>
          <a:xfrm>
            <a:off x="693117" y="2919442"/>
            <a:ext cx="1521139" cy="230832"/>
          </a:xfrm>
          <a:prstGeom prst="rect">
            <a:avLst/>
          </a:prstGeom>
          <a:solidFill>
            <a:schemeClr val="bg1"/>
          </a:solidFill>
          <a:ln>
            <a:solidFill>
              <a:schemeClr val="tx1"/>
            </a:solidFill>
          </a:ln>
        </p:spPr>
        <p:txBody>
          <a:bodyPr wrap="square" rtlCol="0">
            <a:spAutoFit/>
          </a:bodyPr>
          <a:lstStyle/>
          <a:p>
            <a:pPr algn="ctr"/>
            <a:r>
              <a:rPr lang="fr-FR" sz="900" b="1" dirty="0"/>
              <a:t>MRM</a:t>
            </a:r>
          </a:p>
        </p:txBody>
      </p:sp>
      <p:sp>
        <p:nvSpPr>
          <p:cNvPr id="134" name="ZoneTexte 133"/>
          <p:cNvSpPr txBox="1"/>
          <p:nvPr/>
        </p:nvSpPr>
        <p:spPr>
          <a:xfrm>
            <a:off x="2505396" y="1908941"/>
            <a:ext cx="697660" cy="307777"/>
          </a:xfrm>
          <a:prstGeom prst="rect">
            <a:avLst/>
          </a:prstGeom>
          <a:noFill/>
        </p:spPr>
        <p:txBody>
          <a:bodyPr wrap="square" rtlCol="0">
            <a:spAutoFit/>
          </a:bodyPr>
          <a:lstStyle/>
          <a:p>
            <a:r>
              <a:rPr lang="fr-FR" sz="1400" dirty="0"/>
              <a:t>ON</a:t>
            </a:r>
          </a:p>
        </p:txBody>
      </p:sp>
      <p:sp>
        <p:nvSpPr>
          <p:cNvPr id="135" name="ZoneTexte 134"/>
          <p:cNvSpPr txBox="1"/>
          <p:nvPr/>
        </p:nvSpPr>
        <p:spPr>
          <a:xfrm>
            <a:off x="11339242" y="1913740"/>
            <a:ext cx="697660" cy="307777"/>
          </a:xfrm>
          <a:prstGeom prst="rect">
            <a:avLst/>
          </a:prstGeom>
          <a:noFill/>
        </p:spPr>
        <p:txBody>
          <a:bodyPr wrap="square" rtlCol="0">
            <a:spAutoFit/>
          </a:bodyPr>
          <a:lstStyle/>
          <a:p>
            <a:r>
              <a:rPr lang="fr-FR" sz="1400" dirty="0">
                <a:solidFill>
                  <a:srgbClr val="FF0000"/>
                </a:solidFill>
              </a:rPr>
              <a:t>OFF</a:t>
            </a:r>
          </a:p>
        </p:txBody>
      </p:sp>
      <p:sp>
        <p:nvSpPr>
          <p:cNvPr id="139" name="Triangle isocèle 138"/>
          <p:cNvSpPr/>
          <p:nvPr/>
        </p:nvSpPr>
        <p:spPr>
          <a:xfrm rot="10800000">
            <a:off x="4779764" y="2096044"/>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0" name="ZoneTexte 139"/>
          <p:cNvSpPr txBox="1"/>
          <p:nvPr/>
        </p:nvSpPr>
        <p:spPr>
          <a:xfrm>
            <a:off x="4872966" y="1906793"/>
            <a:ext cx="697660" cy="307777"/>
          </a:xfrm>
          <a:prstGeom prst="rect">
            <a:avLst/>
          </a:prstGeom>
          <a:noFill/>
        </p:spPr>
        <p:txBody>
          <a:bodyPr wrap="square" rtlCol="0">
            <a:spAutoFit/>
          </a:bodyPr>
          <a:lstStyle/>
          <a:p>
            <a:r>
              <a:rPr lang="fr-FR" sz="1400" dirty="0">
                <a:solidFill>
                  <a:srgbClr val="FF0000"/>
                </a:solidFill>
              </a:rPr>
              <a:t>ON</a:t>
            </a:r>
          </a:p>
        </p:txBody>
      </p:sp>
      <p:sp>
        <p:nvSpPr>
          <p:cNvPr id="141" name="Triangle isocèle 140"/>
          <p:cNvSpPr/>
          <p:nvPr/>
        </p:nvSpPr>
        <p:spPr>
          <a:xfrm rot="10800000">
            <a:off x="5395802" y="2609056"/>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2" name="Triangle isocèle 141"/>
          <p:cNvSpPr/>
          <p:nvPr/>
        </p:nvSpPr>
        <p:spPr>
          <a:xfrm rot="10800000">
            <a:off x="5638355" y="2349328"/>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3" name="Triangle isocèle 142"/>
          <p:cNvSpPr/>
          <p:nvPr/>
        </p:nvSpPr>
        <p:spPr>
          <a:xfrm rot="10800000">
            <a:off x="7271828" y="211536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4" name="Triangle isocèle 143"/>
          <p:cNvSpPr/>
          <p:nvPr/>
        </p:nvSpPr>
        <p:spPr>
          <a:xfrm rot="10800000">
            <a:off x="8068171" y="2628374"/>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5" name="Triangle isocèle 144"/>
          <p:cNvSpPr/>
          <p:nvPr/>
        </p:nvSpPr>
        <p:spPr>
          <a:xfrm rot="10800000">
            <a:off x="8297846" y="2368650"/>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6" name="Triangle isocèle 145"/>
          <p:cNvSpPr/>
          <p:nvPr/>
        </p:nvSpPr>
        <p:spPr>
          <a:xfrm rot="10800000">
            <a:off x="9789651" y="2108928"/>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7" name="Triangle isocèle 146"/>
          <p:cNvSpPr/>
          <p:nvPr/>
        </p:nvSpPr>
        <p:spPr>
          <a:xfrm rot="10800000">
            <a:off x="11255695" y="2106780"/>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8" name="Triangle isocèle 147"/>
          <p:cNvSpPr/>
          <p:nvPr/>
        </p:nvSpPr>
        <p:spPr>
          <a:xfrm rot="10800000">
            <a:off x="10493697" y="261979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49" name="Triangle isocèle 148"/>
          <p:cNvSpPr/>
          <p:nvPr/>
        </p:nvSpPr>
        <p:spPr>
          <a:xfrm rot="10800000">
            <a:off x="10800645" y="2900976"/>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50" name="ZoneTexte 149"/>
          <p:cNvSpPr txBox="1"/>
          <p:nvPr/>
        </p:nvSpPr>
        <p:spPr>
          <a:xfrm>
            <a:off x="3880218" y="1924471"/>
            <a:ext cx="697660" cy="307777"/>
          </a:xfrm>
          <a:prstGeom prst="rect">
            <a:avLst/>
          </a:prstGeom>
          <a:noFill/>
        </p:spPr>
        <p:txBody>
          <a:bodyPr wrap="square" rtlCol="0">
            <a:spAutoFit/>
          </a:bodyPr>
          <a:lstStyle/>
          <a:p>
            <a:r>
              <a:rPr lang="fr-FR" sz="1400" dirty="0"/>
              <a:t>OFF</a:t>
            </a:r>
          </a:p>
        </p:txBody>
      </p:sp>
      <p:sp>
        <p:nvSpPr>
          <p:cNvPr id="151" name="Triangle isocèle 150"/>
          <p:cNvSpPr/>
          <p:nvPr/>
        </p:nvSpPr>
        <p:spPr>
          <a:xfrm rot="10800000">
            <a:off x="3800962" y="2108923"/>
            <a:ext cx="143729" cy="1571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Triangle isocèle 151"/>
          <p:cNvSpPr/>
          <p:nvPr/>
        </p:nvSpPr>
        <p:spPr>
          <a:xfrm rot="10800000">
            <a:off x="3090474" y="2621935"/>
            <a:ext cx="143729" cy="1571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Triangle isocèle 152"/>
          <p:cNvSpPr/>
          <p:nvPr/>
        </p:nvSpPr>
        <p:spPr>
          <a:xfrm rot="10800000">
            <a:off x="3500454" y="2877367"/>
            <a:ext cx="143729" cy="15713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Légende encadrée 1 153"/>
          <p:cNvSpPr/>
          <p:nvPr/>
        </p:nvSpPr>
        <p:spPr>
          <a:xfrm>
            <a:off x="5459334" y="1475941"/>
            <a:ext cx="2467168" cy="403413"/>
          </a:xfrm>
          <a:prstGeom prst="borderCallout1">
            <a:avLst>
              <a:gd name="adj1" fmla="val 101252"/>
              <a:gd name="adj2" fmla="val 22613"/>
              <a:gd name="adj3" fmla="val 221410"/>
              <a:gd name="adj4" fmla="val 11594"/>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When</a:t>
            </a:r>
            <a:r>
              <a:rPr lang="fr-FR" sz="1000" dirty="0">
                <a:solidFill>
                  <a:srgbClr val="0070C0"/>
                </a:solidFill>
              </a:rPr>
              <a:t> the driver </a:t>
            </a:r>
            <a:r>
              <a:rPr lang="fr-FR" sz="1000" b="1" dirty="0" err="1">
                <a:solidFill>
                  <a:srgbClr val="0070C0"/>
                </a:solidFill>
              </a:rPr>
              <a:t>Takes</a:t>
            </a:r>
            <a:r>
              <a:rPr lang="fr-FR" sz="1000" b="1" dirty="0">
                <a:solidFill>
                  <a:srgbClr val="0070C0"/>
                </a:solidFill>
              </a:rPr>
              <a:t> Over</a:t>
            </a:r>
            <a:r>
              <a:rPr lang="fr-FR" sz="1000" dirty="0">
                <a:solidFill>
                  <a:srgbClr val="0070C0"/>
                </a:solidFill>
              </a:rPr>
              <a:t> </a:t>
            </a:r>
            <a:r>
              <a:rPr lang="fr-FR" sz="1000" dirty="0" err="1">
                <a:solidFill>
                  <a:srgbClr val="0070C0"/>
                </a:solidFill>
              </a:rPr>
              <a:t>after</a:t>
            </a:r>
            <a:r>
              <a:rPr lang="fr-FR" sz="1000" dirty="0">
                <a:solidFill>
                  <a:srgbClr val="0070C0"/>
                </a:solidFill>
              </a:rPr>
              <a:t> </a:t>
            </a:r>
            <a:r>
              <a:rPr lang="fr-FR" sz="1000" dirty="0" err="1">
                <a:solidFill>
                  <a:srgbClr val="0070C0"/>
                </a:solidFill>
              </a:rPr>
              <a:t>being</a:t>
            </a:r>
            <a:r>
              <a:rPr lang="fr-FR" sz="1000" dirty="0">
                <a:solidFill>
                  <a:srgbClr val="0070C0"/>
                </a:solidFill>
              </a:rPr>
              <a:t> </a:t>
            </a:r>
            <a:r>
              <a:rPr lang="fr-FR" sz="1000" dirty="0" err="1">
                <a:solidFill>
                  <a:srgbClr val="0070C0"/>
                </a:solidFill>
              </a:rPr>
              <a:t>requested</a:t>
            </a:r>
            <a:r>
              <a:rPr lang="fr-FR" sz="1000" dirty="0">
                <a:solidFill>
                  <a:srgbClr val="0070C0"/>
                </a:solidFill>
              </a:rPr>
              <a:t>, the system </a:t>
            </a:r>
            <a:r>
              <a:rPr lang="fr-FR" sz="1000" dirty="0" err="1">
                <a:solidFill>
                  <a:srgbClr val="0070C0"/>
                </a:solidFill>
              </a:rPr>
              <a:t>turns</a:t>
            </a:r>
            <a:r>
              <a:rPr lang="fr-FR" sz="1000" dirty="0">
                <a:solidFill>
                  <a:srgbClr val="0070C0"/>
                </a:solidFill>
              </a:rPr>
              <a:t> </a:t>
            </a:r>
            <a:r>
              <a:rPr lang="fr-FR" sz="1000" b="1" dirty="0">
                <a:solidFill>
                  <a:srgbClr val="0070C0"/>
                </a:solidFill>
              </a:rPr>
              <a:t>OFF</a:t>
            </a:r>
          </a:p>
        </p:txBody>
      </p:sp>
      <p:sp>
        <p:nvSpPr>
          <p:cNvPr id="155" name="Légende encadrée 1 154"/>
          <p:cNvSpPr/>
          <p:nvPr/>
        </p:nvSpPr>
        <p:spPr>
          <a:xfrm>
            <a:off x="7980603" y="1486876"/>
            <a:ext cx="2349220" cy="392478"/>
          </a:xfrm>
          <a:prstGeom prst="borderCallout1">
            <a:avLst>
              <a:gd name="adj1" fmla="val 101340"/>
              <a:gd name="adj2" fmla="val 90712"/>
              <a:gd name="adj3" fmla="val 348150"/>
              <a:gd name="adj4" fmla="val 12262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When</a:t>
            </a:r>
            <a:r>
              <a:rPr lang="fr-FR" sz="1000" dirty="0">
                <a:solidFill>
                  <a:srgbClr val="0070C0"/>
                </a:solidFill>
              </a:rPr>
              <a:t> the driver </a:t>
            </a:r>
            <a:r>
              <a:rPr lang="fr-FR" sz="1000" dirty="0" err="1">
                <a:solidFill>
                  <a:srgbClr val="0070C0"/>
                </a:solidFill>
              </a:rPr>
              <a:t>does</a:t>
            </a:r>
            <a:r>
              <a:rPr lang="fr-FR" sz="1000" dirty="0">
                <a:solidFill>
                  <a:srgbClr val="0070C0"/>
                </a:solidFill>
              </a:rPr>
              <a:t> not </a:t>
            </a:r>
            <a:r>
              <a:rPr lang="fr-FR" sz="1000" dirty="0" err="1">
                <a:solidFill>
                  <a:srgbClr val="0070C0"/>
                </a:solidFill>
              </a:rPr>
              <a:t>respond</a:t>
            </a:r>
            <a:r>
              <a:rPr lang="fr-FR" sz="1000" dirty="0">
                <a:solidFill>
                  <a:srgbClr val="0070C0"/>
                </a:solidFill>
              </a:rPr>
              <a:t> to </a:t>
            </a:r>
            <a:r>
              <a:rPr lang="fr-FR" sz="1000" b="1" dirty="0">
                <a:solidFill>
                  <a:srgbClr val="0070C0"/>
                </a:solidFill>
              </a:rPr>
              <a:t>TD</a:t>
            </a:r>
            <a:r>
              <a:rPr lang="fr-FR" sz="1000" dirty="0">
                <a:solidFill>
                  <a:srgbClr val="0070C0"/>
                </a:solidFill>
              </a:rPr>
              <a:t>, the system </a:t>
            </a:r>
            <a:r>
              <a:rPr lang="fr-FR" sz="1000" dirty="0" err="1">
                <a:solidFill>
                  <a:srgbClr val="0070C0"/>
                </a:solidFill>
              </a:rPr>
              <a:t>proceeds</a:t>
            </a:r>
            <a:r>
              <a:rPr lang="fr-FR" sz="1000" dirty="0">
                <a:solidFill>
                  <a:srgbClr val="0070C0"/>
                </a:solidFill>
              </a:rPr>
              <a:t> to a </a:t>
            </a:r>
            <a:r>
              <a:rPr lang="fr-FR" sz="1000" b="1" dirty="0">
                <a:solidFill>
                  <a:srgbClr val="0070C0"/>
                </a:solidFill>
              </a:rPr>
              <a:t>MRM</a:t>
            </a:r>
          </a:p>
        </p:txBody>
      </p:sp>
      <p:cxnSp>
        <p:nvCxnSpPr>
          <p:cNvPr id="156" name="Connecteur droit 155"/>
          <p:cNvCxnSpPr/>
          <p:nvPr/>
        </p:nvCxnSpPr>
        <p:spPr>
          <a:xfrm>
            <a:off x="5048518" y="3464857"/>
            <a:ext cx="6608440" cy="62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ZoneTexte 156"/>
          <p:cNvSpPr txBox="1"/>
          <p:nvPr/>
        </p:nvSpPr>
        <p:spPr>
          <a:xfrm>
            <a:off x="224359" y="3316215"/>
            <a:ext cx="2007573" cy="246221"/>
          </a:xfrm>
          <a:prstGeom prst="rect">
            <a:avLst/>
          </a:prstGeom>
          <a:solidFill>
            <a:schemeClr val="bg1"/>
          </a:solidFill>
          <a:ln>
            <a:solidFill>
              <a:srgbClr val="FF0000"/>
            </a:solidFill>
          </a:ln>
        </p:spPr>
        <p:txBody>
          <a:bodyPr wrap="square" rtlCol="0" anchor="ctr">
            <a:spAutoFit/>
          </a:bodyPr>
          <a:lstStyle/>
          <a:p>
            <a:pPr algn="ctr"/>
            <a:r>
              <a:rPr lang="fr-FR" sz="1000" b="1" dirty="0" err="1">
                <a:solidFill>
                  <a:srgbClr val="FF0000"/>
                </a:solidFill>
              </a:rPr>
              <a:t>Who</a:t>
            </a:r>
            <a:r>
              <a:rPr lang="fr-FR" sz="1000" b="1" dirty="0">
                <a:solidFill>
                  <a:srgbClr val="FF0000"/>
                </a:solidFill>
              </a:rPr>
              <a:t> </a:t>
            </a:r>
            <a:r>
              <a:rPr lang="fr-FR" sz="1000" b="1" dirty="0" err="1">
                <a:solidFill>
                  <a:srgbClr val="FF0000"/>
                </a:solidFill>
              </a:rPr>
              <a:t>was</a:t>
            </a:r>
            <a:r>
              <a:rPr lang="fr-FR" sz="1000" b="1" dirty="0">
                <a:solidFill>
                  <a:srgbClr val="FF0000"/>
                </a:solidFill>
              </a:rPr>
              <a:t> </a:t>
            </a:r>
            <a:r>
              <a:rPr lang="fr-FR" sz="1000" b="1" dirty="0" err="1">
                <a:solidFill>
                  <a:srgbClr val="FF0000"/>
                </a:solidFill>
              </a:rPr>
              <a:t>requested</a:t>
            </a:r>
            <a:r>
              <a:rPr lang="fr-FR" sz="1000" b="1" dirty="0">
                <a:solidFill>
                  <a:srgbClr val="FF0000"/>
                </a:solidFill>
              </a:rPr>
              <a:t> to drive ?</a:t>
            </a:r>
          </a:p>
        </p:txBody>
      </p:sp>
      <p:cxnSp>
        <p:nvCxnSpPr>
          <p:cNvPr id="158" name="Connecteur droit 157"/>
          <p:cNvCxnSpPr/>
          <p:nvPr/>
        </p:nvCxnSpPr>
        <p:spPr>
          <a:xfrm>
            <a:off x="5048518" y="3719418"/>
            <a:ext cx="6619171" cy="71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9" name="ZoneTexte 158"/>
          <p:cNvSpPr txBox="1"/>
          <p:nvPr/>
        </p:nvSpPr>
        <p:spPr>
          <a:xfrm>
            <a:off x="222211" y="3597735"/>
            <a:ext cx="2009721" cy="246221"/>
          </a:xfrm>
          <a:prstGeom prst="rect">
            <a:avLst/>
          </a:prstGeom>
          <a:solidFill>
            <a:schemeClr val="bg1"/>
          </a:solidFill>
          <a:ln>
            <a:solidFill>
              <a:srgbClr val="FF0000"/>
            </a:solidFill>
          </a:ln>
        </p:spPr>
        <p:txBody>
          <a:bodyPr wrap="square" rtlCol="0">
            <a:spAutoFit/>
          </a:bodyPr>
          <a:lstStyle/>
          <a:p>
            <a:pPr algn="ctr"/>
            <a:r>
              <a:rPr lang="fr-FR" sz="1000" b="1" dirty="0" err="1">
                <a:solidFill>
                  <a:srgbClr val="FF0000"/>
                </a:solidFill>
              </a:rPr>
              <a:t>Who</a:t>
            </a:r>
            <a:r>
              <a:rPr lang="fr-FR" sz="1000" b="1" dirty="0">
                <a:solidFill>
                  <a:srgbClr val="FF0000"/>
                </a:solidFill>
              </a:rPr>
              <a:t> </a:t>
            </a:r>
            <a:r>
              <a:rPr lang="fr-FR" sz="1000" b="1" dirty="0" err="1">
                <a:solidFill>
                  <a:srgbClr val="FF0000"/>
                </a:solidFill>
              </a:rPr>
              <a:t>was</a:t>
            </a:r>
            <a:r>
              <a:rPr lang="fr-FR" sz="1000" b="1" dirty="0">
                <a:solidFill>
                  <a:srgbClr val="FF0000"/>
                </a:solidFill>
              </a:rPr>
              <a:t> </a:t>
            </a:r>
            <a:r>
              <a:rPr lang="fr-FR" sz="1000" b="1" dirty="0" err="1">
                <a:solidFill>
                  <a:srgbClr val="FF0000"/>
                </a:solidFill>
              </a:rPr>
              <a:t>actually</a:t>
            </a:r>
            <a:r>
              <a:rPr lang="fr-FR" sz="1000" b="1" dirty="0">
                <a:solidFill>
                  <a:srgbClr val="FF0000"/>
                </a:solidFill>
              </a:rPr>
              <a:t> </a:t>
            </a:r>
            <a:r>
              <a:rPr lang="fr-FR" sz="1000" b="1" dirty="0" err="1">
                <a:solidFill>
                  <a:srgbClr val="FF0000"/>
                </a:solidFill>
              </a:rPr>
              <a:t>driving</a:t>
            </a:r>
            <a:r>
              <a:rPr lang="fr-FR" sz="1000" b="1" dirty="0">
                <a:solidFill>
                  <a:srgbClr val="FF0000"/>
                </a:solidFill>
              </a:rPr>
              <a:t> ?</a:t>
            </a:r>
          </a:p>
        </p:txBody>
      </p:sp>
      <p:cxnSp>
        <p:nvCxnSpPr>
          <p:cNvPr id="4" name="Connecteur droit 3"/>
          <p:cNvCxnSpPr/>
          <p:nvPr/>
        </p:nvCxnSpPr>
        <p:spPr>
          <a:xfrm flipV="1">
            <a:off x="4884856" y="3719418"/>
            <a:ext cx="843564" cy="33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V="1">
            <a:off x="4882708" y="3467706"/>
            <a:ext cx="572079" cy="5199"/>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V="1">
            <a:off x="7366182" y="3465643"/>
            <a:ext cx="773853" cy="5115"/>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V="1">
            <a:off x="7376913" y="3719752"/>
            <a:ext cx="1010999" cy="6439"/>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4855340" y="3464419"/>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sp>
        <p:nvSpPr>
          <p:cNvPr id="169" name="ZoneTexte 168"/>
          <p:cNvSpPr txBox="1"/>
          <p:nvPr/>
        </p:nvSpPr>
        <p:spPr>
          <a:xfrm>
            <a:off x="6050930" y="3475150"/>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sp>
        <p:nvSpPr>
          <p:cNvPr id="170" name="ZoneTexte 169"/>
          <p:cNvSpPr txBox="1"/>
          <p:nvPr/>
        </p:nvSpPr>
        <p:spPr>
          <a:xfrm>
            <a:off x="7351693" y="3475150"/>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sp>
        <p:nvSpPr>
          <p:cNvPr id="171" name="ZoneTexte 170"/>
          <p:cNvSpPr txBox="1"/>
          <p:nvPr/>
        </p:nvSpPr>
        <p:spPr>
          <a:xfrm>
            <a:off x="9770774" y="3453958"/>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sp>
        <p:nvSpPr>
          <p:cNvPr id="172" name="ZoneTexte 171"/>
          <p:cNvSpPr txBox="1"/>
          <p:nvPr/>
        </p:nvSpPr>
        <p:spPr>
          <a:xfrm>
            <a:off x="10865489" y="3453212"/>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cxnSp>
        <p:nvCxnSpPr>
          <p:cNvPr id="173" name="Connecteur droit 172"/>
          <p:cNvCxnSpPr/>
          <p:nvPr/>
        </p:nvCxnSpPr>
        <p:spPr>
          <a:xfrm flipV="1">
            <a:off x="9847508" y="3464857"/>
            <a:ext cx="737823" cy="161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p:nvCxnSpPr>
        <p:spPr>
          <a:xfrm flipV="1">
            <a:off x="9871118" y="3719418"/>
            <a:ext cx="1468124" cy="248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2" name="Connecteur droit 221"/>
          <p:cNvCxnSpPr/>
          <p:nvPr/>
        </p:nvCxnSpPr>
        <p:spPr>
          <a:xfrm>
            <a:off x="1229367" y="5085239"/>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3" name="ZoneTexte 222"/>
          <p:cNvSpPr txBox="1"/>
          <p:nvPr/>
        </p:nvSpPr>
        <p:spPr>
          <a:xfrm>
            <a:off x="693118" y="4959838"/>
            <a:ext cx="1518990" cy="230832"/>
          </a:xfrm>
          <a:prstGeom prst="rect">
            <a:avLst/>
          </a:prstGeom>
          <a:solidFill>
            <a:schemeClr val="bg1"/>
          </a:solidFill>
          <a:ln>
            <a:solidFill>
              <a:schemeClr val="tx1"/>
            </a:solidFill>
          </a:ln>
        </p:spPr>
        <p:txBody>
          <a:bodyPr wrap="square" rtlCol="0" anchor="ctr">
            <a:spAutoFit/>
          </a:bodyPr>
          <a:lstStyle/>
          <a:p>
            <a:pPr algn="ctr"/>
            <a:r>
              <a:rPr lang="fr-FR" sz="900" b="1" dirty="0"/>
              <a:t>ON/OFF STATUS</a:t>
            </a:r>
          </a:p>
        </p:txBody>
      </p:sp>
      <p:sp>
        <p:nvSpPr>
          <p:cNvPr id="226" name="Légende encadrée 1 225"/>
          <p:cNvSpPr/>
          <p:nvPr/>
        </p:nvSpPr>
        <p:spPr>
          <a:xfrm>
            <a:off x="1828800" y="4294269"/>
            <a:ext cx="2096664" cy="386192"/>
          </a:xfrm>
          <a:prstGeom prst="borderCallout1">
            <a:avLst>
              <a:gd name="adj1" fmla="val 96197"/>
              <a:gd name="adj2" fmla="val 80620"/>
              <a:gd name="adj3" fmla="val 227289"/>
              <a:gd name="adj4" fmla="val 9958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When</a:t>
            </a:r>
            <a:r>
              <a:rPr lang="fr-FR" sz="1000" dirty="0">
                <a:solidFill>
                  <a:srgbClr val="0070C0"/>
                </a:solidFill>
              </a:rPr>
              <a:t> the driver </a:t>
            </a:r>
            <a:r>
              <a:rPr lang="fr-FR" sz="1000" dirty="0" err="1">
                <a:solidFill>
                  <a:srgbClr val="0070C0"/>
                </a:solidFill>
              </a:rPr>
              <a:t>decides</a:t>
            </a:r>
            <a:r>
              <a:rPr lang="fr-FR" sz="1000" dirty="0">
                <a:solidFill>
                  <a:srgbClr val="0070C0"/>
                </a:solidFill>
              </a:rPr>
              <a:t> to </a:t>
            </a:r>
            <a:r>
              <a:rPr lang="fr-FR" sz="1000" dirty="0" err="1">
                <a:solidFill>
                  <a:srgbClr val="0070C0"/>
                </a:solidFill>
              </a:rPr>
              <a:t>Take</a:t>
            </a:r>
            <a:r>
              <a:rPr lang="fr-FR" sz="1000" dirty="0">
                <a:solidFill>
                  <a:srgbClr val="0070C0"/>
                </a:solidFill>
              </a:rPr>
              <a:t> Over </a:t>
            </a:r>
            <a:r>
              <a:rPr lang="fr-FR" sz="1000" dirty="0" err="1">
                <a:solidFill>
                  <a:srgbClr val="0070C0"/>
                </a:solidFill>
              </a:rPr>
              <a:t>it</a:t>
            </a:r>
            <a:r>
              <a:rPr lang="fr-FR" sz="1000" dirty="0">
                <a:solidFill>
                  <a:srgbClr val="0070C0"/>
                </a:solidFill>
              </a:rPr>
              <a:t>, the system </a:t>
            </a:r>
            <a:r>
              <a:rPr lang="fr-FR" sz="1000" dirty="0" err="1">
                <a:solidFill>
                  <a:srgbClr val="0070C0"/>
                </a:solidFill>
              </a:rPr>
              <a:t>turns</a:t>
            </a:r>
            <a:r>
              <a:rPr lang="fr-FR" sz="1000" dirty="0">
                <a:solidFill>
                  <a:srgbClr val="0070C0"/>
                </a:solidFill>
              </a:rPr>
              <a:t> </a:t>
            </a:r>
            <a:r>
              <a:rPr lang="fr-FR" sz="1000" b="1" dirty="0">
                <a:solidFill>
                  <a:srgbClr val="0070C0"/>
                </a:solidFill>
              </a:rPr>
              <a:t>OFF</a:t>
            </a:r>
          </a:p>
        </p:txBody>
      </p:sp>
      <p:cxnSp>
        <p:nvCxnSpPr>
          <p:cNvPr id="227" name="Connecteur droit 226"/>
          <p:cNvCxnSpPr/>
          <p:nvPr/>
        </p:nvCxnSpPr>
        <p:spPr>
          <a:xfrm>
            <a:off x="1227219" y="5340671"/>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8" name="ZoneTexte 227"/>
          <p:cNvSpPr txBox="1"/>
          <p:nvPr/>
        </p:nvSpPr>
        <p:spPr>
          <a:xfrm>
            <a:off x="690772" y="5200760"/>
            <a:ext cx="1521336" cy="230832"/>
          </a:xfrm>
          <a:prstGeom prst="rect">
            <a:avLst/>
          </a:prstGeom>
          <a:solidFill>
            <a:schemeClr val="bg1"/>
          </a:solidFill>
          <a:ln>
            <a:solidFill>
              <a:schemeClr val="tx1"/>
            </a:solidFill>
          </a:ln>
        </p:spPr>
        <p:txBody>
          <a:bodyPr wrap="square" rtlCol="0">
            <a:spAutoFit/>
          </a:bodyPr>
          <a:lstStyle/>
          <a:p>
            <a:pPr algn="ctr"/>
            <a:r>
              <a:rPr lang="fr-FR" sz="900" b="1" dirty="0"/>
              <a:t>TAKE-OVER</a:t>
            </a:r>
          </a:p>
        </p:txBody>
      </p:sp>
      <p:cxnSp>
        <p:nvCxnSpPr>
          <p:cNvPr id="229" name="Connecteur droit 228"/>
          <p:cNvCxnSpPr/>
          <p:nvPr/>
        </p:nvCxnSpPr>
        <p:spPr>
          <a:xfrm>
            <a:off x="1225071" y="5608982"/>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0" name="ZoneTexte 229"/>
          <p:cNvSpPr txBox="1"/>
          <p:nvPr/>
        </p:nvSpPr>
        <p:spPr>
          <a:xfrm>
            <a:off x="700144" y="5473698"/>
            <a:ext cx="1511963" cy="230832"/>
          </a:xfrm>
          <a:prstGeom prst="rect">
            <a:avLst/>
          </a:prstGeom>
          <a:solidFill>
            <a:schemeClr val="bg1"/>
          </a:solidFill>
          <a:ln>
            <a:solidFill>
              <a:schemeClr val="tx1"/>
            </a:solidFill>
          </a:ln>
        </p:spPr>
        <p:txBody>
          <a:bodyPr wrap="square" rtlCol="0" anchor="ctr">
            <a:spAutoFit/>
          </a:bodyPr>
          <a:lstStyle/>
          <a:p>
            <a:pPr algn="ctr"/>
            <a:r>
              <a:rPr lang="fr-FR" sz="900" b="1" dirty="0"/>
              <a:t>TRANSITION DEMAND</a:t>
            </a:r>
          </a:p>
        </p:txBody>
      </p:sp>
      <p:cxnSp>
        <p:nvCxnSpPr>
          <p:cNvPr id="231" name="Connecteur droit 230"/>
          <p:cNvCxnSpPr/>
          <p:nvPr/>
        </p:nvCxnSpPr>
        <p:spPr>
          <a:xfrm>
            <a:off x="1235802" y="5851535"/>
            <a:ext cx="10419008"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32" name="ZoneTexte 231"/>
          <p:cNvSpPr txBox="1"/>
          <p:nvPr/>
        </p:nvSpPr>
        <p:spPr>
          <a:xfrm>
            <a:off x="700144" y="5724503"/>
            <a:ext cx="1511963" cy="230832"/>
          </a:xfrm>
          <a:prstGeom prst="rect">
            <a:avLst/>
          </a:prstGeom>
          <a:solidFill>
            <a:schemeClr val="bg1"/>
          </a:solidFill>
          <a:ln>
            <a:solidFill>
              <a:schemeClr val="tx1"/>
            </a:solidFill>
          </a:ln>
        </p:spPr>
        <p:txBody>
          <a:bodyPr wrap="square" rtlCol="0">
            <a:spAutoFit/>
          </a:bodyPr>
          <a:lstStyle/>
          <a:p>
            <a:pPr algn="ctr"/>
            <a:r>
              <a:rPr lang="fr-FR" sz="900" b="1" dirty="0"/>
              <a:t>MRM</a:t>
            </a:r>
          </a:p>
        </p:txBody>
      </p:sp>
      <p:sp>
        <p:nvSpPr>
          <p:cNvPr id="235" name="Triangle isocèle 234"/>
          <p:cNvSpPr/>
          <p:nvPr/>
        </p:nvSpPr>
        <p:spPr>
          <a:xfrm rot="10800000">
            <a:off x="3180637" y="491437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36" name="ZoneTexte 235"/>
          <p:cNvSpPr txBox="1"/>
          <p:nvPr/>
        </p:nvSpPr>
        <p:spPr>
          <a:xfrm>
            <a:off x="3260961" y="4725121"/>
            <a:ext cx="697660" cy="307777"/>
          </a:xfrm>
          <a:prstGeom prst="rect">
            <a:avLst/>
          </a:prstGeom>
          <a:noFill/>
        </p:spPr>
        <p:txBody>
          <a:bodyPr wrap="square" rtlCol="0">
            <a:spAutoFit/>
          </a:bodyPr>
          <a:lstStyle/>
          <a:p>
            <a:r>
              <a:rPr lang="fr-FR" sz="1400" dirty="0">
                <a:solidFill>
                  <a:srgbClr val="FF0000"/>
                </a:solidFill>
              </a:rPr>
              <a:t>ON</a:t>
            </a:r>
          </a:p>
        </p:txBody>
      </p:sp>
      <p:sp>
        <p:nvSpPr>
          <p:cNvPr id="237" name="Triangle isocèle 236"/>
          <p:cNvSpPr/>
          <p:nvPr/>
        </p:nvSpPr>
        <p:spPr>
          <a:xfrm rot="10800000">
            <a:off x="3925465" y="5182683"/>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38" name="Triangle isocèle 237"/>
          <p:cNvSpPr/>
          <p:nvPr/>
        </p:nvSpPr>
        <p:spPr>
          <a:xfrm rot="10800000">
            <a:off x="4927869" y="4935834"/>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39" name="Triangle isocèle 238"/>
          <p:cNvSpPr/>
          <p:nvPr/>
        </p:nvSpPr>
        <p:spPr>
          <a:xfrm rot="10800000">
            <a:off x="7591653" y="4933690"/>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40" name="Triangle isocèle 239"/>
          <p:cNvSpPr/>
          <p:nvPr/>
        </p:nvSpPr>
        <p:spPr>
          <a:xfrm rot="10800000">
            <a:off x="5928130" y="544670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41" name="Triangle isocèle 240"/>
          <p:cNvSpPr/>
          <p:nvPr/>
        </p:nvSpPr>
        <p:spPr>
          <a:xfrm rot="10800000">
            <a:off x="6569930" y="5186978"/>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44" name="Triangle isocèle 243"/>
          <p:cNvSpPr/>
          <p:nvPr/>
        </p:nvSpPr>
        <p:spPr>
          <a:xfrm rot="10800000">
            <a:off x="8379415" y="5193419"/>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45" name="Triangle isocèle 244"/>
          <p:cNvSpPr/>
          <p:nvPr/>
        </p:nvSpPr>
        <p:spPr>
          <a:xfrm rot="10800000">
            <a:off x="6458314" y="5706425"/>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250" name="Légende encadrée 1 249"/>
          <p:cNvSpPr/>
          <p:nvPr/>
        </p:nvSpPr>
        <p:spPr>
          <a:xfrm>
            <a:off x="3971501" y="4294269"/>
            <a:ext cx="2764890" cy="403413"/>
          </a:xfrm>
          <a:prstGeom prst="borderCallout1">
            <a:avLst>
              <a:gd name="adj1" fmla="val 107730"/>
              <a:gd name="adj2" fmla="val 83176"/>
              <a:gd name="adj3" fmla="val 218032"/>
              <a:gd name="adj4" fmla="val 9671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solidFill>
                  <a:srgbClr val="0070C0"/>
                </a:solidFill>
              </a:rPr>
              <a:t>When</a:t>
            </a:r>
            <a:r>
              <a:rPr lang="fr-FR" sz="1000" dirty="0">
                <a:solidFill>
                  <a:srgbClr val="0070C0"/>
                </a:solidFill>
              </a:rPr>
              <a:t> the </a:t>
            </a:r>
            <a:r>
              <a:rPr lang="fr-FR" sz="1000" b="1" dirty="0">
                <a:solidFill>
                  <a:srgbClr val="0070C0"/>
                </a:solidFill>
              </a:rPr>
              <a:t>MRM</a:t>
            </a:r>
            <a:r>
              <a:rPr lang="fr-FR" sz="1000" dirty="0">
                <a:solidFill>
                  <a:srgbClr val="0070C0"/>
                </a:solidFill>
              </a:rPr>
              <a:t> </a:t>
            </a:r>
            <a:r>
              <a:rPr lang="fr-FR" sz="1000" dirty="0" err="1">
                <a:solidFill>
                  <a:srgbClr val="0070C0"/>
                </a:solidFill>
              </a:rPr>
              <a:t>is</a:t>
            </a:r>
            <a:r>
              <a:rPr lang="fr-FR" sz="1000" dirty="0">
                <a:solidFill>
                  <a:srgbClr val="0070C0"/>
                </a:solidFill>
              </a:rPr>
              <a:t> </a:t>
            </a:r>
            <a:r>
              <a:rPr lang="fr-FR" sz="1000" dirty="0" err="1">
                <a:solidFill>
                  <a:srgbClr val="0070C0"/>
                </a:solidFill>
              </a:rPr>
              <a:t>engaged</a:t>
            </a:r>
            <a:r>
              <a:rPr lang="fr-FR" sz="1000" dirty="0">
                <a:solidFill>
                  <a:srgbClr val="0070C0"/>
                </a:solidFill>
              </a:rPr>
              <a:t>, the system </a:t>
            </a:r>
            <a:r>
              <a:rPr lang="fr-FR" sz="1000" dirty="0" err="1">
                <a:solidFill>
                  <a:srgbClr val="0070C0"/>
                </a:solidFill>
              </a:rPr>
              <a:t>turns</a:t>
            </a:r>
            <a:r>
              <a:rPr lang="fr-FR" sz="1000" dirty="0">
                <a:solidFill>
                  <a:srgbClr val="0070C0"/>
                </a:solidFill>
              </a:rPr>
              <a:t> </a:t>
            </a:r>
            <a:r>
              <a:rPr lang="fr-FR" sz="1000" b="1" dirty="0">
                <a:solidFill>
                  <a:srgbClr val="0070C0"/>
                </a:solidFill>
              </a:rPr>
              <a:t>OFF</a:t>
            </a:r>
            <a:r>
              <a:rPr lang="fr-FR" sz="1000" dirty="0">
                <a:solidFill>
                  <a:srgbClr val="0070C0"/>
                </a:solidFill>
              </a:rPr>
              <a:t> as </a:t>
            </a:r>
            <a:r>
              <a:rPr lang="fr-FR" sz="1000" dirty="0" err="1">
                <a:solidFill>
                  <a:srgbClr val="0070C0"/>
                </a:solidFill>
              </a:rPr>
              <a:t>soon</a:t>
            </a:r>
            <a:r>
              <a:rPr lang="fr-FR" sz="1000" dirty="0">
                <a:solidFill>
                  <a:srgbClr val="0070C0"/>
                </a:solidFill>
              </a:rPr>
              <a:t> as the driver </a:t>
            </a:r>
            <a:r>
              <a:rPr lang="fr-FR" sz="1000" b="1" dirty="0" err="1">
                <a:solidFill>
                  <a:srgbClr val="0070C0"/>
                </a:solidFill>
              </a:rPr>
              <a:t>Takes</a:t>
            </a:r>
            <a:r>
              <a:rPr lang="fr-FR" sz="1000" b="1" dirty="0">
                <a:solidFill>
                  <a:srgbClr val="0070C0"/>
                </a:solidFill>
              </a:rPr>
              <a:t> Over.</a:t>
            </a:r>
          </a:p>
        </p:txBody>
      </p:sp>
      <p:sp>
        <p:nvSpPr>
          <p:cNvPr id="251" name="Légende encadrée 1 250"/>
          <p:cNvSpPr/>
          <p:nvPr/>
        </p:nvSpPr>
        <p:spPr>
          <a:xfrm>
            <a:off x="6782882" y="4305763"/>
            <a:ext cx="5265829" cy="392478"/>
          </a:xfrm>
          <a:prstGeom prst="borderCallout1">
            <a:avLst>
              <a:gd name="adj1" fmla="val 98438"/>
              <a:gd name="adj2" fmla="val 65378"/>
              <a:gd name="adj3" fmla="val 260218"/>
              <a:gd name="adj4" fmla="val 7507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a:solidFill>
                  <a:srgbClr val="0070C0"/>
                </a:solidFill>
              </a:rPr>
              <a:t>When </a:t>
            </a:r>
            <a:r>
              <a:rPr lang="fr-FR" sz="1000" dirty="0" err="1">
                <a:solidFill>
                  <a:srgbClr val="0070C0"/>
                </a:solidFill>
              </a:rPr>
              <a:t>there</a:t>
            </a:r>
            <a:r>
              <a:rPr lang="fr-FR" sz="1000" dirty="0">
                <a:solidFill>
                  <a:srgbClr val="0070C0"/>
                </a:solidFill>
              </a:rPr>
              <a:t> </a:t>
            </a:r>
            <a:r>
              <a:rPr lang="fr-FR" sz="1000" dirty="0" err="1">
                <a:solidFill>
                  <a:srgbClr val="0070C0"/>
                </a:solidFill>
              </a:rPr>
              <a:t>is</a:t>
            </a:r>
            <a:r>
              <a:rPr lang="fr-FR" sz="1000" dirty="0">
                <a:solidFill>
                  <a:srgbClr val="0070C0"/>
                </a:solidFill>
              </a:rPr>
              <a:t> a </a:t>
            </a:r>
            <a:r>
              <a:rPr lang="fr-FR" sz="1000" dirty="0" err="1">
                <a:solidFill>
                  <a:srgbClr val="0070C0"/>
                </a:solidFill>
              </a:rPr>
              <a:t>traffic</a:t>
            </a:r>
            <a:r>
              <a:rPr lang="fr-FR" sz="1000" dirty="0">
                <a:solidFill>
                  <a:srgbClr val="0070C0"/>
                </a:solidFill>
              </a:rPr>
              <a:t> violation, </a:t>
            </a:r>
            <a:r>
              <a:rPr lang="fr-FR" sz="1000" dirty="0" err="1">
                <a:solidFill>
                  <a:srgbClr val="0070C0"/>
                </a:solidFill>
              </a:rPr>
              <a:t>it</a:t>
            </a:r>
            <a:r>
              <a:rPr lang="fr-FR" sz="1000" dirty="0">
                <a:solidFill>
                  <a:srgbClr val="0070C0"/>
                </a:solidFill>
              </a:rPr>
              <a:t> </a:t>
            </a:r>
            <a:r>
              <a:rPr lang="fr-FR" sz="1000" dirty="0" err="1">
                <a:solidFill>
                  <a:srgbClr val="0070C0"/>
                </a:solidFill>
              </a:rPr>
              <a:t>is</a:t>
            </a:r>
            <a:r>
              <a:rPr lang="fr-FR" sz="1000" dirty="0">
                <a:solidFill>
                  <a:srgbClr val="0070C0"/>
                </a:solidFill>
              </a:rPr>
              <a:t> possible to </a:t>
            </a:r>
            <a:r>
              <a:rPr lang="fr-FR" sz="1000" dirty="0" err="1">
                <a:solidFill>
                  <a:srgbClr val="0070C0"/>
                </a:solidFill>
              </a:rPr>
              <a:t>determine</a:t>
            </a:r>
            <a:r>
              <a:rPr lang="fr-FR" sz="1000" dirty="0">
                <a:solidFill>
                  <a:srgbClr val="0070C0"/>
                </a:solidFill>
              </a:rPr>
              <a:t> </a:t>
            </a:r>
            <a:r>
              <a:rPr lang="fr-FR" sz="1000" dirty="0" err="1">
                <a:solidFill>
                  <a:srgbClr val="0070C0"/>
                </a:solidFill>
              </a:rPr>
              <a:t>who</a:t>
            </a:r>
            <a:r>
              <a:rPr lang="fr-FR" sz="1000" dirty="0">
                <a:solidFill>
                  <a:srgbClr val="0070C0"/>
                </a:solidFill>
              </a:rPr>
              <a:t> </a:t>
            </a:r>
            <a:r>
              <a:rPr lang="fr-FR" sz="1000" dirty="0" err="1">
                <a:solidFill>
                  <a:srgbClr val="0070C0"/>
                </a:solidFill>
              </a:rPr>
              <a:t>was</a:t>
            </a:r>
            <a:r>
              <a:rPr lang="fr-FR" sz="1000" dirty="0">
                <a:solidFill>
                  <a:srgbClr val="0070C0"/>
                </a:solidFill>
              </a:rPr>
              <a:t> </a:t>
            </a:r>
            <a:r>
              <a:rPr lang="fr-FR" sz="1000" dirty="0" err="1">
                <a:solidFill>
                  <a:srgbClr val="0070C0"/>
                </a:solidFill>
              </a:rPr>
              <a:t>driving</a:t>
            </a:r>
            <a:r>
              <a:rPr lang="fr-FR" sz="1000" dirty="0">
                <a:solidFill>
                  <a:srgbClr val="0070C0"/>
                </a:solidFill>
              </a:rPr>
              <a:t> at </a:t>
            </a:r>
            <a:r>
              <a:rPr lang="fr-FR" sz="1000" dirty="0" err="1">
                <a:solidFill>
                  <a:srgbClr val="0070C0"/>
                </a:solidFill>
              </a:rPr>
              <a:t>that</a:t>
            </a:r>
            <a:r>
              <a:rPr lang="fr-FR" sz="1000" dirty="0">
                <a:solidFill>
                  <a:srgbClr val="0070C0"/>
                </a:solidFill>
              </a:rPr>
              <a:t> time…</a:t>
            </a:r>
          </a:p>
        </p:txBody>
      </p:sp>
      <p:cxnSp>
        <p:nvCxnSpPr>
          <p:cNvPr id="252" name="Connecteur droit 251"/>
          <p:cNvCxnSpPr/>
          <p:nvPr/>
        </p:nvCxnSpPr>
        <p:spPr>
          <a:xfrm flipV="1">
            <a:off x="2009104" y="6289420"/>
            <a:ext cx="9645706" cy="2311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ZoneTexte 252"/>
          <p:cNvSpPr txBox="1"/>
          <p:nvPr/>
        </p:nvSpPr>
        <p:spPr>
          <a:xfrm>
            <a:off x="222211" y="6134543"/>
            <a:ext cx="2007573" cy="246221"/>
          </a:xfrm>
          <a:prstGeom prst="rect">
            <a:avLst/>
          </a:prstGeom>
          <a:solidFill>
            <a:schemeClr val="bg1"/>
          </a:solidFill>
          <a:ln>
            <a:solidFill>
              <a:srgbClr val="FF0000"/>
            </a:solidFill>
          </a:ln>
        </p:spPr>
        <p:txBody>
          <a:bodyPr wrap="square" rtlCol="0" anchor="ctr">
            <a:spAutoFit/>
          </a:bodyPr>
          <a:lstStyle/>
          <a:p>
            <a:pPr algn="ctr"/>
            <a:r>
              <a:rPr lang="fr-FR" sz="1000" b="1" dirty="0" err="1">
                <a:solidFill>
                  <a:srgbClr val="FF0000"/>
                </a:solidFill>
              </a:rPr>
              <a:t>Who</a:t>
            </a:r>
            <a:r>
              <a:rPr lang="fr-FR" sz="1000" b="1" dirty="0">
                <a:solidFill>
                  <a:srgbClr val="FF0000"/>
                </a:solidFill>
              </a:rPr>
              <a:t> </a:t>
            </a:r>
            <a:r>
              <a:rPr lang="fr-FR" sz="1000" b="1" dirty="0" err="1">
                <a:solidFill>
                  <a:srgbClr val="FF0000"/>
                </a:solidFill>
              </a:rPr>
              <a:t>was</a:t>
            </a:r>
            <a:r>
              <a:rPr lang="fr-FR" sz="1000" b="1" dirty="0">
                <a:solidFill>
                  <a:srgbClr val="FF0000"/>
                </a:solidFill>
              </a:rPr>
              <a:t> </a:t>
            </a:r>
            <a:r>
              <a:rPr lang="fr-FR" sz="1000" b="1" dirty="0" err="1">
                <a:solidFill>
                  <a:srgbClr val="FF0000"/>
                </a:solidFill>
              </a:rPr>
              <a:t>requested</a:t>
            </a:r>
            <a:r>
              <a:rPr lang="fr-FR" sz="1000" b="1" dirty="0">
                <a:solidFill>
                  <a:srgbClr val="FF0000"/>
                </a:solidFill>
              </a:rPr>
              <a:t> to drive ?</a:t>
            </a:r>
          </a:p>
        </p:txBody>
      </p:sp>
      <p:cxnSp>
        <p:nvCxnSpPr>
          <p:cNvPr id="254" name="Connecteur droit 253"/>
          <p:cNvCxnSpPr/>
          <p:nvPr/>
        </p:nvCxnSpPr>
        <p:spPr>
          <a:xfrm flipV="1">
            <a:off x="1918952" y="6544852"/>
            <a:ext cx="9746589" cy="113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5" name="ZoneTexte 254"/>
          <p:cNvSpPr txBox="1"/>
          <p:nvPr/>
        </p:nvSpPr>
        <p:spPr>
          <a:xfrm>
            <a:off x="232942" y="6416063"/>
            <a:ext cx="1996842" cy="246221"/>
          </a:xfrm>
          <a:prstGeom prst="rect">
            <a:avLst/>
          </a:prstGeom>
          <a:solidFill>
            <a:schemeClr val="bg1"/>
          </a:solidFill>
          <a:ln>
            <a:solidFill>
              <a:srgbClr val="FF0000"/>
            </a:solidFill>
          </a:ln>
        </p:spPr>
        <p:txBody>
          <a:bodyPr wrap="square" rtlCol="0">
            <a:spAutoFit/>
          </a:bodyPr>
          <a:lstStyle/>
          <a:p>
            <a:pPr algn="ctr"/>
            <a:r>
              <a:rPr lang="fr-FR" sz="1000" b="1" dirty="0" err="1">
                <a:solidFill>
                  <a:srgbClr val="FF0000"/>
                </a:solidFill>
              </a:rPr>
              <a:t>Who</a:t>
            </a:r>
            <a:r>
              <a:rPr lang="fr-FR" sz="1000" b="1" dirty="0">
                <a:solidFill>
                  <a:srgbClr val="FF0000"/>
                </a:solidFill>
              </a:rPr>
              <a:t> </a:t>
            </a:r>
            <a:r>
              <a:rPr lang="fr-FR" sz="1000" b="1" dirty="0" err="1">
                <a:solidFill>
                  <a:srgbClr val="FF0000"/>
                </a:solidFill>
              </a:rPr>
              <a:t>was</a:t>
            </a:r>
            <a:r>
              <a:rPr lang="fr-FR" sz="1000" b="1" dirty="0">
                <a:solidFill>
                  <a:srgbClr val="FF0000"/>
                </a:solidFill>
              </a:rPr>
              <a:t> </a:t>
            </a:r>
            <a:r>
              <a:rPr lang="fr-FR" sz="1000" b="1" dirty="0" err="1">
                <a:solidFill>
                  <a:srgbClr val="FF0000"/>
                </a:solidFill>
              </a:rPr>
              <a:t>actually</a:t>
            </a:r>
            <a:r>
              <a:rPr lang="fr-FR" sz="1000" b="1" dirty="0">
                <a:solidFill>
                  <a:srgbClr val="FF0000"/>
                </a:solidFill>
              </a:rPr>
              <a:t> </a:t>
            </a:r>
            <a:r>
              <a:rPr lang="fr-FR" sz="1000" b="1" dirty="0" err="1">
                <a:solidFill>
                  <a:srgbClr val="FF0000"/>
                </a:solidFill>
              </a:rPr>
              <a:t>driving</a:t>
            </a:r>
            <a:r>
              <a:rPr lang="fr-FR" sz="1000" b="1" dirty="0">
                <a:solidFill>
                  <a:srgbClr val="FF0000"/>
                </a:solidFill>
              </a:rPr>
              <a:t> ?</a:t>
            </a:r>
          </a:p>
        </p:txBody>
      </p:sp>
      <p:cxnSp>
        <p:nvCxnSpPr>
          <p:cNvPr id="256" name="Connecteur droit 255"/>
          <p:cNvCxnSpPr/>
          <p:nvPr/>
        </p:nvCxnSpPr>
        <p:spPr>
          <a:xfrm flipV="1">
            <a:off x="5024377" y="6537746"/>
            <a:ext cx="1637766" cy="33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7" name="Connecteur droit 256"/>
          <p:cNvCxnSpPr/>
          <p:nvPr/>
        </p:nvCxnSpPr>
        <p:spPr>
          <a:xfrm flipV="1">
            <a:off x="5022229" y="6283185"/>
            <a:ext cx="964306" cy="8049"/>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8" name="Connecteur droit 257"/>
          <p:cNvCxnSpPr/>
          <p:nvPr/>
        </p:nvCxnSpPr>
        <p:spPr>
          <a:xfrm flipV="1">
            <a:off x="7673130" y="6283971"/>
            <a:ext cx="773853" cy="5115"/>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9" name="Connecteur droit 258"/>
          <p:cNvCxnSpPr/>
          <p:nvPr/>
        </p:nvCxnSpPr>
        <p:spPr>
          <a:xfrm>
            <a:off x="7673130" y="6537746"/>
            <a:ext cx="764150" cy="336"/>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60" name="ZoneTexte 259"/>
          <p:cNvSpPr txBox="1"/>
          <p:nvPr/>
        </p:nvSpPr>
        <p:spPr>
          <a:xfrm>
            <a:off x="5033497" y="6295625"/>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sp>
        <p:nvSpPr>
          <p:cNvPr id="261" name="ZoneTexte 260"/>
          <p:cNvSpPr txBox="1"/>
          <p:nvPr/>
        </p:nvSpPr>
        <p:spPr>
          <a:xfrm>
            <a:off x="6782882" y="6293478"/>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sp>
        <p:nvSpPr>
          <p:cNvPr id="262" name="ZoneTexte 261"/>
          <p:cNvSpPr txBox="1"/>
          <p:nvPr/>
        </p:nvSpPr>
        <p:spPr>
          <a:xfrm>
            <a:off x="7632882" y="6293478"/>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sp>
        <p:nvSpPr>
          <p:cNvPr id="264" name="ZoneTexte 263"/>
          <p:cNvSpPr txBox="1"/>
          <p:nvPr/>
        </p:nvSpPr>
        <p:spPr>
          <a:xfrm>
            <a:off x="8725448" y="6291330"/>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sp>
        <p:nvSpPr>
          <p:cNvPr id="16" name="ZoneTexte 15"/>
          <p:cNvSpPr txBox="1"/>
          <p:nvPr/>
        </p:nvSpPr>
        <p:spPr>
          <a:xfrm>
            <a:off x="2422969" y="3465627"/>
            <a:ext cx="2816586" cy="246221"/>
          </a:xfrm>
          <a:prstGeom prst="rect">
            <a:avLst/>
          </a:prstGeom>
          <a:noFill/>
        </p:spPr>
        <p:txBody>
          <a:bodyPr wrap="square" rtlCol="0">
            <a:spAutoFit/>
          </a:bodyPr>
          <a:lstStyle/>
          <a:p>
            <a:r>
              <a:rPr lang="fr-FR" sz="1000" dirty="0" err="1"/>
              <a:t>Unknown</a:t>
            </a:r>
            <a:r>
              <a:rPr lang="fr-FR" sz="1000" dirty="0"/>
              <a:t> if </a:t>
            </a:r>
            <a:r>
              <a:rPr lang="fr-FR" sz="1000" dirty="0" err="1"/>
              <a:t>older</a:t>
            </a:r>
            <a:r>
              <a:rPr lang="fr-FR" sz="1000" dirty="0"/>
              <a:t> </a:t>
            </a:r>
            <a:r>
              <a:rPr lang="fr-FR" sz="1000" dirty="0" err="1"/>
              <a:t>than</a:t>
            </a:r>
            <a:r>
              <a:rPr lang="fr-FR" sz="1000" dirty="0"/>
              <a:t> [3 </a:t>
            </a:r>
            <a:r>
              <a:rPr lang="fr-FR" sz="1000" dirty="0" err="1"/>
              <a:t>months</a:t>
            </a:r>
            <a:r>
              <a:rPr lang="fr-FR" sz="1000" dirty="0"/>
              <a:t>] </a:t>
            </a:r>
            <a:r>
              <a:rPr lang="fr-FR" sz="1000" dirty="0" err="1"/>
              <a:t>ago</a:t>
            </a:r>
            <a:endParaRPr lang="fr-FR" sz="1000" dirty="0"/>
          </a:p>
        </p:txBody>
      </p:sp>
      <p:cxnSp>
        <p:nvCxnSpPr>
          <p:cNvPr id="18" name="Connecteur droit avec flèche 17"/>
          <p:cNvCxnSpPr/>
          <p:nvPr/>
        </p:nvCxnSpPr>
        <p:spPr>
          <a:xfrm>
            <a:off x="2425070" y="3464857"/>
            <a:ext cx="215280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7" name="Connecteur droit avec flèche 266"/>
          <p:cNvCxnSpPr/>
          <p:nvPr/>
        </p:nvCxnSpPr>
        <p:spPr>
          <a:xfrm>
            <a:off x="2422922" y="3720289"/>
            <a:ext cx="215280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8" name="ZoneTexte 267"/>
          <p:cNvSpPr txBox="1"/>
          <p:nvPr/>
        </p:nvSpPr>
        <p:spPr>
          <a:xfrm>
            <a:off x="5010339" y="4722973"/>
            <a:ext cx="697660" cy="307777"/>
          </a:xfrm>
          <a:prstGeom prst="rect">
            <a:avLst/>
          </a:prstGeom>
          <a:noFill/>
        </p:spPr>
        <p:txBody>
          <a:bodyPr wrap="square" rtlCol="0">
            <a:spAutoFit/>
          </a:bodyPr>
          <a:lstStyle/>
          <a:p>
            <a:r>
              <a:rPr lang="fr-FR" sz="1400" dirty="0">
                <a:solidFill>
                  <a:srgbClr val="FF0000"/>
                </a:solidFill>
              </a:rPr>
              <a:t>ON</a:t>
            </a:r>
          </a:p>
        </p:txBody>
      </p:sp>
      <p:sp>
        <p:nvSpPr>
          <p:cNvPr id="269" name="ZoneTexte 268"/>
          <p:cNvSpPr txBox="1"/>
          <p:nvPr/>
        </p:nvSpPr>
        <p:spPr>
          <a:xfrm>
            <a:off x="8560164" y="3466464"/>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sp>
        <p:nvSpPr>
          <p:cNvPr id="270" name="ZoneTexte 269"/>
          <p:cNvSpPr txBox="1"/>
          <p:nvPr/>
        </p:nvSpPr>
        <p:spPr>
          <a:xfrm>
            <a:off x="3241185" y="6293478"/>
            <a:ext cx="1107137" cy="261610"/>
          </a:xfrm>
          <a:prstGeom prst="rect">
            <a:avLst/>
          </a:prstGeom>
          <a:noFill/>
        </p:spPr>
        <p:txBody>
          <a:bodyPr wrap="square" rtlCol="0">
            <a:spAutoFit/>
          </a:bodyPr>
          <a:lstStyle/>
          <a:p>
            <a:r>
              <a:rPr lang="fr-FR" sz="1100" dirty="0">
                <a:solidFill>
                  <a:srgbClr val="00B050"/>
                </a:solidFill>
                <a:latin typeface="Arial Black" panose="020B0A04020102020204" pitchFamily="34" charset="0"/>
              </a:rPr>
              <a:t>SYSTEM</a:t>
            </a:r>
          </a:p>
        </p:txBody>
      </p:sp>
      <p:cxnSp>
        <p:nvCxnSpPr>
          <p:cNvPr id="271" name="Connecteur droit 270"/>
          <p:cNvCxnSpPr/>
          <p:nvPr/>
        </p:nvCxnSpPr>
        <p:spPr>
          <a:xfrm>
            <a:off x="3257823" y="6291233"/>
            <a:ext cx="772858" cy="107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2" name="Connecteur droit 271"/>
          <p:cNvCxnSpPr/>
          <p:nvPr/>
        </p:nvCxnSpPr>
        <p:spPr>
          <a:xfrm>
            <a:off x="3255675" y="6559544"/>
            <a:ext cx="772858" cy="1074"/>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273" name="ZoneTexte 272"/>
          <p:cNvSpPr txBox="1"/>
          <p:nvPr/>
        </p:nvSpPr>
        <p:spPr>
          <a:xfrm>
            <a:off x="7674122" y="4720825"/>
            <a:ext cx="697660" cy="307777"/>
          </a:xfrm>
          <a:prstGeom prst="rect">
            <a:avLst/>
          </a:prstGeom>
          <a:noFill/>
        </p:spPr>
        <p:txBody>
          <a:bodyPr wrap="square" rtlCol="0">
            <a:spAutoFit/>
          </a:bodyPr>
          <a:lstStyle/>
          <a:p>
            <a:r>
              <a:rPr lang="fr-FR" sz="1400" dirty="0">
                <a:solidFill>
                  <a:srgbClr val="FF0000"/>
                </a:solidFill>
              </a:rPr>
              <a:t>ON</a:t>
            </a:r>
          </a:p>
        </p:txBody>
      </p:sp>
      <p:sp>
        <p:nvSpPr>
          <p:cNvPr id="274" name="ZoneTexte 273"/>
          <p:cNvSpPr txBox="1"/>
          <p:nvPr/>
        </p:nvSpPr>
        <p:spPr>
          <a:xfrm>
            <a:off x="4153439" y="6304209"/>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cxnSp>
        <p:nvCxnSpPr>
          <p:cNvPr id="46" name="Connecteur droit 45"/>
          <p:cNvCxnSpPr/>
          <p:nvPr/>
        </p:nvCxnSpPr>
        <p:spPr>
          <a:xfrm>
            <a:off x="4860087" y="2253181"/>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5" name="Connecteur droit 274"/>
          <p:cNvCxnSpPr/>
          <p:nvPr/>
        </p:nvCxnSpPr>
        <p:spPr>
          <a:xfrm>
            <a:off x="5460641" y="2665927"/>
            <a:ext cx="3843" cy="7989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8" name="Connecteur droit 277"/>
          <p:cNvCxnSpPr/>
          <p:nvPr/>
        </p:nvCxnSpPr>
        <p:spPr>
          <a:xfrm>
            <a:off x="5720394" y="2427896"/>
            <a:ext cx="8026" cy="12839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1" name="Connecteur droit 280"/>
          <p:cNvCxnSpPr/>
          <p:nvPr/>
        </p:nvCxnSpPr>
        <p:spPr>
          <a:xfrm>
            <a:off x="7356443" y="2238154"/>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2" name="Connecteur droit 281"/>
          <p:cNvCxnSpPr/>
          <p:nvPr/>
        </p:nvCxnSpPr>
        <p:spPr>
          <a:xfrm>
            <a:off x="8150179" y="2689537"/>
            <a:ext cx="3843" cy="7989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3" name="Connecteur droit 282"/>
          <p:cNvCxnSpPr/>
          <p:nvPr/>
        </p:nvCxnSpPr>
        <p:spPr>
          <a:xfrm>
            <a:off x="8371299" y="2477264"/>
            <a:ext cx="8026" cy="12839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4" name="Connecteur droit 283"/>
          <p:cNvCxnSpPr/>
          <p:nvPr/>
        </p:nvCxnSpPr>
        <p:spPr>
          <a:xfrm flipH="1">
            <a:off x="11326444" y="2199521"/>
            <a:ext cx="1115" cy="155954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6" name="Connecteur droit 285"/>
          <p:cNvCxnSpPr/>
          <p:nvPr/>
        </p:nvCxnSpPr>
        <p:spPr>
          <a:xfrm>
            <a:off x="10569259" y="2700268"/>
            <a:ext cx="3843" cy="7989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7" name="Connecteur droit 286"/>
          <p:cNvCxnSpPr/>
          <p:nvPr/>
        </p:nvCxnSpPr>
        <p:spPr>
          <a:xfrm>
            <a:off x="9852802" y="2261764"/>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8" name="Connecteur droit 287"/>
          <p:cNvCxnSpPr/>
          <p:nvPr/>
        </p:nvCxnSpPr>
        <p:spPr>
          <a:xfrm>
            <a:off x="3243783" y="5092972"/>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9" name="Connecteur droit 288"/>
          <p:cNvCxnSpPr/>
          <p:nvPr/>
        </p:nvCxnSpPr>
        <p:spPr>
          <a:xfrm>
            <a:off x="4993164" y="5077945"/>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0" name="Connecteur droit 289"/>
          <p:cNvCxnSpPr/>
          <p:nvPr/>
        </p:nvCxnSpPr>
        <p:spPr>
          <a:xfrm>
            <a:off x="7656946" y="5088676"/>
            <a:ext cx="12879" cy="145866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1" name="ZoneTexte 290"/>
          <p:cNvSpPr txBox="1"/>
          <p:nvPr/>
        </p:nvSpPr>
        <p:spPr>
          <a:xfrm>
            <a:off x="2425524" y="6302061"/>
            <a:ext cx="1107137" cy="261610"/>
          </a:xfrm>
          <a:prstGeom prst="rect">
            <a:avLst/>
          </a:prstGeom>
          <a:noFill/>
        </p:spPr>
        <p:txBody>
          <a:bodyPr wrap="square" rtlCol="0">
            <a:spAutoFit/>
          </a:bodyPr>
          <a:lstStyle/>
          <a:p>
            <a:r>
              <a:rPr lang="fr-FR" sz="1100" dirty="0">
                <a:latin typeface="Arial Black" panose="020B0A04020102020204" pitchFamily="34" charset="0"/>
              </a:rPr>
              <a:t>DRIVER</a:t>
            </a:r>
          </a:p>
        </p:txBody>
      </p:sp>
      <p:cxnSp>
        <p:nvCxnSpPr>
          <p:cNvPr id="293" name="Connecteur droit 292"/>
          <p:cNvCxnSpPr/>
          <p:nvPr/>
        </p:nvCxnSpPr>
        <p:spPr>
          <a:xfrm>
            <a:off x="4003184" y="5213800"/>
            <a:ext cx="8056" cy="13457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5" name="Connecteur droit 294"/>
          <p:cNvCxnSpPr/>
          <p:nvPr/>
        </p:nvCxnSpPr>
        <p:spPr>
          <a:xfrm>
            <a:off x="6628328" y="5224531"/>
            <a:ext cx="8056" cy="13457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6" name="Connecteur droit 295"/>
          <p:cNvCxnSpPr/>
          <p:nvPr/>
        </p:nvCxnSpPr>
        <p:spPr>
          <a:xfrm>
            <a:off x="5986529" y="5484255"/>
            <a:ext cx="3843" cy="7989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7" name="Connecteur droit 296"/>
          <p:cNvCxnSpPr/>
          <p:nvPr/>
        </p:nvCxnSpPr>
        <p:spPr>
          <a:xfrm>
            <a:off x="8444255" y="5224531"/>
            <a:ext cx="8056" cy="13457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9" name="Connecteur droit 298"/>
          <p:cNvCxnSpPr/>
          <p:nvPr/>
        </p:nvCxnSpPr>
        <p:spPr>
          <a:xfrm>
            <a:off x="10775336" y="4946325"/>
            <a:ext cx="25309" cy="1671506"/>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300" name="ZoneTexte 299"/>
          <p:cNvSpPr txBox="1"/>
          <p:nvPr/>
        </p:nvSpPr>
        <p:spPr>
          <a:xfrm>
            <a:off x="7370970" y="1900169"/>
            <a:ext cx="697660" cy="307777"/>
          </a:xfrm>
          <a:prstGeom prst="rect">
            <a:avLst/>
          </a:prstGeom>
          <a:noFill/>
        </p:spPr>
        <p:txBody>
          <a:bodyPr wrap="square" rtlCol="0">
            <a:spAutoFit/>
          </a:bodyPr>
          <a:lstStyle/>
          <a:p>
            <a:r>
              <a:rPr lang="fr-FR" sz="1400" dirty="0">
                <a:solidFill>
                  <a:srgbClr val="FF0000"/>
                </a:solidFill>
              </a:rPr>
              <a:t>ON</a:t>
            </a:r>
          </a:p>
        </p:txBody>
      </p:sp>
      <p:sp>
        <p:nvSpPr>
          <p:cNvPr id="301" name="ZoneTexte 300"/>
          <p:cNvSpPr txBox="1"/>
          <p:nvPr/>
        </p:nvSpPr>
        <p:spPr>
          <a:xfrm>
            <a:off x="9882226" y="1906797"/>
            <a:ext cx="697660" cy="307777"/>
          </a:xfrm>
          <a:prstGeom prst="rect">
            <a:avLst/>
          </a:prstGeom>
          <a:noFill/>
        </p:spPr>
        <p:txBody>
          <a:bodyPr wrap="square" rtlCol="0">
            <a:spAutoFit/>
          </a:bodyPr>
          <a:lstStyle/>
          <a:p>
            <a:r>
              <a:rPr lang="fr-FR" sz="1400" dirty="0">
                <a:solidFill>
                  <a:srgbClr val="FF0000"/>
                </a:solidFill>
              </a:rPr>
              <a:t>ON</a:t>
            </a:r>
          </a:p>
        </p:txBody>
      </p:sp>
      <p:cxnSp>
        <p:nvCxnSpPr>
          <p:cNvPr id="302" name="Connecteur droit 301"/>
          <p:cNvCxnSpPr/>
          <p:nvPr/>
        </p:nvCxnSpPr>
        <p:spPr>
          <a:xfrm>
            <a:off x="9452106" y="2144221"/>
            <a:ext cx="3847" cy="1682629"/>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304" name="Légende encadrée 1 303"/>
          <p:cNvSpPr/>
          <p:nvPr/>
        </p:nvSpPr>
        <p:spPr>
          <a:xfrm>
            <a:off x="8371299" y="4107988"/>
            <a:ext cx="3677412" cy="173318"/>
          </a:xfrm>
          <a:prstGeom prst="borderCallout1">
            <a:avLst>
              <a:gd name="adj1" fmla="val -32972"/>
              <a:gd name="adj2" fmla="val 42324"/>
              <a:gd name="adj3" fmla="val -347291"/>
              <a:gd name="adj4" fmla="val 30010"/>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rgbClr val="0070C0"/>
                </a:solidFill>
              </a:rPr>
              <a:t>…</a:t>
            </a:r>
            <a:r>
              <a:rPr lang="fr-FR" sz="1000" dirty="0" err="1">
                <a:solidFill>
                  <a:srgbClr val="0070C0"/>
                </a:solidFill>
              </a:rPr>
              <a:t>even</a:t>
            </a:r>
            <a:r>
              <a:rPr lang="fr-FR" sz="1000" dirty="0">
                <a:solidFill>
                  <a:srgbClr val="0070C0"/>
                </a:solidFill>
              </a:rPr>
              <a:t> if the </a:t>
            </a:r>
            <a:r>
              <a:rPr lang="fr-FR" sz="1000" dirty="0" err="1">
                <a:solidFill>
                  <a:srgbClr val="0070C0"/>
                </a:solidFill>
              </a:rPr>
              <a:t>traffic</a:t>
            </a:r>
            <a:r>
              <a:rPr lang="fr-FR" sz="1000" dirty="0">
                <a:solidFill>
                  <a:srgbClr val="0070C0"/>
                </a:solidFill>
              </a:rPr>
              <a:t> violation </a:t>
            </a:r>
            <a:r>
              <a:rPr lang="fr-FR" sz="1000" dirty="0" err="1">
                <a:solidFill>
                  <a:srgbClr val="0070C0"/>
                </a:solidFill>
              </a:rPr>
              <a:t>occured</a:t>
            </a:r>
            <a:r>
              <a:rPr lang="fr-FR" sz="1000" dirty="0">
                <a:solidFill>
                  <a:srgbClr val="0070C0"/>
                </a:solidFill>
              </a:rPr>
              <a:t> 2 or 3 </a:t>
            </a:r>
            <a:r>
              <a:rPr lang="fr-FR" sz="1000" dirty="0" err="1">
                <a:solidFill>
                  <a:srgbClr val="0070C0"/>
                </a:solidFill>
              </a:rPr>
              <a:t>months</a:t>
            </a:r>
            <a:r>
              <a:rPr lang="fr-FR" sz="1000" dirty="0">
                <a:solidFill>
                  <a:srgbClr val="0070C0"/>
                </a:solidFill>
              </a:rPr>
              <a:t> </a:t>
            </a:r>
            <a:r>
              <a:rPr lang="fr-FR" sz="1000" dirty="0" err="1">
                <a:solidFill>
                  <a:srgbClr val="0070C0"/>
                </a:solidFill>
              </a:rPr>
              <a:t>ago</a:t>
            </a:r>
            <a:r>
              <a:rPr lang="fr-FR" sz="1000" dirty="0">
                <a:solidFill>
                  <a:srgbClr val="0070C0"/>
                </a:solidFill>
              </a:rPr>
              <a:t>…</a:t>
            </a:r>
          </a:p>
        </p:txBody>
      </p:sp>
      <p:sp>
        <p:nvSpPr>
          <p:cNvPr id="113" name="ZoneTexte 112"/>
          <p:cNvSpPr txBox="1"/>
          <p:nvPr/>
        </p:nvSpPr>
        <p:spPr>
          <a:xfrm>
            <a:off x="4883700" y="2522833"/>
            <a:ext cx="697660" cy="261610"/>
          </a:xfrm>
          <a:prstGeom prst="rect">
            <a:avLst/>
          </a:prstGeom>
          <a:noFill/>
        </p:spPr>
        <p:txBody>
          <a:bodyPr wrap="square" rtlCol="0">
            <a:spAutoFit/>
          </a:bodyPr>
          <a:lstStyle/>
          <a:p>
            <a:r>
              <a:rPr lang="fr-FR" sz="1100" dirty="0">
                <a:solidFill>
                  <a:srgbClr val="FF0000"/>
                </a:solidFill>
              </a:rPr>
              <a:t>A-Type</a:t>
            </a:r>
          </a:p>
        </p:txBody>
      </p:sp>
      <p:sp>
        <p:nvSpPr>
          <p:cNvPr id="114" name="ZoneTexte 113"/>
          <p:cNvSpPr txBox="1"/>
          <p:nvPr/>
        </p:nvSpPr>
        <p:spPr>
          <a:xfrm>
            <a:off x="7534600" y="2520685"/>
            <a:ext cx="697660" cy="261610"/>
          </a:xfrm>
          <a:prstGeom prst="rect">
            <a:avLst/>
          </a:prstGeom>
          <a:noFill/>
        </p:spPr>
        <p:txBody>
          <a:bodyPr wrap="square" rtlCol="0">
            <a:spAutoFit/>
          </a:bodyPr>
          <a:lstStyle/>
          <a:p>
            <a:r>
              <a:rPr lang="fr-FR" sz="1100" dirty="0">
                <a:solidFill>
                  <a:srgbClr val="FF0000"/>
                </a:solidFill>
              </a:rPr>
              <a:t>B-Type</a:t>
            </a:r>
          </a:p>
        </p:txBody>
      </p:sp>
      <p:sp>
        <p:nvSpPr>
          <p:cNvPr id="115" name="ZoneTexte 114"/>
          <p:cNvSpPr txBox="1"/>
          <p:nvPr/>
        </p:nvSpPr>
        <p:spPr>
          <a:xfrm>
            <a:off x="9992319" y="2518537"/>
            <a:ext cx="697660" cy="261610"/>
          </a:xfrm>
          <a:prstGeom prst="rect">
            <a:avLst/>
          </a:prstGeom>
          <a:noFill/>
        </p:spPr>
        <p:txBody>
          <a:bodyPr wrap="square" rtlCol="0">
            <a:spAutoFit/>
          </a:bodyPr>
          <a:lstStyle/>
          <a:p>
            <a:r>
              <a:rPr lang="fr-FR" sz="1100" dirty="0">
                <a:solidFill>
                  <a:srgbClr val="FF0000"/>
                </a:solidFill>
              </a:rPr>
              <a:t>B-Type</a:t>
            </a:r>
          </a:p>
        </p:txBody>
      </p:sp>
      <p:sp>
        <p:nvSpPr>
          <p:cNvPr id="116" name="ZoneTexte 115"/>
          <p:cNvSpPr txBox="1"/>
          <p:nvPr/>
        </p:nvSpPr>
        <p:spPr>
          <a:xfrm>
            <a:off x="5383830" y="5354043"/>
            <a:ext cx="697660" cy="261610"/>
          </a:xfrm>
          <a:prstGeom prst="rect">
            <a:avLst/>
          </a:prstGeom>
          <a:noFill/>
        </p:spPr>
        <p:txBody>
          <a:bodyPr wrap="square" rtlCol="0">
            <a:spAutoFit/>
          </a:bodyPr>
          <a:lstStyle/>
          <a:p>
            <a:r>
              <a:rPr lang="fr-FR" sz="1100" dirty="0">
                <a:solidFill>
                  <a:srgbClr val="FF0000"/>
                </a:solidFill>
              </a:rPr>
              <a:t>A-Type</a:t>
            </a:r>
          </a:p>
        </p:txBody>
      </p:sp>
      <p:sp>
        <p:nvSpPr>
          <p:cNvPr id="117" name="ZoneTexte 116"/>
          <p:cNvSpPr txBox="1"/>
          <p:nvPr/>
        </p:nvSpPr>
        <p:spPr>
          <a:xfrm>
            <a:off x="5721896" y="1924471"/>
            <a:ext cx="697660" cy="307777"/>
          </a:xfrm>
          <a:prstGeom prst="rect">
            <a:avLst/>
          </a:prstGeom>
          <a:noFill/>
        </p:spPr>
        <p:txBody>
          <a:bodyPr wrap="square" rtlCol="0">
            <a:spAutoFit/>
          </a:bodyPr>
          <a:lstStyle/>
          <a:p>
            <a:r>
              <a:rPr lang="fr-FR" sz="1400" dirty="0">
                <a:solidFill>
                  <a:srgbClr val="FF0000"/>
                </a:solidFill>
              </a:rPr>
              <a:t>OFF</a:t>
            </a:r>
          </a:p>
        </p:txBody>
      </p:sp>
      <p:sp>
        <p:nvSpPr>
          <p:cNvPr id="118" name="ZoneTexte 117"/>
          <p:cNvSpPr txBox="1"/>
          <p:nvPr/>
        </p:nvSpPr>
        <p:spPr>
          <a:xfrm>
            <a:off x="8387826" y="1924471"/>
            <a:ext cx="697660" cy="307777"/>
          </a:xfrm>
          <a:prstGeom prst="rect">
            <a:avLst/>
          </a:prstGeom>
          <a:noFill/>
        </p:spPr>
        <p:txBody>
          <a:bodyPr wrap="square" rtlCol="0">
            <a:spAutoFit/>
          </a:bodyPr>
          <a:lstStyle/>
          <a:p>
            <a:r>
              <a:rPr lang="fr-FR" sz="1400" dirty="0">
                <a:solidFill>
                  <a:srgbClr val="FF0000"/>
                </a:solidFill>
              </a:rPr>
              <a:t>OFF</a:t>
            </a:r>
          </a:p>
        </p:txBody>
      </p:sp>
      <p:sp>
        <p:nvSpPr>
          <p:cNvPr id="119" name="ZoneTexte 118"/>
          <p:cNvSpPr txBox="1"/>
          <p:nvPr/>
        </p:nvSpPr>
        <p:spPr>
          <a:xfrm>
            <a:off x="8477982" y="4732066"/>
            <a:ext cx="697660" cy="307777"/>
          </a:xfrm>
          <a:prstGeom prst="rect">
            <a:avLst/>
          </a:prstGeom>
          <a:noFill/>
        </p:spPr>
        <p:txBody>
          <a:bodyPr wrap="square" rtlCol="0">
            <a:spAutoFit/>
          </a:bodyPr>
          <a:lstStyle/>
          <a:p>
            <a:r>
              <a:rPr lang="fr-FR" sz="1400" dirty="0">
                <a:solidFill>
                  <a:srgbClr val="FF0000"/>
                </a:solidFill>
              </a:rPr>
              <a:t>OFF</a:t>
            </a:r>
          </a:p>
        </p:txBody>
      </p:sp>
      <p:sp>
        <p:nvSpPr>
          <p:cNvPr id="120" name="ZoneTexte 119"/>
          <p:cNvSpPr txBox="1"/>
          <p:nvPr/>
        </p:nvSpPr>
        <p:spPr>
          <a:xfrm>
            <a:off x="6659913" y="4742798"/>
            <a:ext cx="697660" cy="307777"/>
          </a:xfrm>
          <a:prstGeom prst="rect">
            <a:avLst/>
          </a:prstGeom>
          <a:noFill/>
        </p:spPr>
        <p:txBody>
          <a:bodyPr wrap="square" rtlCol="0">
            <a:spAutoFit/>
          </a:bodyPr>
          <a:lstStyle/>
          <a:p>
            <a:r>
              <a:rPr lang="fr-FR" sz="1400" dirty="0">
                <a:solidFill>
                  <a:srgbClr val="FF0000"/>
                </a:solidFill>
              </a:rPr>
              <a:t>OFF</a:t>
            </a:r>
          </a:p>
        </p:txBody>
      </p:sp>
      <p:sp>
        <p:nvSpPr>
          <p:cNvPr id="121" name="ZoneTexte 120"/>
          <p:cNvSpPr txBox="1"/>
          <p:nvPr/>
        </p:nvSpPr>
        <p:spPr>
          <a:xfrm>
            <a:off x="4017595" y="4727770"/>
            <a:ext cx="697660" cy="307777"/>
          </a:xfrm>
          <a:prstGeom prst="rect">
            <a:avLst/>
          </a:prstGeom>
          <a:noFill/>
        </p:spPr>
        <p:txBody>
          <a:bodyPr wrap="square" rtlCol="0">
            <a:spAutoFit/>
          </a:bodyPr>
          <a:lstStyle/>
          <a:p>
            <a:r>
              <a:rPr lang="fr-FR" sz="1400" dirty="0">
                <a:solidFill>
                  <a:srgbClr val="FF0000"/>
                </a:solidFill>
              </a:rPr>
              <a:t>OFF</a:t>
            </a:r>
          </a:p>
        </p:txBody>
      </p:sp>
      <p:sp>
        <p:nvSpPr>
          <p:cNvPr id="122" name="Triangle isocèle 121"/>
          <p:cNvSpPr/>
          <p:nvPr/>
        </p:nvSpPr>
        <p:spPr>
          <a:xfrm rot="10800000">
            <a:off x="5640500" y="2106775"/>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23" name="Triangle isocèle 122"/>
          <p:cNvSpPr/>
          <p:nvPr/>
        </p:nvSpPr>
        <p:spPr>
          <a:xfrm rot="10800000">
            <a:off x="8308577" y="210892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24" name="Triangle isocèle 123"/>
          <p:cNvSpPr/>
          <p:nvPr/>
        </p:nvSpPr>
        <p:spPr>
          <a:xfrm rot="10800000">
            <a:off x="3925466" y="4937982"/>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27" name="Triangle isocèle 126"/>
          <p:cNvSpPr/>
          <p:nvPr/>
        </p:nvSpPr>
        <p:spPr>
          <a:xfrm rot="10800000">
            <a:off x="6561339" y="4933686"/>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28" name="Triangle isocèle 127"/>
          <p:cNvSpPr/>
          <p:nvPr/>
        </p:nvSpPr>
        <p:spPr>
          <a:xfrm rot="10800000">
            <a:off x="8387989" y="4944417"/>
            <a:ext cx="143729" cy="157136"/>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3" name="Textfeld 2"/>
          <p:cNvSpPr txBox="1"/>
          <p:nvPr/>
        </p:nvSpPr>
        <p:spPr>
          <a:xfrm>
            <a:off x="9064437" y="205520"/>
            <a:ext cx="3223959" cy="923330"/>
          </a:xfrm>
          <a:prstGeom prst="rect">
            <a:avLst/>
          </a:prstGeom>
          <a:noFill/>
        </p:spPr>
        <p:txBody>
          <a:bodyPr wrap="none" rtlCol="0">
            <a:spAutoFit/>
          </a:bodyPr>
          <a:lstStyle/>
          <a:p>
            <a:r>
              <a:rPr lang="de-DE">
                <a:solidFill>
                  <a:schemeClr val="accent1">
                    <a:lumMod val="50000"/>
                  </a:schemeClr>
                </a:solidFill>
              </a:rPr>
              <a:t>Use the Powerpoint version</a:t>
            </a:r>
          </a:p>
          <a:p>
            <a:r>
              <a:rPr lang="de-DE">
                <a:solidFill>
                  <a:schemeClr val="accent1">
                    <a:lumMod val="50000"/>
                  </a:schemeClr>
                </a:solidFill>
              </a:rPr>
              <a:t>With animations for better </a:t>
            </a:r>
            <a:br>
              <a:rPr lang="de-DE">
                <a:solidFill>
                  <a:schemeClr val="accent1">
                    <a:lumMod val="50000"/>
                  </a:schemeClr>
                </a:solidFill>
              </a:rPr>
            </a:br>
            <a:r>
              <a:rPr lang="de-DE">
                <a:solidFill>
                  <a:schemeClr val="accent1">
                    <a:lumMod val="50000"/>
                  </a:schemeClr>
                </a:solidFill>
              </a:rPr>
              <a:t>understanding of the concept.</a:t>
            </a:r>
          </a:p>
        </p:txBody>
      </p:sp>
    </p:spTree>
    <p:extLst>
      <p:ext uri="{BB962C8B-B14F-4D97-AF65-F5344CB8AC3E}">
        <p14:creationId xmlns:p14="http://schemas.microsoft.com/office/powerpoint/2010/main" val="180228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gtEl>
                                        <p:attrNameLst>
                                          <p:attrName>style.visibility</p:attrName>
                                        </p:attrNameLst>
                                      </p:cBhvr>
                                      <p:to>
                                        <p:strVal val="visible"/>
                                      </p:to>
                                    </p:set>
                                    <p:animEffect transition="in" filter="fade">
                                      <p:cBhvr>
                                        <p:cTn id="17" dur="500"/>
                                        <p:tgtEl>
                                          <p:spTgt spid="1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500"/>
                                        <p:tgtEl>
                                          <p:spTgt spid="15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6"/>
                                        </p:tgtEl>
                                        <p:attrNameLst>
                                          <p:attrName>style.visibility</p:attrName>
                                        </p:attrNameLst>
                                      </p:cBhvr>
                                      <p:to>
                                        <p:strVal val="visible"/>
                                      </p:to>
                                    </p:set>
                                    <p:animEffect transition="in" filter="fade">
                                      <p:cBhvr>
                                        <p:cTn id="32" dur="500"/>
                                        <p:tgtEl>
                                          <p:spTgt spid="2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0"/>
                                        </p:tgtEl>
                                        <p:attrNameLst>
                                          <p:attrName>style.visibility</p:attrName>
                                        </p:attrNameLst>
                                      </p:cBhvr>
                                      <p:to>
                                        <p:strVal val="visible"/>
                                      </p:to>
                                    </p:set>
                                    <p:animEffect transition="in" filter="fade">
                                      <p:cBhvr>
                                        <p:cTn id="37" dur="500"/>
                                        <p:tgtEl>
                                          <p:spTgt spid="25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7"/>
                                        </p:tgtEl>
                                        <p:attrNameLst>
                                          <p:attrName>style.visibility</p:attrName>
                                        </p:attrNameLst>
                                      </p:cBhvr>
                                      <p:to>
                                        <p:strVal val="visible"/>
                                      </p:to>
                                    </p:set>
                                    <p:anim calcmode="lin" valueType="num">
                                      <p:cBhvr additive="base">
                                        <p:cTn id="42" dur="500" fill="hold"/>
                                        <p:tgtEl>
                                          <p:spTgt spid="157"/>
                                        </p:tgtEl>
                                        <p:attrNameLst>
                                          <p:attrName>ppt_x</p:attrName>
                                        </p:attrNameLst>
                                      </p:cBhvr>
                                      <p:tavLst>
                                        <p:tav tm="0">
                                          <p:val>
                                            <p:strVal val="#ppt_x"/>
                                          </p:val>
                                        </p:tav>
                                        <p:tav tm="100000">
                                          <p:val>
                                            <p:strVal val="#ppt_x"/>
                                          </p:val>
                                        </p:tav>
                                      </p:tavLst>
                                    </p:anim>
                                    <p:anim calcmode="lin" valueType="num">
                                      <p:cBhvr additive="base">
                                        <p:cTn id="43" dur="500" fill="hold"/>
                                        <p:tgtEl>
                                          <p:spTgt spid="157"/>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59"/>
                                        </p:tgtEl>
                                        <p:attrNameLst>
                                          <p:attrName>style.visibility</p:attrName>
                                        </p:attrNameLst>
                                      </p:cBhvr>
                                      <p:to>
                                        <p:strVal val="visible"/>
                                      </p:to>
                                    </p:set>
                                    <p:anim calcmode="lin" valueType="num">
                                      <p:cBhvr additive="base">
                                        <p:cTn id="46" dur="500" fill="hold"/>
                                        <p:tgtEl>
                                          <p:spTgt spid="159"/>
                                        </p:tgtEl>
                                        <p:attrNameLst>
                                          <p:attrName>ppt_x</p:attrName>
                                        </p:attrNameLst>
                                      </p:cBhvr>
                                      <p:tavLst>
                                        <p:tav tm="0">
                                          <p:val>
                                            <p:strVal val="#ppt_x"/>
                                          </p:val>
                                        </p:tav>
                                        <p:tav tm="100000">
                                          <p:val>
                                            <p:strVal val="#ppt_x"/>
                                          </p:val>
                                        </p:tav>
                                      </p:tavLst>
                                    </p:anim>
                                    <p:anim calcmode="lin" valueType="num">
                                      <p:cBhvr additive="base">
                                        <p:cTn id="47" dur="500" fill="hold"/>
                                        <p:tgtEl>
                                          <p:spTgt spid="159"/>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ppt_x"/>
                                          </p:val>
                                        </p:tav>
                                        <p:tav tm="100000">
                                          <p:val>
                                            <p:strVal val="#ppt_x"/>
                                          </p:val>
                                        </p:tav>
                                      </p:tavLst>
                                    </p:anim>
                                    <p:anim calcmode="lin" valueType="num">
                                      <p:cBhvr additive="base">
                                        <p:cTn id="51" dur="500" fill="hold"/>
                                        <p:tgtEl>
                                          <p:spTgt spid="18"/>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267"/>
                                        </p:tgtEl>
                                        <p:attrNameLst>
                                          <p:attrName>style.visibility</p:attrName>
                                        </p:attrNameLst>
                                      </p:cBhvr>
                                      <p:to>
                                        <p:strVal val="visible"/>
                                      </p:to>
                                    </p:set>
                                    <p:anim calcmode="lin" valueType="num">
                                      <p:cBhvr additive="base">
                                        <p:cTn id="54" dur="500" fill="hold"/>
                                        <p:tgtEl>
                                          <p:spTgt spid="267"/>
                                        </p:tgtEl>
                                        <p:attrNameLst>
                                          <p:attrName>ppt_x</p:attrName>
                                        </p:attrNameLst>
                                      </p:cBhvr>
                                      <p:tavLst>
                                        <p:tav tm="0">
                                          <p:val>
                                            <p:strVal val="#ppt_x"/>
                                          </p:val>
                                        </p:tav>
                                        <p:tav tm="100000">
                                          <p:val>
                                            <p:strVal val="#ppt_x"/>
                                          </p:val>
                                        </p:tav>
                                      </p:tavLst>
                                    </p:anim>
                                    <p:anim calcmode="lin" valueType="num">
                                      <p:cBhvr additive="base">
                                        <p:cTn id="55" dur="500" fill="hold"/>
                                        <p:tgtEl>
                                          <p:spTgt spid="267"/>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253"/>
                                        </p:tgtEl>
                                        <p:attrNameLst>
                                          <p:attrName>style.visibility</p:attrName>
                                        </p:attrNameLst>
                                      </p:cBhvr>
                                      <p:to>
                                        <p:strVal val="visible"/>
                                      </p:to>
                                    </p:set>
                                    <p:anim calcmode="lin" valueType="num">
                                      <p:cBhvr additive="base">
                                        <p:cTn id="58" dur="500" fill="hold"/>
                                        <p:tgtEl>
                                          <p:spTgt spid="253"/>
                                        </p:tgtEl>
                                        <p:attrNameLst>
                                          <p:attrName>ppt_x</p:attrName>
                                        </p:attrNameLst>
                                      </p:cBhvr>
                                      <p:tavLst>
                                        <p:tav tm="0">
                                          <p:val>
                                            <p:strVal val="#ppt_x"/>
                                          </p:val>
                                        </p:tav>
                                        <p:tav tm="100000">
                                          <p:val>
                                            <p:strVal val="#ppt_x"/>
                                          </p:val>
                                        </p:tav>
                                      </p:tavLst>
                                    </p:anim>
                                    <p:anim calcmode="lin" valueType="num">
                                      <p:cBhvr additive="base">
                                        <p:cTn id="59" dur="500" fill="hold"/>
                                        <p:tgtEl>
                                          <p:spTgt spid="25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55"/>
                                        </p:tgtEl>
                                        <p:attrNameLst>
                                          <p:attrName>style.visibility</p:attrName>
                                        </p:attrNameLst>
                                      </p:cBhvr>
                                      <p:to>
                                        <p:strVal val="visible"/>
                                      </p:to>
                                    </p:set>
                                    <p:anim calcmode="lin" valueType="num">
                                      <p:cBhvr additive="base">
                                        <p:cTn id="62" dur="500" fill="hold"/>
                                        <p:tgtEl>
                                          <p:spTgt spid="255"/>
                                        </p:tgtEl>
                                        <p:attrNameLst>
                                          <p:attrName>ppt_x</p:attrName>
                                        </p:attrNameLst>
                                      </p:cBhvr>
                                      <p:tavLst>
                                        <p:tav tm="0">
                                          <p:val>
                                            <p:strVal val="#ppt_x"/>
                                          </p:val>
                                        </p:tav>
                                        <p:tav tm="100000">
                                          <p:val>
                                            <p:strVal val="#ppt_x"/>
                                          </p:val>
                                        </p:tav>
                                      </p:tavLst>
                                    </p:anim>
                                    <p:anim calcmode="lin" valueType="num">
                                      <p:cBhvr additive="base">
                                        <p:cTn id="63" dur="500" fill="hold"/>
                                        <p:tgtEl>
                                          <p:spTgt spid="255"/>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fade">
                                      <p:cBhvr>
                                        <p:cTn id="73" dur="500"/>
                                        <p:tgtEl>
                                          <p:spTgt spid="46"/>
                                        </p:tgtEl>
                                      </p:cBhvr>
                                    </p:animEffect>
                                  </p:childTnLst>
                                </p:cTn>
                              </p:par>
                              <p:par>
                                <p:cTn id="74" presetID="10" presetClass="entr" presetSubtype="0" fill="hold" nodeType="withEffect">
                                  <p:stCondLst>
                                    <p:cond delay="0"/>
                                  </p:stCondLst>
                                  <p:childTnLst>
                                    <p:set>
                                      <p:cBhvr>
                                        <p:cTn id="75" dur="1" fill="hold">
                                          <p:stCondLst>
                                            <p:cond delay="0"/>
                                          </p:stCondLst>
                                        </p:cTn>
                                        <p:tgtEl>
                                          <p:spTgt spid="275"/>
                                        </p:tgtEl>
                                        <p:attrNameLst>
                                          <p:attrName>style.visibility</p:attrName>
                                        </p:attrNameLst>
                                      </p:cBhvr>
                                      <p:to>
                                        <p:strVal val="visible"/>
                                      </p:to>
                                    </p:set>
                                    <p:animEffect transition="in" filter="fade">
                                      <p:cBhvr>
                                        <p:cTn id="76" dur="500"/>
                                        <p:tgtEl>
                                          <p:spTgt spid="275"/>
                                        </p:tgtEl>
                                      </p:cBhvr>
                                    </p:animEffect>
                                  </p:childTnLst>
                                </p:cTn>
                              </p:par>
                              <p:par>
                                <p:cTn id="77" presetID="10" presetClass="entr" presetSubtype="0" fill="hold" nodeType="withEffect">
                                  <p:stCondLst>
                                    <p:cond delay="0"/>
                                  </p:stCondLst>
                                  <p:childTnLst>
                                    <p:set>
                                      <p:cBhvr>
                                        <p:cTn id="78" dur="1" fill="hold">
                                          <p:stCondLst>
                                            <p:cond delay="0"/>
                                          </p:stCondLst>
                                        </p:cTn>
                                        <p:tgtEl>
                                          <p:spTgt spid="278"/>
                                        </p:tgtEl>
                                        <p:attrNameLst>
                                          <p:attrName>style.visibility</p:attrName>
                                        </p:attrNameLst>
                                      </p:cBhvr>
                                      <p:to>
                                        <p:strVal val="visible"/>
                                      </p:to>
                                    </p:set>
                                    <p:animEffect transition="in" filter="fade">
                                      <p:cBhvr>
                                        <p:cTn id="79" dur="500"/>
                                        <p:tgtEl>
                                          <p:spTgt spid="278"/>
                                        </p:tgtEl>
                                      </p:cBhvr>
                                    </p:animEffect>
                                  </p:childTnLst>
                                </p:cTn>
                              </p:par>
                              <p:par>
                                <p:cTn id="80" presetID="10" presetClass="entr" presetSubtype="0" fill="hold" nodeType="withEffect">
                                  <p:stCondLst>
                                    <p:cond delay="0"/>
                                  </p:stCondLst>
                                  <p:childTnLst>
                                    <p:set>
                                      <p:cBhvr>
                                        <p:cTn id="81" dur="1" fill="hold">
                                          <p:stCondLst>
                                            <p:cond delay="0"/>
                                          </p:stCondLst>
                                        </p:cTn>
                                        <p:tgtEl>
                                          <p:spTgt spid="281"/>
                                        </p:tgtEl>
                                        <p:attrNameLst>
                                          <p:attrName>style.visibility</p:attrName>
                                        </p:attrNameLst>
                                      </p:cBhvr>
                                      <p:to>
                                        <p:strVal val="visible"/>
                                      </p:to>
                                    </p:set>
                                    <p:animEffect transition="in" filter="fade">
                                      <p:cBhvr>
                                        <p:cTn id="82" dur="500"/>
                                        <p:tgtEl>
                                          <p:spTgt spid="281"/>
                                        </p:tgtEl>
                                      </p:cBhvr>
                                    </p:animEffect>
                                  </p:childTnLst>
                                </p:cTn>
                              </p:par>
                              <p:par>
                                <p:cTn id="83" presetID="10" presetClass="entr" presetSubtype="0" fill="hold" nodeType="withEffect">
                                  <p:stCondLst>
                                    <p:cond delay="0"/>
                                  </p:stCondLst>
                                  <p:childTnLst>
                                    <p:set>
                                      <p:cBhvr>
                                        <p:cTn id="84" dur="1" fill="hold">
                                          <p:stCondLst>
                                            <p:cond delay="0"/>
                                          </p:stCondLst>
                                        </p:cTn>
                                        <p:tgtEl>
                                          <p:spTgt spid="282"/>
                                        </p:tgtEl>
                                        <p:attrNameLst>
                                          <p:attrName>style.visibility</p:attrName>
                                        </p:attrNameLst>
                                      </p:cBhvr>
                                      <p:to>
                                        <p:strVal val="visible"/>
                                      </p:to>
                                    </p:set>
                                    <p:animEffect transition="in" filter="fade">
                                      <p:cBhvr>
                                        <p:cTn id="85" dur="500"/>
                                        <p:tgtEl>
                                          <p:spTgt spid="282"/>
                                        </p:tgtEl>
                                      </p:cBhvr>
                                    </p:animEffect>
                                  </p:childTnLst>
                                </p:cTn>
                              </p:par>
                              <p:par>
                                <p:cTn id="86" presetID="10" presetClass="entr" presetSubtype="0" fill="hold" nodeType="withEffect">
                                  <p:stCondLst>
                                    <p:cond delay="0"/>
                                  </p:stCondLst>
                                  <p:childTnLst>
                                    <p:set>
                                      <p:cBhvr>
                                        <p:cTn id="87" dur="1" fill="hold">
                                          <p:stCondLst>
                                            <p:cond delay="0"/>
                                          </p:stCondLst>
                                        </p:cTn>
                                        <p:tgtEl>
                                          <p:spTgt spid="283"/>
                                        </p:tgtEl>
                                        <p:attrNameLst>
                                          <p:attrName>style.visibility</p:attrName>
                                        </p:attrNameLst>
                                      </p:cBhvr>
                                      <p:to>
                                        <p:strVal val="visible"/>
                                      </p:to>
                                    </p:set>
                                    <p:animEffect transition="in" filter="fade">
                                      <p:cBhvr>
                                        <p:cTn id="88" dur="500"/>
                                        <p:tgtEl>
                                          <p:spTgt spid="283"/>
                                        </p:tgtEl>
                                      </p:cBhvr>
                                    </p:animEffect>
                                  </p:childTnLst>
                                </p:cTn>
                              </p:par>
                              <p:par>
                                <p:cTn id="89" presetID="10" presetClass="entr" presetSubtype="0" fill="hold" nodeType="withEffect">
                                  <p:stCondLst>
                                    <p:cond delay="0"/>
                                  </p:stCondLst>
                                  <p:childTnLst>
                                    <p:set>
                                      <p:cBhvr>
                                        <p:cTn id="90" dur="1" fill="hold">
                                          <p:stCondLst>
                                            <p:cond delay="0"/>
                                          </p:stCondLst>
                                        </p:cTn>
                                        <p:tgtEl>
                                          <p:spTgt spid="287"/>
                                        </p:tgtEl>
                                        <p:attrNameLst>
                                          <p:attrName>style.visibility</p:attrName>
                                        </p:attrNameLst>
                                      </p:cBhvr>
                                      <p:to>
                                        <p:strVal val="visible"/>
                                      </p:to>
                                    </p:set>
                                    <p:animEffect transition="in" filter="fade">
                                      <p:cBhvr>
                                        <p:cTn id="91" dur="500"/>
                                        <p:tgtEl>
                                          <p:spTgt spid="287"/>
                                        </p:tgtEl>
                                      </p:cBhvr>
                                    </p:animEffect>
                                  </p:childTnLst>
                                </p:cTn>
                              </p:par>
                              <p:par>
                                <p:cTn id="92" presetID="10" presetClass="entr" presetSubtype="0" fill="hold" nodeType="withEffect">
                                  <p:stCondLst>
                                    <p:cond delay="0"/>
                                  </p:stCondLst>
                                  <p:childTnLst>
                                    <p:set>
                                      <p:cBhvr>
                                        <p:cTn id="93" dur="1" fill="hold">
                                          <p:stCondLst>
                                            <p:cond delay="0"/>
                                          </p:stCondLst>
                                        </p:cTn>
                                        <p:tgtEl>
                                          <p:spTgt spid="286"/>
                                        </p:tgtEl>
                                        <p:attrNameLst>
                                          <p:attrName>style.visibility</p:attrName>
                                        </p:attrNameLst>
                                      </p:cBhvr>
                                      <p:to>
                                        <p:strVal val="visible"/>
                                      </p:to>
                                    </p:set>
                                    <p:animEffect transition="in" filter="fade">
                                      <p:cBhvr>
                                        <p:cTn id="94" dur="500"/>
                                        <p:tgtEl>
                                          <p:spTgt spid="286"/>
                                        </p:tgtEl>
                                      </p:cBhvr>
                                    </p:animEffect>
                                  </p:childTnLst>
                                </p:cTn>
                              </p:par>
                              <p:par>
                                <p:cTn id="95" presetID="10" presetClass="entr" presetSubtype="0" fill="hold" nodeType="withEffect">
                                  <p:stCondLst>
                                    <p:cond delay="0"/>
                                  </p:stCondLst>
                                  <p:childTnLst>
                                    <p:set>
                                      <p:cBhvr>
                                        <p:cTn id="96" dur="1" fill="hold">
                                          <p:stCondLst>
                                            <p:cond delay="0"/>
                                          </p:stCondLst>
                                        </p:cTn>
                                        <p:tgtEl>
                                          <p:spTgt spid="284"/>
                                        </p:tgtEl>
                                        <p:attrNameLst>
                                          <p:attrName>style.visibility</p:attrName>
                                        </p:attrNameLst>
                                      </p:cBhvr>
                                      <p:to>
                                        <p:strVal val="visible"/>
                                      </p:to>
                                    </p:set>
                                    <p:animEffect transition="in" filter="fade">
                                      <p:cBhvr>
                                        <p:cTn id="97" dur="500"/>
                                        <p:tgtEl>
                                          <p:spTgt spid="284"/>
                                        </p:tgtEl>
                                      </p:cBhvr>
                                    </p:animEffect>
                                  </p:childTnLst>
                                </p:cTn>
                              </p:par>
                              <p:par>
                                <p:cTn id="98" presetID="10" presetClass="entr" presetSubtype="0" fill="hold" nodeType="withEffect">
                                  <p:stCondLst>
                                    <p:cond delay="0"/>
                                  </p:stCondLst>
                                  <p:childTnLst>
                                    <p:set>
                                      <p:cBhvr>
                                        <p:cTn id="99" dur="1" fill="hold">
                                          <p:stCondLst>
                                            <p:cond delay="0"/>
                                          </p:stCondLst>
                                        </p:cTn>
                                        <p:tgtEl>
                                          <p:spTgt spid="288"/>
                                        </p:tgtEl>
                                        <p:attrNameLst>
                                          <p:attrName>style.visibility</p:attrName>
                                        </p:attrNameLst>
                                      </p:cBhvr>
                                      <p:to>
                                        <p:strVal val="visible"/>
                                      </p:to>
                                    </p:set>
                                    <p:animEffect transition="in" filter="fade">
                                      <p:cBhvr>
                                        <p:cTn id="100" dur="500"/>
                                        <p:tgtEl>
                                          <p:spTgt spid="288"/>
                                        </p:tgtEl>
                                      </p:cBhvr>
                                    </p:animEffect>
                                  </p:childTnLst>
                                </p:cTn>
                              </p:par>
                              <p:par>
                                <p:cTn id="101" presetID="10" presetClass="entr" presetSubtype="0" fill="hold" nodeType="withEffect">
                                  <p:stCondLst>
                                    <p:cond delay="0"/>
                                  </p:stCondLst>
                                  <p:childTnLst>
                                    <p:set>
                                      <p:cBhvr>
                                        <p:cTn id="102" dur="1" fill="hold">
                                          <p:stCondLst>
                                            <p:cond delay="0"/>
                                          </p:stCondLst>
                                        </p:cTn>
                                        <p:tgtEl>
                                          <p:spTgt spid="293"/>
                                        </p:tgtEl>
                                        <p:attrNameLst>
                                          <p:attrName>style.visibility</p:attrName>
                                        </p:attrNameLst>
                                      </p:cBhvr>
                                      <p:to>
                                        <p:strVal val="visible"/>
                                      </p:to>
                                    </p:set>
                                    <p:animEffect transition="in" filter="fade">
                                      <p:cBhvr>
                                        <p:cTn id="103" dur="500"/>
                                        <p:tgtEl>
                                          <p:spTgt spid="293"/>
                                        </p:tgtEl>
                                      </p:cBhvr>
                                    </p:animEffect>
                                  </p:childTnLst>
                                </p:cTn>
                              </p:par>
                              <p:par>
                                <p:cTn id="104" presetID="10" presetClass="entr" presetSubtype="0" fill="hold" nodeType="withEffect">
                                  <p:stCondLst>
                                    <p:cond delay="0"/>
                                  </p:stCondLst>
                                  <p:childTnLst>
                                    <p:set>
                                      <p:cBhvr>
                                        <p:cTn id="105" dur="1" fill="hold">
                                          <p:stCondLst>
                                            <p:cond delay="0"/>
                                          </p:stCondLst>
                                        </p:cTn>
                                        <p:tgtEl>
                                          <p:spTgt spid="289"/>
                                        </p:tgtEl>
                                        <p:attrNameLst>
                                          <p:attrName>style.visibility</p:attrName>
                                        </p:attrNameLst>
                                      </p:cBhvr>
                                      <p:to>
                                        <p:strVal val="visible"/>
                                      </p:to>
                                    </p:set>
                                    <p:animEffect transition="in" filter="fade">
                                      <p:cBhvr>
                                        <p:cTn id="106" dur="500"/>
                                        <p:tgtEl>
                                          <p:spTgt spid="289"/>
                                        </p:tgtEl>
                                      </p:cBhvr>
                                    </p:animEffect>
                                  </p:childTnLst>
                                </p:cTn>
                              </p:par>
                              <p:par>
                                <p:cTn id="107" presetID="10" presetClass="entr" presetSubtype="0" fill="hold" nodeType="withEffect">
                                  <p:stCondLst>
                                    <p:cond delay="0"/>
                                  </p:stCondLst>
                                  <p:childTnLst>
                                    <p:set>
                                      <p:cBhvr>
                                        <p:cTn id="108" dur="1" fill="hold">
                                          <p:stCondLst>
                                            <p:cond delay="0"/>
                                          </p:stCondLst>
                                        </p:cTn>
                                        <p:tgtEl>
                                          <p:spTgt spid="296"/>
                                        </p:tgtEl>
                                        <p:attrNameLst>
                                          <p:attrName>style.visibility</p:attrName>
                                        </p:attrNameLst>
                                      </p:cBhvr>
                                      <p:to>
                                        <p:strVal val="visible"/>
                                      </p:to>
                                    </p:set>
                                    <p:animEffect transition="in" filter="fade">
                                      <p:cBhvr>
                                        <p:cTn id="109" dur="500"/>
                                        <p:tgtEl>
                                          <p:spTgt spid="296"/>
                                        </p:tgtEl>
                                      </p:cBhvr>
                                    </p:animEffect>
                                  </p:childTnLst>
                                </p:cTn>
                              </p:par>
                              <p:par>
                                <p:cTn id="110" presetID="10" presetClass="entr" presetSubtype="0" fill="hold" nodeType="withEffect">
                                  <p:stCondLst>
                                    <p:cond delay="0"/>
                                  </p:stCondLst>
                                  <p:childTnLst>
                                    <p:set>
                                      <p:cBhvr>
                                        <p:cTn id="111" dur="1" fill="hold">
                                          <p:stCondLst>
                                            <p:cond delay="0"/>
                                          </p:stCondLst>
                                        </p:cTn>
                                        <p:tgtEl>
                                          <p:spTgt spid="295"/>
                                        </p:tgtEl>
                                        <p:attrNameLst>
                                          <p:attrName>style.visibility</p:attrName>
                                        </p:attrNameLst>
                                      </p:cBhvr>
                                      <p:to>
                                        <p:strVal val="visible"/>
                                      </p:to>
                                    </p:set>
                                    <p:animEffect transition="in" filter="fade">
                                      <p:cBhvr>
                                        <p:cTn id="112" dur="500"/>
                                        <p:tgtEl>
                                          <p:spTgt spid="295"/>
                                        </p:tgtEl>
                                      </p:cBhvr>
                                    </p:animEffect>
                                  </p:childTnLst>
                                </p:cTn>
                              </p:par>
                              <p:par>
                                <p:cTn id="113" presetID="10" presetClass="entr" presetSubtype="0" fill="hold" nodeType="withEffect">
                                  <p:stCondLst>
                                    <p:cond delay="0"/>
                                  </p:stCondLst>
                                  <p:childTnLst>
                                    <p:set>
                                      <p:cBhvr>
                                        <p:cTn id="114" dur="1" fill="hold">
                                          <p:stCondLst>
                                            <p:cond delay="0"/>
                                          </p:stCondLst>
                                        </p:cTn>
                                        <p:tgtEl>
                                          <p:spTgt spid="290"/>
                                        </p:tgtEl>
                                        <p:attrNameLst>
                                          <p:attrName>style.visibility</p:attrName>
                                        </p:attrNameLst>
                                      </p:cBhvr>
                                      <p:to>
                                        <p:strVal val="visible"/>
                                      </p:to>
                                    </p:set>
                                    <p:animEffect transition="in" filter="fade">
                                      <p:cBhvr>
                                        <p:cTn id="115" dur="500"/>
                                        <p:tgtEl>
                                          <p:spTgt spid="290"/>
                                        </p:tgtEl>
                                      </p:cBhvr>
                                    </p:animEffect>
                                  </p:childTnLst>
                                </p:cTn>
                              </p:par>
                              <p:par>
                                <p:cTn id="116" presetID="10" presetClass="entr" presetSubtype="0" fill="hold" nodeType="withEffect">
                                  <p:stCondLst>
                                    <p:cond delay="0"/>
                                  </p:stCondLst>
                                  <p:childTnLst>
                                    <p:set>
                                      <p:cBhvr>
                                        <p:cTn id="117" dur="1" fill="hold">
                                          <p:stCondLst>
                                            <p:cond delay="0"/>
                                          </p:stCondLst>
                                        </p:cTn>
                                        <p:tgtEl>
                                          <p:spTgt spid="297"/>
                                        </p:tgtEl>
                                        <p:attrNameLst>
                                          <p:attrName>style.visibility</p:attrName>
                                        </p:attrNameLst>
                                      </p:cBhvr>
                                      <p:to>
                                        <p:strVal val="visible"/>
                                      </p:to>
                                    </p:set>
                                    <p:animEffect transition="in" filter="fade">
                                      <p:cBhvr>
                                        <p:cTn id="118" dur="500"/>
                                        <p:tgtEl>
                                          <p:spTgt spid="297"/>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56"/>
                                        </p:tgtEl>
                                        <p:attrNameLst>
                                          <p:attrName>style.visibility</p:attrName>
                                        </p:attrNameLst>
                                      </p:cBhvr>
                                      <p:to>
                                        <p:strVal val="visible"/>
                                      </p:to>
                                    </p:set>
                                    <p:animEffect transition="in" filter="fade">
                                      <p:cBhvr>
                                        <p:cTn id="123" dur="500"/>
                                        <p:tgtEl>
                                          <p:spTgt spid="156"/>
                                        </p:tgtEl>
                                      </p:cBhvr>
                                    </p:animEffect>
                                  </p:childTnLst>
                                </p:cTn>
                              </p:par>
                              <p:par>
                                <p:cTn id="124" presetID="10" presetClass="entr" presetSubtype="0" fill="hold" nodeType="withEffect">
                                  <p:stCondLst>
                                    <p:cond delay="0"/>
                                  </p:stCondLst>
                                  <p:childTnLst>
                                    <p:set>
                                      <p:cBhvr>
                                        <p:cTn id="125" dur="1" fill="hold">
                                          <p:stCondLst>
                                            <p:cond delay="0"/>
                                          </p:stCondLst>
                                        </p:cTn>
                                        <p:tgtEl>
                                          <p:spTgt spid="158"/>
                                        </p:tgtEl>
                                        <p:attrNameLst>
                                          <p:attrName>style.visibility</p:attrName>
                                        </p:attrNameLst>
                                      </p:cBhvr>
                                      <p:to>
                                        <p:strVal val="visible"/>
                                      </p:to>
                                    </p:set>
                                    <p:animEffect transition="in" filter="fade">
                                      <p:cBhvr>
                                        <p:cTn id="126" dur="500"/>
                                        <p:tgtEl>
                                          <p:spTgt spid="158"/>
                                        </p:tgtEl>
                                      </p:cBhvr>
                                    </p:animEffect>
                                  </p:childTnLst>
                                </p:cTn>
                              </p:par>
                              <p:par>
                                <p:cTn id="127" presetID="10" presetClass="entr" presetSubtype="0" fill="hold" nodeType="withEffect">
                                  <p:stCondLst>
                                    <p:cond delay="0"/>
                                  </p:stCondLst>
                                  <p:childTnLst>
                                    <p:set>
                                      <p:cBhvr>
                                        <p:cTn id="128" dur="1" fill="hold">
                                          <p:stCondLst>
                                            <p:cond delay="0"/>
                                          </p:stCondLst>
                                        </p:cTn>
                                        <p:tgtEl>
                                          <p:spTgt spid="4"/>
                                        </p:tgtEl>
                                        <p:attrNameLst>
                                          <p:attrName>style.visibility</p:attrName>
                                        </p:attrNameLst>
                                      </p:cBhvr>
                                      <p:to>
                                        <p:strVal val="visible"/>
                                      </p:to>
                                    </p:set>
                                    <p:animEffect transition="in" filter="fade">
                                      <p:cBhvr>
                                        <p:cTn id="129" dur="500"/>
                                        <p:tgtEl>
                                          <p:spTgt spid="4"/>
                                        </p:tgtEl>
                                      </p:cBhvr>
                                    </p:animEffect>
                                  </p:childTnLst>
                                </p:cTn>
                              </p:par>
                              <p:par>
                                <p:cTn id="130" presetID="10" presetClass="entr" presetSubtype="0" fill="hold" nodeType="withEffect">
                                  <p:stCondLst>
                                    <p:cond delay="0"/>
                                  </p:stCondLst>
                                  <p:childTnLst>
                                    <p:set>
                                      <p:cBhvr>
                                        <p:cTn id="131" dur="1" fill="hold">
                                          <p:stCondLst>
                                            <p:cond delay="0"/>
                                          </p:stCondLst>
                                        </p:cTn>
                                        <p:tgtEl>
                                          <p:spTgt spid="166"/>
                                        </p:tgtEl>
                                        <p:attrNameLst>
                                          <p:attrName>style.visibility</p:attrName>
                                        </p:attrNameLst>
                                      </p:cBhvr>
                                      <p:to>
                                        <p:strVal val="visible"/>
                                      </p:to>
                                    </p:set>
                                    <p:animEffect transition="in" filter="fade">
                                      <p:cBhvr>
                                        <p:cTn id="132" dur="500"/>
                                        <p:tgtEl>
                                          <p:spTgt spid="166"/>
                                        </p:tgtEl>
                                      </p:cBhvr>
                                    </p:animEffect>
                                  </p:childTnLst>
                                </p:cTn>
                              </p:par>
                              <p:par>
                                <p:cTn id="133" presetID="10" presetClass="entr" presetSubtype="0" fill="hold" nodeType="withEffect">
                                  <p:stCondLst>
                                    <p:cond delay="0"/>
                                  </p:stCondLst>
                                  <p:childTnLst>
                                    <p:set>
                                      <p:cBhvr>
                                        <p:cTn id="134" dur="1" fill="hold">
                                          <p:stCondLst>
                                            <p:cond delay="0"/>
                                          </p:stCondLst>
                                        </p:cTn>
                                        <p:tgtEl>
                                          <p:spTgt spid="167"/>
                                        </p:tgtEl>
                                        <p:attrNameLst>
                                          <p:attrName>style.visibility</p:attrName>
                                        </p:attrNameLst>
                                      </p:cBhvr>
                                      <p:to>
                                        <p:strVal val="visible"/>
                                      </p:to>
                                    </p:set>
                                    <p:animEffect transition="in" filter="fade">
                                      <p:cBhvr>
                                        <p:cTn id="135" dur="500"/>
                                        <p:tgtEl>
                                          <p:spTgt spid="167"/>
                                        </p:tgtEl>
                                      </p:cBhvr>
                                    </p:animEffect>
                                  </p:childTnLst>
                                </p:cTn>
                              </p:par>
                              <p:par>
                                <p:cTn id="136" presetID="10" presetClass="entr" presetSubtype="0" fill="hold" nodeType="withEffect">
                                  <p:stCondLst>
                                    <p:cond delay="0"/>
                                  </p:stCondLst>
                                  <p:childTnLst>
                                    <p:set>
                                      <p:cBhvr>
                                        <p:cTn id="137" dur="1" fill="hold">
                                          <p:stCondLst>
                                            <p:cond delay="0"/>
                                          </p:stCondLst>
                                        </p:cTn>
                                        <p:tgtEl>
                                          <p:spTgt spid="168"/>
                                        </p:tgtEl>
                                        <p:attrNameLst>
                                          <p:attrName>style.visibility</p:attrName>
                                        </p:attrNameLst>
                                      </p:cBhvr>
                                      <p:to>
                                        <p:strVal val="visible"/>
                                      </p:to>
                                    </p:set>
                                    <p:animEffect transition="in" filter="fade">
                                      <p:cBhvr>
                                        <p:cTn id="138" dur="500"/>
                                        <p:tgtEl>
                                          <p:spTgt spid="168"/>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11"/>
                                        </p:tgtEl>
                                        <p:attrNameLst>
                                          <p:attrName>style.visibility</p:attrName>
                                        </p:attrNameLst>
                                      </p:cBhvr>
                                      <p:to>
                                        <p:strVal val="visible"/>
                                      </p:to>
                                    </p:set>
                                    <p:animEffect transition="in" filter="fade">
                                      <p:cBhvr>
                                        <p:cTn id="141" dur="500"/>
                                        <p:tgtEl>
                                          <p:spTgt spid="11"/>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169"/>
                                        </p:tgtEl>
                                        <p:attrNameLst>
                                          <p:attrName>style.visibility</p:attrName>
                                        </p:attrNameLst>
                                      </p:cBhvr>
                                      <p:to>
                                        <p:strVal val="visible"/>
                                      </p:to>
                                    </p:set>
                                    <p:animEffect transition="in" filter="fade">
                                      <p:cBhvr>
                                        <p:cTn id="144" dur="500"/>
                                        <p:tgtEl>
                                          <p:spTgt spid="169"/>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170"/>
                                        </p:tgtEl>
                                        <p:attrNameLst>
                                          <p:attrName>style.visibility</p:attrName>
                                        </p:attrNameLst>
                                      </p:cBhvr>
                                      <p:to>
                                        <p:strVal val="visible"/>
                                      </p:to>
                                    </p:set>
                                    <p:animEffect transition="in" filter="fade">
                                      <p:cBhvr>
                                        <p:cTn id="147" dur="500"/>
                                        <p:tgtEl>
                                          <p:spTgt spid="170"/>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171"/>
                                        </p:tgtEl>
                                        <p:attrNameLst>
                                          <p:attrName>style.visibility</p:attrName>
                                        </p:attrNameLst>
                                      </p:cBhvr>
                                      <p:to>
                                        <p:strVal val="visible"/>
                                      </p:to>
                                    </p:set>
                                    <p:animEffect transition="in" filter="fade">
                                      <p:cBhvr>
                                        <p:cTn id="150" dur="500"/>
                                        <p:tgtEl>
                                          <p:spTgt spid="171"/>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172"/>
                                        </p:tgtEl>
                                        <p:attrNameLst>
                                          <p:attrName>style.visibility</p:attrName>
                                        </p:attrNameLst>
                                      </p:cBhvr>
                                      <p:to>
                                        <p:strVal val="visible"/>
                                      </p:to>
                                    </p:set>
                                    <p:animEffect transition="in" filter="fade">
                                      <p:cBhvr>
                                        <p:cTn id="153" dur="500"/>
                                        <p:tgtEl>
                                          <p:spTgt spid="172"/>
                                        </p:tgtEl>
                                      </p:cBhvr>
                                    </p:animEffect>
                                  </p:childTnLst>
                                </p:cTn>
                              </p:par>
                              <p:par>
                                <p:cTn id="154" presetID="10" presetClass="entr" presetSubtype="0" fill="hold" nodeType="withEffect">
                                  <p:stCondLst>
                                    <p:cond delay="0"/>
                                  </p:stCondLst>
                                  <p:childTnLst>
                                    <p:set>
                                      <p:cBhvr>
                                        <p:cTn id="155" dur="1" fill="hold">
                                          <p:stCondLst>
                                            <p:cond delay="0"/>
                                          </p:stCondLst>
                                        </p:cTn>
                                        <p:tgtEl>
                                          <p:spTgt spid="173"/>
                                        </p:tgtEl>
                                        <p:attrNameLst>
                                          <p:attrName>style.visibility</p:attrName>
                                        </p:attrNameLst>
                                      </p:cBhvr>
                                      <p:to>
                                        <p:strVal val="visible"/>
                                      </p:to>
                                    </p:set>
                                    <p:animEffect transition="in" filter="fade">
                                      <p:cBhvr>
                                        <p:cTn id="156" dur="500"/>
                                        <p:tgtEl>
                                          <p:spTgt spid="173"/>
                                        </p:tgtEl>
                                      </p:cBhvr>
                                    </p:animEffect>
                                  </p:childTnLst>
                                </p:cTn>
                              </p:par>
                              <p:par>
                                <p:cTn id="157" presetID="10" presetClass="entr" presetSubtype="0" fill="hold" nodeType="withEffect">
                                  <p:stCondLst>
                                    <p:cond delay="0"/>
                                  </p:stCondLst>
                                  <p:childTnLst>
                                    <p:set>
                                      <p:cBhvr>
                                        <p:cTn id="158" dur="1" fill="hold">
                                          <p:stCondLst>
                                            <p:cond delay="0"/>
                                          </p:stCondLst>
                                        </p:cTn>
                                        <p:tgtEl>
                                          <p:spTgt spid="174"/>
                                        </p:tgtEl>
                                        <p:attrNameLst>
                                          <p:attrName>style.visibility</p:attrName>
                                        </p:attrNameLst>
                                      </p:cBhvr>
                                      <p:to>
                                        <p:strVal val="visible"/>
                                      </p:to>
                                    </p:set>
                                    <p:animEffect transition="in" filter="fade">
                                      <p:cBhvr>
                                        <p:cTn id="159" dur="500"/>
                                        <p:tgtEl>
                                          <p:spTgt spid="174"/>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269"/>
                                        </p:tgtEl>
                                        <p:attrNameLst>
                                          <p:attrName>style.visibility</p:attrName>
                                        </p:attrNameLst>
                                      </p:cBhvr>
                                      <p:to>
                                        <p:strVal val="visible"/>
                                      </p:to>
                                    </p:set>
                                    <p:animEffect transition="in" filter="fade">
                                      <p:cBhvr>
                                        <p:cTn id="162" dur="500"/>
                                        <p:tgtEl>
                                          <p:spTgt spid="269"/>
                                        </p:tgtEl>
                                      </p:cBhvr>
                                    </p:animEffect>
                                  </p:childTnLst>
                                </p:cTn>
                              </p:par>
                              <p:par>
                                <p:cTn id="163" presetID="10" presetClass="entr" presetSubtype="0" fill="hold" nodeType="withEffect">
                                  <p:stCondLst>
                                    <p:cond delay="0"/>
                                  </p:stCondLst>
                                  <p:childTnLst>
                                    <p:set>
                                      <p:cBhvr>
                                        <p:cTn id="164" dur="1" fill="hold">
                                          <p:stCondLst>
                                            <p:cond delay="0"/>
                                          </p:stCondLst>
                                        </p:cTn>
                                        <p:tgtEl>
                                          <p:spTgt spid="252"/>
                                        </p:tgtEl>
                                        <p:attrNameLst>
                                          <p:attrName>style.visibility</p:attrName>
                                        </p:attrNameLst>
                                      </p:cBhvr>
                                      <p:to>
                                        <p:strVal val="visible"/>
                                      </p:to>
                                    </p:set>
                                    <p:animEffect transition="in" filter="fade">
                                      <p:cBhvr>
                                        <p:cTn id="165" dur="500"/>
                                        <p:tgtEl>
                                          <p:spTgt spid="252"/>
                                        </p:tgtEl>
                                      </p:cBhvr>
                                    </p:animEffect>
                                  </p:childTnLst>
                                </p:cTn>
                              </p:par>
                              <p:par>
                                <p:cTn id="166" presetID="10" presetClass="entr" presetSubtype="0" fill="hold" nodeType="withEffect">
                                  <p:stCondLst>
                                    <p:cond delay="0"/>
                                  </p:stCondLst>
                                  <p:childTnLst>
                                    <p:set>
                                      <p:cBhvr>
                                        <p:cTn id="167" dur="1" fill="hold">
                                          <p:stCondLst>
                                            <p:cond delay="0"/>
                                          </p:stCondLst>
                                        </p:cTn>
                                        <p:tgtEl>
                                          <p:spTgt spid="254"/>
                                        </p:tgtEl>
                                        <p:attrNameLst>
                                          <p:attrName>style.visibility</p:attrName>
                                        </p:attrNameLst>
                                      </p:cBhvr>
                                      <p:to>
                                        <p:strVal val="visible"/>
                                      </p:to>
                                    </p:set>
                                    <p:animEffect transition="in" filter="fade">
                                      <p:cBhvr>
                                        <p:cTn id="168" dur="500"/>
                                        <p:tgtEl>
                                          <p:spTgt spid="254"/>
                                        </p:tgtEl>
                                      </p:cBhvr>
                                    </p:animEffect>
                                  </p:childTnLst>
                                </p:cTn>
                              </p:par>
                              <p:par>
                                <p:cTn id="169" presetID="10" presetClass="entr" presetSubtype="0" fill="hold" nodeType="withEffect">
                                  <p:stCondLst>
                                    <p:cond delay="0"/>
                                  </p:stCondLst>
                                  <p:childTnLst>
                                    <p:set>
                                      <p:cBhvr>
                                        <p:cTn id="170" dur="1" fill="hold">
                                          <p:stCondLst>
                                            <p:cond delay="0"/>
                                          </p:stCondLst>
                                        </p:cTn>
                                        <p:tgtEl>
                                          <p:spTgt spid="256"/>
                                        </p:tgtEl>
                                        <p:attrNameLst>
                                          <p:attrName>style.visibility</p:attrName>
                                        </p:attrNameLst>
                                      </p:cBhvr>
                                      <p:to>
                                        <p:strVal val="visible"/>
                                      </p:to>
                                    </p:set>
                                    <p:animEffect transition="in" filter="fade">
                                      <p:cBhvr>
                                        <p:cTn id="171" dur="500"/>
                                        <p:tgtEl>
                                          <p:spTgt spid="256"/>
                                        </p:tgtEl>
                                      </p:cBhvr>
                                    </p:animEffect>
                                  </p:childTnLst>
                                </p:cTn>
                              </p:par>
                              <p:par>
                                <p:cTn id="172" presetID="10" presetClass="entr" presetSubtype="0" fill="hold" nodeType="withEffect">
                                  <p:stCondLst>
                                    <p:cond delay="0"/>
                                  </p:stCondLst>
                                  <p:childTnLst>
                                    <p:set>
                                      <p:cBhvr>
                                        <p:cTn id="173" dur="1" fill="hold">
                                          <p:stCondLst>
                                            <p:cond delay="0"/>
                                          </p:stCondLst>
                                        </p:cTn>
                                        <p:tgtEl>
                                          <p:spTgt spid="257"/>
                                        </p:tgtEl>
                                        <p:attrNameLst>
                                          <p:attrName>style.visibility</p:attrName>
                                        </p:attrNameLst>
                                      </p:cBhvr>
                                      <p:to>
                                        <p:strVal val="visible"/>
                                      </p:to>
                                    </p:set>
                                    <p:animEffect transition="in" filter="fade">
                                      <p:cBhvr>
                                        <p:cTn id="174" dur="500"/>
                                        <p:tgtEl>
                                          <p:spTgt spid="257"/>
                                        </p:tgtEl>
                                      </p:cBhvr>
                                    </p:animEffect>
                                  </p:childTnLst>
                                </p:cTn>
                              </p:par>
                              <p:par>
                                <p:cTn id="175" presetID="10" presetClass="entr" presetSubtype="0" fill="hold" nodeType="withEffect">
                                  <p:stCondLst>
                                    <p:cond delay="0"/>
                                  </p:stCondLst>
                                  <p:childTnLst>
                                    <p:set>
                                      <p:cBhvr>
                                        <p:cTn id="176" dur="1" fill="hold">
                                          <p:stCondLst>
                                            <p:cond delay="0"/>
                                          </p:stCondLst>
                                        </p:cTn>
                                        <p:tgtEl>
                                          <p:spTgt spid="258"/>
                                        </p:tgtEl>
                                        <p:attrNameLst>
                                          <p:attrName>style.visibility</p:attrName>
                                        </p:attrNameLst>
                                      </p:cBhvr>
                                      <p:to>
                                        <p:strVal val="visible"/>
                                      </p:to>
                                    </p:set>
                                    <p:animEffect transition="in" filter="fade">
                                      <p:cBhvr>
                                        <p:cTn id="177" dur="500"/>
                                        <p:tgtEl>
                                          <p:spTgt spid="258"/>
                                        </p:tgtEl>
                                      </p:cBhvr>
                                    </p:animEffect>
                                  </p:childTnLst>
                                </p:cTn>
                              </p:par>
                              <p:par>
                                <p:cTn id="178" presetID="10" presetClass="entr" presetSubtype="0" fill="hold" nodeType="withEffect">
                                  <p:stCondLst>
                                    <p:cond delay="0"/>
                                  </p:stCondLst>
                                  <p:childTnLst>
                                    <p:set>
                                      <p:cBhvr>
                                        <p:cTn id="179" dur="1" fill="hold">
                                          <p:stCondLst>
                                            <p:cond delay="0"/>
                                          </p:stCondLst>
                                        </p:cTn>
                                        <p:tgtEl>
                                          <p:spTgt spid="259"/>
                                        </p:tgtEl>
                                        <p:attrNameLst>
                                          <p:attrName>style.visibility</p:attrName>
                                        </p:attrNameLst>
                                      </p:cBhvr>
                                      <p:to>
                                        <p:strVal val="visible"/>
                                      </p:to>
                                    </p:set>
                                    <p:animEffect transition="in" filter="fade">
                                      <p:cBhvr>
                                        <p:cTn id="180" dur="500"/>
                                        <p:tgtEl>
                                          <p:spTgt spid="259"/>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260"/>
                                        </p:tgtEl>
                                        <p:attrNameLst>
                                          <p:attrName>style.visibility</p:attrName>
                                        </p:attrNameLst>
                                      </p:cBhvr>
                                      <p:to>
                                        <p:strVal val="visible"/>
                                      </p:to>
                                    </p:set>
                                    <p:animEffect transition="in" filter="fade">
                                      <p:cBhvr>
                                        <p:cTn id="183" dur="500"/>
                                        <p:tgtEl>
                                          <p:spTgt spid="260"/>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261"/>
                                        </p:tgtEl>
                                        <p:attrNameLst>
                                          <p:attrName>style.visibility</p:attrName>
                                        </p:attrNameLst>
                                      </p:cBhvr>
                                      <p:to>
                                        <p:strVal val="visible"/>
                                      </p:to>
                                    </p:set>
                                    <p:animEffect transition="in" filter="fade">
                                      <p:cBhvr>
                                        <p:cTn id="186" dur="500"/>
                                        <p:tgtEl>
                                          <p:spTgt spid="261"/>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262"/>
                                        </p:tgtEl>
                                        <p:attrNameLst>
                                          <p:attrName>style.visibility</p:attrName>
                                        </p:attrNameLst>
                                      </p:cBhvr>
                                      <p:to>
                                        <p:strVal val="visible"/>
                                      </p:to>
                                    </p:set>
                                    <p:animEffect transition="in" filter="fade">
                                      <p:cBhvr>
                                        <p:cTn id="189" dur="500"/>
                                        <p:tgtEl>
                                          <p:spTgt spid="262"/>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264"/>
                                        </p:tgtEl>
                                        <p:attrNameLst>
                                          <p:attrName>style.visibility</p:attrName>
                                        </p:attrNameLst>
                                      </p:cBhvr>
                                      <p:to>
                                        <p:strVal val="visible"/>
                                      </p:to>
                                    </p:set>
                                    <p:animEffect transition="in" filter="fade">
                                      <p:cBhvr>
                                        <p:cTn id="192" dur="500"/>
                                        <p:tgtEl>
                                          <p:spTgt spid="264"/>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270"/>
                                        </p:tgtEl>
                                        <p:attrNameLst>
                                          <p:attrName>style.visibility</p:attrName>
                                        </p:attrNameLst>
                                      </p:cBhvr>
                                      <p:to>
                                        <p:strVal val="visible"/>
                                      </p:to>
                                    </p:set>
                                    <p:animEffect transition="in" filter="fade">
                                      <p:cBhvr>
                                        <p:cTn id="195" dur="500"/>
                                        <p:tgtEl>
                                          <p:spTgt spid="270"/>
                                        </p:tgtEl>
                                      </p:cBhvr>
                                    </p:animEffect>
                                  </p:childTnLst>
                                </p:cTn>
                              </p:par>
                              <p:par>
                                <p:cTn id="196" presetID="10" presetClass="entr" presetSubtype="0" fill="hold" nodeType="withEffect">
                                  <p:stCondLst>
                                    <p:cond delay="0"/>
                                  </p:stCondLst>
                                  <p:childTnLst>
                                    <p:set>
                                      <p:cBhvr>
                                        <p:cTn id="197" dur="1" fill="hold">
                                          <p:stCondLst>
                                            <p:cond delay="0"/>
                                          </p:stCondLst>
                                        </p:cTn>
                                        <p:tgtEl>
                                          <p:spTgt spid="271"/>
                                        </p:tgtEl>
                                        <p:attrNameLst>
                                          <p:attrName>style.visibility</p:attrName>
                                        </p:attrNameLst>
                                      </p:cBhvr>
                                      <p:to>
                                        <p:strVal val="visible"/>
                                      </p:to>
                                    </p:set>
                                    <p:animEffect transition="in" filter="fade">
                                      <p:cBhvr>
                                        <p:cTn id="198" dur="500"/>
                                        <p:tgtEl>
                                          <p:spTgt spid="271"/>
                                        </p:tgtEl>
                                      </p:cBhvr>
                                    </p:animEffect>
                                  </p:childTnLst>
                                </p:cTn>
                              </p:par>
                              <p:par>
                                <p:cTn id="199" presetID="10" presetClass="entr" presetSubtype="0" fill="hold" nodeType="withEffect">
                                  <p:stCondLst>
                                    <p:cond delay="0"/>
                                  </p:stCondLst>
                                  <p:childTnLst>
                                    <p:set>
                                      <p:cBhvr>
                                        <p:cTn id="200" dur="1" fill="hold">
                                          <p:stCondLst>
                                            <p:cond delay="0"/>
                                          </p:stCondLst>
                                        </p:cTn>
                                        <p:tgtEl>
                                          <p:spTgt spid="272"/>
                                        </p:tgtEl>
                                        <p:attrNameLst>
                                          <p:attrName>style.visibility</p:attrName>
                                        </p:attrNameLst>
                                      </p:cBhvr>
                                      <p:to>
                                        <p:strVal val="visible"/>
                                      </p:to>
                                    </p:set>
                                    <p:animEffect transition="in" filter="fade">
                                      <p:cBhvr>
                                        <p:cTn id="201" dur="500"/>
                                        <p:tgtEl>
                                          <p:spTgt spid="272"/>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274"/>
                                        </p:tgtEl>
                                        <p:attrNameLst>
                                          <p:attrName>style.visibility</p:attrName>
                                        </p:attrNameLst>
                                      </p:cBhvr>
                                      <p:to>
                                        <p:strVal val="visible"/>
                                      </p:to>
                                    </p:set>
                                    <p:animEffect transition="in" filter="fade">
                                      <p:cBhvr>
                                        <p:cTn id="204" dur="500"/>
                                        <p:tgtEl>
                                          <p:spTgt spid="274"/>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291"/>
                                        </p:tgtEl>
                                        <p:attrNameLst>
                                          <p:attrName>style.visibility</p:attrName>
                                        </p:attrNameLst>
                                      </p:cBhvr>
                                      <p:to>
                                        <p:strVal val="visible"/>
                                      </p:to>
                                    </p:set>
                                    <p:animEffect transition="in" filter="fade">
                                      <p:cBhvr>
                                        <p:cTn id="207" dur="500"/>
                                        <p:tgtEl>
                                          <p:spTgt spid="291"/>
                                        </p:tgtEl>
                                      </p:cBhvr>
                                    </p:animEffect>
                                  </p:childTnLst>
                                </p:cTn>
                              </p:par>
                            </p:childTnLst>
                          </p:cTn>
                        </p:par>
                      </p:childTnLst>
                    </p:cTn>
                  </p:par>
                  <p:par>
                    <p:cTn id="208" fill="hold">
                      <p:stCondLst>
                        <p:cond delay="indefinite"/>
                      </p:stCondLst>
                      <p:childTnLst>
                        <p:par>
                          <p:cTn id="209" fill="hold">
                            <p:stCondLst>
                              <p:cond delay="0"/>
                            </p:stCondLst>
                            <p:childTnLst>
                              <p:par>
                                <p:cTn id="210" presetID="2" presetClass="entr" presetSubtype="4" fill="hold" nodeType="clickEffect">
                                  <p:stCondLst>
                                    <p:cond delay="0"/>
                                  </p:stCondLst>
                                  <p:childTnLst>
                                    <p:set>
                                      <p:cBhvr>
                                        <p:cTn id="211" dur="1" fill="hold">
                                          <p:stCondLst>
                                            <p:cond delay="0"/>
                                          </p:stCondLst>
                                        </p:cTn>
                                        <p:tgtEl>
                                          <p:spTgt spid="299"/>
                                        </p:tgtEl>
                                        <p:attrNameLst>
                                          <p:attrName>style.visibility</p:attrName>
                                        </p:attrNameLst>
                                      </p:cBhvr>
                                      <p:to>
                                        <p:strVal val="visible"/>
                                      </p:to>
                                    </p:set>
                                    <p:anim calcmode="lin" valueType="num">
                                      <p:cBhvr additive="base">
                                        <p:cTn id="212" dur="500" fill="hold"/>
                                        <p:tgtEl>
                                          <p:spTgt spid="299"/>
                                        </p:tgtEl>
                                        <p:attrNameLst>
                                          <p:attrName>ppt_x</p:attrName>
                                        </p:attrNameLst>
                                      </p:cBhvr>
                                      <p:tavLst>
                                        <p:tav tm="0">
                                          <p:val>
                                            <p:strVal val="#ppt_x"/>
                                          </p:val>
                                        </p:tav>
                                        <p:tav tm="100000">
                                          <p:val>
                                            <p:strVal val="#ppt_x"/>
                                          </p:val>
                                        </p:tav>
                                      </p:tavLst>
                                    </p:anim>
                                    <p:anim calcmode="lin" valueType="num">
                                      <p:cBhvr additive="base">
                                        <p:cTn id="213" dur="500" fill="hold"/>
                                        <p:tgtEl>
                                          <p:spTgt spid="299"/>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251"/>
                                        </p:tgtEl>
                                        <p:attrNameLst>
                                          <p:attrName>style.visibility</p:attrName>
                                        </p:attrNameLst>
                                      </p:cBhvr>
                                      <p:to>
                                        <p:strVal val="visible"/>
                                      </p:to>
                                    </p:set>
                                    <p:animEffect transition="in" filter="fade">
                                      <p:cBhvr>
                                        <p:cTn id="218" dur="500"/>
                                        <p:tgtEl>
                                          <p:spTgt spid="251"/>
                                        </p:tgtEl>
                                      </p:cBhvr>
                                    </p:animEffect>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nodeType="clickEffect">
                                  <p:stCondLst>
                                    <p:cond delay="0"/>
                                  </p:stCondLst>
                                  <p:childTnLst>
                                    <p:set>
                                      <p:cBhvr>
                                        <p:cTn id="222" dur="1" fill="hold">
                                          <p:stCondLst>
                                            <p:cond delay="0"/>
                                          </p:stCondLst>
                                        </p:cTn>
                                        <p:tgtEl>
                                          <p:spTgt spid="302"/>
                                        </p:tgtEl>
                                        <p:attrNameLst>
                                          <p:attrName>style.visibility</p:attrName>
                                        </p:attrNameLst>
                                      </p:cBhvr>
                                      <p:to>
                                        <p:strVal val="visible"/>
                                      </p:to>
                                    </p:set>
                                    <p:anim calcmode="lin" valueType="num">
                                      <p:cBhvr additive="base">
                                        <p:cTn id="223" dur="500" fill="hold"/>
                                        <p:tgtEl>
                                          <p:spTgt spid="302"/>
                                        </p:tgtEl>
                                        <p:attrNameLst>
                                          <p:attrName>ppt_x</p:attrName>
                                        </p:attrNameLst>
                                      </p:cBhvr>
                                      <p:tavLst>
                                        <p:tav tm="0">
                                          <p:val>
                                            <p:strVal val="#ppt_x"/>
                                          </p:val>
                                        </p:tav>
                                        <p:tav tm="100000">
                                          <p:val>
                                            <p:strVal val="#ppt_x"/>
                                          </p:val>
                                        </p:tav>
                                      </p:tavLst>
                                    </p:anim>
                                    <p:anim calcmode="lin" valueType="num">
                                      <p:cBhvr additive="base">
                                        <p:cTn id="224" dur="500" fill="hold"/>
                                        <p:tgtEl>
                                          <p:spTgt spid="302"/>
                                        </p:tgtEl>
                                        <p:attrNameLst>
                                          <p:attrName>ppt_y</p:attrName>
                                        </p:attrNameLst>
                                      </p:cBhvr>
                                      <p:tavLst>
                                        <p:tav tm="0">
                                          <p:val>
                                            <p:strVal val="1+#ppt_h/2"/>
                                          </p:val>
                                        </p:tav>
                                        <p:tav tm="100000">
                                          <p:val>
                                            <p:strVal val="#ppt_y"/>
                                          </p:val>
                                        </p:tav>
                                      </p:tavLst>
                                    </p:anim>
                                  </p:childTnLst>
                                </p:cTn>
                              </p:par>
                              <p:par>
                                <p:cTn id="225" presetID="10" presetClass="entr" presetSubtype="0" fill="hold" grpId="0" nodeType="withEffect">
                                  <p:stCondLst>
                                    <p:cond delay="0"/>
                                  </p:stCondLst>
                                  <p:childTnLst>
                                    <p:set>
                                      <p:cBhvr>
                                        <p:cTn id="226" dur="1" fill="hold">
                                          <p:stCondLst>
                                            <p:cond delay="0"/>
                                          </p:stCondLst>
                                        </p:cTn>
                                        <p:tgtEl>
                                          <p:spTgt spid="304"/>
                                        </p:tgtEl>
                                        <p:attrNameLst>
                                          <p:attrName>style.visibility</p:attrName>
                                        </p:attrNameLst>
                                      </p:cBhvr>
                                      <p:to>
                                        <p:strVal val="visible"/>
                                      </p:to>
                                    </p:set>
                                    <p:animEffect transition="in" filter="fade">
                                      <p:cBhvr>
                                        <p:cTn id="227" dur="500"/>
                                        <p:tgtEl>
                                          <p:spTgt spid="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1" grpId="0" animBg="1"/>
      <p:bldP spid="52" grpId="0" animBg="1"/>
      <p:bldP spid="154" grpId="0" animBg="1"/>
      <p:bldP spid="155" grpId="0" animBg="1"/>
      <p:bldP spid="157" grpId="0" animBg="1"/>
      <p:bldP spid="159" grpId="0" animBg="1"/>
      <p:bldP spid="11" grpId="0"/>
      <p:bldP spid="169" grpId="0"/>
      <p:bldP spid="170" grpId="0"/>
      <p:bldP spid="171" grpId="0"/>
      <p:bldP spid="172" grpId="0"/>
      <p:bldP spid="226" grpId="0" animBg="1"/>
      <p:bldP spid="250" grpId="0" animBg="1"/>
      <p:bldP spid="251" grpId="0" animBg="1"/>
      <p:bldP spid="253" grpId="0" animBg="1"/>
      <p:bldP spid="255" grpId="0" animBg="1"/>
      <p:bldP spid="260" grpId="0"/>
      <p:bldP spid="261" grpId="0"/>
      <p:bldP spid="262" grpId="0"/>
      <p:bldP spid="264" grpId="0"/>
      <p:bldP spid="16" grpId="0"/>
      <p:bldP spid="269" grpId="0"/>
      <p:bldP spid="270" grpId="0"/>
      <p:bldP spid="274" grpId="0"/>
      <p:bldP spid="291" grpId="0"/>
      <p:bldP spid="30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231821" y="1197735"/>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The previous slide illustrates the concept of DSSAD, as proposed by the cluster n°2.</a:t>
            </a:r>
          </a:p>
          <a:p>
            <a:endParaRPr lang="en-US" sz="1600" b="1"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For simplification of the drawing, some hypothesis were considered, which do not necessarily reflect the future conclusions and detailed requirements that will be established regarding SAE Lv3 &amp; above systems.</a:t>
            </a:r>
          </a:p>
          <a:p>
            <a:endParaRPr lang="en-US" sz="1600" b="1" dirty="0">
              <a:solidFill>
                <a:schemeClr val="tx1"/>
              </a:solidFill>
              <a:latin typeface="Arial" panose="020B0604020202020204" pitchFamily="34" charset="0"/>
              <a:cs typeface="Arial" panose="020B0604020202020204" pitchFamily="34" charset="0"/>
            </a:endParaRPr>
          </a:p>
          <a:p>
            <a:r>
              <a:rPr lang="en-US" sz="1600" u="sng" dirty="0">
                <a:solidFill>
                  <a:schemeClr val="tx1"/>
                </a:solidFill>
                <a:latin typeface="Arial" panose="020B0604020202020204" pitchFamily="34" charset="0"/>
                <a:cs typeface="Arial" panose="020B0604020202020204" pitchFamily="34" charset="0"/>
              </a:rPr>
              <a:t>Simplifications</a:t>
            </a:r>
            <a:r>
              <a:rPr lang="en-US" sz="1600" dirty="0">
                <a:solidFill>
                  <a:schemeClr val="tx1"/>
                </a:solidFill>
                <a:latin typeface="Arial" panose="020B0604020202020204" pitchFamily="34" charset="0"/>
                <a:cs typeface="Arial" panose="020B0604020202020204" pitchFamily="34" charset="0"/>
              </a:rPr>
              <a:t> considered in this slide are :</a:t>
            </a:r>
          </a:p>
          <a:p>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	1-  the system only has 2 possible status : </a:t>
            </a:r>
            <a:r>
              <a:rPr lang="en-US" sz="1600" b="1" dirty="0">
                <a:solidFill>
                  <a:schemeClr val="tx1"/>
                </a:solidFill>
                <a:latin typeface="Arial" panose="020B0604020202020204" pitchFamily="34" charset="0"/>
                <a:cs typeface="Arial" panose="020B0604020202020204" pitchFamily="34" charset="0"/>
              </a:rPr>
              <a:t>ON</a:t>
            </a:r>
            <a:r>
              <a:rPr lang="en-US" sz="1600" dirty="0">
                <a:solidFill>
                  <a:schemeClr val="tx1"/>
                </a:solidFill>
                <a:latin typeface="Arial" panose="020B0604020202020204" pitchFamily="34" charset="0"/>
                <a:cs typeface="Arial" panose="020B0604020202020204" pitchFamily="34" charset="0"/>
              </a:rPr>
              <a:t> (active) and </a:t>
            </a:r>
            <a:r>
              <a:rPr lang="en-US" sz="1600" b="1" dirty="0">
                <a:solidFill>
                  <a:schemeClr val="tx1"/>
                </a:solidFill>
                <a:latin typeface="Arial" panose="020B0604020202020204" pitchFamily="34" charset="0"/>
                <a:cs typeface="Arial" panose="020B0604020202020204" pitchFamily="34" charset="0"/>
              </a:rPr>
              <a:t>OFF</a:t>
            </a:r>
            <a:r>
              <a:rPr lang="en-US" sz="1600" dirty="0">
                <a:solidFill>
                  <a:schemeClr val="tx1"/>
                </a:solidFill>
                <a:latin typeface="Arial" panose="020B0604020202020204" pitchFamily="34" charset="0"/>
                <a:cs typeface="Arial" panose="020B0604020202020204" pitchFamily="34" charset="0"/>
              </a:rPr>
              <a:t> (disengaged),</a:t>
            </a:r>
          </a:p>
          <a:p>
            <a:r>
              <a:rPr lang="en-US" sz="1600" dirty="0">
                <a:solidFill>
                  <a:schemeClr val="tx1"/>
                </a:solidFill>
                <a:latin typeface="Arial" panose="020B0604020202020204" pitchFamily="34" charset="0"/>
                <a:cs typeface="Arial" panose="020B0604020202020204" pitchFamily="34" charset="0"/>
              </a:rPr>
              <a:t>	2-  the </a:t>
            </a:r>
            <a:r>
              <a:rPr lang="en-US" sz="1600" b="1" dirty="0">
                <a:solidFill>
                  <a:schemeClr val="tx1"/>
                </a:solidFill>
                <a:latin typeface="Arial" panose="020B0604020202020204" pitchFamily="34" charset="0"/>
                <a:cs typeface="Arial" panose="020B0604020202020204" pitchFamily="34" charset="0"/>
              </a:rPr>
              <a:t>Transition Demand (TD) </a:t>
            </a:r>
            <a:r>
              <a:rPr lang="en-US" sz="1600" dirty="0">
                <a:solidFill>
                  <a:schemeClr val="tx1"/>
                </a:solidFill>
                <a:latin typeface="Arial" panose="020B0604020202020204" pitchFamily="34" charset="0"/>
                <a:cs typeface="Arial" panose="020B0604020202020204" pitchFamily="34" charset="0"/>
              </a:rPr>
              <a:t>is only “one shot” and A-type or B-type only,</a:t>
            </a:r>
          </a:p>
          <a:p>
            <a:r>
              <a:rPr lang="en-US" sz="1600" dirty="0">
                <a:solidFill>
                  <a:schemeClr val="tx1"/>
                </a:solidFill>
                <a:latin typeface="Arial" panose="020B0604020202020204" pitchFamily="34" charset="0"/>
                <a:cs typeface="Arial" panose="020B0604020202020204" pitchFamily="34" charset="0"/>
              </a:rPr>
              <a:t>	3-  the driver directly </a:t>
            </a:r>
            <a:r>
              <a:rPr lang="en-US" sz="1600" b="1" dirty="0">
                <a:solidFill>
                  <a:schemeClr val="tx1"/>
                </a:solidFill>
                <a:latin typeface="Arial" panose="020B0604020202020204" pitchFamily="34" charset="0"/>
                <a:cs typeface="Arial" panose="020B0604020202020204" pitchFamily="34" charset="0"/>
              </a:rPr>
              <a:t>Takes Over (TO) </a:t>
            </a:r>
            <a:r>
              <a:rPr lang="en-US" sz="1600" dirty="0">
                <a:solidFill>
                  <a:schemeClr val="tx1"/>
                </a:solidFill>
                <a:latin typeface="Arial" panose="020B0604020202020204" pitchFamily="34" charset="0"/>
                <a:cs typeface="Arial" panose="020B0604020202020204" pitchFamily="34" charset="0"/>
              </a:rPr>
              <a:t>the system, without any preliminary </a:t>
            </a:r>
            <a:r>
              <a:rPr lang="en-US" sz="1600" b="1" dirty="0">
                <a:solidFill>
                  <a:schemeClr val="tx1"/>
                </a:solidFill>
                <a:latin typeface="Arial" panose="020B0604020202020204" pitchFamily="34" charset="0"/>
                <a:cs typeface="Arial" panose="020B0604020202020204" pitchFamily="34" charset="0"/>
              </a:rPr>
              <a:t>Over-Ride</a:t>
            </a:r>
            <a:r>
              <a:rPr lang="en-US" sz="1600" dirty="0">
                <a:solidFill>
                  <a:schemeClr val="tx1"/>
                </a:solidFill>
                <a:latin typeface="Arial" panose="020B0604020202020204" pitchFamily="34" charset="0"/>
                <a:cs typeface="Arial" panose="020B0604020202020204" pitchFamily="34" charset="0"/>
              </a:rPr>
              <a:t> and/or </a:t>
            </a:r>
            <a:r>
              <a:rPr lang="en-US" sz="1600" b="1" dirty="0">
                <a:solidFill>
                  <a:schemeClr val="tx1"/>
                </a:solidFill>
                <a:latin typeface="Arial" panose="020B0604020202020204" pitchFamily="34" charset="0"/>
                <a:cs typeface="Arial" panose="020B0604020202020204" pitchFamily="34" charset="0"/>
              </a:rPr>
              <a:t>Transition Sequence</a:t>
            </a:r>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	4-  the system automatically switches to </a:t>
            </a:r>
            <a:r>
              <a:rPr lang="en-US" sz="1600" b="1" dirty="0">
                <a:solidFill>
                  <a:schemeClr val="tx1"/>
                </a:solidFill>
                <a:latin typeface="Arial" panose="020B0604020202020204" pitchFamily="34" charset="0"/>
                <a:cs typeface="Arial" panose="020B0604020202020204" pitchFamily="34" charset="0"/>
              </a:rPr>
              <a:t>OFF</a:t>
            </a:r>
            <a:r>
              <a:rPr lang="en-US" sz="1600" dirty="0">
                <a:solidFill>
                  <a:schemeClr val="tx1"/>
                </a:solidFill>
                <a:latin typeface="Arial" panose="020B0604020202020204" pitchFamily="34" charset="0"/>
                <a:cs typeface="Arial" panose="020B0604020202020204" pitchFamily="34" charset="0"/>
              </a:rPr>
              <a:t> as soon as the driver takes over or the </a:t>
            </a:r>
            <a:r>
              <a:rPr lang="en-US" sz="1600" b="1" dirty="0">
                <a:solidFill>
                  <a:schemeClr val="tx1"/>
                </a:solidFill>
                <a:latin typeface="Arial" panose="020B0604020202020204" pitchFamily="34" charset="0"/>
                <a:cs typeface="Arial" panose="020B0604020202020204" pitchFamily="34" charset="0"/>
              </a:rPr>
              <a:t>MRM</a:t>
            </a:r>
            <a:r>
              <a:rPr lang="en-US" sz="1600" dirty="0">
                <a:solidFill>
                  <a:schemeClr val="tx1"/>
                </a:solidFill>
                <a:latin typeface="Arial" panose="020B0604020202020204" pitchFamily="34" charset="0"/>
                <a:cs typeface="Arial" panose="020B0604020202020204" pitchFamily="34" charset="0"/>
              </a:rPr>
              <a:t> is finished,</a:t>
            </a:r>
          </a:p>
          <a:p>
            <a:r>
              <a:rPr lang="en-US" sz="1600" dirty="0">
                <a:solidFill>
                  <a:schemeClr val="tx1"/>
                </a:solidFill>
                <a:latin typeface="Arial" panose="020B0604020202020204" pitchFamily="34" charset="0"/>
                <a:cs typeface="Arial" panose="020B0604020202020204" pitchFamily="34" charset="0"/>
              </a:rPr>
              <a:t>	5-  there is only one </a:t>
            </a:r>
            <a:r>
              <a:rPr lang="en-US" sz="1600" b="1" dirty="0">
                <a:solidFill>
                  <a:schemeClr val="tx1"/>
                </a:solidFill>
                <a:latin typeface="Arial" panose="020B0604020202020204" pitchFamily="34" charset="0"/>
                <a:cs typeface="Arial" panose="020B0604020202020204" pitchFamily="34" charset="0"/>
              </a:rPr>
              <a:t>MRM</a:t>
            </a:r>
            <a:r>
              <a:rPr lang="en-US" sz="1600" dirty="0">
                <a:solidFill>
                  <a:schemeClr val="tx1"/>
                </a:solidFill>
                <a:latin typeface="Arial" panose="020B0604020202020204" pitchFamily="34" charset="0"/>
                <a:cs typeface="Arial" panose="020B0604020202020204" pitchFamily="34" charset="0"/>
              </a:rPr>
              <a:t> type that is engaged [X] seconds after the </a:t>
            </a:r>
            <a:r>
              <a:rPr lang="en-US" sz="1600" b="1" dirty="0">
                <a:solidFill>
                  <a:schemeClr val="tx1"/>
                </a:solidFill>
                <a:latin typeface="Arial" panose="020B0604020202020204" pitchFamily="34" charset="0"/>
                <a:cs typeface="Arial" panose="020B0604020202020204" pitchFamily="34" charset="0"/>
              </a:rPr>
              <a:t>TD</a:t>
            </a:r>
            <a:r>
              <a:rPr lang="en-US" sz="1600" dirty="0">
                <a:solidFill>
                  <a:schemeClr val="tx1"/>
                </a:solidFill>
                <a:latin typeface="Arial" panose="020B0604020202020204" pitchFamily="34" charset="0"/>
                <a:cs typeface="Arial" panose="020B0604020202020204" pitchFamily="34" charset="0"/>
              </a:rPr>
              <a:t> in the case there was no </a:t>
            </a:r>
            <a:r>
              <a:rPr lang="en-US" sz="1600" b="1" dirty="0">
                <a:solidFill>
                  <a:schemeClr val="tx1"/>
                </a:solidFill>
                <a:latin typeface="Arial" panose="020B0604020202020204" pitchFamily="34" charset="0"/>
                <a:cs typeface="Arial" panose="020B0604020202020204" pitchFamily="34" charset="0"/>
              </a:rPr>
              <a:t>TO</a:t>
            </a:r>
            <a:r>
              <a:rPr lang="en-US" sz="1600" dirty="0">
                <a:solidFill>
                  <a:schemeClr val="tx1"/>
                </a:solidFill>
                <a:latin typeface="Arial" panose="020B0604020202020204" pitchFamily="34" charset="0"/>
                <a:cs typeface="Arial" panose="020B0604020202020204" pitchFamily="34" charset="0"/>
              </a:rPr>
              <a:t> by the driver</a:t>
            </a:r>
          </a:p>
          <a:p>
            <a:endParaRPr lang="en-US" sz="1600" b="1"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Reality will be a little bit more complicated, but it does not change the concept itself.</a:t>
            </a:r>
          </a:p>
          <a:p>
            <a:endParaRPr lang="en-US" sz="1600" b="1" dirty="0">
              <a:solidFill>
                <a:schemeClr val="tx1"/>
              </a:solidFill>
              <a:latin typeface="Arial" panose="020B0604020202020204" pitchFamily="34" charset="0"/>
              <a:cs typeface="Arial" panose="020B0604020202020204" pitchFamily="34" charset="0"/>
            </a:endParaRPr>
          </a:p>
          <a:p>
            <a:r>
              <a:rPr lang="en-US" sz="1600" b="1" dirty="0">
                <a:solidFill>
                  <a:schemeClr val="tx1"/>
                </a:solidFill>
                <a:latin typeface="Arial" panose="020B0604020202020204" pitchFamily="34" charset="0"/>
                <a:cs typeface="Arial" panose="020B0604020202020204" pitchFamily="34" charset="0"/>
              </a:rPr>
              <a:t>The detail of the set of data to be stored will be possible to establish only after the requirements regarding the principles to be followed by these systems are given by the future dedicated regulation.</a:t>
            </a:r>
          </a:p>
          <a:p>
            <a:endParaRPr lang="en-US" sz="1600" b="1" dirty="0">
              <a:solidFill>
                <a:schemeClr val="tx1"/>
              </a:solidFill>
              <a:latin typeface="Arial" panose="020B0604020202020204" pitchFamily="34" charset="0"/>
              <a:cs typeface="Arial" panose="020B0604020202020204" pitchFamily="34" charset="0"/>
            </a:endParaRPr>
          </a:p>
          <a:p>
            <a:r>
              <a:rPr lang="en-US" sz="1400" dirty="0">
                <a:solidFill>
                  <a:srgbClr val="FF0000"/>
                </a:solidFill>
                <a:latin typeface="Arial" panose="020B0604020202020204" pitchFamily="34" charset="0"/>
                <a:cs typeface="Arial" panose="020B0604020202020204" pitchFamily="34" charset="0"/>
              </a:rPr>
              <a:t>NB : All the potential STATUS/MODES OF THE SYSTEM, and definitions of OVERRIDE &amp; TAKE-OVER, that are given in the glossary of terms, were inspired by the ACSF draft for </a:t>
            </a:r>
            <a:r>
              <a:rPr lang="en-US" sz="1400" dirty="0" err="1">
                <a:solidFill>
                  <a:srgbClr val="FF0000"/>
                </a:solidFill>
                <a:latin typeface="Arial" panose="020B0604020202020204" pitchFamily="34" charset="0"/>
                <a:cs typeface="Arial" panose="020B0604020202020204" pitchFamily="34" charset="0"/>
              </a:rPr>
              <a:t>E-systems</a:t>
            </a:r>
            <a:r>
              <a:rPr lang="en-US" sz="1400" dirty="0">
                <a:solidFill>
                  <a:srgbClr val="FF0000"/>
                </a:solidFill>
                <a:latin typeface="Arial" panose="020B0604020202020204" pitchFamily="34" charset="0"/>
                <a:cs typeface="Arial" panose="020B0604020202020204" pitchFamily="34" charset="0"/>
              </a:rPr>
              <a:t>, as it exists today. As so, they are only indicative, and modifications could be introduced by future regulation on these systems.</a:t>
            </a:r>
          </a:p>
          <a:p>
            <a:endParaRPr lang="en-US" sz="1400" dirty="0">
              <a:solidFill>
                <a:srgbClr val="FF0000"/>
              </a:solidFill>
              <a:latin typeface="Arial" panose="020B0604020202020204" pitchFamily="34" charset="0"/>
              <a:cs typeface="Arial" panose="020B0604020202020204" pitchFamily="34" charset="0"/>
            </a:endParaRPr>
          </a:p>
        </p:txBody>
      </p:sp>
      <p:sp>
        <p:nvSpPr>
          <p:cNvPr id="2" name="Ellipse 1"/>
          <p:cNvSpPr/>
          <p:nvPr/>
        </p:nvSpPr>
        <p:spPr>
          <a:xfrm>
            <a:off x="1687132" y="143738"/>
            <a:ext cx="8703090" cy="88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DSSAD : </a:t>
            </a:r>
            <a:r>
              <a:rPr lang="fr-FR" dirty="0">
                <a:solidFill>
                  <a:schemeClr val="tx1"/>
                </a:solidFill>
              </a:rPr>
              <a:t>Important </a:t>
            </a:r>
            <a:r>
              <a:rPr lang="fr-FR" dirty="0" err="1">
                <a:solidFill>
                  <a:schemeClr val="tx1"/>
                </a:solidFill>
              </a:rPr>
              <a:t>considerations</a:t>
            </a:r>
            <a:endParaRPr lang="fr-FR" dirty="0">
              <a:solidFill>
                <a:schemeClr val="tx1"/>
              </a:solidFill>
            </a:endParaRPr>
          </a:p>
          <a:p>
            <a:pPr algn="ctr"/>
            <a:r>
              <a:rPr lang="fr-FR" dirty="0" err="1">
                <a:solidFill>
                  <a:schemeClr val="tx1"/>
                </a:solidFill>
                <a:latin typeface="Arial" panose="020B0604020202020204" pitchFamily="34" charset="0"/>
                <a:cs typeface="Arial" panose="020B0604020202020204" pitchFamily="34" charset="0"/>
              </a:rPr>
              <a:t>regarding</a:t>
            </a:r>
            <a:r>
              <a:rPr lang="fr-FR" dirty="0">
                <a:solidFill>
                  <a:schemeClr val="tx1"/>
                </a:solidFill>
                <a:latin typeface="Arial" panose="020B0604020202020204" pitchFamily="34" charset="0"/>
                <a:cs typeface="Arial" panose="020B0604020202020204" pitchFamily="34" charset="0"/>
              </a:rPr>
              <a:t> </a:t>
            </a:r>
            <a:r>
              <a:rPr lang="fr-FR" dirty="0" err="1">
                <a:solidFill>
                  <a:schemeClr val="tx1"/>
                </a:solidFill>
                <a:latin typeface="Arial" panose="020B0604020202020204" pitchFamily="34" charset="0"/>
                <a:cs typeface="Arial" panose="020B0604020202020204" pitchFamily="34" charset="0"/>
              </a:rPr>
              <a:t>previous</a:t>
            </a:r>
            <a:r>
              <a:rPr lang="fr-FR" dirty="0">
                <a:solidFill>
                  <a:schemeClr val="tx1"/>
                </a:solidFill>
                <a:latin typeface="Arial" panose="020B0604020202020204" pitchFamily="34" charset="0"/>
                <a:cs typeface="Arial" panose="020B0604020202020204" pitchFamily="34" charset="0"/>
              </a:rPr>
              <a:t> slide</a:t>
            </a:r>
          </a:p>
        </p:txBody>
      </p:sp>
    </p:spTree>
    <p:extLst>
      <p:ext uri="{BB962C8B-B14F-4D97-AF65-F5344CB8AC3E}">
        <p14:creationId xmlns:p14="http://schemas.microsoft.com/office/powerpoint/2010/main" val="97415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87132" y="104413"/>
            <a:ext cx="8703090" cy="73556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DSSAD : </a:t>
            </a:r>
            <a:r>
              <a:rPr lang="fr-FR" dirty="0" err="1">
                <a:solidFill>
                  <a:schemeClr val="tx1"/>
                </a:solidFill>
                <a:latin typeface="Arial Black" panose="020B0A04020102020204" pitchFamily="34" charset="0"/>
              </a:rPr>
              <a:t>Purpose</a:t>
            </a:r>
            <a:r>
              <a:rPr lang="fr-FR" dirty="0">
                <a:solidFill>
                  <a:schemeClr val="tx1"/>
                </a:solidFill>
                <a:latin typeface="Arial Black" panose="020B0A04020102020204" pitchFamily="34" charset="0"/>
              </a:rPr>
              <a:t> of the Data Storage System for </a:t>
            </a:r>
            <a:r>
              <a:rPr lang="fr-FR" dirty="0" err="1">
                <a:solidFill>
                  <a:schemeClr val="tx1"/>
                </a:solidFill>
                <a:latin typeface="Arial Black" panose="020B0A04020102020204" pitchFamily="34" charset="0"/>
              </a:rPr>
              <a:t>Automated</a:t>
            </a:r>
            <a:r>
              <a:rPr lang="fr-FR" dirty="0">
                <a:solidFill>
                  <a:schemeClr val="tx1"/>
                </a:solidFill>
                <a:latin typeface="Arial Black" panose="020B0A04020102020204" pitchFamily="34" charset="0"/>
              </a:rPr>
              <a:t> Driving</a:t>
            </a:r>
          </a:p>
        </p:txBody>
      </p:sp>
      <p:sp>
        <p:nvSpPr>
          <p:cNvPr id="4" name="Rectangle à coins arrondis 4">
            <a:extLst>
              <a:ext uri="{FF2B5EF4-FFF2-40B4-BE49-F238E27FC236}">
                <a16:creationId xmlns:a16="http://schemas.microsoft.com/office/drawing/2014/main" id="{B2589F6B-A893-44F3-8FF3-CD00AFC1B5FC}"/>
              </a:ext>
            </a:extLst>
          </p:cNvPr>
          <p:cNvSpPr/>
          <p:nvPr/>
        </p:nvSpPr>
        <p:spPr>
          <a:xfrm>
            <a:off x="237610" y="1208364"/>
            <a:ext cx="11706895" cy="5422006"/>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Definition :</a:t>
            </a:r>
            <a:endParaRPr lang="fr-FR"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ata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torage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ystem for </a:t>
            </a:r>
            <a:r>
              <a:rPr lang="en-US" b="1" dirty="0">
                <a:solidFill>
                  <a:srgbClr val="FF0000"/>
                </a:solidFill>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utomated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riving </a:t>
            </a:r>
            <a:r>
              <a:rPr lang="en-US" dirty="0">
                <a:solidFill>
                  <a:schemeClr val="tx1"/>
                </a:solidFill>
                <a:latin typeface="Arial" panose="020B0604020202020204" pitchFamily="34" charset="0"/>
                <a:cs typeface="Arial" panose="020B0604020202020204" pitchFamily="34" charset="0"/>
              </a:rPr>
              <a:t>is a device or a function that :</a:t>
            </a:r>
          </a:p>
          <a:p>
            <a:endParaRPr lang="en-US" b="1" dirty="0">
              <a:solidFill>
                <a:schemeClr val="tx1"/>
              </a:solidFill>
              <a:latin typeface="Arial" panose="020B0604020202020204" pitchFamily="34" charset="0"/>
              <a:cs typeface="Arial" panose="020B0604020202020204" pitchFamily="34" charset="0"/>
            </a:endParaRPr>
          </a:p>
          <a:p>
            <a:r>
              <a:rPr lang="en-US" b="1" u="sng" dirty="0">
                <a:solidFill>
                  <a:schemeClr val="tx1"/>
                </a:solidFill>
                <a:latin typeface="Arial" panose="020B0604020202020204" pitchFamily="34" charset="0"/>
                <a:cs typeface="Arial" panose="020B0604020202020204" pitchFamily="34" charset="0"/>
              </a:rPr>
              <a:t>records and stores </a:t>
            </a:r>
            <a:r>
              <a:rPr lang="en-US" b="1" dirty="0">
                <a:solidFill>
                  <a:schemeClr val="tx1"/>
                </a:solidFill>
                <a:latin typeface="Arial" panose="020B0604020202020204" pitchFamily="34" charset="0"/>
                <a:cs typeface="Arial" panose="020B0604020202020204" pitchFamily="34" charset="0"/>
              </a:rPr>
              <a:t>a set of data (“timestamped flags”) during the automated driving sequences</a:t>
            </a: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p:txBody>
      </p:sp>
      <p:sp>
        <p:nvSpPr>
          <p:cNvPr id="6" name="Rectangle à coins arrondis 4">
            <a:extLst>
              <a:ext uri="{FF2B5EF4-FFF2-40B4-BE49-F238E27FC236}">
                <a16:creationId xmlns:a16="http://schemas.microsoft.com/office/drawing/2014/main" id="{9954D3AD-6149-4E78-A26F-013500C8C460}"/>
              </a:ext>
            </a:extLst>
          </p:cNvPr>
          <p:cNvSpPr/>
          <p:nvPr/>
        </p:nvSpPr>
        <p:spPr>
          <a:xfrm>
            <a:off x="237602" y="1211908"/>
            <a:ext cx="11706895" cy="5422006"/>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Definition :</a:t>
            </a:r>
            <a:endParaRPr lang="fr-FR"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ata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torage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ystem for </a:t>
            </a:r>
            <a:r>
              <a:rPr lang="en-US" b="1" dirty="0">
                <a:solidFill>
                  <a:srgbClr val="FF0000"/>
                </a:solidFill>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utomated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riving </a:t>
            </a:r>
            <a:r>
              <a:rPr lang="en-US" dirty="0">
                <a:solidFill>
                  <a:schemeClr val="tx1"/>
                </a:solidFill>
                <a:latin typeface="Arial" panose="020B0604020202020204" pitchFamily="34" charset="0"/>
                <a:cs typeface="Arial" panose="020B0604020202020204" pitchFamily="34" charset="0"/>
              </a:rPr>
              <a:t>is a device or a function that :</a:t>
            </a:r>
          </a:p>
          <a:p>
            <a:endParaRPr lang="en-US" b="1" dirty="0">
              <a:solidFill>
                <a:schemeClr val="tx1"/>
              </a:solidFill>
              <a:latin typeface="Arial" panose="020B0604020202020204" pitchFamily="34" charset="0"/>
              <a:cs typeface="Arial" panose="020B0604020202020204" pitchFamily="34" charset="0"/>
            </a:endParaRPr>
          </a:p>
          <a:p>
            <a:r>
              <a:rPr lang="en-US" b="1" u="sng" dirty="0">
                <a:solidFill>
                  <a:schemeClr val="tx1"/>
                </a:solidFill>
                <a:latin typeface="Arial" panose="020B0604020202020204" pitchFamily="34" charset="0"/>
                <a:cs typeface="Arial" panose="020B0604020202020204" pitchFamily="34" charset="0"/>
              </a:rPr>
              <a:t>records and stores </a:t>
            </a:r>
            <a:r>
              <a:rPr lang="en-US" b="1" dirty="0">
                <a:solidFill>
                  <a:schemeClr val="tx1"/>
                </a:solidFill>
                <a:latin typeface="Arial" panose="020B0604020202020204" pitchFamily="34" charset="0"/>
                <a:cs typeface="Arial" panose="020B0604020202020204" pitchFamily="34" charset="0"/>
              </a:rPr>
              <a:t>a set of data (“timestamped flags”) during the automated driving sequences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of any vehicle equipped with Level 3 / Level 4 / Level 5 Automated Driving Systems (ADS),</a:t>
            </a: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p:txBody>
      </p:sp>
      <p:sp>
        <p:nvSpPr>
          <p:cNvPr id="7" name="Rectangle à coins arrondis 4">
            <a:extLst>
              <a:ext uri="{FF2B5EF4-FFF2-40B4-BE49-F238E27FC236}">
                <a16:creationId xmlns:a16="http://schemas.microsoft.com/office/drawing/2014/main" id="{3ABB3DF0-C162-449F-899D-37FACE6139CD}"/>
              </a:ext>
            </a:extLst>
          </p:cNvPr>
          <p:cNvSpPr/>
          <p:nvPr/>
        </p:nvSpPr>
        <p:spPr>
          <a:xfrm>
            <a:off x="227769" y="1204822"/>
            <a:ext cx="11706895" cy="5422006"/>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Definition :</a:t>
            </a:r>
            <a:endParaRPr lang="fr-FR"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ata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torage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ystem for </a:t>
            </a:r>
            <a:r>
              <a:rPr lang="en-US" b="1" dirty="0">
                <a:solidFill>
                  <a:srgbClr val="FF0000"/>
                </a:solidFill>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utomated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riving </a:t>
            </a:r>
            <a:r>
              <a:rPr lang="en-US" dirty="0">
                <a:solidFill>
                  <a:schemeClr val="tx1"/>
                </a:solidFill>
                <a:latin typeface="Arial" panose="020B0604020202020204" pitchFamily="34" charset="0"/>
                <a:cs typeface="Arial" panose="020B0604020202020204" pitchFamily="34" charset="0"/>
              </a:rPr>
              <a:t>is a device or a function that :</a:t>
            </a:r>
          </a:p>
          <a:p>
            <a:endParaRPr lang="en-US" b="1" dirty="0">
              <a:solidFill>
                <a:schemeClr val="tx1"/>
              </a:solidFill>
              <a:latin typeface="Arial" panose="020B0604020202020204" pitchFamily="34" charset="0"/>
              <a:cs typeface="Arial" panose="020B0604020202020204" pitchFamily="34" charset="0"/>
            </a:endParaRPr>
          </a:p>
          <a:p>
            <a:r>
              <a:rPr lang="en-US" b="1" u="sng" dirty="0">
                <a:solidFill>
                  <a:schemeClr val="tx1"/>
                </a:solidFill>
                <a:latin typeface="Arial" panose="020B0604020202020204" pitchFamily="34" charset="0"/>
                <a:cs typeface="Arial" panose="020B0604020202020204" pitchFamily="34" charset="0"/>
              </a:rPr>
              <a:t>records and stores </a:t>
            </a:r>
            <a:r>
              <a:rPr lang="en-US" b="1" dirty="0">
                <a:solidFill>
                  <a:schemeClr val="tx1"/>
                </a:solidFill>
                <a:latin typeface="Arial" panose="020B0604020202020204" pitchFamily="34" charset="0"/>
                <a:cs typeface="Arial" panose="020B0604020202020204" pitchFamily="34" charset="0"/>
              </a:rPr>
              <a:t>a set of data (“timestamped flags”) during the automated driving sequences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of any vehicle equipped with Level 3 / Level 4 / Level 5 Automated Driving Systems (ADS),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in order that </a:t>
            </a:r>
            <a:r>
              <a:rPr lang="en-US" b="1" u="sng" dirty="0">
                <a:solidFill>
                  <a:schemeClr val="tx1"/>
                </a:solidFill>
                <a:latin typeface="Arial" panose="020B0604020202020204" pitchFamily="34" charset="0"/>
                <a:cs typeface="Arial" panose="020B0604020202020204" pitchFamily="34" charset="0"/>
              </a:rPr>
              <a:t>whenever a significant safety related event occurs, </a:t>
            </a:r>
            <a:r>
              <a:rPr lang="en-US" dirty="0">
                <a:solidFill>
                  <a:schemeClr val="tx1"/>
                </a:solidFill>
                <a:latin typeface="Arial" panose="020B0604020202020204" pitchFamily="34" charset="0"/>
                <a:cs typeface="Arial" panose="020B0604020202020204" pitchFamily="34" charset="0"/>
              </a:rPr>
              <a:t>it can provide </a:t>
            </a: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p:txBody>
      </p:sp>
      <p:sp>
        <p:nvSpPr>
          <p:cNvPr id="8" name="Rectangle à coins arrondis 4">
            <a:extLst>
              <a:ext uri="{FF2B5EF4-FFF2-40B4-BE49-F238E27FC236}">
                <a16:creationId xmlns:a16="http://schemas.microsoft.com/office/drawing/2014/main" id="{A741EDAC-F15A-45F9-B537-61CACAB8487E}"/>
              </a:ext>
            </a:extLst>
          </p:cNvPr>
          <p:cNvSpPr/>
          <p:nvPr/>
        </p:nvSpPr>
        <p:spPr>
          <a:xfrm>
            <a:off x="227763" y="1211908"/>
            <a:ext cx="11706895" cy="5422006"/>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Definition :</a:t>
            </a:r>
            <a:endParaRPr lang="fr-FR"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ata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torage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ystem for </a:t>
            </a:r>
            <a:r>
              <a:rPr lang="en-US" b="1" dirty="0">
                <a:solidFill>
                  <a:srgbClr val="FF0000"/>
                </a:solidFill>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utomated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riving </a:t>
            </a:r>
            <a:r>
              <a:rPr lang="en-US" dirty="0">
                <a:solidFill>
                  <a:schemeClr val="tx1"/>
                </a:solidFill>
                <a:latin typeface="Arial" panose="020B0604020202020204" pitchFamily="34" charset="0"/>
                <a:cs typeface="Arial" panose="020B0604020202020204" pitchFamily="34" charset="0"/>
              </a:rPr>
              <a:t>is a device or a function that :</a:t>
            </a:r>
          </a:p>
          <a:p>
            <a:endParaRPr lang="en-US" b="1" dirty="0">
              <a:solidFill>
                <a:schemeClr val="tx1"/>
              </a:solidFill>
              <a:latin typeface="Arial" panose="020B0604020202020204" pitchFamily="34" charset="0"/>
              <a:cs typeface="Arial" panose="020B0604020202020204" pitchFamily="34" charset="0"/>
            </a:endParaRPr>
          </a:p>
          <a:p>
            <a:r>
              <a:rPr lang="en-US" b="1" u="sng" dirty="0">
                <a:solidFill>
                  <a:schemeClr val="tx1"/>
                </a:solidFill>
                <a:latin typeface="Arial" panose="020B0604020202020204" pitchFamily="34" charset="0"/>
                <a:cs typeface="Arial" panose="020B0604020202020204" pitchFamily="34" charset="0"/>
              </a:rPr>
              <a:t>records and stores </a:t>
            </a:r>
            <a:r>
              <a:rPr lang="en-US" b="1" dirty="0">
                <a:solidFill>
                  <a:schemeClr val="tx1"/>
                </a:solidFill>
                <a:latin typeface="Arial" panose="020B0604020202020204" pitchFamily="34" charset="0"/>
                <a:cs typeface="Arial" panose="020B0604020202020204" pitchFamily="34" charset="0"/>
              </a:rPr>
              <a:t>a set of data (“timestamped flags”) during the automated driving sequences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of any vehicle equipped with Level 3 / Level 4 / Level 5 Automated Driving Systems (ADS),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in order that </a:t>
            </a:r>
            <a:r>
              <a:rPr lang="en-US" b="1" u="sng" dirty="0">
                <a:solidFill>
                  <a:schemeClr val="tx1"/>
                </a:solidFill>
                <a:latin typeface="Arial" panose="020B0604020202020204" pitchFamily="34" charset="0"/>
                <a:cs typeface="Arial" panose="020B0604020202020204" pitchFamily="34" charset="0"/>
              </a:rPr>
              <a:t>whenever a significant safety related event occurs, </a:t>
            </a:r>
            <a:r>
              <a:rPr lang="en-US" dirty="0">
                <a:solidFill>
                  <a:schemeClr val="tx1"/>
                </a:solidFill>
                <a:latin typeface="Arial" panose="020B0604020202020204" pitchFamily="34" charset="0"/>
                <a:cs typeface="Arial" panose="020B0604020202020204" pitchFamily="34" charset="0"/>
              </a:rPr>
              <a:t>it can provide </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a clear picture of the </a:t>
            </a:r>
            <a:r>
              <a:rPr lang="en-US" b="1" dirty="0">
                <a:solidFill>
                  <a:schemeClr val="tx1"/>
                </a:solidFill>
                <a:latin typeface="Arial" panose="020B0604020202020204" pitchFamily="34" charset="0"/>
                <a:cs typeface="Arial" panose="020B0604020202020204" pitchFamily="34" charset="0"/>
              </a:rPr>
              <a:t>interactions between the driver and the system</a:t>
            </a:r>
            <a:r>
              <a:rPr lang="en-US" dirty="0">
                <a:solidFill>
                  <a:schemeClr val="tx1"/>
                </a:solidFill>
                <a:latin typeface="Arial" panose="020B0604020202020204" pitchFamily="34" charset="0"/>
                <a:cs typeface="Arial" panose="020B0604020202020204" pitchFamily="34" charset="0"/>
              </a:rPr>
              <a:t>,</a:t>
            </a:r>
          </a:p>
          <a:p>
            <a:r>
              <a:rPr lang="en-US" dirty="0">
                <a:solidFill>
                  <a:schemeClr val="tx1"/>
                </a:solidFill>
                <a:latin typeface="Arial" panose="020B0604020202020204" pitchFamily="34" charset="0"/>
                <a:cs typeface="Arial" panose="020B0604020202020204" pitchFamily="34" charset="0"/>
              </a:rPr>
              <a:t>before and after (</a:t>
            </a:r>
            <a:r>
              <a:rPr lang="en-US" sz="1400" i="1" dirty="0">
                <a:solidFill>
                  <a:schemeClr val="tx1"/>
                </a:solidFill>
                <a:latin typeface="Arial" panose="020B0604020202020204" pitchFamily="34" charset="0"/>
                <a:cs typeface="Arial" panose="020B0604020202020204" pitchFamily="34" charset="0"/>
              </a:rPr>
              <a:t>whenever possible</a:t>
            </a:r>
            <a:r>
              <a:rPr lang="en-US" dirty="0">
                <a:solidFill>
                  <a:schemeClr val="tx1"/>
                </a:solidFill>
                <a:latin typeface="Arial" panose="020B0604020202020204" pitchFamily="34" charset="0"/>
                <a:cs typeface="Arial" panose="020B0604020202020204" pitchFamily="34" charset="0"/>
              </a:rPr>
              <a:t>) the event, in order to </a:t>
            </a:r>
            <a:r>
              <a:rPr lang="en-US" b="1" dirty="0">
                <a:solidFill>
                  <a:schemeClr val="tx1"/>
                </a:solidFill>
                <a:latin typeface="Arial" panose="020B0604020202020204" pitchFamily="34" charset="0"/>
                <a:cs typeface="Arial" panose="020B0604020202020204" pitchFamily="34" charset="0"/>
              </a:rPr>
              <a:t>establish :</a:t>
            </a:r>
          </a:p>
          <a:p>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	</a:t>
            </a:r>
          </a:p>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p:txBody>
      </p:sp>
      <p:sp>
        <p:nvSpPr>
          <p:cNvPr id="5" name="Rectangle à coins arrondis 4"/>
          <p:cNvSpPr/>
          <p:nvPr/>
        </p:nvSpPr>
        <p:spPr>
          <a:xfrm>
            <a:off x="231409" y="1219004"/>
            <a:ext cx="11706895" cy="5422006"/>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Definition :</a:t>
            </a:r>
            <a:endParaRPr lang="fr-FR"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The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ata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torage </a:t>
            </a:r>
            <a:r>
              <a:rPr lang="en-US" b="1" dirty="0">
                <a:solidFill>
                  <a:srgbClr val="FF0000"/>
                </a:solidFill>
                <a:latin typeface="Arial" panose="020B0604020202020204" pitchFamily="34" charset="0"/>
                <a:cs typeface="Arial" panose="020B0604020202020204" pitchFamily="34" charset="0"/>
              </a:rPr>
              <a:t>S</a:t>
            </a:r>
            <a:r>
              <a:rPr lang="en-US" dirty="0">
                <a:solidFill>
                  <a:srgbClr val="FF0000"/>
                </a:solidFill>
                <a:latin typeface="Arial" panose="020B0604020202020204" pitchFamily="34" charset="0"/>
                <a:cs typeface="Arial" panose="020B0604020202020204" pitchFamily="34" charset="0"/>
              </a:rPr>
              <a:t>ystem for </a:t>
            </a:r>
            <a:r>
              <a:rPr lang="en-US" b="1" dirty="0">
                <a:solidFill>
                  <a:srgbClr val="FF0000"/>
                </a:solidFill>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utomated </a:t>
            </a:r>
            <a:r>
              <a:rPr lang="en-US" b="1" dirty="0">
                <a:solidFill>
                  <a:srgbClr val="FF0000"/>
                </a:solidFill>
                <a:latin typeface="Arial" panose="020B0604020202020204" pitchFamily="34" charset="0"/>
                <a:cs typeface="Arial" panose="020B0604020202020204" pitchFamily="34" charset="0"/>
              </a:rPr>
              <a:t>D</a:t>
            </a:r>
            <a:r>
              <a:rPr lang="en-US" dirty="0">
                <a:solidFill>
                  <a:srgbClr val="FF0000"/>
                </a:solidFill>
                <a:latin typeface="Arial" panose="020B0604020202020204" pitchFamily="34" charset="0"/>
                <a:cs typeface="Arial" panose="020B0604020202020204" pitchFamily="34" charset="0"/>
              </a:rPr>
              <a:t>riving </a:t>
            </a:r>
            <a:r>
              <a:rPr lang="en-US" dirty="0">
                <a:solidFill>
                  <a:schemeClr val="tx1"/>
                </a:solidFill>
                <a:latin typeface="Arial" panose="020B0604020202020204" pitchFamily="34" charset="0"/>
                <a:cs typeface="Arial" panose="020B0604020202020204" pitchFamily="34" charset="0"/>
              </a:rPr>
              <a:t>is a device or a function that :</a:t>
            </a:r>
          </a:p>
          <a:p>
            <a:endParaRPr lang="en-US" b="1" dirty="0">
              <a:solidFill>
                <a:schemeClr val="tx1"/>
              </a:solidFill>
              <a:latin typeface="Arial" panose="020B0604020202020204" pitchFamily="34" charset="0"/>
              <a:cs typeface="Arial" panose="020B0604020202020204" pitchFamily="34" charset="0"/>
            </a:endParaRPr>
          </a:p>
          <a:p>
            <a:r>
              <a:rPr lang="en-US" b="1" u="sng" dirty="0">
                <a:solidFill>
                  <a:schemeClr val="tx1"/>
                </a:solidFill>
                <a:latin typeface="Arial" panose="020B0604020202020204" pitchFamily="34" charset="0"/>
                <a:cs typeface="Arial" panose="020B0604020202020204" pitchFamily="34" charset="0"/>
              </a:rPr>
              <a:t>records and stores </a:t>
            </a:r>
            <a:r>
              <a:rPr lang="en-US" b="1" dirty="0">
                <a:solidFill>
                  <a:schemeClr val="tx1"/>
                </a:solidFill>
                <a:latin typeface="Arial" panose="020B0604020202020204" pitchFamily="34" charset="0"/>
                <a:cs typeface="Arial" panose="020B0604020202020204" pitchFamily="34" charset="0"/>
              </a:rPr>
              <a:t>a set of data (“timestamped flags”) during the automated driving sequences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of any vehicle equipped </a:t>
            </a:r>
            <a:r>
              <a:rPr lang="en-US">
                <a:solidFill>
                  <a:schemeClr val="tx1"/>
                </a:solidFill>
                <a:latin typeface="Arial" panose="020B0604020202020204" pitchFamily="34" charset="0"/>
                <a:cs typeface="Arial" panose="020B0604020202020204" pitchFamily="34" charset="0"/>
              </a:rPr>
              <a:t>with Level 3 / Level 4 / Level 5 </a:t>
            </a:r>
            <a:r>
              <a:rPr lang="en-US" dirty="0">
                <a:solidFill>
                  <a:schemeClr val="tx1"/>
                </a:solidFill>
                <a:latin typeface="Arial" panose="020B0604020202020204" pitchFamily="34" charset="0"/>
                <a:cs typeface="Arial" panose="020B0604020202020204" pitchFamily="34" charset="0"/>
              </a:rPr>
              <a:t>Automated Driving Systems (ADS),</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in order that </a:t>
            </a:r>
            <a:r>
              <a:rPr lang="en-US" b="1" u="sng" dirty="0">
                <a:solidFill>
                  <a:schemeClr val="tx1"/>
                </a:solidFill>
                <a:latin typeface="Arial" panose="020B0604020202020204" pitchFamily="34" charset="0"/>
                <a:cs typeface="Arial" panose="020B0604020202020204" pitchFamily="34" charset="0"/>
              </a:rPr>
              <a:t>whenever a significant safety related event occurs, </a:t>
            </a:r>
            <a:r>
              <a:rPr lang="en-US" dirty="0">
                <a:solidFill>
                  <a:schemeClr val="tx1"/>
                </a:solidFill>
                <a:latin typeface="Arial" panose="020B0604020202020204" pitchFamily="34" charset="0"/>
                <a:cs typeface="Arial" panose="020B0604020202020204" pitchFamily="34" charset="0"/>
              </a:rPr>
              <a:t>it can provide </a:t>
            </a:r>
          </a:p>
          <a:p>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a clear picture of the </a:t>
            </a:r>
            <a:r>
              <a:rPr lang="en-US" b="1" dirty="0">
                <a:solidFill>
                  <a:schemeClr val="tx1"/>
                </a:solidFill>
                <a:latin typeface="Arial" panose="020B0604020202020204" pitchFamily="34" charset="0"/>
                <a:cs typeface="Arial" panose="020B0604020202020204" pitchFamily="34" charset="0"/>
              </a:rPr>
              <a:t>interactions between the driver and the system</a:t>
            </a:r>
            <a:r>
              <a:rPr lang="en-US" dirty="0">
                <a:solidFill>
                  <a:schemeClr val="tx1"/>
                </a:solidFill>
                <a:latin typeface="Arial" panose="020B0604020202020204" pitchFamily="34" charset="0"/>
                <a:cs typeface="Arial" panose="020B0604020202020204" pitchFamily="34" charset="0"/>
              </a:rPr>
              <a:t>,</a:t>
            </a:r>
          </a:p>
          <a:p>
            <a:r>
              <a:rPr lang="en-US" dirty="0">
                <a:solidFill>
                  <a:schemeClr val="tx1"/>
                </a:solidFill>
                <a:latin typeface="Arial" panose="020B0604020202020204" pitchFamily="34" charset="0"/>
                <a:cs typeface="Arial" panose="020B0604020202020204" pitchFamily="34" charset="0"/>
              </a:rPr>
              <a:t>before and after (</a:t>
            </a:r>
            <a:r>
              <a:rPr lang="en-US" sz="1400" i="1" dirty="0">
                <a:solidFill>
                  <a:schemeClr val="tx1"/>
                </a:solidFill>
                <a:latin typeface="Arial" panose="020B0604020202020204" pitchFamily="34" charset="0"/>
                <a:cs typeface="Arial" panose="020B0604020202020204" pitchFamily="34" charset="0"/>
              </a:rPr>
              <a:t>whenever possible</a:t>
            </a:r>
            <a:r>
              <a:rPr lang="en-US" dirty="0">
                <a:solidFill>
                  <a:schemeClr val="tx1"/>
                </a:solidFill>
                <a:latin typeface="Arial" panose="020B0604020202020204" pitchFamily="34" charset="0"/>
                <a:cs typeface="Arial" panose="020B0604020202020204" pitchFamily="34" charset="0"/>
              </a:rPr>
              <a:t>) the event, in order to </a:t>
            </a:r>
            <a:r>
              <a:rPr lang="en-US" b="1" dirty="0">
                <a:solidFill>
                  <a:schemeClr val="tx1"/>
                </a:solidFill>
                <a:latin typeface="Arial" panose="020B0604020202020204" pitchFamily="34" charset="0"/>
                <a:cs typeface="Arial" panose="020B0604020202020204" pitchFamily="34" charset="0"/>
              </a:rPr>
              <a:t>establish :</a:t>
            </a:r>
          </a:p>
          <a:p>
            <a:endParaRPr lang="en-US" b="1" dirty="0">
              <a:solidFill>
                <a:schemeClr val="tx1"/>
              </a:solidFill>
              <a:latin typeface="Arial" panose="020B0604020202020204" pitchFamily="34" charset="0"/>
              <a:cs typeface="Arial" panose="020B0604020202020204" pitchFamily="34" charset="0"/>
            </a:endParaRPr>
          </a:p>
          <a:p>
            <a:r>
              <a:rPr lang="en-US" b="1" dirty="0">
                <a:solidFill>
                  <a:schemeClr val="tx1"/>
                </a:solidFill>
                <a:latin typeface="Arial" panose="020B0604020202020204" pitchFamily="34" charset="0"/>
                <a:cs typeface="Arial" panose="020B0604020202020204" pitchFamily="34" charset="0"/>
              </a:rPr>
              <a:t>	- if the driver or the system was requested to be in control of the driving task, </a:t>
            </a:r>
            <a:r>
              <a:rPr lang="en-US" dirty="0">
                <a:solidFill>
                  <a:schemeClr val="tx1"/>
                </a:solidFill>
                <a:latin typeface="Arial" panose="020B0604020202020204" pitchFamily="34" charset="0"/>
                <a:cs typeface="Arial" panose="020B0604020202020204" pitchFamily="34" charset="0"/>
              </a:rPr>
              <a:t>and </a:t>
            </a:r>
          </a:p>
          <a:p>
            <a:endParaRPr lang="en-US" b="1"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 </a:t>
            </a:r>
            <a:r>
              <a:rPr lang="en-US" b="1" u="sng" dirty="0">
                <a:solidFill>
                  <a:schemeClr val="tx1"/>
                </a:solidFill>
                <a:latin typeface="Arial" panose="020B0604020202020204" pitchFamily="34" charset="0"/>
                <a:cs typeface="Arial" panose="020B0604020202020204" pitchFamily="34" charset="0"/>
              </a:rPr>
              <a:t>who was actually performing the driving task</a:t>
            </a:r>
            <a:r>
              <a:rPr lang="en-US" b="1"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6535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231821" y="1197735"/>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 i="1" dirty="0">
                <a:solidFill>
                  <a:schemeClr val="tx1"/>
                </a:solidFill>
                <a:latin typeface="Arial" panose="020B0604020202020204" pitchFamily="34" charset="0"/>
                <a:cs typeface="Arial" panose="020B0604020202020204" pitchFamily="34" charset="0"/>
              </a:rPr>
              <a:t> </a:t>
            </a: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STATUS/MODE OF THE SYSTEM</a:t>
            </a:r>
            <a:r>
              <a:rPr lang="en-US" sz="1400" dirty="0">
                <a:solidFill>
                  <a:srgbClr val="FF0000"/>
                </a:solidFill>
                <a:latin typeface="Arial" panose="020B0604020202020204" pitchFamily="34" charset="0"/>
                <a:cs typeface="Arial" panose="020B0604020202020204" pitchFamily="34" charset="0"/>
              </a:rPr>
              <a:t> 	</a:t>
            </a:r>
          </a:p>
          <a:p>
            <a:r>
              <a:rPr lang="en-US" sz="400" dirty="0">
                <a:solidFill>
                  <a:srgbClr val="FF0000"/>
                </a:solidFill>
                <a:latin typeface="Arial" panose="020B0604020202020204" pitchFamily="34" charset="0"/>
                <a:cs typeface="Arial" panose="020B0604020202020204" pitchFamily="34" charset="0"/>
              </a:rPr>
              <a:t>  </a:t>
            </a:r>
          </a:p>
          <a:p>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status </a:t>
            </a:r>
            <a:r>
              <a:rPr lang="en-US" sz="1400" dirty="0">
                <a:solidFill>
                  <a:schemeClr val="tx1"/>
                </a:solidFill>
                <a:latin typeface="Arial" panose="020B0604020202020204" pitchFamily="34" charset="0"/>
                <a:cs typeface="Arial" panose="020B0604020202020204" pitchFamily="34" charset="0"/>
              </a:rPr>
              <a:t>and/or </a:t>
            </a:r>
            <a:r>
              <a:rPr lang="en-US" sz="1400" b="1" dirty="0">
                <a:solidFill>
                  <a:schemeClr val="tx1"/>
                </a:solidFill>
                <a:latin typeface="Arial" panose="020B0604020202020204" pitchFamily="34" charset="0"/>
                <a:cs typeface="Arial" panose="020B0604020202020204" pitchFamily="34" charset="0"/>
              </a:rPr>
              <a:t>modes </a:t>
            </a:r>
            <a:r>
              <a:rPr lang="en-US" sz="1400" dirty="0">
                <a:solidFill>
                  <a:schemeClr val="tx1"/>
                </a:solidFill>
                <a:latin typeface="Arial" panose="020B0604020202020204" pitchFamily="34" charset="0"/>
                <a:cs typeface="Arial" panose="020B0604020202020204" pitchFamily="34" charset="0"/>
              </a:rPr>
              <a:t>will potentially exist : </a:t>
            </a:r>
          </a:p>
          <a:p>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OFF</a:t>
            </a:r>
            <a:r>
              <a:rPr lang="en-US" sz="1400" dirty="0">
                <a:solidFill>
                  <a:schemeClr val="bg2"/>
                </a:solidFill>
                <a:latin typeface="Arial" panose="020B0604020202020204" pitchFamily="34" charset="0"/>
                <a:cs typeface="Arial" panose="020B0604020202020204" pitchFamily="34" charset="0"/>
              </a:rPr>
              <a:t> (“disengaged”), </a:t>
            </a:r>
            <a:r>
              <a:rPr lang="en-US" sz="1400" b="1" dirty="0">
                <a:solidFill>
                  <a:schemeClr val="bg2"/>
                </a:solidFill>
                <a:latin typeface="Arial" panose="020B0604020202020204" pitchFamily="34" charset="0"/>
                <a:cs typeface="Arial" panose="020B0604020202020204" pitchFamily="34" charset="0"/>
              </a:rPr>
              <a:t>STAND-BY</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ACTIVE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FAILURE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LIMITED</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TRANSITION</a:t>
            </a:r>
            <a:r>
              <a:rPr lang="en-US" sz="1400" dirty="0">
                <a:solidFill>
                  <a:schemeClr val="bg2"/>
                </a:solidFill>
                <a:latin typeface="Arial" panose="020B0604020202020204" pitchFamily="34" charset="0"/>
                <a:cs typeface="Arial" panose="020B0604020202020204" pitchFamily="34" charset="0"/>
              </a:rPr>
              <a:t>,…</a:t>
            </a:r>
          </a:p>
          <a:p>
            <a:r>
              <a:rPr lang="en-US" sz="2000" dirty="0">
                <a:solidFill>
                  <a:schemeClr val="tx1"/>
                </a:solidFill>
                <a:latin typeface="Arial" panose="020B0604020202020204" pitchFamily="34" charset="0"/>
                <a:cs typeface="Arial" panose="020B0604020202020204" pitchFamily="34" charset="0"/>
              </a:rPr>
              <a:t> 	</a:t>
            </a:r>
            <a:r>
              <a:rPr lang="en-US" sz="800" dirty="0">
                <a:solidFill>
                  <a:schemeClr val="tx1"/>
                </a:solidFill>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	</a:t>
            </a:r>
            <a:endParaRPr lang="en-US" sz="1100"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100" b="1" dirty="0">
              <a:solidFill>
                <a:prstClr val="black"/>
              </a:solidFill>
              <a:latin typeface="Arial" panose="020B0604020202020204" pitchFamily="34" charset="0"/>
              <a:cs typeface="Arial" panose="020B0604020202020204" pitchFamily="34" charset="0"/>
            </a:endParaRPr>
          </a:p>
          <a:p>
            <a:pPr marL="285750" indent="-285750">
              <a:buFontTx/>
              <a:buChar char="-"/>
            </a:pPr>
            <a:endParaRPr lang="en-US" sz="1400" b="1" dirty="0">
              <a:solidFill>
                <a:srgbClr val="FF0000"/>
              </a:solidFill>
              <a:latin typeface="Arial" panose="020B0604020202020204" pitchFamily="34" charset="0"/>
              <a:cs typeface="Arial" panose="020B0604020202020204" pitchFamily="34" charset="0"/>
            </a:endParaRPr>
          </a:p>
        </p:txBody>
      </p:sp>
      <p:sp>
        <p:nvSpPr>
          <p:cNvPr id="2" name="Ellipse 1"/>
          <p:cNvSpPr/>
          <p:nvPr/>
        </p:nvSpPr>
        <p:spPr>
          <a:xfrm>
            <a:off x="1687132" y="122474"/>
            <a:ext cx="8703090" cy="6962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DSSAD : Set of data to </a:t>
            </a:r>
            <a:r>
              <a:rPr lang="fr-FR" dirty="0" err="1">
                <a:solidFill>
                  <a:schemeClr val="tx1"/>
                </a:solidFill>
                <a:latin typeface="Arial Black" panose="020B0A04020102020204" pitchFamily="34" charset="0"/>
              </a:rPr>
              <a:t>be</a:t>
            </a:r>
            <a:r>
              <a:rPr lang="fr-FR" dirty="0">
                <a:solidFill>
                  <a:schemeClr val="tx1"/>
                </a:solidFill>
                <a:latin typeface="Arial Black" panose="020B0A04020102020204" pitchFamily="34" charset="0"/>
              </a:rPr>
              <a:t> </a:t>
            </a:r>
            <a:r>
              <a:rPr lang="fr-FR" dirty="0" err="1">
                <a:solidFill>
                  <a:schemeClr val="tx1"/>
                </a:solidFill>
                <a:latin typeface="Arial Black" panose="020B0A04020102020204" pitchFamily="34" charset="0"/>
              </a:rPr>
              <a:t>stored</a:t>
            </a:r>
            <a:endParaRPr lang="fr-FR" dirty="0">
              <a:solidFill>
                <a:schemeClr val="tx1"/>
              </a:solidFill>
              <a:latin typeface="Arial Black" panose="020B0A04020102020204" pitchFamily="34" charset="0"/>
            </a:endParaRPr>
          </a:p>
        </p:txBody>
      </p:sp>
      <p:sp>
        <p:nvSpPr>
          <p:cNvPr id="5" name="Rectangle à coins arrondis 16">
            <a:extLst>
              <a:ext uri="{FF2B5EF4-FFF2-40B4-BE49-F238E27FC236}">
                <a16:creationId xmlns:a16="http://schemas.microsoft.com/office/drawing/2014/main" id="{45E91710-220B-4C8D-9044-234EEB663C1A}"/>
              </a:ext>
            </a:extLst>
          </p:cNvPr>
          <p:cNvSpPr/>
          <p:nvPr/>
        </p:nvSpPr>
        <p:spPr>
          <a:xfrm>
            <a:off x="239986" y="1199303"/>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 i="1" dirty="0">
                <a:solidFill>
                  <a:schemeClr val="tx1"/>
                </a:solidFill>
                <a:latin typeface="Arial" panose="020B0604020202020204" pitchFamily="34" charset="0"/>
                <a:cs typeface="Arial" panose="020B0604020202020204" pitchFamily="34" charset="0"/>
              </a:rPr>
              <a:t> </a:t>
            </a: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STATUS/MODE OF THE SYSTEM</a:t>
            </a:r>
            <a:r>
              <a:rPr lang="en-US" sz="1400" dirty="0">
                <a:solidFill>
                  <a:srgbClr val="FF0000"/>
                </a:solidFill>
                <a:latin typeface="Arial" panose="020B0604020202020204" pitchFamily="34" charset="0"/>
                <a:cs typeface="Arial" panose="020B0604020202020204" pitchFamily="34" charset="0"/>
              </a:rPr>
              <a:t> 	</a:t>
            </a:r>
          </a:p>
          <a:p>
            <a:r>
              <a:rPr lang="en-US" sz="400" dirty="0">
                <a:solidFill>
                  <a:srgbClr val="FF0000"/>
                </a:solidFill>
                <a:latin typeface="Arial" panose="020B0604020202020204" pitchFamily="34" charset="0"/>
                <a:cs typeface="Arial" panose="020B0604020202020204" pitchFamily="34" charset="0"/>
              </a:rPr>
              <a:t>  </a:t>
            </a:r>
          </a:p>
          <a:p>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status </a:t>
            </a:r>
            <a:r>
              <a:rPr lang="en-US" sz="1400" dirty="0">
                <a:solidFill>
                  <a:schemeClr val="tx1"/>
                </a:solidFill>
                <a:latin typeface="Arial" panose="020B0604020202020204" pitchFamily="34" charset="0"/>
                <a:cs typeface="Arial" panose="020B0604020202020204" pitchFamily="34" charset="0"/>
              </a:rPr>
              <a:t>and/or </a:t>
            </a:r>
            <a:r>
              <a:rPr lang="en-US" sz="1400" b="1" dirty="0">
                <a:solidFill>
                  <a:schemeClr val="tx1"/>
                </a:solidFill>
                <a:latin typeface="Arial" panose="020B0604020202020204" pitchFamily="34" charset="0"/>
                <a:cs typeface="Arial" panose="020B0604020202020204" pitchFamily="34" charset="0"/>
              </a:rPr>
              <a:t>modes </a:t>
            </a:r>
            <a:r>
              <a:rPr lang="en-US" sz="1400" dirty="0">
                <a:solidFill>
                  <a:schemeClr val="tx1"/>
                </a:solidFill>
                <a:latin typeface="Arial" panose="020B0604020202020204" pitchFamily="34" charset="0"/>
                <a:cs typeface="Arial" panose="020B0604020202020204" pitchFamily="34" charset="0"/>
              </a:rPr>
              <a:t>will potentially exist : </a:t>
            </a:r>
          </a:p>
          <a:p>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OFF</a:t>
            </a:r>
            <a:r>
              <a:rPr lang="en-US" sz="1400" dirty="0">
                <a:solidFill>
                  <a:schemeClr val="bg2"/>
                </a:solidFill>
                <a:latin typeface="Arial" panose="020B0604020202020204" pitchFamily="34" charset="0"/>
                <a:cs typeface="Arial" panose="020B0604020202020204" pitchFamily="34" charset="0"/>
              </a:rPr>
              <a:t> (“disengaged”), </a:t>
            </a:r>
            <a:r>
              <a:rPr lang="en-US" sz="1400" b="1" dirty="0">
                <a:solidFill>
                  <a:schemeClr val="bg2"/>
                </a:solidFill>
                <a:latin typeface="Arial" panose="020B0604020202020204" pitchFamily="34" charset="0"/>
                <a:cs typeface="Arial" panose="020B0604020202020204" pitchFamily="34" charset="0"/>
              </a:rPr>
              <a:t>STAND-BY</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ACTIVE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FAILURE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LIMITED</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TRANSITION</a:t>
            </a:r>
            <a:r>
              <a:rPr lang="en-US" sz="1400" dirty="0">
                <a:solidFill>
                  <a:schemeClr val="bg2"/>
                </a:solidFill>
                <a:latin typeface="Arial" panose="020B0604020202020204" pitchFamily="34" charset="0"/>
                <a:cs typeface="Arial" panose="020B0604020202020204" pitchFamily="34" charset="0"/>
              </a:rPr>
              <a:t>,…</a:t>
            </a:r>
          </a:p>
          <a:p>
            <a:r>
              <a:rPr lang="en-US" sz="2000" dirty="0">
                <a:solidFill>
                  <a:schemeClr val="tx1"/>
                </a:solidFill>
                <a:latin typeface="Arial" panose="020B0604020202020204" pitchFamily="34" charset="0"/>
                <a:cs typeface="Arial" panose="020B0604020202020204" pitchFamily="34" charset="0"/>
              </a:rPr>
              <a:t> 	</a:t>
            </a:r>
            <a:r>
              <a:rPr lang="en-US" sz="800" dirty="0">
                <a:solidFill>
                  <a:schemeClr val="tx1"/>
                </a:solidFill>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	</a:t>
            </a:r>
            <a:endParaRPr lang="en-US" sz="1100" dirty="0">
              <a:solidFill>
                <a:prstClr val="black"/>
              </a:solidFill>
              <a:latin typeface="Arial" panose="020B0604020202020204" pitchFamily="34" charset="0"/>
              <a:cs typeface="Arial" panose="020B0604020202020204" pitchFamily="34" charset="0"/>
            </a:endParaRP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TRANSITION DEMAND (TD) : 	     	</a:t>
            </a:r>
            <a:endParaRPr lang="en-US" sz="1400" dirty="0">
              <a:solidFill>
                <a:srgbClr val="FF0000"/>
              </a:solidFill>
              <a:latin typeface="Arial" panose="020B0604020202020204" pitchFamily="34" charset="0"/>
              <a:cs typeface="Arial" panose="020B0604020202020204" pitchFamily="34" charset="0"/>
            </a:endParaRPr>
          </a:p>
          <a:p>
            <a:r>
              <a:rPr lang="en-US" sz="400" dirty="0">
                <a:solidFill>
                  <a:srgbClr val="FF0000"/>
                </a:solidFill>
                <a:latin typeface="Arial" panose="020B0604020202020204" pitchFamily="34" charset="0"/>
                <a:cs typeface="Arial" panose="020B0604020202020204" pitchFamily="34" charset="0"/>
              </a:rPr>
              <a: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Transition Demand types </a:t>
            </a:r>
            <a:r>
              <a:rPr lang="en-US" sz="1400" dirty="0">
                <a:solidFill>
                  <a:schemeClr val="tx1"/>
                </a:solidFill>
                <a:latin typeface="Arial" panose="020B0604020202020204" pitchFamily="34" charset="0"/>
                <a:cs typeface="Arial" panose="020B0604020202020204" pitchFamily="34" charset="0"/>
              </a:rPr>
              <a:t>will potentially exist, depending from the context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A-Type</a:t>
            </a:r>
            <a:r>
              <a:rPr lang="en-US" sz="1400" dirty="0">
                <a:solidFill>
                  <a:schemeClr val="bg2"/>
                </a:solidFill>
                <a:latin typeface="Arial" panose="020B0604020202020204" pitchFamily="34" charset="0"/>
                <a:cs typeface="Arial" panose="020B0604020202020204" pitchFamily="34" charset="0"/>
              </a:rPr>
              <a:t> for “comfortable/planned” situations, like end of the Use-Case, and </a:t>
            </a:r>
            <a:r>
              <a:rPr lang="en-US" sz="1400" b="1" dirty="0">
                <a:solidFill>
                  <a:schemeClr val="bg2"/>
                </a:solidFill>
                <a:latin typeface="Arial" panose="020B0604020202020204" pitchFamily="34" charset="0"/>
                <a:cs typeface="Arial" panose="020B0604020202020204" pitchFamily="34" charset="0"/>
              </a:rPr>
              <a:t>B-Type </a:t>
            </a:r>
            <a:r>
              <a:rPr lang="en-US" sz="1400" dirty="0">
                <a:solidFill>
                  <a:schemeClr val="bg2"/>
                </a:solidFill>
                <a:latin typeface="Arial" panose="020B0604020202020204" pitchFamily="34" charset="0"/>
                <a:cs typeface="Arial" panose="020B0604020202020204" pitchFamily="34" charset="0"/>
              </a:rPr>
              <a:t>for other “unplanned” situations, </a:t>
            </a:r>
            <a:r>
              <a:rPr lang="en-US" sz="1400" b="1" dirty="0">
                <a:solidFill>
                  <a:schemeClr val="bg2"/>
                </a:solidFill>
                <a:latin typeface="Arial" panose="020B0604020202020204" pitchFamily="34" charset="0"/>
                <a:cs typeface="Arial" panose="020B0604020202020204" pitchFamily="34" charset="0"/>
              </a:rPr>
              <a:t>C-Type</a:t>
            </a:r>
            <a:r>
              <a:rPr lang="en-US" sz="1400" dirty="0">
                <a:solidFill>
                  <a:schemeClr val="bg2"/>
                </a:solidFill>
                <a:latin typeface="Arial" panose="020B0604020202020204" pitchFamily="34" charset="0"/>
                <a:cs typeface="Arial" panose="020B0604020202020204" pitchFamily="34" charset="0"/>
              </a:rPr>
              <a:t> ?...</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The “warning cascade” could vary from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and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depending on the needs and requirements and each component of the TD 	cascade, may be stored independently, because released through different channels, like “</a:t>
            </a:r>
            <a:r>
              <a:rPr lang="en-US" sz="1400" b="1" dirty="0">
                <a:solidFill>
                  <a:schemeClr val="bg2"/>
                </a:solidFill>
                <a:latin typeface="Arial" panose="020B0604020202020204" pitchFamily="34" charset="0"/>
                <a:cs typeface="Arial" panose="020B0604020202020204" pitchFamily="34" charset="0"/>
              </a:rPr>
              <a:t>visual</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audible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haptic</a:t>
            </a:r>
            <a:r>
              <a:rPr lang="en-US" sz="1400" dirty="0">
                <a:solidFill>
                  <a:schemeClr val="bg2"/>
                </a:solidFill>
                <a:latin typeface="Arial" panose="020B0604020202020204" pitchFamily="34" charset="0"/>
                <a:cs typeface="Arial" panose="020B0604020202020204" pitchFamily="34" charset="0"/>
              </a:rPr>
              <a:t>” for example.</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=&gt;	</a:t>
            </a:r>
            <a:r>
              <a:rPr lang="en-US" sz="1400" b="1" dirty="0">
                <a:solidFill>
                  <a:schemeClr val="bg2"/>
                </a:solidFill>
                <a:latin typeface="Arial" panose="020B0604020202020204" pitchFamily="34" charset="0"/>
                <a:cs typeface="Arial" panose="020B0604020202020204" pitchFamily="34" charset="0"/>
              </a:rPr>
              <a:t>Each Transition Demand </a:t>
            </a:r>
            <a:r>
              <a:rPr lang="en-US" sz="1400" dirty="0">
                <a:solidFill>
                  <a:schemeClr val="bg2"/>
                </a:solidFill>
                <a:latin typeface="Arial" panose="020B0604020202020204" pitchFamily="34" charset="0"/>
                <a:cs typeface="Arial" panose="020B0604020202020204" pitchFamily="34" charset="0"/>
              </a:rPr>
              <a:t>may be stored as a </a:t>
            </a:r>
            <a:r>
              <a:rPr lang="en-US" sz="1400" b="1" dirty="0">
                <a:solidFill>
                  <a:schemeClr val="bg2"/>
                </a:solidFill>
                <a:latin typeface="Arial" panose="020B0604020202020204" pitchFamily="34" charset="0"/>
                <a:cs typeface="Arial" panose="020B0604020202020204" pitchFamily="34" charset="0"/>
              </a:rPr>
              <a:t>cascade of several signals :</a:t>
            </a:r>
          </a:p>
          <a:p>
            <a:pPr lvl="1"/>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 TD</a:t>
            </a:r>
            <a:r>
              <a:rPr lang="en-US" sz="1400" b="1" baseline="-25000" dirty="0">
                <a:solidFill>
                  <a:schemeClr val="bg2"/>
                </a:solidFill>
                <a:latin typeface="Arial" panose="020B0604020202020204" pitchFamily="34" charset="0"/>
                <a:cs typeface="Arial" panose="020B0604020202020204" pitchFamily="34" charset="0"/>
              </a:rPr>
              <a:t>A1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A2</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A3</a:t>
            </a:r>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B2</a:t>
            </a:r>
            <a:r>
              <a:rPr lang="en-US" sz="1400" dirty="0">
                <a:solidFill>
                  <a:schemeClr val="bg2"/>
                </a:solidFill>
                <a:latin typeface="Arial" panose="020B0604020202020204" pitchFamily="34" charset="0"/>
                <a:cs typeface="Arial" panose="020B0604020202020204" pitchFamily="34" charset="0"/>
              </a:rPr>
              <a:t>     …</a:t>
            </a:r>
            <a:r>
              <a:rPr lang="en-US" sz="1400" dirty="0" err="1">
                <a:solidFill>
                  <a:schemeClr val="bg2"/>
                </a:solidFill>
                <a:latin typeface="Arial" panose="020B0604020202020204" pitchFamily="34" charset="0"/>
                <a:cs typeface="Arial" panose="020B0604020202020204" pitchFamily="34" charset="0"/>
              </a:rPr>
              <a:t>etc</a:t>
            </a:r>
            <a:r>
              <a:rPr lang="en-US" sz="1400" dirty="0">
                <a:solidFill>
                  <a:schemeClr val="bg2"/>
                </a:solidFill>
                <a:latin typeface="Arial" panose="020B0604020202020204" pitchFamily="34" charset="0"/>
                <a:cs typeface="Arial" panose="020B0604020202020204" pitchFamily="34" charset="0"/>
              </a:rPr>
              <a:t>…     </a:t>
            </a:r>
            <a:endParaRPr lang="en-US" sz="1400" i="1" dirty="0">
              <a:solidFill>
                <a:schemeClr val="bg2"/>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 </a:t>
            </a:r>
          </a:p>
          <a:p>
            <a:endParaRPr lang="en-US" sz="2000" dirty="0">
              <a:solidFill>
                <a:schemeClr val="tx1"/>
              </a:solidFill>
              <a:latin typeface="Arial" panose="020B0604020202020204" pitchFamily="34" charset="0"/>
              <a:cs typeface="Arial" panose="020B0604020202020204" pitchFamily="34" charset="0"/>
            </a:endParaRPr>
          </a:p>
          <a:p>
            <a:r>
              <a:rPr lang="en-US" sz="3600" dirty="0">
                <a:solidFill>
                  <a:schemeClr val="tx1"/>
                </a:solidFill>
                <a:latin typeface="Arial" panose="020B0604020202020204" pitchFamily="34" charset="0"/>
                <a:cs typeface="Arial" panose="020B0604020202020204" pitchFamily="34" charset="0"/>
              </a:rPr>
              <a:t> </a:t>
            </a:r>
          </a:p>
          <a:p>
            <a:endParaRPr lang="en-US" sz="2000" dirty="0">
              <a:solidFill>
                <a:schemeClr val="tx1"/>
              </a:solidFill>
              <a:latin typeface="Arial" panose="020B0604020202020204" pitchFamily="34" charset="0"/>
              <a:cs typeface="Arial" panose="020B0604020202020204" pitchFamily="34" charset="0"/>
            </a:endParaRPr>
          </a:p>
          <a:p>
            <a:endParaRPr lang="en-US" sz="2000" dirty="0">
              <a:solidFill>
                <a:schemeClr val="tx1"/>
              </a:solidFill>
              <a:latin typeface="Arial" panose="020B0604020202020204" pitchFamily="34" charset="0"/>
              <a:cs typeface="Arial" panose="020B0604020202020204" pitchFamily="34" charset="0"/>
            </a:endParaRPr>
          </a:p>
          <a:p>
            <a:endParaRPr lang="en-US" sz="2000" dirty="0">
              <a:solidFill>
                <a:schemeClr val="tx1"/>
              </a:solidFill>
              <a:latin typeface="Arial" panose="020B0604020202020204" pitchFamily="34" charset="0"/>
              <a:cs typeface="Arial" panose="020B0604020202020204" pitchFamily="34" charset="0"/>
            </a:endParaRPr>
          </a:p>
        </p:txBody>
      </p:sp>
      <p:sp>
        <p:nvSpPr>
          <p:cNvPr id="6" name="Rectangle à coins arrondis 16">
            <a:extLst>
              <a:ext uri="{FF2B5EF4-FFF2-40B4-BE49-F238E27FC236}">
                <a16:creationId xmlns:a16="http://schemas.microsoft.com/office/drawing/2014/main" id="{C86CFDE9-F433-4107-9B32-6D0E42A670F6}"/>
              </a:ext>
            </a:extLst>
          </p:cNvPr>
          <p:cNvSpPr/>
          <p:nvPr/>
        </p:nvSpPr>
        <p:spPr>
          <a:xfrm>
            <a:off x="238316" y="1210298"/>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 i="1" dirty="0">
                <a:solidFill>
                  <a:schemeClr val="tx1"/>
                </a:solidFill>
                <a:latin typeface="Arial" panose="020B0604020202020204" pitchFamily="34" charset="0"/>
                <a:cs typeface="Arial" panose="020B0604020202020204" pitchFamily="34" charset="0"/>
              </a:rPr>
              <a:t> </a:t>
            </a: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STATUS/MODE OF THE SYSTEM</a:t>
            </a:r>
            <a:r>
              <a:rPr lang="en-US" sz="1400" dirty="0">
                <a:solidFill>
                  <a:srgbClr val="FF0000"/>
                </a:solidFill>
                <a:latin typeface="Arial" panose="020B0604020202020204" pitchFamily="34" charset="0"/>
                <a:cs typeface="Arial" panose="020B0604020202020204" pitchFamily="34" charset="0"/>
              </a:rPr>
              <a:t> 	</a:t>
            </a:r>
          </a:p>
          <a:p>
            <a:r>
              <a:rPr lang="en-US" sz="400" dirty="0">
                <a:solidFill>
                  <a:srgbClr val="FF0000"/>
                </a:solidFill>
                <a:latin typeface="Arial" panose="020B0604020202020204" pitchFamily="34" charset="0"/>
                <a:cs typeface="Arial" panose="020B0604020202020204" pitchFamily="34" charset="0"/>
              </a:rPr>
              <a:t>  </a:t>
            </a:r>
          </a:p>
          <a:p>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status </a:t>
            </a:r>
            <a:r>
              <a:rPr lang="en-US" sz="1400" dirty="0">
                <a:solidFill>
                  <a:schemeClr val="tx1"/>
                </a:solidFill>
                <a:latin typeface="Arial" panose="020B0604020202020204" pitchFamily="34" charset="0"/>
                <a:cs typeface="Arial" panose="020B0604020202020204" pitchFamily="34" charset="0"/>
              </a:rPr>
              <a:t>and/or </a:t>
            </a:r>
            <a:r>
              <a:rPr lang="en-US" sz="1400" b="1" dirty="0">
                <a:solidFill>
                  <a:schemeClr val="tx1"/>
                </a:solidFill>
                <a:latin typeface="Arial" panose="020B0604020202020204" pitchFamily="34" charset="0"/>
                <a:cs typeface="Arial" panose="020B0604020202020204" pitchFamily="34" charset="0"/>
              </a:rPr>
              <a:t>modes </a:t>
            </a:r>
            <a:r>
              <a:rPr lang="en-US" sz="1400" dirty="0">
                <a:solidFill>
                  <a:schemeClr val="tx1"/>
                </a:solidFill>
                <a:latin typeface="Arial" panose="020B0604020202020204" pitchFamily="34" charset="0"/>
                <a:cs typeface="Arial" panose="020B0604020202020204" pitchFamily="34" charset="0"/>
              </a:rPr>
              <a:t>will potentially exist : </a:t>
            </a:r>
          </a:p>
          <a:p>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OFF</a:t>
            </a:r>
            <a:r>
              <a:rPr lang="en-US" sz="1400" dirty="0">
                <a:solidFill>
                  <a:schemeClr val="bg2"/>
                </a:solidFill>
                <a:latin typeface="Arial" panose="020B0604020202020204" pitchFamily="34" charset="0"/>
                <a:cs typeface="Arial" panose="020B0604020202020204" pitchFamily="34" charset="0"/>
              </a:rPr>
              <a:t> (“disengaged”), </a:t>
            </a:r>
            <a:r>
              <a:rPr lang="en-US" sz="1400" b="1" dirty="0">
                <a:solidFill>
                  <a:schemeClr val="bg2"/>
                </a:solidFill>
                <a:latin typeface="Arial" panose="020B0604020202020204" pitchFamily="34" charset="0"/>
                <a:cs typeface="Arial" panose="020B0604020202020204" pitchFamily="34" charset="0"/>
              </a:rPr>
              <a:t>STAND-BY</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ACTIVE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FAILURE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LIMITED</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TRANSITION</a:t>
            </a:r>
            <a:r>
              <a:rPr lang="en-US" sz="1400" dirty="0">
                <a:solidFill>
                  <a:schemeClr val="bg2"/>
                </a:solidFill>
                <a:latin typeface="Arial" panose="020B0604020202020204" pitchFamily="34" charset="0"/>
                <a:cs typeface="Arial" panose="020B0604020202020204" pitchFamily="34" charset="0"/>
              </a:rPr>
              <a:t>,…</a:t>
            </a:r>
          </a:p>
          <a:p>
            <a:r>
              <a:rPr lang="en-US" sz="2000" dirty="0">
                <a:solidFill>
                  <a:schemeClr val="tx1"/>
                </a:solidFill>
                <a:latin typeface="Arial" panose="020B0604020202020204" pitchFamily="34" charset="0"/>
                <a:cs typeface="Arial" panose="020B0604020202020204" pitchFamily="34" charset="0"/>
              </a:rPr>
              <a:t> 	</a:t>
            </a:r>
            <a:r>
              <a:rPr lang="en-US" sz="800" dirty="0">
                <a:solidFill>
                  <a:schemeClr val="tx1"/>
                </a:solidFill>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	</a:t>
            </a:r>
            <a:endParaRPr lang="en-US" sz="1100" dirty="0">
              <a:solidFill>
                <a:prstClr val="black"/>
              </a:solidFill>
              <a:latin typeface="Arial" panose="020B0604020202020204" pitchFamily="34" charset="0"/>
              <a:cs typeface="Arial" panose="020B0604020202020204" pitchFamily="34" charset="0"/>
            </a:endParaRP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TRANSITION DEMAND (TD) : 	     	</a:t>
            </a:r>
            <a:endParaRPr lang="en-US" sz="1400" dirty="0">
              <a:solidFill>
                <a:srgbClr val="FF0000"/>
              </a:solidFill>
              <a:latin typeface="Arial" panose="020B0604020202020204" pitchFamily="34" charset="0"/>
              <a:cs typeface="Arial" panose="020B0604020202020204" pitchFamily="34" charset="0"/>
            </a:endParaRPr>
          </a:p>
          <a:p>
            <a:r>
              <a:rPr lang="en-US" sz="400" dirty="0">
                <a:solidFill>
                  <a:srgbClr val="FF0000"/>
                </a:solidFill>
                <a:latin typeface="Arial" panose="020B0604020202020204" pitchFamily="34" charset="0"/>
                <a:cs typeface="Arial" panose="020B0604020202020204" pitchFamily="34" charset="0"/>
              </a:rPr>
              <a: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Transition Demand types </a:t>
            </a:r>
            <a:r>
              <a:rPr lang="en-US" sz="1400" dirty="0">
                <a:solidFill>
                  <a:schemeClr val="tx1"/>
                </a:solidFill>
                <a:latin typeface="Arial" panose="020B0604020202020204" pitchFamily="34" charset="0"/>
                <a:cs typeface="Arial" panose="020B0604020202020204" pitchFamily="34" charset="0"/>
              </a:rPr>
              <a:t>will potentially exist, depending from the context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A-Type</a:t>
            </a:r>
            <a:r>
              <a:rPr lang="en-US" sz="1400" dirty="0">
                <a:solidFill>
                  <a:schemeClr val="bg2"/>
                </a:solidFill>
                <a:latin typeface="Arial" panose="020B0604020202020204" pitchFamily="34" charset="0"/>
                <a:cs typeface="Arial" panose="020B0604020202020204" pitchFamily="34" charset="0"/>
              </a:rPr>
              <a:t> for “comfortable/planned” situations, like end of the Use-Case, and </a:t>
            </a:r>
            <a:r>
              <a:rPr lang="en-US" sz="1400" b="1" dirty="0">
                <a:solidFill>
                  <a:schemeClr val="bg2"/>
                </a:solidFill>
                <a:latin typeface="Arial" panose="020B0604020202020204" pitchFamily="34" charset="0"/>
                <a:cs typeface="Arial" panose="020B0604020202020204" pitchFamily="34" charset="0"/>
              </a:rPr>
              <a:t>B-Type </a:t>
            </a:r>
            <a:r>
              <a:rPr lang="en-US" sz="1400" dirty="0">
                <a:solidFill>
                  <a:schemeClr val="bg2"/>
                </a:solidFill>
                <a:latin typeface="Arial" panose="020B0604020202020204" pitchFamily="34" charset="0"/>
                <a:cs typeface="Arial" panose="020B0604020202020204" pitchFamily="34" charset="0"/>
              </a:rPr>
              <a:t>for other “unplanned” situations, </a:t>
            </a:r>
            <a:r>
              <a:rPr lang="en-US" sz="1400" b="1" dirty="0">
                <a:solidFill>
                  <a:schemeClr val="bg2"/>
                </a:solidFill>
                <a:latin typeface="Arial" panose="020B0604020202020204" pitchFamily="34" charset="0"/>
                <a:cs typeface="Arial" panose="020B0604020202020204" pitchFamily="34" charset="0"/>
              </a:rPr>
              <a:t>C-Type</a:t>
            </a:r>
            <a:r>
              <a:rPr lang="en-US" sz="1400" dirty="0">
                <a:solidFill>
                  <a:schemeClr val="bg2"/>
                </a:solidFill>
                <a:latin typeface="Arial" panose="020B0604020202020204" pitchFamily="34" charset="0"/>
                <a:cs typeface="Arial" panose="020B0604020202020204" pitchFamily="34" charset="0"/>
              </a:rPr>
              <a:t> ?...</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The “warning cascade” could vary from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and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depending on the needs and requirements and each component of the TD 	cascade, may be stored independently, because released through different channels, like “</a:t>
            </a:r>
            <a:r>
              <a:rPr lang="en-US" sz="1400" b="1" dirty="0">
                <a:solidFill>
                  <a:schemeClr val="bg2"/>
                </a:solidFill>
                <a:latin typeface="Arial" panose="020B0604020202020204" pitchFamily="34" charset="0"/>
                <a:cs typeface="Arial" panose="020B0604020202020204" pitchFamily="34" charset="0"/>
              </a:rPr>
              <a:t>visual</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audible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haptic</a:t>
            </a:r>
            <a:r>
              <a:rPr lang="en-US" sz="1400" dirty="0">
                <a:solidFill>
                  <a:schemeClr val="bg2"/>
                </a:solidFill>
                <a:latin typeface="Arial" panose="020B0604020202020204" pitchFamily="34" charset="0"/>
                <a:cs typeface="Arial" panose="020B0604020202020204" pitchFamily="34" charset="0"/>
              </a:rPr>
              <a:t>” for example.</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=&gt;	</a:t>
            </a:r>
            <a:r>
              <a:rPr lang="en-US" sz="1400" b="1" dirty="0">
                <a:solidFill>
                  <a:schemeClr val="bg2"/>
                </a:solidFill>
                <a:latin typeface="Arial" panose="020B0604020202020204" pitchFamily="34" charset="0"/>
                <a:cs typeface="Arial" panose="020B0604020202020204" pitchFamily="34" charset="0"/>
              </a:rPr>
              <a:t>Each Transition Demand </a:t>
            </a:r>
            <a:r>
              <a:rPr lang="en-US" sz="1400" dirty="0">
                <a:solidFill>
                  <a:schemeClr val="bg2"/>
                </a:solidFill>
                <a:latin typeface="Arial" panose="020B0604020202020204" pitchFamily="34" charset="0"/>
                <a:cs typeface="Arial" panose="020B0604020202020204" pitchFamily="34" charset="0"/>
              </a:rPr>
              <a:t>may be stored as a </a:t>
            </a:r>
            <a:r>
              <a:rPr lang="en-US" sz="1400" b="1" dirty="0">
                <a:solidFill>
                  <a:schemeClr val="bg2"/>
                </a:solidFill>
                <a:latin typeface="Arial" panose="020B0604020202020204" pitchFamily="34" charset="0"/>
                <a:cs typeface="Arial" panose="020B0604020202020204" pitchFamily="34" charset="0"/>
              </a:rPr>
              <a:t>cascade of several signals :</a:t>
            </a:r>
          </a:p>
          <a:p>
            <a:pPr lvl="1"/>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 TD</a:t>
            </a:r>
            <a:r>
              <a:rPr lang="en-US" sz="1400" b="1" baseline="-25000" dirty="0">
                <a:solidFill>
                  <a:schemeClr val="bg2"/>
                </a:solidFill>
                <a:latin typeface="Arial" panose="020B0604020202020204" pitchFamily="34" charset="0"/>
                <a:cs typeface="Arial" panose="020B0604020202020204" pitchFamily="34" charset="0"/>
              </a:rPr>
              <a:t>A1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A2</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A3</a:t>
            </a:r>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B2</a:t>
            </a:r>
            <a:r>
              <a:rPr lang="en-US" sz="1400" dirty="0">
                <a:solidFill>
                  <a:schemeClr val="bg2"/>
                </a:solidFill>
                <a:latin typeface="Arial" panose="020B0604020202020204" pitchFamily="34" charset="0"/>
                <a:cs typeface="Arial" panose="020B0604020202020204" pitchFamily="34" charset="0"/>
              </a:rPr>
              <a:t>     …</a:t>
            </a:r>
            <a:r>
              <a:rPr lang="en-US" sz="1400" dirty="0" err="1">
                <a:solidFill>
                  <a:schemeClr val="bg2"/>
                </a:solidFill>
                <a:latin typeface="Arial" panose="020B0604020202020204" pitchFamily="34" charset="0"/>
                <a:cs typeface="Arial" panose="020B0604020202020204" pitchFamily="34" charset="0"/>
              </a:rPr>
              <a:t>etc</a:t>
            </a:r>
            <a:r>
              <a:rPr lang="en-US" sz="1400" dirty="0">
                <a:solidFill>
                  <a:schemeClr val="bg2"/>
                </a:solidFill>
                <a:latin typeface="Arial" panose="020B0604020202020204" pitchFamily="34" charset="0"/>
                <a:cs typeface="Arial" panose="020B0604020202020204" pitchFamily="34" charset="0"/>
              </a:rPr>
              <a:t>…     </a:t>
            </a:r>
            <a:endParaRPr lang="en-US" sz="1400" i="1" dirty="0">
              <a:solidFill>
                <a:schemeClr val="bg2"/>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 </a:t>
            </a:r>
          </a:p>
          <a:p>
            <a:pPr marL="285750" lvl="0" indent="-285750">
              <a:buFontTx/>
              <a:buChar char="-"/>
            </a:pPr>
            <a:r>
              <a:rPr lang="en-US" sz="1400" b="1" dirty="0">
                <a:solidFill>
                  <a:srgbClr val="FF0000"/>
                </a:solidFill>
                <a:latin typeface="Arial" panose="020B0604020202020204" pitchFamily="34" charset="0"/>
                <a:cs typeface="Arial" panose="020B0604020202020204" pitchFamily="34" charset="0"/>
              </a:rPr>
              <a:t>MINIMAL RISK MANOEUVER (MRM)</a:t>
            </a:r>
            <a:r>
              <a:rPr lang="en-US" sz="1400" dirty="0">
                <a:solidFill>
                  <a:srgbClr val="FF0000"/>
                </a:solidFill>
                <a:latin typeface="Arial" panose="020B0604020202020204" pitchFamily="34" charset="0"/>
                <a:cs typeface="Arial" panose="020B0604020202020204" pitchFamily="34" charset="0"/>
              </a:rPr>
              <a:t> :   	</a:t>
            </a:r>
          </a:p>
          <a:p>
            <a:pPr lvl="0"/>
            <a:r>
              <a:rPr lang="en-US" sz="800" dirty="0">
                <a:solidFill>
                  <a:srgbClr val="FF0000"/>
                </a:solidFill>
                <a:latin typeface="Arial" panose="020B0604020202020204" pitchFamily="34" charset="0"/>
                <a:cs typeface="Arial" panose="020B0604020202020204" pitchFamily="34" charset="0"/>
              </a:rPr>
              <a:t>  </a:t>
            </a:r>
            <a:endParaRPr lang="en-US" sz="400" dirty="0">
              <a:solidFill>
                <a:srgbClr val="FF0000"/>
              </a:solidFill>
              <a:latin typeface="Arial" panose="020B0604020202020204" pitchFamily="34" charset="0"/>
              <a:cs typeface="Arial" panose="020B0604020202020204" pitchFamily="34" charset="0"/>
            </a:endParaRPr>
          </a:p>
          <a:p>
            <a:pPr lvl="0"/>
            <a:r>
              <a:rPr lang="en-US" sz="1400" dirty="0">
                <a:solidFill>
                  <a:prstClr val="black"/>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a:t>
            </a:r>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MRM types </a:t>
            </a:r>
            <a:r>
              <a:rPr lang="en-US" sz="1400" dirty="0">
                <a:solidFill>
                  <a:schemeClr val="tx1"/>
                </a:solidFill>
                <a:latin typeface="Arial" panose="020B0604020202020204" pitchFamily="34" charset="0"/>
                <a:cs typeface="Arial" panose="020B0604020202020204" pitchFamily="34" charset="0"/>
              </a:rPr>
              <a:t>(A-Type, B-Type,…) will potentially exist, depending from the context : </a:t>
            </a:r>
          </a:p>
          <a:p>
            <a:pPr lvl="0"/>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Each</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MRM</a:t>
            </a:r>
            <a:r>
              <a:rPr lang="en-US" sz="1400" b="1"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MRM</a:t>
            </a:r>
            <a:r>
              <a:rPr lang="en-US" sz="1400" b="1"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may be differentiated.</a:t>
            </a:r>
          </a:p>
          <a:p>
            <a:endParaRPr lang="en-US" sz="1400" dirty="0">
              <a:solidFill>
                <a:schemeClr val="bg2"/>
              </a:solidFill>
              <a:latin typeface="Arial" panose="020B0604020202020204" pitchFamily="34" charset="0"/>
              <a:cs typeface="Arial" panose="020B0604020202020204" pitchFamily="34" charset="0"/>
            </a:endParaRPr>
          </a:p>
          <a:p>
            <a:endParaRPr lang="en-US" sz="1600" dirty="0">
              <a:solidFill>
                <a:schemeClr val="bg2"/>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 </a:t>
            </a:r>
          </a:p>
          <a:p>
            <a:endParaRPr lang="en-US" sz="1400" dirty="0">
              <a:solidFill>
                <a:schemeClr val="bg2"/>
              </a:solidFill>
              <a:latin typeface="Arial" panose="020B0604020202020204" pitchFamily="34" charset="0"/>
              <a:cs typeface="Arial" panose="020B0604020202020204" pitchFamily="34" charset="0"/>
            </a:endParaRPr>
          </a:p>
        </p:txBody>
      </p:sp>
      <p:sp>
        <p:nvSpPr>
          <p:cNvPr id="7" name="Rectangle à coins arrondis 16">
            <a:extLst>
              <a:ext uri="{FF2B5EF4-FFF2-40B4-BE49-F238E27FC236}">
                <a16:creationId xmlns:a16="http://schemas.microsoft.com/office/drawing/2014/main" id="{AD701DDA-D312-463E-B67B-A7519AB63AE0}"/>
              </a:ext>
            </a:extLst>
          </p:cNvPr>
          <p:cNvSpPr/>
          <p:nvPr/>
        </p:nvSpPr>
        <p:spPr>
          <a:xfrm>
            <a:off x="247052" y="1212281"/>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 i="1" dirty="0">
                <a:solidFill>
                  <a:schemeClr val="tx1"/>
                </a:solidFill>
                <a:latin typeface="Arial" panose="020B0604020202020204" pitchFamily="34" charset="0"/>
                <a:cs typeface="Arial" panose="020B0604020202020204" pitchFamily="34" charset="0"/>
              </a:rPr>
              <a:t> </a:t>
            </a: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STATUS/MODE OF THE SYSTEM</a:t>
            </a:r>
            <a:r>
              <a:rPr lang="en-US" sz="1400" dirty="0">
                <a:solidFill>
                  <a:srgbClr val="FF0000"/>
                </a:solidFill>
                <a:latin typeface="Arial" panose="020B0604020202020204" pitchFamily="34" charset="0"/>
                <a:cs typeface="Arial" panose="020B0604020202020204" pitchFamily="34" charset="0"/>
              </a:rPr>
              <a:t> 	</a:t>
            </a:r>
          </a:p>
          <a:p>
            <a:r>
              <a:rPr lang="en-US" sz="400" dirty="0">
                <a:solidFill>
                  <a:srgbClr val="FF0000"/>
                </a:solidFill>
                <a:latin typeface="Arial" panose="020B0604020202020204" pitchFamily="34" charset="0"/>
                <a:cs typeface="Arial" panose="020B0604020202020204" pitchFamily="34" charset="0"/>
              </a:rPr>
              <a:t>  </a:t>
            </a:r>
          </a:p>
          <a:p>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status </a:t>
            </a:r>
            <a:r>
              <a:rPr lang="en-US" sz="1400" dirty="0">
                <a:solidFill>
                  <a:schemeClr val="tx1"/>
                </a:solidFill>
                <a:latin typeface="Arial" panose="020B0604020202020204" pitchFamily="34" charset="0"/>
                <a:cs typeface="Arial" panose="020B0604020202020204" pitchFamily="34" charset="0"/>
              </a:rPr>
              <a:t>and/or </a:t>
            </a:r>
            <a:r>
              <a:rPr lang="en-US" sz="1400" b="1" dirty="0">
                <a:solidFill>
                  <a:schemeClr val="tx1"/>
                </a:solidFill>
                <a:latin typeface="Arial" panose="020B0604020202020204" pitchFamily="34" charset="0"/>
                <a:cs typeface="Arial" panose="020B0604020202020204" pitchFamily="34" charset="0"/>
              </a:rPr>
              <a:t>modes </a:t>
            </a:r>
            <a:r>
              <a:rPr lang="en-US" sz="1400" dirty="0">
                <a:solidFill>
                  <a:schemeClr val="tx1"/>
                </a:solidFill>
                <a:latin typeface="Arial" panose="020B0604020202020204" pitchFamily="34" charset="0"/>
                <a:cs typeface="Arial" panose="020B0604020202020204" pitchFamily="34" charset="0"/>
              </a:rPr>
              <a:t>will potentially exist : </a:t>
            </a:r>
          </a:p>
          <a:p>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OFF</a:t>
            </a:r>
            <a:r>
              <a:rPr lang="en-US" sz="1400" dirty="0">
                <a:solidFill>
                  <a:schemeClr val="bg2"/>
                </a:solidFill>
                <a:latin typeface="Arial" panose="020B0604020202020204" pitchFamily="34" charset="0"/>
                <a:cs typeface="Arial" panose="020B0604020202020204" pitchFamily="34" charset="0"/>
              </a:rPr>
              <a:t> (“disengaged”), </a:t>
            </a:r>
            <a:r>
              <a:rPr lang="en-US" sz="1400" b="1" dirty="0">
                <a:solidFill>
                  <a:schemeClr val="bg2"/>
                </a:solidFill>
                <a:latin typeface="Arial" panose="020B0604020202020204" pitchFamily="34" charset="0"/>
                <a:cs typeface="Arial" panose="020B0604020202020204" pitchFamily="34" charset="0"/>
              </a:rPr>
              <a:t>STAND-BY</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ACTIVE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FAILURE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LIMITED</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TRANSITION</a:t>
            </a:r>
            <a:r>
              <a:rPr lang="en-US" sz="1400" dirty="0">
                <a:solidFill>
                  <a:schemeClr val="bg2"/>
                </a:solidFill>
                <a:latin typeface="Arial" panose="020B0604020202020204" pitchFamily="34" charset="0"/>
                <a:cs typeface="Arial" panose="020B0604020202020204" pitchFamily="34" charset="0"/>
              </a:rPr>
              <a:t>,…</a:t>
            </a:r>
          </a:p>
          <a:p>
            <a:r>
              <a:rPr lang="en-US" sz="2000" dirty="0">
                <a:solidFill>
                  <a:schemeClr val="tx1"/>
                </a:solidFill>
                <a:latin typeface="Arial" panose="020B0604020202020204" pitchFamily="34" charset="0"/>
                <a:cs typeface="Arial" panose="020B0604020202020204" pitchFamily="34" charset="0"/>
              </a:rPr>
              <a:t> 	</a:t>
            </a:r>
            <a:r>
              <a:rPr lang="en-US" sz="800" dirty="0">
                <a:solidFill>
                  <a:schemeClr val="tx1"/>
                </a:solidFill>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	</a:t>
            </a:r>
            <a:endParaRPr lang="en-US" sz="1100" dirty="0">
              <a:solidFill>
                <a:prstClr val="black"/>
              </a:solidFill>
              <a:latin typeface="Arial" panose="020B0604020202020204" pitchFamily="34" charset="0"/>
              <a:cs typeface="Arial" panose="020B0604020202020204" pitchFamily="34" charset="0"/>
            </a:endParaRP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TRANSITION DEMAND (TD) : 	     	</a:t>
            </a:r>
            <a:endParaRPr lang="en-US" sz="1400" dirty="0">
              <a:solidFill>
                <a:srgbClr val="FF0000"/>
              </a:solidFill>
              <a:latin typeface="Arial" panose="020B0604020202020204" pitchFamily="34" charset="0"/>
              <a:cs typeface="Arial" panose="020B0604020202020204" pitchFamily="34" charset="0"/>
            </a:endParaRPr>
          </a:p>
          <a:p>
            <a:r>
              <a:rPr lang="en-US" sz="400" dirty="0">
                <a:solidFill>
                  <a:srgbClr val="FF0000"/>
                </a:solidFill>
                <a:latin typeface="Arial" panose="020B0604020202020204" pitchFamily="34" charset="0"/>
                <a:cs typeface="Arial" panose="020B0604020202020204" pitchFamily="34" charset="0"/>
              </a:rPr>
              <a: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 Transition Demand types </a:t>
            </a:r>
            <a:r>
              <a:rPr lang="en-US" sz="1400" dirty="0">
                <a:solidFill>
                  <a:schemeClr val="tx1"/>
                </a:solidFill>
                <a:latin typeface="Arial" panose="020B0604020202020204" pitchFamily="34" charset="0"/>
                <a:cs typeface="Arial" panose="020B0604020202020204" pitchFamily="34" charset="0"/>
              </a:rPr>
              <a:t>will potentially exist, depending from the context :</a:t>
            </a:r>
          </a:p>
          <a:p>
            <a:pPr lvl="1"/>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A-Type</a:t>
            </a:r>
            <a:r>
              <a:rPr lang="en-US" sz="1400" dirty="0">
                <a:solidFill>
                  <a:schemeClr val="bg2"/>
                </a:solidFill>
                <a:latin typeface="Arial" panose="020B0604020202020204" pitchFamily="34" charset="0"/>
                <a:cs typeface="Arial" panose="020B0604020202020204" pitchFamily="34" charset="0"/>
              </a:rPr>
              <a:t> for “comfortable/planned” situations, like end of the Use-Case, and </a:t>
            </a:r>
            <a:r>
              <a:rPr lang="en-US" sz="1400" b="1" dirty="0">
                <a:solidFill>
                  <a:schemeClr val="bg2"/>
                </a:solidFill>
                <a:latin typeface="Arial" panose="020B0604020202020204" pitchFamily="34" charset="0"/>
                <a:cs typeface="Arial" panose="020B0604020202020204" pitchFamily="34" charset="0"/>
              </a:rPr>
              <a:t>B-Type </a:t>
            </a:r>
            <a:r>
              <a:rPr lang="en-US" sz="1400" dirty="0">
                <a:solidFill>
                  <a:schemeClr val="bg2"/>
                </a:solidFill>
                <a:latin typeface="Arial" panose="020B0604020202020204" pitchFamily="34" charset="0"/>
                <a:cs typeface="Arial" panose="020B0604020202020204" pitchFamily="34" charset="0"/>
              </a:rPr>
              <a:t>for other “unplanned” situations, </a:t>
            </a:r>
            <a:r>
              <a:rPr lang="en-US" sz="1400" b="1" dirty="0">
                <a:solidFill>
                  <a:schemeClr val="bg2"/>
                </a:solidFill>
                <a:latin typeface="Arial" panose="020B0604020202020204" pitchFamily="34" charset="0"/>
                <a:cs typeface="Arial" panose="020B0604020202020204" pitchFamily="34" charset="0"/>
              </a:rPr>
              <a:t>C-Type</a:t>
            </a:r>
            <a:r>
              <a:rPr lang="en-US" sz="1400" dirty="0">
                <a:solidFill>
                  <a:schemeClr val="bg2"/>
                </a:solidFill>
                <a:latin typeface="Arial" panose="020B0604020202020204" pitchFamily="34" charset="0"/>
                <a:cs typeface="Arial" panose="020B0604020202020204" pitchFamily="34" charset="0"/>
              </a:rPr>
              <a:t> ?...</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The “warning cascade” could vary from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and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depending on the needs and requirements and each component of the TD 	cascade, may be stored independently, because released through different channels, like “</a:t>
            </a:r>
            <a:r>
              <a:rPr lang="en-US" sz="1400" b="1" dirty="0">
                <a:solidFill>
                  <a:schemeClr val="bg2"/>
                </a:solidFill>
                <a:latin typeface="Arial" panose="020B0604020202020204" pitchFamily="34" charset="0"/>
                <a:cs typeface="Arial" panose="020B0604020202020204" pitchFamily="34" charset="0"/>
              </a:rPr>
              <a:t>visual</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audible</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haptic</a:t>
            </a:r>
            <a:r>
              <a:rPr lang="en-US" sz="1400" dirty="0">
                <a:solidFill>
                  <a:schemeClr val="bg2"/>
                </a:solidFill>
                <a:latin typeface="Arial" panose="020B0604020202020204" pitchFamily="34" charset="0"/>
                <a:cs typeface="Arial" panose="020B0604020202020204" pitchFamily="34" charset="0"/>
              </a:rPr>
              <a:t>” for example.</a:t>
            </a:r>
          </a:p>
          <a:p>
            <a:pPr lvl="1"/>
            <a:r>
              <a:rPr lang="en-US" sz="800" dirty="0">
                <a:solidFill>
                  <a:schemeClr val="bg2"/>
                </a:solidFill>
                <a:latin typeface="Arial" panose="020B0604020202020204" pitchFamily="34" charset="0"/>
                <a:cs typeface="Arial" panose="020B0604020202020204" pitchFamily="34" charset="0"/>
              </a:rPr>
              <a:t> </a:t>
            </a:r>
          </a:p>
          <a:p>
            <a:pPr lvl="1"/>
            <a:r>
              <a:rPr lang="en-US" sz="1400" dirty="0">
                <a:solidFill>
                  <a:schemeClr val="bg2"/>
                </a:solidFill>
                <a:latin typeface="Arial" panose="020B0604020202020204" pitchFamily="34" charset="0"/>
                <a:cs typeface="Arial" panose="020B0604020202020204" pitchFamily="34" charset="0"/>
              </a:rPr>
              <a:t>				=&gt;	</a:t>
            </a:r>
            <a:r>
              <a:rPr lang="en-US" sz="1400" b="1" dirty="0">
                <a:solidFill>
                  <a:schemeClr val="bg2"/>
                </a:solidFill>
                <a:latin typeface="Arial" panose="020B0604020202020204" pitchFamily="34" charset="0"/>
                <a:cs typeface="Arial" panose="020B0604020202020204" pitchFamily="34" charset="0"/>
              </a:rPr>
              <a:t>Each Transition Demand </a:t>
            </a:r>
            <a:r>
              <a:rPr lang="en-US" sz="1400" dirty="0">
                <a:solidFill>
                  <a:schemeClr val="bg2"/>
                </a:solidFill>
                <a:latin typeface="Arial" panose="020B0604020202020204" pitchFamily="34" charset="0"/>
                <a:cs typeface="Arial" panose="020B0604020202020204" pitchFamily="34" charset="0"/>
              </a:rPr>
              <a:t>may be stored as a </a:t>
            </a:r>
            <a:r>
              <a:rPr lang="en-US" sz="1400" b="1" dirty="0">
                <a:solidFill>
                  <a:schemeClr val="bg2"/>
                </a:solidFill>
                <a:latin typeface="Arial" panose="020B0604020202020204" pitchFamily="34" charset="0"/>
                <a:cs typeface="Arial" panose="020B0604020202020204" pitchFamily="34" charset="0"/>
              </a:rPr>
              <a:t>cascade of several signals :</a:t>
            </a:r>
          </a:p>
          <a:p>
            <a:pPr lvl="1"/>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 TD</a:t>
            </a:r>
            <a:r>
              <a:rPr lang="en-US" sz="1400" b="1" baseline="-25000" dirty="0">
                <a:solidFill>
                  <a:schemeClr val="bg2"/>
                </a:solidFill>
                <a:latin typeface="Arial" panose="020B0604020202020204" pitchFamily="34" charset="0"/>
                <a:cs typeface="Arial" panose="020B0604020202020204" pitchFamily="34" charset="0"/>
              </a:rPr>
              <a:t>A1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A2</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A3</a:t>
            </a:r>
            <a:r>
              <a:rPr lang="en-US" sz="1400" b="1" dirty="0">
                <a:solidFill>
                  <a:schemeClr val="bg2"/>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TD</a:t>
            </a:r>
            <a:r>
              <a:rPr lang="en-US" sz="1400"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 </a:t>
            </a:r>
            <a:r>
              <a:rPr lang="en-US" sz="1400" b="1" dirty="0">
                <a:solidFill>
                  <a:schemeClr val="bg2"/>
                </a:solidFill>
                <a:latin typeface="Arial" panose="020B0604020202020204" pitchFamily="34" charset="0"/>
                <a:cs typeface="Arial" panose="020B0604020202020204" pitchFamily="34" charset="0"/>
              </a:rPr>
              <a:t>TD</a:t>
            </a:r>
            <a:r>
              <a:rPr lang="en-US" sz="1400" b="1" baseline="-25000" dirty="0">
                <a:solidFill>
                  <a:schemeClr val="bg2"/>
                </a:solidFill>
                <a:latin typeface="Arial" panose="020B0604020202020204" pitchFamily="34" charset="0"/>
                <a:cs typeface="Arial" panose="020B0604020202020204" pitchFamily="34" charset="0"/>
              </a:rPr>
              <a:t>B1</a:t>
            </a:r>
            <a:r>
              <a:rPr lang="en-US" sz="1400" b="1" dirty="0">
                <a:solidFill>
                  <a:schemeClr val="bg2"/>
                </a:solidFill>
                <a:latin typeface="Arial" panose="020B0604020202020204" pitchFamily="34" charset="0"/>
                <a:cs typeface="Arial" panose="020B0604020202020204" pitchFamily="34" charset="0"/>
              </a:rPr>
              <a:t> + TD</a:t>
            </a:r>
            <a:r>
              <a:rPr lang="en-US" sz="1400" b="1" baseline="-25000" dirty="0">
                <a:solidFill>
                  <a:schemeClr val="bg2"/>
                </a:solidFill>
                <a:latin typeface="Arial" panose="020B0604020202020204" pitchFamily="34" charset="0"/>
                <a:cs typeface="Arial" panose="020B0604020202020204" pitchFamily="34" charset="0"/>
              </a:rPr>
              <a:t>B2</a:t>
            </a:r>
            <a:r>
              <a:rPr lang="en-US" sz="1400" dirty="0">
                <a:solidFill>
                  <a:schemeClr val="bg2"/>
                </a:solidFill>
                <a:latin typeface="Arial" panose="020B0604020202020204" pitchFamily="34" charset="0"/>
                <a:cs typeface="Arial" panose="020B0604020202020204" pitchFamily="34" charset="0"/>
              </a:rPr>
              <a:t>     …</a:t>
            </a:r>
            <a:r>
              <a:rPr lang="en-US" sz="1400" dirty="0" err="1">
                <a:solidFill>
                  <a:schemeClr val="bg2"/>
                </a:solidFill>
                <a:latin typeface="Arial" panose="020B0604020202020204" pitchFamily="34" charset="0"/>
                <a:cs typeface="Arial" panose="020B0604020202020204" pitchFamily="34" charset="0"/>
              </a:rPr>
              <a:t>etc</a:t>
            </a:r>
            <a:r>
              <a:rPr lang="en-US" sz="1400" dirty="0">
                <a:solidFill>
                  <a:schemeClr val="bg2"/>
                </a:solidFill>
                <a:latin typeface="Arial" panose="020B0604020202020204" pitchFamily="34" charset="0"/>
                <a:cs typeface="Arial" panose="020B0604020202020204" pitchFamily="34" charset="0"/>
              </a:rPr>
              <a:t>…     </a:t>
            </a:r>
            <a:endParaRPr lang="en-US" sz="1400" i="1" dirty="0">
              <a:solidFill>
                <a:schemeClr val="bg2"/>
              </a:solidFill>
              <a:latin typeface="Arial" panose="020B0604020202020204" pitchFamily="34" charset="0"/>
              <a:cs typeface="Arial" panose="020B0604020202020204" pitchFamily="34" charset="0"/>
            </a:endParaRPr>
          </a:p>
          <a:p>
            <a:r>
              <a:rPr lang="en-US" sz="2000" dirty="0">
                <a:solidFill>
                  <a:schemeClr val="tx1"/>
                </a:solidFill>
                <a:latin typeface="Arial" panose="020B0604020202020204" pitchFamily="34" charset="0"/>
                <a:cs typeface="Arial" panose="020B0604020202020204" pitchFamily="34" charset="0"/>
              </a:rPr>
              <a:t> </a:t>
            </a:r>
          </a:p>
          <a:p>
            <a:pPr marL="285750" lvl="0" indent="-285750">
              <a:buFontTx/>
              <a:buChar char="-"/>
            </a:pPr>
            <a:r>
              <a:rPr lang="en-US" sz="1400" b="1" dirty="0">
                <a:solidFill>
                  <a:srgbClr val="FF0000"/>
                </a:solidFill>
                <a:latin typeface="Arial" panose="020B0604020202020204" pitchFamily="34" charset="0"/>
                <a:cs typeface="Arial" panose="020B0604020202020204" pitchFamily="34" charset="0"/>
              </a:rPr>
              <a:t>MINIMAL RISK MANOEUVER (MRM)</a:t>
            </a:r>
            <a:r>
              <a:rPr lang="en-US" sz="1400" dirty="0">
                <a:solidFill>
                  <a:srgbClr val="FF0000"/>
                </a:solidFill>
                <a:latin typeface="Arial" panose="020B0604020202020204" pitchFamily="34" charset="0"/>
                <a:cs typeface="Arial" panose="020B0604020202020204" pitchFamily="34" charset="0"/>
              </a:rPr>
              <a:t> :   	</a:t>
            </a:r>
          </a:p>
          <a:p>
            <a:pPr lvl="0"/>
            <a:r>
              <a:rPr lang="en-US" sz="800" dirty="0">
                <a:solidFill>
                  <a:srgbClr val="FF0000"/>
                </a:solidFill>
                <a:latin typeface="Arial" panose="020B0604020202020204" pitchFamily="34" charset="0"/>
                <a:cs typeface="Arial" panose="020B0604020202020204" pitchFamily="34" charset="0"/>
              </a:rPr>
              <a:t>  </a:t>
            </a:r>
            <a:endParaRPr lang="en-US" sz="400" dirty="0">
              <a:solidFill>
                <a:srgbClr val="FF0000"/>
              </a:solidFill>
              <a:latin typeface="Arial" panose="020B0604020202020204" pitchFamily="34" charset="0"/>
              <a:cs typeface="Arial" panose="020B0604020202020204" pitchFamily="34" charset="0"/>
            </a:endParaRPr>
          </a:p>
          <a:p>
            <a:pPr lvl="0"/>
            <a:r>
              <a:rPr lang="en-US" sz="1400" dirty="0">
                <a:solidFill>
                  <a:prstClr val="black"/>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a:t>
            </a:r>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MRM types </a:t>
            </a:r>
            <a:r>
              <a:rPr lang="en-US" sz="1400" dirty="0">
                <a:solidFill>
                  <a:schemeClr val="tx1"/>
                </a:solidFill>
                <a:latin typeface="Arial" panose="020B0604020202020204" pitchFamily="34" charset="0"/>
                <a:cs typeface="Arial" panose="020B0604020202020204" pitchFamily="34" charset="0"/>
              </a:rPr>
              <a:t>(A-Type, B-Type,…) will potentially exist, depending from the context : </a:t>
            </a:r>
          </a:p>
          <a:p>
            <a:pPr lvl="0"/>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Each</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MRM</a:t>
            </a:r>
            <a:r>
              <a:rPr lang="en-US" sz="1400" b="1" baseline="-25000" dirty="0">
                <a:solidFill>
                  <a:schemeClr val="bg2"/>
                </a:solidFill>
                <a:latin typeface="Arial" panose="020B0604020202020204" pitchFamily="34" charset="0"/>
                <a:cs typeface="Arial" panose="020B0604020202020204" pitchFamily="34" charset="0"/>
              </a:rPr>
              <a:t>A</a:t>
            </a:r>
            <a:r>
              <a:rPr lang="en-US" sz="1400" dirty="0">
                <a:solidFill>
                  <a:schemeClr val="bg2"/>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MRM</a:t>
            </a:r>
            <a:r>
              <a:rPr lang="en-US" sz="1400" b="1" baseline="-25000" dirty="0">
                <a:solidFill>
                  <a:schemeClr val="bg2"/>
                </a:solidFill>
                <a:latin typeface="Arial" panose="020B0604020202020204" pitchFamily="34" charset="0"/>
                <a:cs typeface="Arial" panose="020B0604020202020204" pitchFamily="34" charset="0"/>
              </a:rPr>
              <a:t>B</a:t>
            </a:r>
            <a:r>
              <a:rPr lang="en-US" sz="1400" dirty="0">
                <a:solidFill>
                  <a:schemeClr val="bg2"/>
                </a:solidFill>
                <a:latin typeface="Arial" panose="020B0604020202020204" pitchFamily="34" charset="0"/>
                <a:cs typeface="Arial" panose="020B0604020202020204" pitchFamily="34" charset="0"/>
              </a:rPr>
              <a:t>… may be differentiated.</a:t>
            </a:r>
          </a:p>
          <a:p>
            <a:r>
              <a:rPr lang="en-US" sz="2000" dirty="0">
                <a:solidFill>
                  <a:schemeClr val="tx1"/>
                </a:solidFill>
                <a:latin typeface="Arial" panose="020B0604020202020204" pitchFamily="34" charset="0"/>
                <a:cs typeface="Arial" panose="020B0604020202020204" pitchFamily="34" charset="0"/>
              </a:rPr>
              <a:t> </a:t>
            </a:r>
          </a:p>
          <a:p>
            <a:pPr marL="285750" indent="-285750">
              <a:buFontTx/>
              <a:buChar char="-"/>
            </a:pPr>
            <a:r>
              <a:rPr lang="en-US" sz="1400" b="1" dirty="0">
                <a:solidFill>
                  <a:srgbClr val="FF0000"/>
                </a:solidFill>
                <a:latin typeface="Arial" panose="020B0604020202020204" pitchFamily="34" charset="0"/>
                <a:cs typeface="Arial" panose="020B0604020202020204" pitchFamily="34" charset="0"/>
              </a:rPr>
              <a:t>OVERRIDE &amp; TAKE-OVER (OR &amp; TO) </a:t>
            </a:r>
            <a:r>
              <a:rPr lang="en-US" sz="1400" dirty="0">
                <a:solidFill>
                  <a:srgbClr val="FF0000"/>
                </a:solidFill>
                <a:latin typeface="Arial" panose="020B0604020202020204" pitchFamily="34" charset="0"/>
                <a:cs typeface="Arial" panose="020B0604020202020204" pitchFamily="34" charset="0"/>
              </a:rPr>
              <a:t> :	      	</a:t>
            </a:r>
          </a:p>
          <a:p>
            <a:r>
              <a:rPr lang="en-US" sz="400" dirty="0">
                <a:solidFill>
                  <a:srgbClr val="FF0000"/>
                </a:solidFill>
                <a:latin typeface="Arial" panose="020B0604020202020204" pitchFamily="34" charset="0"/>
                <a:cs typeface="Arial" panose="020B0604020202020204" pitchFamily="34" charset="0"/>
              </a:rPr>
              <a:t> </a:t>
            </a:r>
          </a:p>
          <a:p>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Several</a:t>
            </a:r>
            <a:r>
              <a:rPr lang="en-US" sz="1400"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OR and/or TO types </a:t>
            </a:r>
            <a:r>
              <a:rPr lang="en-US" sz="1400" dirty="0">
                <a:solidFill>
                  <a:schemeClr val="tx1"/>
                </a:solidFill>
                <a:latin typeface="Arial" panose="020B0604020202020204" pitchFamily="34" charset="0"/>
                <a:cs typeface="Arial" panose="020B0604020202020204" pitchFamily="34" charset="0"/>
              </a:rPr>
              <a:t>(A-Type, B-Type, </a:t>
            </a:r>
            <a:r>
              <a:rPr lang="en-US" sz="1400" dirty="0" err="1">
                <a:solidFill>
                  <a:schemeClr val="tx1"/>
                </a:solidFill>
                <a:latin typeface="Arial" panose="020B0604020202020204" pitchFamily="34" charset="0"/>
                <a:cs typeface="Arial" panose="020B0604020202020204" pitchFamily="34" charset="0"/>
              </a:rPr>
              <a:t>etc</a:t>
            </a:r>
            <a:r>
              <a:rPr lang="en-US" sz="1400" dirty="0">
                <a:solidFill>
                  <a:schemeClr val="tx1"/>
                </a:solidFill>
                <a:latin typeface="Arial" panose="020B0604020202020204" pitchFamily="34" charset="0"/>
                <a:cs typeface="Arial" panose="020B0604020202020204" pitchFamily="34" charset="0"/>
              </a:rPr>
              <a:t>…) will potentially exist.: </a:t>
            </a:r>
          </a:p>
          <a:p>
            <a:r>
              <a:rPr lang="en-US" sz="1400" b="1" dirty="0">
                <a:solidFill>
                  <a:schemeClr val="tx1"/>
                </a:solidFill>
                <a:latin typeface="Arial" panose="020B0604020202020204" pitchFamily="34" charset="0"/>
                <a:cs typeface="Arial" panose="020B0604020202020204" pitchFamily="34" charset="0"/>
              </a:rPr>
              <a:t>				</a:t>
            </a:r>
            <a:r>
              <a:rPr lang="en-US" sz="1400" dirty="0">
                <a:solidFill>
                  <a:schemeClr val="bg2"/>
                </a:solidFill>
                <a:latin typeface="Arial" panose="020B0604020202020204" pitchFamily="34" charset="0"/>
                <a:cs typeface="Arial" panose="020B0604020202020204" pitchFamily="34" charset="0"/>
              </a:rPr>
              <a:t>=&gt;</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Each</a:t>
            </a:r>
            <a:r>
              <a:rPr lang="en-US" sz="1400" b="1" dirty="0">
                <a:solidFill>
                  <a:schemeClr val="tx1"/>
                </a:solidFill>
                <a:latin typeface="Arial" panose="020B0604020202020204" pitchFamily="34" charset="0"/>
                <a:cs typeface="Arial" panose="020B0604020202020204" pitchFamily="34" charset="0"/>
              </a:rPr>
              <a:t> </a:t>
            </a:r>
            <a:r>
              <a:rPr lang="en-US" sz="1400" b="1" dirty="0">
                <a:solidFill>
                  <a:schemeClr val="bg2"/>
                </a:solidFill>
                <a:latin typeface="Arial" panose="020B0604020202020204" pitchFamily="34" charset="0"/>
                <a:cs typeface="Arial" panose="020B0604020202020204" pitchFamily="34" charset="0"/>
              </a:rPr>
              <a:t>OR</a:t>
            </a:r>
            <a:r>
              <a:rPr lang="en-US" sz="1400" b="1" baseline="-25000" dirty="0">
                <a:solidFill>
                  <a:schemeClr val="bg2"/>
                </a:solidFill>
                <a:latin typeface="Arial" panose="020B0604020202020204" pitchFamily="34" charset="0"/>
                <a:cs typeface="Arial" panose="020B0604020202020204" pitchFamily="34" charset="0"/>
              </a:rPr>
              <a:t>A </a:t>
            </a:r>
            <a:r>
              <a:rPr lang="en-US" sz="1400" b="1" dirty="0">
                <a:solidFill>
                  <a:schemeClr val="bg2"/>
                </a:solidFill>
                <a:latin typeface="Arial" panose="020B0604020202020204" pitchFamily="34" charset="0"/>
                <a:cs typeface="Arial" panose="020B0604020202020204" pitchFamily="34" charset="0"/>
              </a:rPr>
              <a:t>/ OR</a:t>
            </a:r>
            <a:r>
              <a:rPr lang="en-US" sz="1400" b="1" baseline="-25000" dirty="0">
                <a:solidFill>
                  <a:schemeClr val="bg2"/>
                </a:solidFill>
                <a:latin typeface="Arial" panose="020B0604020202020204" pitchFamily="34" charset="0"/>
                <a:cs typeface="Arial" panose="020B0604020202020204" pitchFamily="34" charset="0"/>
              </a:rPr>
              <a:t>B </a:t>
            </a:r>
            <a:r>
              <a:rPr lang="en-US" sz="1400" b="1" dirty="0">
                <a:solidFill>
                  <a:schemeClr val="bg2"/>
                </a:solidFill>
                <a:latin typeface="Arial" panose="020B0604020202020204" pitchFamily="34" charset="0"/>
                <a:cs typeface="Arial" panose="020B0604020202020204" pitchFamily="34" charset="0"/>
              </a:rPr>
              <a:t>/ TO</a:t>
            </a:r>
            <a:r>
              <a:rPr lang="en-US" sz="1400" b="1" baseline="-25000" dirty="0">
                <a:solidFill>
                  <a:schemeClr val="bg2"/>
                </a:solidFill>
                <a:latin typeface="Arial" panose="020B0604020202020204" pitchFamily="34" charset="0"/>
                <a:cs typeface="Arial" panose="020B0604020202020204" pitchFamily="34" charset="0"/>
              </a:rPr>
              <a:t>A </a:t>
            </a:r>
            <a:r>
              <a:rPr lang="en-US" sz="1400" b="1" dirty="0">
                <a:solidFill>
                  <a:schemeClr val="bg2"/>
                </a:solidFill>
                <a:latin typeface="Arial" panose="020B0604020202020204" pitchFamily="34" charset="0"/>
                <a:cs typeface="Arial" panose="020B0604020202020204" pitchFamily="34" charset="0"/>
              </a:rPr>
              <a:t>/ TO</a:t>
            </a:r>
            <a:r>
              <a:rPr lang="en-US" sz="1400" b="1" baseline="-25000" dirty="0">
                <a:solidFill>
                  <a:schemeClr val="bg2"/>
                </a:solidFill>
                <a:latin typeface="Arial" panose="020B0604020202020204" pitchFamily="34" charset="0"/>
                <a:cs typeface="Arial" panose="020B0604020202020204" pitchFamily="34" charset="0"/>
              </a:rPr>
              <a:t>B </a:t>
            </a:r>
            <a:r>
              <a:rPr lang="en-US" sz="1400" b="1" dirty="0">
                <a:solidFill>
                  <a:schemeClr val="bg2"/>
                </a:solidFill>
                <a:latin typeface="Arial" panose="020B0604020202020204" pitchFamily="34" charset="0"/>
                <a:cs typeface="Arial" panose="020B0604020202020204" pitchFamily="34" charset="0"/>
              </a:rPr>
              <a:t>/ TO</a:t>
            </a:r>
            <a:r>
              <a:rPr lang="en-US" sz="1400" b="1" baseline="-25000" dirty="0">
                <a:solidFill>
                  <a:schemeClr val="bg2"/>
                </a:solidFill>
                <a:latin typeface="Arial" panose="020B0604020202020204" pitchFamily="34" charset="0"/>
                <a:cs typeface="Arial" panose="020B0604020202020204" pitchFamily="34" charset="0"/>
              </a:rPr>
              <a:t>C</a:t>
            </a:r>
            <a:r>
              <a:rPr lang="en-US" sz="1400" dirty="0">
                <a:solidFill>
                  <a:schemeClr val="bg2"/>
                </a:solidFill>
                <a:latin typeface="Arial" panose="020B0604020202020204" pitchFamily="34" charset="0"/>
                <a:cs typeface="Arial" panose="020B0604020202020204" pitchFamily="34" charset="0"/>
              </a:rPr>
              <a:t>… may be differentiated.</a:t>
            </a:r>
            <a:endParaRPr lang="en-US" sz="11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152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à coins arrondis 55"/>
          <p:cNvSpPr/>
          <p:nvPr/>
        </p:nvSpPr>
        <p:spPr>
          <a:xfrm>
            <a:off x="231821" y="1059506"/>
            <a:ext cx="11745531" cy="2181633"/>
          </a:xfrm>
          <a:prstGeom prst="roundRect">
            <a:avLst>
              <a:gd name="adj" fmla="val 1645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rgbClr val="FF0000"/>
              </a:solidFill>
              <a:latin typeface="Arial" panose="020B0604020202020204" pitchFamily="34" charset="0"/>
              <a:cs typeface="Arial" panose="020B0604020202020204" pitchFamily="34" charset="0"/>
            </a:endParaRPr>
          </a:p>
        </p:txBody>
      </p:sp>
      <p:sp>
        <p:nvSpPr>
          <p:cNvPr id="76" name="TextBox 75"/>
          <p:cNvSpPr txBox="1"/>
          <p:nvPr/>
        </p:nvSpPr>
        <p:spPr>
          <a:xfrm>
            <a:off x="830675" y="3588211"/>
            <a:ext cx="1217801" cy="1546577"/>
          </a:xfrm>
          <a:prstGeom prst="rect">
            <a:avLst/>
          </a:prstGeom>
          <a:noFill/>
          <a:ln>
            <a:solidFill>
              <a:schemeClr val="tx1"/>
            </a:solidFill>
          </a:ln>
        </p:spPr>
        <p:txBody>
          <a:bodyPr wrap="square" rtlCol="0">
            <a:spAutoFit/>
          </a:bodyPr>
          <a:lstStyle/>
          <a:p>
            <a:r>
              <a:rPr lang="nl-BE" sz="1050" b="1" dirty="0"/>
              <a:t>AD system data</a:t>
            </a:r>
          </a:p>
          <a:p>
            <a:endParaRPr lang="nl-BE" sz="1050" b="1" dirty="0"/>
          </a:p>
          <a:p>
            <a:endParaRPr lang="nl-BE" sz="1050" b="1" dirty="0"/>
          </a:p>
          <a:p>
            <a:endParaRPr lang="nl-BE" sz="1050" b="1" dirty="0"/>
          </a:p>
          <a:p>
            <a:endParaRPr lang="nl-BE" sz="1050" b="1" dirty="0"/>
          </a:p>
          <a:p>
            <a:endParaRPr lang="nl-BE" sz="1050" b="1" dirty="0"/>
          </a:p>
          <a:p>
            <a:endParaRPr lang="nl-BE" sz="1050" b="1" dirty="0"/>
          </a:p>
          <a:p>
            <a:endParaRPr lang="nl-BE" sz="1050" b="1" dirty="0"/>
          </a:p>
          <a:p>
            <a:endParaRPr lang="en-GB" sz="1050" b="1" dirty="0"/>
          </a:p>
        </p:txBody>
      </p:sp>
      <p:sp>
        <p:nvSpPr>
          <p:cNvPr id="4" name="TextBox 3"/>
          <p:cNvSpPr txBox="1"/>
          <p:nvPr/>
        </p:nvSpPr>
        <p:spPr>
          <a:xfrm>
            <a:off x="695460" y="1158780"/>
            <a:ext cx="11281892" cy="1938992"/>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In the case of an accident with inflation of at least one airbag, the </a:t>
            </a:r>
            <a:r>
              <a:rPr lang="en-US" sz="1600" b="1" dirty="0">
                <a:latin typeface="Arial" panose="020B0604020202020204" pitchFamily="34" charset="0"/>
                <a:cs typeface="Arial" panose="020B0604020202020204" pitchFamily="34" charset="0"/>
              </a:rPr>
              <a:t>complementary Event Data Recorder (EDR) </a:t>
            </a:r>
            <a:r>
              <a:rPr lang="en-US" sz="1600" dirty="0">
                <a:latin typeface="Arial" panose="020B0604020202020204" pitchFamily="34" charset="0"/>
                <a:cs typeface="Arial" panose="020B0604020202020204" pitchFamily="34" charset="0"/>
              </a:rPr>
              <a:t>system will provide many </a:t>
            </a:r>
            <a:r>
              <a:rPr lang="en-US" sz="1600" b="1" dirty="0">
                <a:latin typeface="Arial" panose="020B0604020202020204" pitchFamily="34" charset="0"/>
                <a:cs typeface="Arial" panose="020B0604020202020204" pitchFamily="34" charset="0"/>
              </a:rPr>
              <a:t>additional</a:t>
            </a:r>
            <a:r>
              <a:rPr lang="en-US" sz="1600" dirty="0">
                <a:latin typeface="Arial" panose="020B0604020202020204" pitchFamily="34" charset="0"/>
                <a:cs typeface="Arial" panose="020B0604020202020204" pitchFamily="34" charset="0"/>
              </a:rPr>
              <a:t> information with its usual possibilities and limitations :</a:t>
            </a:r>
            <a:endParaRPr lang="nl-BE" sz="1000" b="1" dirty="0"/>
          </a:p>
          <a:p>
            <a:endParaRPr lang="nl-BE" sz="1000" b="1" dirty="0"/>
          </a:p>
          <a:p>
            <a:r>
              <a:rPr lang="nl-BE" sz="1000" dirty="0"/>
              <a:t>	</a:t>
            </a:r>
            <a:endParaRPr lang="nl-BE" dirty="0"/>
          </a:p>
          <a:p>
            <a:pPr marL="285750" indent="-285750">
              <a:buFontTx/>
              <a:buChar char="-"/>
            </a:pPr>
            <a:r>
              <a:rPr lang="nl-BE" sz="1600" dirty="0" err="1">
                <a:solidFill>
                  <a:srgbClr val="FF0000"/>
                </a:solidFill>
              </a:rPr>
              <a:t>With</a:t>
            </a:r>
            <a:r>
              <a:rPr lang="nl-BE" sz="1600" dirty="0">
                <a:solidFill>
                  <a:srgbClr val="FF0000"/>
                </a:solidFill>
              </a:rPr>
              <a:t> trigger :</a:t>
            </a:r>
            <a:r>
              <a:rPr lang="nl-BE" sz="1600" dirty="0"/>
              <a:t> </a:t>
            </a:r>
            <a:r>
              <a:rPr lang="nl-BE" sz="1600" b="1" u="sng" dirty="0"/>
              <a:t>ADS data</a:t>
            </a:r>
            <a:r>
              <a:rPr lang="nl-BE" sz="1600" b="1" dirty="0"/>
              <a:t> </a:t>
            </a:r>
            <a:r>
              <a:rPr lang="nl-BE" sz="1600" dirty="0" err="1">
                <a:solidFill>
                  <a:srgbClr val="FF0000"/>
                </a:solidFill>
              </a:rPr>
              <a:t>and</a:t>
            </a:r>
            <a:r>
              <a:rPr lang="nl-BE" sz="1600" dirty="0"/>
              <a:t> </a:t>
            </a:r>
            <a:r>
              <a:rPr lang="nl-BE" sz="1600" b="1" u="sng" dirty="0" err="1"/>
              <a:t>Detailed</a:t>
            </a:r>
            <a:r>
              <a:rPr lang="nl-BE" sz="1600" b="1" u="sng" dirty="0"/>
              <a:t> EDR data</a:t>
            </a:r>
            <a:r>
              <a:rPr lang="nl-BE" sz="1600" b="1" dirty="0"/>
              <a:t> </a:t>
            </a:r>
            <a:r>
              <a:rPr lang="nl-BE" sz="1600" dirty="0"/>
              <a:t>(record @ trigger event)</a:t>
            </a:r>
          </a:p>
          <a:p>
            <a:pPr marL="742950" lvl="1" indent="-285750">
              <a:buFont typeface="Wingdings" panose="05000000000000000000" pitchFamily="2" charset="2"/>
              <a:buChar char="§"/>
            </a:pPr>
            <a:r>
              <a:rPr lang="nl-BE" sz="1600" dirty="0">
                <a:solidFill>
                  <a:schemeClr val="bg2"/>
                </a:solidFill>
              </a:rPr>
              <a:t>Trigger: Airbag </a:t>
            </a:r>
            <a:r>
              <a:rPr lang="nl-BE" sz="1600" dirty="0" err="1">
                <a:solidFill>
                  <a:schemeClr val="bg2"/>
                </a:solidFill>
              </a:rPr>
              <a:t>deployment</a:t>
            </a:r>
            <a:r>
              <a:rPr lang="nl-BE" sz="1600" dirty="0">
                <a:solidFill>
                  <a:schemeClr val="bg2"/>
                </a:solidFill>
              </a:rPr>
              <a:t> &amp; strong </a:t>
            </a:r>
            <a:r>
              <a:rPr lang="nl-BE" sz="1600" dirty="0" err="1">
                <a:solidFill>
                  <a:schemeClr val="bg2"/>
                </a:solidFill>
              </a:rPr>
              <a:t>deceleration</a:t>
            </a:r>
            <a:r>
              <a:rPr lang="nl-BE" sz="1600" dirty="0">
                <a:solidFill>
                  <a:schemeClr val="bg2"/>
                </a:solidFill>
              </a:rPr>
              <a:t> </a:t>
            </a:r>
            <a:r>
              <a:rPr lang="nl-BE" sz="1400" dirty="0">
                <a:solidFill>
                  <a:schemeClr val="bg2"/>
                </a:solidFill>
              </a:rPr>
              <a:t>(</a:t>
            </a:r>
            <a:r>
              <a:rPr lang="el-GR" sz="1400" dirty="0">
                <a:solidFill>
                  <a:schemeClr val="bg2"/>
                </a:solidFill>
              </a:rPr>
              <a:t>Δ</a:t>
            </a:r>
            <a:r>
              <a:rPr lang="nl-BE" sz="1400" dirty="0">
                <a:solidFill>
                  <a:schemeClr val="bg2"/>
                </a:solidFill>
              </a:rPr>
              <a:t>v &gt;</a:t>
            </a:r>
            <a:r>
              <a:rPr lang="en-US" altLang="ja-JP" sz="1400" dirty="0">
                <a:solidFill>
                  <a:schemeClr val="bg2"/>
                </a:solidFill>
              </a:rPr>
              <a:t> 8 km/h within 150 </a:t>
            </a:r>
            <a:r>
              <a:rPr lang="en-US" altLang="ja-JP" sz="1400" dirty="0" err="1">
                <a:solidFill>
                  <a:schemeClr val="bg2"/>
                </a:solidFill>
              </a:rPr>
              <a:t>ms</a:t>
            </a:r>
            <a:r>
              <a:rPr lang="en-US" altLang="ja-JP" sz="1400" dirty="0">
                <a:solidFill>
                  <a:schemeClr val="bg2"/>
                </a:solidFill>
              </a:rPr>
              <a:t> as in US part 563 EDR)</a:t>
            </a:r>
            <a:endParaRPr lang="nl-BE" sz="1400" dirty="0"/>
          </a:p>
          <a:p>
            <a:pPr lvl="1"/>
            <a:r>
              <a:rPr lang="nl-BE" sz="1000" dirty="0"/>
              <a:t> </a:t>
            </a:r>
          </a:p>
          <a:p>
            <a:pPr lvl="1"/>
            <a:endParaRPr lang="nl-BE" sz="1000" dirty="0"/>
          </a:p>
          <a:p>
            <a:pPr marL="285750" indent="-285750">
              <a:buFontTx/>
              <a:buChar char="-"/>
            </a:pPr>
            <a:r>
              <a:rPr lang="nl-BE" sz="1600" dirty="0">
                <a:solidFill>
                  <a:srgbClr val="FF0000"/>
                </a:solidFill>
              </a:rPr>
              <a:t>Without trigger : </a:t>
            </a:r>
            <a:r>
              <a:rPr lang="nl-BE" sz="1600" dirty="0"/>
              <a:t> </a:t>
            </a:r>
            <a:r>
              <a:rPr lang="nl-BE" sz="1600" b="1" u="sng" dirty="0"/>
              <a:t>ADS data</a:t>
            </a:r>
            <a:r>
              <a:rPr lang="nl-BE" sz="1600" b="1" dirty="0"/>
              <a:t> </a:t>
            </a:r>
            <a:r>
              <a:rPr lang="nl-BE" sz="1600" dirty="0" err="1">
                <a:solidFill>
                  <a:srgbClr val="FF0000"/>
                </a:solidFill>
              </a:rPr>
              <a:t>only</a:t>
            </a:r>
            <a:r>
              <a:rPr lang="nl-BE" sz="1600" dirty="0">
                <a:solidFill>
                  <a:srgbClr val="FF0000"/>
                </a:solidFill>
              </a:rPr>
              <a:t> </a:t>
            </a:r>
            <a:r>
              <a:rPr lang="nl-BE" sz="1600" dirty="0"/>
              <a:t>( </a:t>
            </a:r>
            <a:r>
              <a:rPr lang="nl-BE" sz="1600" dirty="0" err="1"/>
              <a:t>including</a:t>
            </a:r>
            <a:r>
              <a:rPr lang="nl-BE" sz="1600" dirty="0"/>
              <a:t> timestamp / </a:t>
            </a:r>
            <a:r>
              <a:rPr lang="nl-BE" sz="1600" dirty="0" err="1"/>
              <a:t>continuous</a:t>
            </a:r>
            <a:r>
              <a:rPr lang="nl-BE" sz="1600" dirty="0"/>
              <a:t> [3] </a:t>
            </a:r>
            <a:r>
              <a:rPr lang="nl-BE" sz="1600" dirty="0" err="1"/>
              <a:t>month</a:t>
            </a:r>
            <a:r>
              <a:rPr lang="nl-BE" sz="1600" dirty="0"/>
              <a:t> storage)</a:t>
            </a:r>
          </a:p>
        </p:txBody>
      </p:sp>
      <p:cxnSp>
        <p:nvCxnSpPr>
          <p:cNvPr id="6" name="Connecteur droit 22"/>
          <p:cNvCxnSpPr/>
          <p:nvPr/>
        </p:nvCxnSpPr>
        <p:spPr>
          <a:xfrm>
            <a:off x="1573289" y="3987588"/>
            <a:ext cx="7814256" cy="1"/>
          </a:xfrm>
          <a:prstGeom prst="line">
            <a:avLst/>
          </a:prstGeom>
          <a:noFill/>
          <a:ln w="25400" cap="flat" cmpd="sng" algn="ctr">
            <a:solidFill>
              <a:sysClr val="windowText" lastClr="000000"/>
            </a:solidFill>
            <a:prstDash val="solid"/>
            <a:miter lim="800000"/>
            <a:tailEnd type="stealth" w="lg" len="lg"/>
          </a:ln>
          <a:effectLst/>
        </p:spPr>
      </p:cxnSp>
      <p:sp>
        <p:nvSpPr>
          <p:cNvPr id="7" name="ZoneTexte 27"/>
          <p:cNvSpPr txBox="1"/>
          <p:nvPr/>
        </p:nvSpPr>
        <p:spPr>
          <a:xfrm>
            <a:off x="927704" y="3884300"/>
            <a:ext cx="756971" cy="230832"/>
          </a:xfrm>
          <a:prstGeom prst="rect">
            <a:avLst/>
          </a:prstGeom>
          <a:solidFill>
            <a:schemeClr val="bg1"/>
          </a:solidFill>
          <a:ln>
            <a:solidFill>
              <a:sysClr val="windowText" lastClr="000000"/>
            </a:solidFill>
          </a:ln>
        </p:spPr>
        <p:txBody>
          <a:bodyPr wrap="square" rtlCol="0">
            <a:spAutoFit/>
          </a:bodyPr>
          <a:lstStyle/>
          <a:p>
            <a:pPr algn="ctr">
              <a:defRPr/>
            </a:pPr>
            <a:r>
              <a:rPr lang="en-US" sz="900" b="1" kern="0" dirty="0">
                <a:solidFill>
                  <a:sysClr val="windowText" lastClr="000000"/>
                </a:solidFill>
              </a:rPr>
              <a:t>ON / OFF</a:t>
            </a:r>
            <a:endParaRPr lang="fr-FR" sz="900" b="1" kern="0" dirty="0">
              <a:solidFill>
                <a:sysClr val="windowText" lastClr="000000"/>
              </a:solidFill>
            </a:endParaRPr>
          </a:p>
        </p:txBody>
      </p:sp>
      <p:sp>
        <p:nvSpPr>
          <p:cNvPr id="12" name="Triangle isocèle 33"/>
          <p:cNvSpPr/>
          <p:nvPr/>
        </p:nvSpPr>
        <p:spPr>
          <a:xfrm rot="10800000">
            <a:off x="2196839" y="3744665"/>
            <a:ext cx="144887" cy="212501"/>
          </a:xfrm>
          <a:prstGeom prst="triangle">
            <a:avLst/>
          </a:prstGeom>
          <a:solidFill>
            <a:sysClr val="windowText" lastClr="000000"/>
          </a:solidFill>
          <a:ln w="12700" cap="flat" cmpd="sng" algn="ctr">
            <a:solidFill>
              <a:sysClr val="windowText" lastClr="00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13" name="Triangle isocèle 34"/>
          <p:cNvSpPr/>
          <p:nvPr/>
        </p:nvSpPr>
        <p:spPr>
          <a:xfrm rot="10800000">
            <a:off x="4031173" y="3778339"/>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14" name="Triangle isocèle 35"/>
          <p:cNvSpPr/>
          <p:nvPr/>
        </p:nvSpPr>
        <p:spPr>
          <a:xfrm rot="10800000">
            <a:off x="5889289" y="3762395"/>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17" name="Flèche vers le bas 39"/>
          <p:cNvSpPr/>
          <p:nvPr/>
        </p:nvSpPr>
        <p:spPr>
          <a:xfrm>
            <a:off x="4541538" y="3676750"/>
            <a:ext cx="359648" cy="270754"/>
          </a:xfrm>
          <a:prstGeom prst="downArrow">
            <a:avLst/>
          </a:prstGeom>
          <a:solidFill>
            <a:schemeClr val="accent3">
              <a:lumMod val="85000"/>
            </a:schemeClr>
          </a:solidFill>
          <a:ln w="12700" cap="flat" cmpd="sng" algn="ctr">
            <a:solidFill>
              <a:sysClr val="windowText" lastClr="000000"/>
            </a:solidFill>
            <a:prstDash val="solid"/>
            <a:miter lim="800000"/>
          </a:ln>
          <a:effectLst/>
        </p:spPr>
        <p:txBody>
          <a:bodyPr rtlCol="0" anchor="ctr"/>
          <a:lstStyle/>
          <a:p>
            <a:pPr algn="ctr">
              <a:defRPr/>
            </a:pPr>
            <a:endParaRPr lang="fr-FR" sz="2400" kern="0" dirty="0">
              <a:solidFill>
                <a:prstClr val="black"/>
              </a:solidFill>
              <a:latin typeface="Calibri" panose="020F0502020204030204"/>
            </a:endParaRPr>
          </a:p>
        </p:txBody>
      </p:sp>
      <p:cxnSp>
        <p:nvCxnSpPr>
          <p:cNvPr id="22" name="Connecteur droit 22"/>
          <p:cNvCxnSpPr/>
          <p:nvPr/>
        </p:nvCxnSpPr>
        <p:spPr>
          <a:xfrm>
            <a:off x="1573289" y="4260387"/>
            <a:ext cx="7814256" cy="1"/>
          </a:xfrm>
          <a:prstGeom prst="line">
            <a:avLst/>
          </a:prstGeom>
          <a:noFill/>
          <a:ln w="25400" cap="flat" cmpd="sng" algn="ctr">
            <a:solidFill>
              <a:sysClr val="windowText" lastClr="000000"/>
            </a:solidFill>
            <a:prstDash val="solid"/>
            <a:miter lim="800000"/>
            <a:tailEnd type="stealth" w="lg" len="lg"/>
          </a:ln>
          <a:effectLst/>
        </p:spPr>
      </p:cxnSp>
      <p:sp>
        <p:nvSpPr>
          <p:cNvPr id="23" name="ZoneTexte 27"/>
          <p:cNvSpPr txBox="1"/>
          <p:nvPr/>
        </p:nvSpPr>
        <p:spPr>
          <a:xfrm>
            <a:off x="941153" y="4150342"/>
            <a:ext cx="756971" cy="230832"/>
          </a:xfrm>
          <a:prstGeom prst="rect">
            <a:avLst/>
          </a:prstGeom>
          <a:solidFill>
            <a:schemeClr val="bg1"/>
          </a:solidFill>
          <a:ln>
            <a:solidFill>
              <a:sysClr val="windowText" lastClr="000000"/>
            </a:solidFill>
          </a:ln>
        </p:spPr>
        <p:txBody>
          <a:bodyPr wrap="square" rtlCol="0">
            <a:spAutoFit/>
          </a:bodyPr>
          <a:lstStyle/>
          <a:p>
            <a:pPr algn="ctr">
              <a:defRPr/>
            </a:pPr>
            <a:r>
              <a:rPr lang="fr-FR" sz="900" b="1" kern="0" dirty="0">
                <a:solidFill>
                  <a:sysClr val="windowText" lastClr="000000"/>
                </a:solidFill>
              </a:rPr>
              <a:t>TD</a:t>
            </a:r>
          </a:p>
        </p:txBody>
      </p:sp>
      <p:cxnSp>
        <p:nvCxnSpPr>
          <p:cNvPr id="27" name="Connecteur droit 22"/>
          <p:cNvCxnSpPr/>
          <p:nvPr/>
        </p:nvCxnSpPr>
        <p:spPr>
          <a:xfrm>
            <a:off x="1573289" y="4538163"/>
            <a:ext cx="7814256" cy="1"/>
          </a:xfrm>
          <a:prstGeom prst="line">
            <a:avLst/>
          </a:prstGeom>
          <a:noFill/>
          <a:ln w="25400" cap="flat" cmpd="sng" algn="ctr">
            <a:solidFill>
              <a:sysClr val="windowText" lastClr="000000"/>
            </a:solidFill>
            <a:prstDash val="solid"/>
            <a:miter lim="800000"/>
            <a:tailEnd type="stealth" w="lg" len="lg"/>
          </a:ln>
          <a:effectLst/>
        </p:spPr>
      </p:cxnSp>
      <p:sp>
        <p:nvSpPr>
          <p:cNvPr id="28" name="ZoneTexte 27"/>
          <p:cNvSpPr txBox="1"/>
          <p:nvPr/>
        </p:nvSpPr>
        <p:spPr>
          <a:xfrm>
            <a:off x="941153" y="4420591"/>
            <a:ext cx="756971" cy="230832"/>
          </a:xfrm>
          <a:prstGeom prst="rect">
            <a:avLst/>
          </a:prstGeom>
          <a:solidFill>
            <a:schemeClr val="bg1"/>
          </a:solidFill>
          <a:ln>
            <a:solidFill>
              <a:sysClr val="windowText" lastClr="000000"/>
            </a:solidFill>
          </a:ln>
        </p:spPr>
        <p:txBody>
          <a:bodyPr wrap="square" rtlCol="0">
            <a:spAutoFit/>
          </a:bodyPr>
          <a:lstStyle/>
          <a:p>
            <a:pPr algn="ctr">
              <a:defRPr/>
            </a:pPr>
            <a:r>
              <a:rPr lang="fr-FR" sz="900" b="1" kern="0" dirty="0">
                <a:solidFill>
                  <a:sysClr val="windowText" lastClr="000000"/>
                </a:solidFill>
              </a:rPr>
              <a:t>TO</a:t>
            </a:r>
          </a:p>
        </p:txBody>
      </p:sp>
      <p:sp>
        <p:nvSpPr>
          <p:cNvPr id="30" name="Triangle isocèle 34"/>
          <p:cNvSpPr/>
          <p:nvPr/>
        </p:nvSpPr>
        <p:spPr>
          <a:xfrm rot="10800000">
            <a:off x="4942032" y="4312444"/>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cxnSp>
        <p:nvCxnSpPr>
          <p:cNvPr id="31" name="Connecteur droit 22"/>
          <p:cNvCxnSpPr/>
          <p:nvPr/>
        </p:nvCxnSpPr>
        <p:spPr>
          <a:xfrm>
            <a:off x="1573289" y="4790035"/>
            <a:ext cx="7814256" cy="1"/>
          </a:xfrm>
          <a:prstGeom prst="line">
            <a:avLst/>
          </a:prstGeom>
          <a:noFill/>
          <a:ln w="25400" cap="flat" cmpd="sng" algn="ctr">
            <a:solidFill>
              <a:sysClr val="windowText" lastClr="000000"/>
            </a:solidFill>
            <a:prstDash val="solid"/>
            <a:miter lim="800000"/>
            <a:tailEnd type="stealth" w="lg" len="lg"/>
          </a:ln>
          <a:effectLst/>
        </p:spPr>
      </p:cxnSp>
      <p:sp>
        <p:nvSpPr>
          <p:cNvPr id="32" name="ZoneTexte 27"/>
          <p:cNvSpPr txBox="1"/>
          <p:nvPr/>
        </p:nvSpPr>
        <p:spPr>
          <a:xfrm>
            <a:off x="941153" y="4680415"/>
            <a:ext cx="756971" cy="230832"/>
          </a:xfrm>
          <a:prstGeom prst="rect">
            <a:avLst/>
          </a:prstGeom>
          <a:solidFill>
            <a:schemeClr val="bg1"/>
          </a:solidFill>
          <a:ln>
            <a:solidFill>
              <a:sysClr val="windowText" lastClr="000000"/>
            </a:solidFill>
          </a:ln>
        </p:spPr>
        <p:txBody>
          <a:bodyPr wrap="square" rtlCol="0">
            <a:spAutoFit/>
          </a:bodyPr>
          <a:lstStyle/>
          <a:p>
            <a:pPr algn="ctr">
              <a:defRPr/>
            </a:pPr>
            <a:r>
              <a:rPr lang="fr-FR" sz="900" b="1" kern="0" dirty="0">
                <a:solidFill>
                  <a:sysClr val="windowText" lastClr="000000"/>
                </a:solidFill>
              </a:rPr>
              <a:t>MRM</a:t>
            </a:r>
          </a:p>
        </p:txBody>
      </p:sp>
      <p:sp>
        <p:nvSpPr>
          <p:cNvPr id="34" name="Triangle isocèle 35"/>
          <p:cNvSpPr/>
          <p:nvPr/>
        </p:nvSpPr>
        <p:spPr>
          <a:xfrm rot="10800000">
            <a:off x="6261687" y="4032173"/>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37" name="テキスト ボックス 70"/>
          <p:cNvSpPr txBox="1"/>
          <p:nvPr/>
        </p:nvSpPr>
        <p:spPr>
          <a:xfrm>
            <a:off x="4084676" y="3994178"/>
            <a:ext cx="1098378" cy="276999"/>
          </a:xfrm>
          <a:prstGeom prst="rect">
            <a:avLst/>
          </a:prstGeom>
          <a:noFill/>
        </p:spPr>
        <p:txBody>
          <a:bodyPr wrap="none" rtlCol="0">
            <a:spAutoFit/>
          </a:bodyPr>
          <a:lstStyle/>
          <a:p>
            <a:pPr>
              <a:defRPr/>
            </a:pPr>
            <a:r>
              <a:rPr lang="en-US" altLang="ja-JP" sz="1200" kern="0">
                <a:solidFill>
                  <a:srgbClr val="FF0000"/>
                </a:solidFill>
              </a:rPr>
              <a:t>ADS is </a:t>
            </a:r>
            <a:r>
              <a:rPr lang="en-US" altLang="ja-JP" sz="1200" kern="0" dirty="0">
                <a:solidFill>
                  <a:srgbClr val="FF0000"/>
                </a:solidFill>
              </a:rPr>
              <a:t>active</a:t>
            </a:r>
            <a:endParaRPr lang="ja-JP" altLang="en-US" sz="1200" kern="0" dirty="0">
              <a:solidFill>
                <a:srgbClr val="FF0000"/>
              </a:solidFill>
            </a:endParaRPr>
          </a:p>
        </p:txBody>
      </p:sp>
      <p:sp>
        <p:nvSpPr>
          <p:cNvPr id="38" name="テキスト ボックス 71"/>
          <p:cNvSpPr txBox="1"/>
          <p:nvPr/>
        </p:nvSpPr>
        <p:spPr>
          <a:xfrm>
            <a:off x="4113527" y="4281124"/>
            <a:ext cx="628698" cy="276999"/>
          </a:xfrm>
          <a:prstGeom prst="rect">
            <a:avLst/>
          </a:prstGeom>
          <a:noFill/>
        </p:spPr>
        <p:txBody>
          <a:bodyPr wrap="none" rtlCol="0">
            <a:spAutoFit/>
          </a:bodyPr>
          <a:lstStyle/>
          <a:p>
            <a:pPr>
              <a:defRPr/>
            </a:pPr>
            <a:r>
              <a:rPr lang="en-US" altLang="ja-JP" sz="1200" kern="0" dirty="0">
                <a:solidFill>
                  <a:srgbClr val="FF0000"/>
                </a:solidFill>
              </a:rPr>
              <a:t>No TD</a:t>
            </a:r>
            <a:endParaRPr lang="ja-JP" altLang="en-US" sz="1200" kern="0" dirty="0">
              <a:solidFill>
                <a:srgbClr val="FF0000"/>
              </a:solidFill>
            </a:endParaRPr>
          </a:p>
        </p:txBody>
      </p:sp>
      <p:sp>
        <p:nvSpPr>
          <p:cNvPr id="40" name="テキスト ボックス 73"/>
          <p:cNvSpPr txBox="1"/>
          <p:nvPr/>
        </p:nvSpPr>
        <p:spPr>
          <a:xfrm>
            <a:off x="4108528" y="4581083"/>
            <a:ext cx="790601" cy="276999"/>
          </a:xfrm>
          <a:prstGeom prst="rect">
            <a:avLst/>
          </a:prstGeom>
          <a:noFill/>
        </p:spPr>
        <p:txBody>
          <a:bodyPr wrap="none" rtlCol="0">
            <a:spAutoFit/>
          </a:bodyPr>
          <a:lstStyle/>
          <a:p>
            <a:pPr>
              <a:defRPr/>
            </a:pPr>
            <a:r>
              <a:rPr lang="en-US" altLang="ja-JP" sz="1200" kern="0" dirty="0">
                <a:solidFill>
                  <a:srgbClr val="FF0000"/>
                </a:solidFill>
              </a:rPr>
              <a:t>No MRM</a:t>
            </a:r>
            <a:endParaRPr lang="ja-JP" altLang="en-US" sz="1200" kern="0" dirty="0">
              <a:solidFill>
                <a:srgbClr val="FF0000"/>
              </a:solidFill>
            </a:endParaRPr>
          </a:p>
        </p:txBody>
      </p:sp>
      <p:sp>
        <p:nvSpPr>
          <p:cNvPr id="44" name="Line Callout 3 (Accent Bar) 43"/>
          <p:cNvSpPr/>
          <p:nvPr/>
        </p:nvSpPr>
        <p:spPr bwMode="auto">
          <a:xfrm>
            <a:off x="5202634" y="3437058"/>
            <a:ext cx="3081691" cy="249841"/>
          </a:xfrm>
          <a:prstGeom prst="accentCallout3">
            <a:avLst>
              <a:gd name="adj1" fmla="val 18750"/>
              <a:gd name="adj2" fmla="val -8333"/>
              <a:gd name="adj3" fmla="val 18750"/>
              <a:gd name="adj4" fmla="val -16667"/>
              <a:gd name="adj5" fmla="val 18816"/>
              <a:gd name="adj6" fmla="val -32528"/>
              <a:gd name="adj7" fmla="val 82558"/>
              <a:gd name="adj8" fmla="val -32563"/>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defRPr/>
            </a:pPr>
            <a:r>
              <a:rPr lang="fr-FR" sz="1400" b="1" kern="0" dirty="0">
                <a:solidFill>
                  <a:srgbClr val="FF0000"/>
                </a:solidFill>
                <a:latin typeface="Calibri" panose="020F0502020204030204"/>
              </a:rPr>
              <a:t>Incident/accident </a:t>
            </a:r>
            <a:r>
              <a:rPr lang="fr-FR" sz="1400" b="1" kern="0" dirty="0" err="1">
                <a:solidFill>
                  <a:srgbClr val="FF0000"/>
                </a:solidFill>
                <a:latin typeface="Calibri" panose="020F0502020204030204"/>
              </a:rPr>
              <a:t>without</a:t>
            </a:r>
            <a:r>
              <a:rPr lang="fr-FR" sz="1400" b="1" kern="0" dirty="0">
                <a:solidFill>
                  <a:srgbClr val="FF0000"/>
                </a:solidFill>
                <a:latin typeface="Calibri" panose="020F0502020204030204"/>
              </a:rPr>
              <a:t> EDR trigger</a:t>
            </a:r>
          </a:p>
        </p:txBody>
      </p:sp>
      <p:cxnSp>
        <p:nvCxnSpPr>
          <p:cNvPr id="47" name="Straight Arrow Connector 46"/>
          <p:cNvCxnSpPr/>
          <p:nvPr/>
        </p:nvCxnSpPr>
        <p:spPr bwMode="auto">
          <a:xfrm>
            <a:off x="3658821" y="5007163"/>
            <a:ext cx="4785767" cy="267"/>
          </a:xfrm>
          <a:prstGeom prst="straightConnector1">
            <a:avLst/>
          </a:prstGeom>
          <a:noFill/>
          <a:ln w="28575" cap="flat" cmpd="sng" algn="ctr">
            <a:solidFill>
              <a:srgbClr val="FF0000"/>
            </a:solidFill>
            <a:prstDash val="solid"/>
            <a:round/>
            <a:headEnd type="triangle"/>
            <a:tailEnd type="non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a:off x="3658821" y="3647536"/>
            <a:ext cx="0" cy="1516348"/>
          </a:xfrm>
          <a:prstGeom prst="lin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Line Callout 3 (Accent Bar) 53"/>
          <p:cNvSpPr/>
          <p:nvPr/>
        </p:nvSpPr>
        <p:spPr bwMode="auto">
          <a:xfrm>
            <a:off x="4588395" y="6368922"/>
            <a:ext cx="3051347" cy="378563"/>
          </a:xfrm>
          <a:prstGeom prst="accentCallout3">
            <a:avLst>
              <a:gd name="adj1" fmla="val 31674"/>
              <a:gd name="adj2" fmla="val 103756"/>
              <a:gd name="adj3" fmla="val 31674"/>
              <a:gd name="adj4" fmla="val 120082"/>
              <a:gd name="adj5" fmla="val 77382"/>
              <a:gd name="adj6" fmla="val 120082"/>
              <a:gd name="adj7" fmla="val 76184"/>
              <a:gd name="adj8" fmla="val 137685"/>
            </a:avLst>
          </a:prstGeom>
          <a:solidFill>
            <a:srgbClr val="FFFF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defRPr/>
            </a:pPr>
            <a:r>
              <a:rPr lang="fr-FR" sz="1400" b="1" kern="0" dirty="0">
                <a:solidFill>
                  <a:srgbClr val="FF0000"/>
                </a:solidFill>
                <a:latin typeface="Calibri" panose="020F0502020204030204"/>
              </a:rPr>
              <a:t>Case of an Accident </a:t>
            </a:r>
            <a:r>
              <a:rPr lang="fr-FR" sz="1400" b="1" kern="0" dirty="0" err="1">
                <a:solidFill>
                  <a:srgbClr val="FF0000"/>
                </a:solidFill>
                <a:latin typeface="Calibri" panose="020F0502020204030204"/>
              </a:rPr>
              <a:t>with</a:t>
            </a:r>
            <a:r>
              <a:rPr lang="fr-FR" sz="1400" b="1" kern="0" dirty="0">
                <a:solidFill>
                  <a:srgbClr val="FF0000"/>
                </a:solidFill>
                <a:latin typeface="Calibri" panose="020F0502020204030204"/>
              </a:rPr>
              <a:t> EDR trigger</a:t>
            </a:r>
          </a:p>
        </p:txBody>
      </p:sp>
      <p:sp>
        <p:nvSpPr>
          <p:cNvPr id="55" name="Flèche vers le bas 39"/>
          <p:cNvSpPr/>
          <p:nvPr/>
        </p:nvSpPr>
        <p:spPr>
          <a:xfrm flipV="1">
            <a:off x="8272715" y="6291965"/>
            <a:ext cx="359648" cy="233677"/>
          </a:xfrm>
          <a:prstGeom prst="downArrow">
            <a:avLst/>
          </a:prstGeom>
          <a:solidFill>
            <a:srgbClr val="FFFF00"/>
          </a:solidFill>
          <a:ln w="12700" cap="flat" cmpd="sng" algn="ctr">
            <a:solidFill>
              <a:srgbClr val="FF0000"/>
            </a:solidFill>
            <a:prstDash val="solid"/>
            <a:miter lim="800000"/>
          </a:ln>
          <a:effectLst/>
        </p:spPr>
        <p:txBody>
          <a:bodyPr rtlCol="0" anchor="ctr"/>
          <a:lstStyle/>
          <a:p>
            <a:pPr algn="ctr">
              <a:defRPr/>
            </a:pPr>
            <a:endParaRPr lang="fr-FR" sz="2400" kern="0" dirty="0">
              <a:solidFill>
                <a:prstClr val="black"/>
              </a:solidFill>
              <a:latin typeface="Calibri" panose="020F0502020204030204"/>
            </a:endParaRPr>
          </a:p>
        </p:txBody>
      </p:sp>
      <p:cxnSp>
        <p:nvCxnSpPr>
          <p:cNvPr id="60" name="Connecteur droit 22"/>
          <p:cNvCxnSpPr/>
          <p:nvPr/>
        </p:nvCxnSpPr>
        <p:spPr>
          <a:xfrm>
            <a:off x="1604491" y="5929928"/>
            <a:ext cx="7814256" cy="1"/>
          </a:xfrm>
          <a:prstGeom prst="line">
            <a:avLst/>
          </a:prstGeom>
          <a:noFill/>
          <a:ln w="25400" cap="flat" cmpd="sng" algn="ctr">
            <a:solidFill>
              <a:sysClr val="windowText" lastClr="000000"/>
            </a:solidFill>
            <a:prstDash val="solid"/>
            <a:miter lim="800000"/>
            <a:tailEnd type="stealth" w="lg" len="lg"/>
          </a:ln>
          <a:effectLst/>
        </p:spPr>
      </p:cxnSp>
      <p:sp>
        <p:nvSpPr>
          <p:cNvPr id="61" name="Rectangle 60"/>
          <p:cNvSpPr/>
          <p:nvPr/>
        </p:nvSpPr>
        <p:spPr bwMode="auto">
          <a:xfrm>
            <a:off x="7328342" y="5738497"/>
            <a:ext cx="1124143" cy="398447"/>
          </a:xfrm>
          <a:prstGeom prst="rect">
            <a:avLst/>
          </a:prstGeom>
          <a:solidFill>
            <a:srgbClr val="FFFF00"/>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kumimoji="1" lang="en-GB" sz="1100" dirty="0" err="1">
                <a:solidFill>
                  <a:srgbClr val="CC0000"/>
                </a:solidFill>
                <a:latin typeface="Arial" pitchFamily="34" charset="0"/>
                <a:ea typeface="MS PGothic" pitchFamily="34" charset="-128"/>
              </a:rPr>
              <a:t>Additionnal</a:t>
            </a:r>
            <a:endParaRPr kumimoji="1" lang="en-GB" sz="1100" dirty="0">
              <a:solidFill>
                <a:srgbClr val="CC0000"/>
              </a:solidFill>
              <a:latin typeface="Arial" pitchFamily="34" charset="0"/>
              <a:ea typeface="MS PGothic" pitchFamily="34" charset="-128"/>
            </a:endParaRPr>
          </a:p>
          <a:p>
            <a:pPr algn="ctr" fontAlgn="base">
              <a:spcBef>
                <a:spcPct val="0"/>
              </a:spcBef>
              <a:spcAft>
                <a:spcPct val="0"/>
              </a:spcAft>
            </a:pPr>
            <a:r>
              <a:rPr kumimoji="1" lang="en-GB" sz="1100" dirty="0">
                <a:solidFill>
                  <a:srgbClr val="CC0000"/>
                </a:solidFill>
                <a:latin typeface="Arial" pitchFamily="34" charset="0"/>
                <a:ea typeface="MS PGothic" pitchFamily="34" charset="-128"/>
              </a:rPr>
              <a:t> data</a:t>
            </a:r>
          </a:p>
        </p:txBody>
      </p:sp>
      <p:sp>
        <p:nvSpPr>
          <p:cNvPr id="63" name="TextBox 62"/>
          <p:cNvSpPr txBox="1"/>
          <p:nvPr/>
        </p:nvSpPr>
        <p:spPr>
          <a:xfrm>
            <a:off x="7224299" y="5307655"/>
            <a:ext cx="1358041" cy="276999"/>
          </a:xfrm>
          <a:prstGeom prst="rect">
            <a:avLst/>
          </a:prstGeom>
          <a:noFill/>
        </p:spPr>
        <p:txBody>
          <a:bodyPr wrap="square" rtlCol="0">
            <a:spAutoFit/>
          </a:bodyPr>
          <a:lstStyle/>
          <a:p>
            <a:pPr algn="ctr"/>
            <a:r>
              <a:rPr lang="nl-BE" sz="1200" dirty="0">
                <a:solidFill>
                  <a:srgbClr val="FF0000"/>
                </a:solidFill>
              </a:rPr>
              <a:t>5s </a:t>
            </a:r>
            <a:r>
              <a:rPr lang="nl-BE" sz="1200" dirty="0" err="1">
                <a:solidFill>
                  <a:srgbClr val="FF0000"/>
                </a:solidFill>
              </a:rPr>
              <a:t>before</a:t>
            </a:r>
            <a:r>
              <a:rPr lang="nl-BE" sz="1200" dirty="0">
                <a:solidFill>
                  <a:srgbClr val="FF0000"/>
                </a:solidFill>
              </a:rPr>
              <a:t> crash</a:t>
            </a:r>
            <a:endParaRPr lang="en-GB" sz="1200" dirty="0">
              <a:solidFill>
                <a:srgbClr val="FF0000"/>
              </a:solidFill>
            </a:endParaRPr>
          </a:p>
        </p:txBody>
      </p:sp>
      <p:cxnSp>
        <p:nvCxnSpPr>
          <p:cNvPr id="66" name="Straight Arrow Connector 65"/>
          <p:cNvCxnSpPr>
            <a:cxnSpLocks/>
          </p:cNvCxnSpPr>
          <p:nvPr/>
        </p:nvCxnSpPr>
        <p:spPr bwMode="auto">
          <a:xfrm flipH="1">
            <a:off x="7264879" y="5546197"/>
            <a:ext cx="1180446" cy="0"/>
          </a:xfrm>
          <a:prstGeom prst="straightConnector1">
            <a:avLst/>
          </a:prstGeom>
          <a:noFill/>
          <a:ln w="285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ZoneTexte 27"/>
          <p:cNvSpPr txBox="1"/>
          <p:nvPr/>
        </p:nvSpPr>
        <p:spPr>
          <a:xfrm>
            <a:off x="835103" y="5639649"/>
            <a:ext cx="1220689" cy="707886"/>
          </a:xfrm>
          <a:prstGeom prst="rect">
            <a:avLst/>
          </a:prstGeom>
          <a:solidFill>
            <a:schemeClr val="bg1"/>
          </a:solidFill>
          <a:ln>
            <a:solidFill>
              <a:sysClr val="windowText" lastClr="000000"/>
            </a:solidFill>
          </a:ln>
        </p:spPr>
        <p:txBody>
          <a:bodyPr wrap="square" rtlCol="0">
            <a:spAutoFit/>
          </a:bodyPr>
          <a:lstStyle/>
          <a:p>
            <a:pPr>
              <a:defRPr/>
            </a:pPr>
            <a:endParaRPr lang="en-US" altLang="ja-JP" sz="900" b="1" kern="0" dirty="0">
              <a:solidFill>
                <a:sysClr val="windowText" lastClr="000000"/>
              </a:solidFill>
            </a:endParaRPr>
          </a:p>
          <a:p>
            <a:pPr algn="ctr">
              <a:defRPr/>
            </a:pPr>
            <a:r>
              <a:rPr lang="en-US" altLang="ja-JP" sz="1100" b="1" kern="0" dirty="0">
                <a:solidFill>
                  <a:sysClr val="windowText" lastClr="000000"/>
                </a:solidFill>
              </a:rPr>
              <a:t>Detailed EDR data</a:t>
            </a:r>
          </a:p>
          <a:p>
            <a:pPr>
              <a:defRPr/>
            </a:pPr>
            <a:endParaRPr lang="en-US" altLang="ja-JP" sz="900" b="1" kern="0" dirty="0">
              <a:solidFill>
                <a:sysClr val="windowText" lastClr="000000"/>
              </a:solidFill>
            </a:endParaRPr>
          </a:p>
        </p:txBody>
      </p:sp>
      <p:sp>
        <p:nvSpPr>
          <p:cNvPr id="68" name="Rounded Rectangle 67"/>
          <p:cNvSpPr/>
          <p:nvPr/>
        </p:nvSpPr>
        <p:spPr bwMode="auto">
          <a:xfrm>
            <a:off x="4108528" y="3524528"/>
            <a:ext cx="912429" cy="1386719"/>
          </a:xfrm>
          <a:prstGeom prst="roundRect">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GB" sz="3200">
              <a:solidFill>
                <a:srgbClr val="CC0000"/>
              </a:solidFill>
              <a:latin typeface="Arial" pitchFamily="34" charset="0"/>
              <a:ea typeface="MS PGothic" pitchFamily="34" charset="-128"/>
            </a:endParaRPr>
          </a:p>
        </p:txBody>
      </p:sp>
      <p:sp>
        <p:nvSpPr>
          <p:cNvPr id="69" name="Rounded Rectangle 68"/>
          <p:cNvSpPr/>
          <p:nvPr/>
        </p:nvSpPr>
        <p:spPr bwMode="auto">
          <a:xfrm>
            <a:off x="7188516" y="5319387"/>
            <a:ext cx="1481062" cy="881407"/>
          </a:xfrm>
          <a:prstGeom prst="roundRect">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GB" sz="3200">
              <a:solidFill>
                <a:srgbClr val="CC0000"/>
              </a:solidFill>
              <a:latin typeface="Arial" pitchFamily="34" charset="0"/>
              <a:ea typeface="MS PGothic" pitchFamily="34" charset="-128"/>
            </a:endParaRPr>
          </a:p>
        </p:txBody>
      </p:sp>
      <p:sp>
        <p:nvSpPr>
          <p:cNvPr id="70" name="Triangle isocèle 35"/>
          <p:cNvSpPr/>
          <p:nvPr/>
        </p:nvSpPr>
        <p:spPr>
          <a:xfrm rot="10800000">
            <a:off x="7405338" y="4313145"/>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cxnSp>
        <p:nvCxnSpPr>
          <p:cNvPr id="75" name="Straight Connector 74"/>
          <p:cNvCxnSpPr/>
          <p:nvPr/>
        </p:nvCxnSpPr>
        <p:spPr bwMode="auto">
          <a:xfrm>
            <a:off x="8452485" y="3719814"/>
            <a:ext cx="2038" cy="2011376"/>
          </a:xfrm>
          <a:prstGeom prst="lin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riangle isocèle 33"/>
          <p:cNvSpPr/>
          <p:nvPr/>
        </p:nvSpPr>
        <p:spPr>
          <a:xfrm rot="10800000">
            <a:off x="2798655" y="3779007"/>
            <a:ext cx="144887" cy="212501"/>
          </a:xfrm>
          <a:prstGeom prst="triangle">
            <a:avLst/>
          </a:prstGeom>
          <a:solidFill>
            <a:sysClr val="windowText" lastClr="000000"/>
          </a:solidFill>
          <a:ln w="12700" cap="flat" cmpd="sng" algn="ctr">
            <a:solidFill>
              <a:sysClr val="windowText" lastClr="00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59" name="Triangle isocèle 33"/>
          <p:cNvSpPr/>
          <p:nvPr/>
        </p:nvSpPr>
        <p:spPr>
          <a:xfrm rot="10800000">
            <a:off x="3196699" y="4573029"/>
            <a:ext cx="144887" cy="212501"/>
          </a:xfrm>
          <a:prstGeom prst="triangle">
            <a:avLst/>
          </a:prstGeom>
          <a:solidFill>
            <a:sysClr val="windowText" lastClr="000000"/>
          </a:solidFill>
          <a:ln w="12700" cap="flat" cmpd="sng" algn="ctr">
            <a:solidFill>
              <a:sysClr val="windowText" lastClr="00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62" name="Triangle isocèle 33"/>
          <p:cNvSpPr/>
          <p:nvPr/>
        </p:nvSpPr>
        <p:spPr>
          <a:xfrm rot="10800000">
            <a:off x="2524683" y="4307587"/>
            <a:ext cx="144887" cy="212501"/>
          </a:xfrm>
          <a:prstGeom prst="triangle">
            <a:avLst/>
          </a:prstGeom>
          <a:solidFill>
            <a:sysClr val="windowText" lastClr="000000"/>
          </a:solidFill>
          <a:ln w="12700" cap="flat" cmpd="sng" algn="ctr">
            <a:solidFill>
              <a:sysClr val="windowText" lastClr="00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64" name="Triangle isocèle 33"/>
          <p:cNvSpPr/>
          <p:nvPr/>
        </p:nvSpPr>
        <p:spPr>
          <a:xfrm rot="10800000">
            <a:off x="2912418" y="4040154"/>
            <a:ext cx="144887" cy="212501"/>
          </a:xfrm>
          <a:prstGeom prst="triangle">
            <a:avLst/>
          </a:prstGeom>
          <a:solidFill>
            <a:sysClr val="windowText" lastClr="000000"/>
          </a:solidFill>
          <a:ln w="12700" cap="flat" cmpd="sng" algn="ctr">
            <a:solidFill>
              <a:sysClr val="windowText" lastClr="00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67" name="Triangle isocèle 35"/>
          <p:cNvSpPr/>
          <p:nvPr/>
        </p:nvSpPr>
        <p:spPr>
          <a:xfrm rot="10800000">
            <a:off x="6994724" y="3773126"/>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72" name="Triangle isocèle 35"/>
          <p:cNvSpPr/>
          <p:nvPr/>
        </p:nvSpPr>
        <p:spPr>
          <a:xfrm rot="10800000">
            <a:off x="6560514" y="4565634"/>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49" name="TextBox 44"/>
          <p:cNvSpPr txBox="1"/>
          <p:nvPr/>
        </p:nvSpPr>
        <p:spPr>
          <a:xfrm>
            <a:off x="4588394" y="4997873"/>
            <a:ext cx="3051347" cy="338554"/>
          </a:xfrm>
          <a:prstGeom prst="rect">
            <a:avLst/>
          </a:prstGeom>
          <a:noFill/>
        </p:spPr>
        <p:txBody>
          <a:bodyPr wrap="square" rtlCol="0">
            <a:spAutoFit/>
          </a:bodyPr>
          <a:lstStyle/>
          <a:p>
            <a:pPr algn="ctr"/>
            <a:r>
              <a:rPr lang="nl-BE" sz="1600" dirty="0">
                <a:solidFill>
                  <a:srgbClr val="FF0000"/>
                </a:solidFill>
              </a:rPr>
              <a:t>[3 </a:t>
            </a:r>
            <a:r>
              <a:rPr lang="nl-BE" sz="1600" dirty="0" err="1">
                <a:solidFill>
                  <a:srgbClr val="FF0000"/>
                </a:solidFill>
              </a:rPr>
              <a:t>month</a:t>
            </a:r>
            <a:r>
              <a:rPr lang="nl-BE" sz="1600" dirty="0">
                <a:solidFill>
                  <a:srgbClr val="FF0000"/>
                </a:solidFill>
              </a:rPr>
              <a:t>] storage of ADS data</a:t>
            </a:r>
            <a:endParaRPr lang="en-GB" sz="1600" dirty="0">
              <a:solidFill>
                <a:srgbClr val="FF0000"/>
              </a:solidFill>
            </a:endParaRPr>
          </a:p>
        </p:txBody>
      </p:sp>
      <p:sp>
        <p:nvSpPr>
          <p:cNvPr id="3" name="Ellipse 2">
            <a:extLst>
              <a:ext uri="{FF2B5EF4-FFF2-40B4-BE49-F238E27FC236}">
                <a16:creationId xmlns:a16="http://schemas.microsoft.com/office/drawing/2014/main" id="{18CB9745-7D70-4EBE-ADBA-1BF40101C82A}"/>
              </a:ext>
            </a:extLst>
          </p:cNvPr>
          <p:cNvSpPr/>
          <p:nvPr/>
        </p:nvSpPr>
        <p:spPr>
          <a:xfrm>
            <a:off x="9578794" y="4084285"/>
            <a:ext cx="2361796" cy="595953"/>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WHO WAS DRIVING</a:t>
            </a:r>
          </a:p>
        </p:txBody>
      </p:sp>
      <p:sp>
        <p:nvSpPr>
          <p:cNvPr id="51" name="Ellipse 50">
            <a:extLst>
              <a:ext uri="{FF2B5EF4-FFF2-40B4-BE49-F238E27FC236}">
                <a16:creationId xmlns:a16="http://schemas.microsoft.com/office/drawing/2014/main" id="{E3D28C24-A9F1-479F-917D-3FDB388715FE}"/>
              </a:ext>
            </a:extLst>
          </p:cNvPr>
          <p:cNvSpPr/>
          <p:nvPr/>
        </p:nvSpPr>
        <p:spPr>
          <a:xfrm>
            <a:off x="9594702" y="5608668"/>
            <a:ext cx="2379969" cy="610724"/>
          </a:xfrm>
          <a:prstGeom prst="ellipse">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ACCIDENT RECONSTRUCTION</a:t>
            </a:r>
          </a:p>
        </p:txBody>
      </p:sp>
      <p:sp>
        <p:nvSpPr>
          <p:cNvPr id="71" name="Ellipse 70">
            <a:extLst>
              <a:ext uri="{FF2B5EF4-FFF2-40B4-BE49-F238E27FC236}">
                <a16:creationId xmlns:a16="http://schemas.microsoft.com/office/drawing/2014/main" id="{569570E3-1AB4-41AE-A31F-18FEAB62A41F}"/>
              </a:ext>
            </a:extLst>
          </p:cNvPr>
          <p:cNvSpPr/>
          <p:nvPr/>
        </p:nvSpPr>
        <p:spPr>
          <a:xfrm>
            <a:off x="1684486" y="161402"/>
            <a:ext cx="8708211" cy="659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DSSAD : </a:t>
            </a:r>
            <a:r>
              <a:rPr lang="fr-FR" dirty="0" err="1">
                <a:solidFill>
                  <a:schemeClr val="tx1"/>
                </a:solidFill>
                <a:latin typeface="Arial Black" panose="020B0A04020102020204" pitchFamily="34" charset="0"/>
              </a:rPr>
              <a:t>complementary</a:t>
            </a:r>
            <a:r>
              <a:rPr lang="fr-FR" dirty="0">
                <a:solidFill>
                  <a:schemeClr val="tx1"/>
                </a:solidFill>
                <a:latin typeface="Arial Black" panose="020B0A04020102020204" pitchFamily="34" charset="0"/>
              </a:rPr>
              <a:t> &amp; </a:t>
            </a:r>
            <a:r>
              <a:rPr lang="fr-FR" dirty="0" err="1">
                <a:solidFill>
                  <a:schemeClr val="tx1"/>
                </a:solidFill>
                <a:latin typeface="Arial Black" panose="020B0A04020102020204" pitchFamily="34" charset="0"/>
              </a:rPr>
              <a:t>independent</a:t>
            </a:r>
            <a:r>
              <a:rPr lang="fr-FR" dirty="0">
                <a:solidFill>
                  <a:schemeClr val="tx1"/>
                </a:solidFill>
                <a:latin typeface="Arial Black" panose="020B0A04020102020204" pitchFamily="34" charset="0"/>
              </a:rPr>
              <a:t> to EDR</a:t>
            </a:r>
          </a:p>
          <a:p>
            <a:pPr algn="ctr"/>
            <a:r>
              <a:rPr lang="fr-FR" sz="1200" dirty="0">
                <a:solidFill>
                  <a:schemeClr val="tx1"/>
                </a:solidFill>
                <a:latin typeface="Arial" panose="020B0604020202020204" pitchFamily="34" charset="0"/>
                <a:cs typeface="Arial" panose="020B0604020202020204" pitchFamily="34" charset="0"/>
              </a:rPr>
              <a:t>« </a:t>
            </a:r>
            <a:r>
              <a:rPr lang="fr-FR" sz="1200" dirty="0" err="1">
                <a:solidFill>
                  <a:schemeClr val="tx1"/>
                </a:solidFill>
                <a:latin typeface="Arial" panose="020B0604020202020204" pitchFamily="34" charset="0"/>
                <a:cs typeface="Arial" panose="020B0604020202020204" pitchFamily="34" charset="0"/>
              </a:rPr>
              <a:t>Different</a:t>
            </a:r>
            <a:r>
              <a:rPr lang="fr-FR" sz="1200" dirty="0">
                <a:solidFill>
                  <a:schemeClr val="tx1"/>
                </a:solidFill>
                <a:latin typeface="Arial" panose="020B0604020202020204" pitchFamily="34" charset="0"/>
                <a:cs typeface="Arial" panose="020B0604020202020204" pitchFamily="34" charset="0"/>
              </a:rPr>
              <a:t> data </a:t>
            </a:r>
            <a:r>
              <a:rPr lang="fr-FR" sz="1200" dirty="0" err="1">
                <a:solidFill>
                  <a:schemeClr val="tx1"/>
                </a:solidFill>
                <a:latin typeface="Arial" panose="020B0604020202020204" pitchFamily="34" charset="0"/>
                <a:cs typeface="Arial" panose="020B0604020202020204" pitchFamily="34" charset="0"/>
              </a:rPr>
              <a:t>storage</a:t>
            </a:r>
            <a:r>
              <a:rPr lang="fr-FR" sz="1200" dirty="0">
                <a:solidFill>
                  <a:schemeClr val="tx1"/>
                </a:solidFill>
                <a:latin typeface="Arial" panose="020B0604020202020204" pitchFamily="34" charset="0"/>
                <a:cs typeface="Arial" panose="020B0604020202020204" pitchFamily="34" charset="0"/>
              </a:rPr>
              <a:t> </a:t>
            </a:r>
            <a:r>
              <a:rPr lang="fr-FR" sz="1200" dirty="0" err="1">
                <a:solidFill>
                  <a:schemeClr val="tx1"/>
                </a:solidFill>
                <a:latin typeface="Arial" panose="020B0604020202020204" pitchFamily="34" charset="0"/>
                <a:cs typeface="Arial" panose="020B0604020202020204" pitchFamily="34" charset="0"/>
              </a:rPr>
              <a:t>systems</a:t>
            </a:r>
            <a:r>
              <a:rPr lang="fr-FR" sz="1200" dirty="0">
                <a:solidFill>
                  <a:schemeClr val="tx1"/>
                </a:solidFill>
                <a:latin typeface="Arial" panose="020B0604020202020204" pitchFamily="34" charset="0"/>
                <a:cs typeface="Arial" panose="020B0604020202020204" pitchFamily="34" charset="0"/>
              </a:rPr>
              <a:t> for </a:t>
            </a:r>
            <a:r>
              <a:rPr lang="fr-FR" sz="1200" dirty="0" err="1">
                <a:solidFill>
                  <a:schemeClr val="tx1"/>
                </a:solidFill>
                <a:latin typeface="Arial" panose="020B0604020202020204" pitchFamily="34" charset="0"/>
                <a:cs typeface="Arial" panose="020B0604020202020204" pitchFamily="34" charset="0"/>
              </a:rPr>
              <a:t>different</a:t>
            </a:r>
            <a:r>
              <a:rPr lang="fr-FR" sz="1200" dirty="0">
                <a:solidFill>
                  <a:schemeClr val="tx1"/>
                </a:solidFill>
                <a:latin typeface="Arial" panose="020B0604020202020204" pitchFamily="34" charset="0"/>
                <a:cs typeface="Arial" panose="020B0604020202020204" pitchFamily="34" charset="0"/>
              </a:rPr>
              <a:t> </a:t>
            </a:r>
            <a:r>
              <a:rPr lang="fr-FR" sz="1200" dirty="0" err="1">
                <a:solidFill>
                  <a:schemeClr val="tx1"/>
                </a:solidFill>
                <a:latin typeface="Arial" panose="020B0604020202020204" pitchFamily="34" charset="0"/>
                <a:cs typeface="Arial" panose="020B0604020202020204" pitchFamily="34" charset="0"/>
              </a:rPr>
              <a:t>purposes</a:t>
            </a:r>
            <a:r>
              <a:rPr lang="fr-FR" sz="1200" dirty="0">
                <a:solidFill>
                  <a:schemeClr val="tx1"/>
                </a:solidFill>
                <a:latin typeface="Arial" panose="020B0604020202020204" pitchFamily="34" charset="0"/>
                <a:cs typeface="Arial" panose="020B0604020202020204" pitchFamily="34" charset="0"/>
              </a:rPr>
              <a:t> »</a:t>
            </a:r>
          </a:p>
        </p:txBody>
      </p:sp>
      <p:sp>
        <p:nvSpPr>
          <p:cNvPr id="48" name="Triangle isocèle 35">
            <a:extLst>
              <a:ext uri="{FF2B5EF4-FFF2-40B4-BE49-F238E27FC236}">
                <a16:creationId xmlns:a16="http://schemas.microsoft.com/office/drawing/2014/main" id="{39315E30-E851-4A12-9C28-C7082639B338}"/>
              </a:ext>
            </a:extLst>
          </p:cNvPr>
          <p:cNvSpPr/>
          <p:nvPr/>
        </p:nvSpPr>
        <p:spPr>
          <a:xfrm rot="10800000">
            <a:off x="7264880" y="4041450"/>
            <a:ext cx="144887" cy="212501"/>
          </a:xfrm>
          <a:prstGeom prst="triangle">
            <a:avLst/>
          </a:prstGeom>
          <a:solidFill>
            <a:srgbClr val="FF0000"/>
          </a:solidFill>
          <a:ln w="12700" cap="flat" cmpd="sng" algn="ctr">
            <a:solidFill>
              <a:srgbClr val="FF0000"/>
            </a:solidFill>
            <a:prstDash val="solid"/>
            <a:miter lim="800000"/>
          </a:ln>
          <a:effectLst/>
        </p:spPr>
        <p:txBody>
          <a:bodyPr rtlCol="0" anchor="ctr"/>
          <a:lstStyle/>
          <a:p>
            <a:pPr algn="ctr">
              <a:defRPr/>
            </a:pPr>
            <a:endParaRPr lang="fr-FR" sz="2400" kern="0">
              <a:solidFill>
                <a:prstClr val="white"/>
              </a:solidFill>
              <a:latin typeface="Calibri" panose="020F0502020204030204"/>
            </a:endParaRPr>
          </a:p>
        </p:txBody>
      </p:sp>
      <p:sp>
        <p:nvSpPr>
          <p:cNvPr id="52" name="Rechteck 17">
            <a:extLst>
              <a:ext uri="{FF2B5EF4-FFF2-40B4-BE49-F238E27FC236}">
                <a16:creationId xmlns:a16="http://schemas.microsoft.com/office/drawing/2014/main" id="{AA899789-54D3-473B-B10A-BBBDB8FE7089}"/>
              </a:ext>
            </a:extLst>
          </p:cNvPr>
          <p:cNvSpPr/>
          <p:nvPr/>
        </p:nvSpPr>
        <p:spPr>
          <a:xfrm>
            <a:off x="613146" y="3404706"/>
            <a:ext cx="8498955" cy="1823059"/>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17">
            <a:extLst>
              <a:ext uri="{FF2B5EF4-FFF2-40B4-BE49-F238E27FC236}">
                <a16:creationId xmlns:a16="http://schemas.microsoft.com/office/drawing/2014/main" id="{8D2E0D1C-8E67-4AB0-8698-345E7764119B}"/>
              </a:ext>
            </a:extLst>
          </p:cNvPr>
          <p:cNvSpPr/>
          <p:nvPr/>
        </p:nvSpPr>
        <p:spPr>
          <a:xfrm>
            <a:off x="613146" y="5279233"/>
            <a:ext cx="8498955" cy="1387379"/>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20747733"/>
      </p:ext>
    </p:extLst>
  </p:cSld>
  <p:clrMapOvr>
    <a:masterClrMapping/>
  </p:clrMapOvr>
  <mc:AlternateContent xmlns:mc="http://schemas.openxmlformats.org/markup-compatibility/2006" xmlns:p14="http://schemas.microsoft.com/office/powerpoint/2010/main">
    <mc:Choice Requires="p14">
      <p:transition spd="slow" p14:dur="2000" advTm="88610"/>
    </mc:Choice>
    <mc:Fallback xmlns="">
      <p:transition spd="slow" advTm="886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fade">
                                      <p:cBhvr>
                                        <p:cTn id="49" dur="500"/>
                                        <p:tgtEl>
                                          <p:spTgt spid="44"/>
                                        </p:tgtEl>
                                      </p:cBhvr>
                                    </p:animEffect>
                                  </p:childTnLst>
                                </p:cTn>
                              </p:par>
                              <p:par>
                                <p:cTn id="50" presetID="10" presetClass="entr" presetSubtype="0" fill="hold" nodeType="with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fade">
                                      <p:cBhvr>
                                        <p:cTn id="52" dur="500"/>
                                        <p:tgtEl>
                                          <p:spTgt spid="5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8"/>
                                        </p:tgtEl>
                                        <p:attrNameLst>
                                          <p:attrName>style.visibility</p:attrName>
                                        </p:attrNameLst>
                                      </p:cBhvr>
                                      <p:to>
                                        <p:strVal val="visible"/>
                                      </p:to>
                                    </p:set>
                                    <p:animEffect transition="in" filter="fade">
                                      <p:cBhvr>
                                        <p:cTn id="55" dur="500"/>
                                        <p:tgtEl>
                                          <p:spTgt spid="6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500"/>
                                        <p:tgtEl>
                                          <p:spTgt spid="7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animEffect transition="in" filter="fade">
                                      <p:cBhvr>
                                        <p:cTn id="61" dur="500"/>
                                        <p:tgtEl>
                                          <p:spTgt spid="5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500"/>
                                        <p:tgtEl>
                                          <p:spTgt spid="59"/>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fade">
                                      <p:cBhvr>
                                        <p:cTn id="70" dur="500"/>
                                        <p:tgtEl>
                                          <p:spTgt spid="6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fade">
                                      <p:cBhvr>
                                        <p:cTn id="73" dur="500"/>
                                        <p:tgtEl>
                                          <p:spTgt spid="6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fade">
                                      <p:cBhvr>
                                        <p:cTn id="76" dur="500"/>
                                        <p:tgtEl>
                                          <p:spTgt spid="4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fade">
                                      <p:cBhvr>
                                        <p:cTn id="79" dur="500"/>
                                        <p:tgtEl>
                                          <p:spTgt spid="6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Effect transition="in" filter="fade">
                                      <p:cBhvr>
                                        <p:cTn id="82" dur="500"/>
                                        <p:tgtEl>
                                          <p:spTgt spid="72"/>
                                        </p:tgtEl>
                                      </p:cBhvr>
                                    </p:animEffect>
                                  </p:childTnLst>
                                </p:cTn>
                              </p:par>
                              <p:par>
                                <p:cTn id="83" presetID="10" presetClass="entr" presetSubtype="0" fill="hold" nodeType="with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fade">
                                      <p:cBhvr>
                                        <p:cTn id="85" dur="500"/>
                                        <p:tgtEl>
                                          <p:spTgt spid="6"/>
                                        </p:tgtEl>
                                      </p:cBhvr>
                                    </p:animEffect>
                                  </p:childTnLst>
                                </p:cTn>
                              </p:par>
                              <p:par>
                                <p:cTn id="86" presetID="10" presetClass="entr" presetSubtype="0" fill="hold" nodeType="with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500"/>
                                        <p:tgtEl>
                                          <p:spTgt spid="22"/>
                                        </p:tgtEl>
                                      </p:cBhvr>
                                    </p:animEffect>
                                  </p:childTnLst>
                                </p:cTn>
                              </p:par>
                              <p:par>
                                <p:cTn id="89" presetID="10" presetClass="entr" presetSubtype="0" fill="hold" nodeType="with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fade">
                                      <p:cBhvr>
                                        <p:cTn id="91" dur="500"/>
                                        <p:tgtEl>
                                          <p:spTgt spid="27"/>
                                        </p:tgtEl>
                                      </p:cBhvr>
                                    </p:animEffect>
                                  </p:childTnLst>
                                </p:cTn>
                              </p:par>
                              <p:par>
                                <p:cTn id="92" presetID="10" presetClass="entr" presetSubtype="0" fill="hold"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500"/>
                                        <p:tgtEl>
                                          <p:spTgt spid="47"/>
                                        </p:tgtEl>
                                      </p:cBhvr>
                                    </p:animEffect>
                                  </p:childTnLst>
                                </p:cTn>
                              </p:par>
                              <p:par>
                                <p:cTn id="98" presetID="10" presetClass="entr" presetSubtype="0" fill="hold" nodeType="withEffect">
                                  <p:stCondLst>
                                    <p:cond delay="0"/>
                                  </p:stCondLst>
                                  <p:childTnLst>
                                    <p:set>
                                      <p:cBhvr>
                                        <p:cTn id="99" dur="1" fill="hold">
                                          <p:stCondLst>
                                            <p:cond delay="0"/>
                                          </p:stCondLst>
                                        </p:cTn>
                                        <p:tgtEl>
                                          <p:spTgt spid="75"/>
                                        </p:tgtEl>
                                        <p:attrNameLst>
                                          <p:attrName>style.visibility</p:attrName>
                                        </p:attrNameLst>
                                      </p:cBhvr>
                                      <p:to>
                                        <p:strVal val="visible"/>
                                      </p:to>
                                    </p:set>
                                    <p:animEffect transition="in" filter="fade">
                                      <p:cBhvr>
                                        <p:cTn id="100" dur="500"/>
                                        <p:tgtEl>
                                          <p:spTgt spid="75"/>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54"/>
                                        </p:tgtEl>
                                        <p:attrNameLst>
                                          <p:attrName>style.visibility</p:attrName>
                                        </p:attrNameLst>
                                      </p:cBhvr>
                                      <p:to>
                                        <p:strVal val="visible"/>
                                      </p:to>
                                    </p:set>
                                    <p:animEffect transition="in" filter="fade">
                                      <p:cBhvr>
                                        <p:cTn id="105" dur="500"/>
                                        <p:tgtEl>
                                          <p:spTgt spid="54"/>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69"/>
                                        </p:tgtEl>
                                        <p:attrNameLst>
                                          <p:attrName>style.visibility</p:attrName>
                                        </p:attrNameLst>
                                      </p:cBhvr>
                                      <p:to>
                                        <p:strVal val="visible"/>
                                      </p:to>
                                    </p:set>
                                    <p:animEffect transition="in" filter="fade">
                                      <p:cBhvr>
                                        <p:cTn id="108" dur="500"/>
                                        <p:tgtEl>
                                          <p:spTgt spid="69"/>
                                        </p:tgtEl>
                                      </p:cBhvr>
                                    </p:animEffect>
                                  </p:childTnLst>
                                </p:cTn>
                              </p:par>
                              <p:par>
                                <p:cTn id="109" presetID="10" presetClass="entr" presetSubtype="0" fill="hold" nodeType="withEffect">
                                  <p:stCondLst>
                                    <p:cond delay="0"/>
                                  </p:stCondLst>
                                  <p:childTnLst>
                                    <p:set>
                                      <p:cBhvr>
                                        <p:cTn id="110" dur="1" fill="hold">
                                          <p:stCondLst>
                                            <p:cond delay="0"/>
                                          </p:stCondLst>
                                        </p:cTn>
                                        <p:tgtEl>
                                          <p:spTgt spid="60"/>
                                        </p:tgtEl>
                                        <p:attrNameLst>
                                          <p:attrName>style.visibility</p:attrName>
                                        </p:attrNameLst>
                                      </p:cBhvr>
                                      <p:to>
                                        <p:strVal val="visible"/>
                                      </p:to>
                                    </p:set>
                                    <p:animEffect transition="in" filter="fade">
                                      <p:cBhvr>
                                        <p:cTn id="111" dur="500"/>
                                        <p:tgtEl>
                                          <p:spTgt spid="6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500"/>
                                        <p:tgtEl>
                                          <p:spTgt spid="53"/>
                                        </p:tgtEl>
                                      </p:cBhvr>
                                    </p:animEffect>
                                  </p:childTnLst>
                                </p:cTn>
                              </p:par>
                              <p:par>
                                <p:cTn id="115" presetID="10" presetClass="entr" presetSubtype="0" fill="hold" nodeType="with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fade">
                                      <p:cBhvr>
                                        <p:cTn id="117" dur="500"/>
                                        <p:tgtEl>
                                          <p:spTgt spid="66"/>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fade">
                                      <p:cBhvr>
                                        <p:cTn id="120" dur="500"/>
                                        <p:tgtEl>
                                          <p:spTgt spid="6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fade">
                                      <p:cBhvr>
                                        <p:cTn id="123" dur="500"/>
                                        <p:tgtEl>
                                          <p:spTgt spid="6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5"/>
                                        </p:tgtEl>
                                        <p:attrNameLst>
                                          <p:attrName>style.visibility</p:attrName>
                                        </p:attrNameLst>
                                      </p:cBhvr>
                                      <p:to>
                                        <p:strVal val="visible"/>
                                      </p:to>
                                    </p:set>
                                    <p:animEffect transition="in" filter="fade">
                                      <p:cBhvr>
                                        <p:cTn id="126" dur="500"/>
                                        <p:tgtEl>
                                          <p:spTgt spid="55"/>
                                        </p:tgtEl>
                                      </p:cBhvr>
                                    </p:animEffect>
                                  </p:childTnLst>
                                </p:cTn>
                              </p:par>
                            </p:childTnLst>
                          </p:cTn>
                        </p:par>
                      </p:childTnLst>
                    </p:cTn>
                  </p:par>
                  <p:par>
                    <p:cTn id="127" fill="hold">
                      <p:stCondLst>
                        <p:cond delay="indefinite"/>
                      </p:stCondLst>
                      <p:childTnLst>
                        <p:par>
                          <p:cTn id="128" fill="hold">
                            <p:stCondLst>
                              <p:cond delay="0"/>
                            </p:stCondLst>
                            <p:childTnLst>
                              <p:par>
                                <p:cTn id="129" presetID="2" presetClass="entr" presetSubtype="8" fill="hold" grpId="0" nodeType="clickEffect">
                                  <p:stCondLst>
                                    <p:cond delay="0"/>
                                  </p:stCondLst>
                                  <p:childTnLst>
                                    <p:set>
                                      <p:cBhvr>
                                        <p:cTn id="130" dur="1" fill="hold">
                                          <p:stCondLst>
                                            <p:cond delay="0"/>
                                          </p:stCondLst>
                                        </p:cTn>
                                        <p:tgtEl>
                                          <p:spTgt spid="3"/>
                                        </p:tgtEl>
                                        <p:attrNameLst>
                                          <p:attrName>style.visibility</p:attrName>
                                        </p:attrNameLst>
                                      </p:cBhvr>
                                      <p:to>
                                        <p:strVal val="visible"/>
                                      </p:to>
                                    </p:set>
                                    <p:anim calcmode="lin" valueType="num">
                                      <p:cBhvr additive="base">
                                        <p:cTn id="131" dur="500" fill="hold"/>
                                        <p:tgtEl>
                                          <p:spTgt spid="3"/>
                                        </p:tgtEl>
                                        <p:attrNameLst>
                                          <p:attrName>ppt_x</p:attrName>
                                        </p:attrNameLst>
                                      </p:cBhvr>
                                      <p:tavLst>
                                        <p:tav tm="0">
                                          <p:val>
                                            <p:strVal val="0-#ppt_w/2"/>
                                          </p:val>
                                        </p:tav>
                                        <p:tav tm="100000">
                                          <p:val>
                                            <p:strVal val="#ppt_x"/>
                                          </p:val>
                                        </p:tav>
                                      </p:tavLst>
                                    </p:anim>
                                    <p:anim calcmode="lin" valueType="num">
                                      <p:cBhvr additive="base">
                                        <p:cTn id="132" dur="500" fill="hold"/>
                                        <p:tgtEl>
                                          <p:spTgt spid="3"/>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0"/>
                                  </p:stCondLst>
                                  <p:childTnLst>
                                    <p:set>
                                      <p:cBhvr>
                                        <p:cTn id="134" dur="1" fill="hold">
                                          <p:stCondLst>
                                            <p:cond delay="0"/>
                                          </p:stCondLst>
                                        </p:cTn>
                                        <p:tgtEl>
                                          <p:spTgt spid="51"/>
                                        </p:tgtEl>
                                        <p:attrNameLst>
                                          <p:attrName>style.visibility</p:attrName>
                                        </p:attrNameLst>
                                      </p:cBhvr>
                                      <p:to>
                                        <p:strVal val="visible"/>
                                      </p:to>
                                    </p:set>
                                    <p:anim calcmode="lin" valueType="num">
                                      <p:cBhvr additive="base">
                                        <p:cTn id="135" dur="500" fill="hold"/>
                                        <p:tgtEl>
                                          <p:spTgt spid="51"/>
                                        </p:tgtEl>
                                        <p:attrNameLst>
                                          <p:attrName>ppt_x</p:attrName>
                                        </p:attrNameLst>
                                      </p:cBhvr>
                                      <p:tavLst>
                                        <p:tav tm="0">
                                          <p:val>
                                            <p:strVal val="0-#ppt_w/2"/>
                                          </p:val>
                                        </p:tav>
                                        <p:tav tm="100000">
                                          <p:val>
                                            <p:strVal val="#ppt_x"/>
                                          </p:val>
                                        </p:tav>
                                      </p:tavLst>
                                    </p:anim>
                                    <p:anim calcmode="lin" valueType="num">
                                      <p:cBhvr additive="base">
                                        <p:cTn id="136" dur="500" fill="hold"/>
                                        <p:tgtEl>
                                          <p:spTgt spid="51"/>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0"/>
                                  </p:stCondLst>
                                  <p:childTnLst>
                                    <p:set>
                                      <p:cBhvr>
                                        <p:cTn id="138" dur="1" fill="hold">
                                          <p:stCondLst>
                                            <p:cond delay="0"/>
                                          </p:stCondLst>
                                        </p:cTn>
                                        <p:tgtEl>
                                          <p:spTgt spid="52"/>
                                        </p:tgtEl>
                                        <p:attrNameLst>
                                          <p:attrName>style.visibility</p:attrName>
                                        </p:attrNameLst>
                                      </p:cBhvr>
                                      <p:to>
                                        <p:strVal val="visible"/>
                                      </p:to>
                                    </p:set>
                                    <p:anim calcmode="lin" valueType="num">
                                      <p:cBhvr additive="base">
                                        <p:cTn id="139" dur="500" fill="hold"/>
                                        <p:tgtEl>
                                          <p:spTgt spid="52"/>
                                        </p:tgtEl>
                                        <p:attrNameLst>
                                          <p:attrName>ppt_x</p:attrName>
                                        </p:attrNameLst>
                                      </p:cBhvr>
                                      <p:tavLst>
                                        <p:tav tm="0">
                                          <p:val>
                                            <p:strVal val="0-#ppt_w/2"/>
                                          </p:val>
                                        </p:tav>
                                        <p:tav tm="100000">
                                          <p:val>
                                            <p:strVal val="#ppt_x"/>
                                          </p:val>
                                        </p:tav>
                                      </p:tavLst>
                                    </p:anim>
                                    <p:anim calcmode="lin" valueType="num">
                                      <p:cBhvr additive="base">
                                        <p:cTn id="140" dur="500" fill="hold"/>
                                        <p:tgtEl>
                                          <p:spTgt spid="52"/>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0"/>
                                  </p:stCondLst>
                                  <p:childTnLst>
                                    <p:set>
                                      <p:cBhvr>
                                        <p:cTn id="142" dur="1" fill="hold">
                                          <p:stCondLst>
                                            <p:cond delay="0"/>
                                          </p:stCondLst>
                                        </p:cTn>
                                        <p:tgtEl>
                                          <p:spTgt spid="57"/>
                                        </p:tgtEl>
                                        <p:attrNameLst>
                                          <p:attrName>style.visibility</p:attrName>
                                        </p:attrNameLst>
                                      </p:cBhvr>
                                      <p:to>
                                        <p:strVal val="visible"/>
                                      </p:to>
                                    </p:set>
                                    <p:anim calcmode="lin" valueType="num">
                                      <p:cBhvr additive="base">
                                        <p:cTn id="143" dur="500" fill="hold"/>
                                        <p:tgtEl>
                                          <p:spTgt spid="57"/>
                                        </p:tgtEl>
                                        <p:attrNameLst>
                                          <p:attrName>ppt_x</p:attrName>
                                        </p:attrNameLst>
                                      </p:cBhvr>
                                      <p:tavLst>
                                        <p:tav tm="0">
                                          <p:val>
                                            <p:strVal val="0-#ppt_w/2"/>
                                          </p:val>
                                        </p:tav>
                                        <p:tav tm="100000">
                                          <p:val>
                                            <p:strVal val="#ppt_x"/>
                                          </p:val>
                                        </p:tav>
                                      </p:tavLst>
                                    </p:anim>
                                    <p:anim calcmode="lin" valueType="num">
                                      <p:cBhvr additive="base">
                                        <p:cTn id="144" dur="5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 grpId="0" animBg="1"/>
      <p:bldP spid="12" grpId="0" animBg="1"/>
      <p:bldP spid="13" grpId="0" animBg="1"/>
      <p:bldP spid="14" grpId="0" animBg="1"/>
      <p:bldP spid="17" grpId="0" animBg="1"/>
      <p:bldP spid="23" grpId="0" animBg="1"/>
      <p:bldP spid="28" grpId="0" animBg="1"/>
      <p:bldP spid="30" grpId="0" animBg="1"/>
      <p:bldP spid="32" grpId="0" animBg="1"/>
      <p:bldP spid="34" grpId="0" animBg="1"/>
      <p:bldP spid="37" grpId="0"/>
      <p:bldP spid="38" grpId="0"/>
      <p:bldP spid="40" grpId="0"/>
      <p:bldP spid="44" grpId="0" animBg="1"/>
      <p:bldP spid="54" grpId="0" animBg="1"/>
      <p:bldP spid="55" grpId="0" animBg="1"/>
      <p:bldP spid="61" grpId="0" animBg="1"/>
      <p:bldP spid="63" grpId="0"/>
      <p:bldP spid="53" grpId="0" animBg="1"/>
      <p:bldP spid="68" grpId="0" animBg="1"/>
      <p:bldP spid="69" grpId="0" animBg="1"/>
      <p:bldP spid="70" grpId="0" animBg="1"/>
      <p:bldP spid="58" grpId="0" animBg="1"/>
      <p:bldP spid="59" grpId="0" animBg="1"/>
      <p:bldP spid="62" grpId="0" animBg="1"/>
      <p:bldP spid="64" grpId="0" animBg="1"/>
      <p:bldP spid="67" grpId="0" animBg="1"/>
      <p:bldP spid="72" grpId="0" animBg="1"/>
      <p:bldP spid="49" grpId="0"/>
      <p:bldP spid="3" grpId="0" animBg="1"/>
      <p:bldP spid="51" grpId="0" animBg="1"/>
      <p:bldP spid="48" grpId="0" animBg="1"/>
      <p:bldP spid="52" grpId="0" animBg="1"/>
      <p:bldP spid="5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112783" y="2989327"/>
            <a:ext cx="3593207" cy="898983"/>
          </a:xfrm>
          <a:prstGeom prst="roundRect">
            <a:avLst>
              <a:gd name="adj" fmla="val 2096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latin typeface="Arial Black" panose="020B0A04020102020204" pitchFamily="34" charset="0"/>
                <a:cs typeface="Aharoni" panose="02010803020104030203" pitchFamily="2" charset="-79"/>
              </a:rPr>
              <a:t>« US » EDR</a:t>
            </a:r>
          </a:p>
          <a:p>
            <a:pPr algn="ctr"/>
            <a:r>
              <a:rPr lang="fr-FR" sz="600" dirty="0">
                <a:solidFill>
                  <a:schemeClr val="tx1"/>
                </a:solidFill>
                <a:latin typeface="Arial Black" panose="020B0A04020102020204" pitchFamily="34" charset="0"/>
                <a:cs typeface="Aharoni" panose="02010803020104030203" pitchFamily="2" charset="-79"/>
              </a:rPr>
              <a:t> </a:t>
            </a:r>
          </a:p>
          <a:p>
            <a:pPr algn="ctr"/>
            <a:r>
              <a:rPr lang="fr-FR" sz="1400" dirty="0">
                <a:solidFill>
                  <a:schemeClr val="tx1"/>
                </a:solidFill>
                <a:latin typeface="Arial" panose="020B0604020202020204" pitchFamily="34" charset="0"/>
                <a:cs typeface="Arial" panose="020B0604020202020204" pitchFamily="34" charset="0"/>
              </a:rPr>
              <a:t>speed, </a:t>
            </a:r>
            <a:r>
              <a:rPr lang="fr-FR" sz="1400" dirty="0" err="1">
                <a:solidFill>
                  <a:schemeClr val="tx1"/>
                </a:solidFill>
                <a:latin typeface="Arial" panose="020B0604020202020204" pitchFamily="34" charset="0"/>
                <a:cs typeface="Arial" panose="020B0604020202020204" pitchFamily="34" charset="0"/>
              </a:rPr>
              <a:t>accelerations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restraint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systems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deployment</a:t>
            </a:r>
            <a:r>
              <a:rPr lang="fr-FR" sz="1400" dirty="0">
                <a:solidFill>
                  <a:schemeClr val="tx1"/>
                </a:solidFill>
                <a:latin typeface="Arial" panose="020B0604020202020204" pitchFamily="34" charset="0"/>
                <a:cs typeface="Arial" panose="020B0604020202020204" pitchFamily="34" charset="0"/>
              </a:rPr>
              <a:t>,… trigger time </a:t>
            </a:r>
            <a:r>
              <a:rPr lang="fr-FR" sz="1400" dirty="0" err="1">
                <a:solidFill>
                  <a:schemeClr val="tx1"/>
                </a:solidFill>
                <a:latin typeface="Arial" panose="020B0604020202020204" pitchFamily="34" charset="0"/>
                <a:cs typeface="Arial" panose="020B0604020202020204" pitchFamily="34" charset="0"/>
              </a:rPr>
              <a:t>stamped</a:t>
            </a:r>
            <a:endParaRPr lang="fr-FR" sz="1400" dirty="0">
              <a:solidFill>
                <a:schemeClr val="tx1"/>
              </a:solidFill>
              <a:latin typeface="Arial" panose="020B0604020202020204" pitchFamily="34" charset="0"/>
              <a:cs typeface="Arial" panose="020B0604020202020204" pitchFamily="34" charset="0"/>
            </a:endParaRPr>
          </a:p>
        </p:txBody>
      </p:sp>
      <p:sp>
        <p:nvSpPr>
          <p:cNvPr id="5" name="Rectangle à coins arrondis 4"/>
          <p:cNvSpPr/>
          <p:nvPr/>
        </p:nvSpPr>
        <p:spPr>
          <a:xfrm>
            <a:off x="3119223" y="4692104"/>
            <a:ext cx="3580329" cy="1501305"/>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cs typeface="Aharoni" panose="02010803020104030203" pitchFamily="2" charset="-79"/>
              </a:rPr>
              <a:t>DSSAD</a:t>
            </a:r>
          </a:p>
          <a:p>
            <a:pPr algn="ctr"/>
            <a:r>
              <a:rPr lang="fr-FR" sz="600" dirty="0">
                <a:solidFill>
                  <a:schemeClr val="tx1"/>
                </a:solidFill>
                <a:latin typeface="Arial Black" panose="020B0A04020102020204" pitchFamily="34" charset="0"/>
                <a:cs typeface="Aharoni" panose="02010803020104030203" pitchFamily="2" charset="-79"/>
              </a:rPr>
              <a:t>   </a:t>
            </a:r>
          </a:p>
          <a:p>
            <a:pPr algn="ctr"/>
            <a:r>
              <a:rPr lang="fr-FR" sz="1400" dirty="0">
                <a:solidFill>
                  <a:schemeClr val="tx1"/>
                </a:solidFill>
                <a:latin typeface="Arial" panose="020B0604020202020204" pitchFamily="34" charset="0"/>
                <a:cs typeface="Arial" panose="020B0604020202020204" pitchFamily="34" charset="0"/>
              </a:rPr>
              <a:t>System </a:t>
            </a:r>
            <a:r>
              <a:rPr lang="fr-FR" sz="1400" dirty="0" err="1">
                <a:solidFill>
                  <a:schemeClr val="tx1"/>
                </a:solidFill>
                <a:latin typeface="Arial" panose="020B0604020202020204" pitchFamily="34" charset="0"/>
                <a:cs typeface="Arial" panose="020B0604020202020204" pitchFamily="34" charset="0"/>
              </a:rPr>
              <a:t>status</a:t>
            </a:r>
            <a:r>
              <a:rPr lang="fr-FR" sz="1400" dirty="0">
                <a:solidFill>
                  <a:schemeClr val="tx1"/>
                </a:solidFill>
                <a:latin typeface="Arial" panose="020B0604020202020204" pitchFamily="34" charset="0"/>
                <a:cs typeface="Arial" panose="020B0604020202020204" pitchFamily="34" charset="0"/>
              </a:rPr>
              <a:t>/mode, Transition </a:t>
            </a:r>
            <a:r>
              <a:rPr lang="fr-FR" sz="1400" dirty="0" err="1">
                <a:solidFill>
                  <a:schemeClr val="tx1"/>
                </a:solidFill>
                <a:latin typeface="Arial" panose="020B0604020202020204" pitchFamily="34" charset="0"/>
                <a:cs typeface="Arial" panose="020B0604020202020204" pitchFamily="34" charset="0"/>
              </a:rPr>
              <a:t>Demands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from</a:t>
            </a:r>
            <a:r>
              <a:rPr lang="fr-FR" sz="1400" dirty="0">
                <a:solidFill>
                  <a:schemeClr val="tx1"/>
                </a:solidFill>
                <a:latin typeface="Arial" panose="020B0604020202020204" pitchFamily="34" charset="0"/>
                <a:cs typeface="Arial" panose="020B0604020202020204" pitchFamily="34" charset="0"/>
              </a:rPr>
              <a:t> system HMI, </a:t>
            </a:r>
            <a:r>
              <a:rPr lang="fr-FR" sz="1400" dirty="0" err="1">
                <a:solidFill>
                  <a:schemeClr val="tx1"/>
                </a:solidFill>
                <a:latin typeface="Arial" panose="020B0604020202020204" pitchFamily="34" charset="0"/>
                <a:cs typeface="Arial" panose="020B0604020202020204" pitchFamily="34" charset="0"/>
              </a:rPr>
              <a:t>Driver’s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Override</a:t>
            </a:r>
            <a:r>
              <a:rPr lang="fr-FR" sz="1400" dirty="0">
                <a:solidFill>
                  <a:schemeClr val="tx1"/>
                </a:solidFill>
                <a:latin typeface="Arial" panose="020B0604020202020204" pitchFamily="34" charset="0"/>
                <a:cs typeface="Arial" panose="020B0604020202020204" pitchFamily="34" charset="0"/>
              </a:rPr>
              <a:t> &amp; </a:t>
            </a:r>
            <a:r>
              <a:rPr lang="fr-FR" sz="1400" dirty="0" err="1">
                <a:solidFill>
                  <a:schemeClr val="tx1"/>
                </a:solidFill>
                <a:latin typeface="Arial" panose="020B0604020202020204" pitchFamily="34" charset="0"/>
                <a:cs typeface="Arial" panose="020B0604020202020204" pitchFamily="34" charset="0"/>
              </a:rPr>
              <a:t>Take</a:t>
            </a:r>
            <a:r>
              <a:rPr lang="fr-FR" sz="1400" dirty="0">
                <a:solidFill>
                  <a:schemeClr val="tx1"/>
                </a:solidFill>
                <a:latin typeface="Arial" panose="020B0604020202020204" pitchFamily="34" charset="0"/>
                <a:cs typeface="Arial" panose="020B0604020202020204" pitchFamily="34" charset="0"/>
              </a:rPr>
              <a:t> Over, MRM activations</a:t>
            </a:r>
          </a:p>
        </p:txBody>
      </p:sp>
      <p:cxnSp>
        <p:nvCxnSpPr>
          <p:cNvPr id="8" name="Connecteur droit 7"/>
          <p:cNvCxnSpPr>
            <a:cxnSpLocks/>
          </p:cNvCxnSpPr>
          <p:nvPr/>
        </p:nvCxnSpPr>
        <p:spPr>
          <a:xfrm flipV="1">
            <a:off x="197443" y="4280946"/>
            <a:ext cx="11794068" cy="1"/>
          </a:xfrm>
          <a:prstGeom prst="line">
            <a:avLst/>
          </a:prstGeom>
          <a:ln w="508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p:cNvCxnSpPr>
            <a:cxnSpLocks/>
          </p:cNvCxnSpPr>
          <p:nvPr/>
        </p:nvCxnSpPr>
        <p:spPr>
          <a:xfrm>
            <a:off x="7257401" y="1302130"/>
            <a:ext cx="47887" cy="5216217"/>
          </a:xfrm>
          <a:prstGeom prst="line">
            <a:avLst/>
          </a:prstGeom>
          <a:ln w="508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27478" y="1129813"/>
            <a:ext cx="2784763" cy="34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a:solidFill>
                  <a:srgbClr val="FF0000"/>
                </a:solidFill>
                <a:latin typeface="Arial Black" panose="020B0A04020102020204" pitchFamily="34" charset="0"/>
              </a:rPr>
              <a:t>REGULATED</a:t>
            </a:r>
            <a:endParaRPr lang="fr-FR" sz="1600" dirty="0">
              <a:solidFill>
                <a:srgbClr val="FF0000"/>
              </a:solidFill>
              <a:latin typeface="Arial Black" panose="020B0A04020102020204" pitchFamily="34" charset="0"/>
            </a:endParaRPr>
          </a:p>
        </p:txBody>
      </p:sp>
      <p:sp>
        <p:nvSpPr>
          <p:cNvPr id="13" name="Rectangle 12"/>
          <p:cNvSpPr/>
          <p:nvPr/>
        </p:nvSpPr>
        <p:spPr>
          <a:xfrm>
            <a:off x="7022215" y="1270185"/>
            <a:ext cx="4969296" cy="346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a:solidFill>
                  <a:srgbClr val="FF0000"/>
                </a:solidFill>
                <a:latin typeface="Arial Black" panose="020B0A04020102020204" pitchFamily="34" charset="0"/>
              </a:rPr>
              <a:t>OPTIONAL</a:t>
            </a:r>
            <a:endParaRPr lang="fr-FR" sz="1600" dirty="0">
              <a:solidFill>
                <a:srgbClr val="FF0000"/>
              </a:solidFill>
              <a:latin typeface="Arial Black" panose="020B0A04020102020204" pitchFamily="34" charset="0"/>
            </a:endParaRPr>
          </a:p>
          <a:p>
            <a:pPr algn="ctr"/>
            <a:r>
              <a:rPr lang="fr-FR" sz="1600" dirty="0">
                <a:solidFill>
                  <a:srgbClr val="FF0000"/>
                </a:solidFill>
              </a:rPr>
              <a:t>(NO TECHNICAL REGULATION)</a:t>
            </a:r>
          </a:p>
        </p:txBody>
      </p:sp>
      <p:sp>
        <p:nvSpPr>
          <p:cNvPr id="15" name="Rectangle 14"/>
          <p:cNvSpPr/>
          <p:nvPr/>
        </p:nvSpPr>
        <p:spPr>
          <a:xfrm>
            <a:off x="262822" y="4544557"/>
            <a:ext cx="2739419" cy="1151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rgbClr val="00B050"/>
                </a:solidFill>
                <a:latin typeface="Arial Black" panose="020B0A04020102020204" pitchFamily="34" charset="0"/>
              </a:rPr>
              <a:t>All </a:t>
            </a:r>
            <a:r>
              <a:rPr lang="fr-FR" sz="1600" dirty="0" err="1">
                <a:solidFill>
                  <a:srgbClr val="00B050"/>
                </a:solidFill>
                <a:latin typeface="Arial Black" panose="020B0A04020102020204" pitchFamily="34" charset="0"/>
              </a:rPr>
              <a:t>Vehicles</a:t>
            </a:r>
            <a:endParaRPr lang="fr-FR" sz="1600" dirty="0">
              <a:solidFill>
                <a:srgbClr val="00B050"/>
              </a:solidFill>
              <a:latin typeface="Arial Black" panose="020B0A04020102020204" pitchFamily="34" charset="0"/>
            </a:endParaRPr>
          </a:p>
          <a:p>
            <a:pPr algn="ctr"/>
            <a:r>
              <a:rPr lang="fr-FR" sz="1600" dirty="0" err="1">
                <a:solidFill>
                  <a:srgbClr val="00B050"/>
                </a:solidFill>
                <a:latin typeface="Arial Black" panose="020B0A04020102020204" pitchFamily="34" charset="0"/>
              </a:rPr>
              <a:t>equipped</a:t>
            </a:r>
            <a:r>
              <a:rPr lang="fr-FR" sz="1600" dirty="0">
                <a:solidFill>
                  <a:srgbClr val="00B050"/>
                </a:solidFill>
                <a:latin typeface="Arial Black" panose="020B0A04020102020204" pitchFamily="34" charset="0"/>
              </a:rPr>
              <a:t> </a:t>
            </a:r>
            <a:r>
              <a:rPr lang="fr-FR" sz="1600" dirty="0" err="1">
                <a:solidFill>
                  <a:srgbClr val="00B050"/>
                </a:solidFill>
                <a:latin typeface="Arial Black" panose="020B0A04020102020204" pitchFamily="34" charset="0"/>
              </a:rPr>
              <a:t>with</a:t>
            </a:r>
            <a:endParaRPr lang="fr-FR" sz="1600" dirty="0">
              <a:solidFill>
                <a:srgbClr val="00B050"/>
              </a:solidFill>
              <a:latin typeface="Arial Black" panose="020B0A04020102020204" pitchFamily="34" charset="0"/>
            </a:endParaRPr>
          </a:p>
          <a:p>
            <a:pPr algn="ctr"/>
            <a:r>
              <a:rPr lang="fr-FR" sz="1600" dirty="0">
                <a:solidFill>
                  <a:srgbClr val="00B050"/>
                </a:solidFill>
                <a:latin typeface="Arial Black" panose="020B0A04020102020204" pitchFamily="34" charset="0"/>
              </a:rPr>
              <a:t>Lev 3, 4 or 5 AUTOMATED</a:t>
            </a:r>
          </a:p>
          <a:p>
            <a:pPr algn="ctr"/>
            <a:r>
              <a:rPr lang="fr-FR" sz="1600" dirty="0">
                <a:solidFill>
                  <a:srgbClr val="00B050"/>
                </a:solidFill>
                <a:latin typeface="Arial Black" panose="020B0A04020102020204" pitchFamily="34" charset="0"/>
              </a:rPr>
              <a:t>DRIVING SYSTEMS</a:t>
            </a:r>
          </a:p>
        </p:txBody>
      </p:sp>
      <p:sp>
        <p:nvSpPr>
          <p:cNvPr id="16" name="Rectangle à coins arrondis 15"/>
          <p:cNvSpPr/>
          <p:nvPr/>
        </p:nvSpPr>
        <p:spPr>
          <a:xfrm>
            <a:off x="3119223" y="1750284"/>
            <a:ext cx="3593206" cy="1089262"/>
          </a:xfrm>
          <a:prstGeom prst="roundRect">
            <a:avLst>
              <a:gd name="adj" fmla="val 22398"/>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latin typeface="Arial Black" panose="020B0A04020102020204" pitchFamily="34" charset="0"/>
                <a:cs typeface="Aharoni" panose="02010803020104030203" pitchFamily="2" charset="-79"/>
              </a:rPr>
              <a:t>Accident Emergency Call System</a:t>
            </a:r>
            <a:endParaRPr lang="fr-FR" sz="1400" dirty="0">
              <a:solidFill>
                <a:schemeClr val="tx1"/>
              </a:solidFill>
              <a:latin typeface="Arial Black" panose="020B0A04020102020204" pitchFamily="34" charset="0"/>
              <a:cs typeface="Aharoni" panose="02010803020104030203" pitchFamily="2" charset="-79"/>
            </a:endParaRPr>
          </a:p>
          <a:p>
            <a:pPr algn="ctr"/>
            <a:r>
              <a:rPr lang="fr-FR" sz="600" dirty="0">
                <a:solidFill>
                  <a:schemeClr val="tx1"/>
                </a:solidFill>
                <a:latin typeface="Arial Black" panose="020B0A04020102020204" pitchFamily="34" charset="0"/>
                <a:cs typeface="Aharoni" panose="02010803020104030203" pitchFamily="2" charset="-79"/>
              </a:rPr>
              <a:t> </a:t>
            </a:r>
          </a:p>
          <a:p>
            <a:pPr algn="ctr"/>
            <a:r>
              <a:rPr lang="fr-FR" sz="1400" dirty="0">
                <a:solidFill>
                  <a:schemeClr val="tx1"/>
                </a:solidFill>
                <a:latin typeface="Arial" panose="020B0604020202020204" pitchFamily="34" charset="0"/>
                <a:cs typeface="Arial" panose="020B0604020202020204" pitchFamily="34" charset="0"/>
              </a:rPr>
              <a:t>(GPS/Galileo/</a:t>
            </a:r>
            <a:r>
              <a:rPr lang="fr-FR" sz="1400" dirty="0" err="1">
                <a:solidFill>
                  <a:schemeClr val="tx1"/>
                </a:solidFill>
                <a:latin typeface="Arial" panose="020B0604020202020204" pitchFamily="34" charset="0"/>
                <a:cs typeface="Arial" panose="020B0604020202020204" pitchFamily="34" charset="0"/>
              </a:rPr>
              <a:t>Glonass</a:t>
            </a:r>
            <a:r>
              <a:rPr lang="fr-FR" sz="1400" dirty="0">
                <a:solidFill>
                  <a:schemeClr val="tx1"/>
                </a:solidFill>
                <a:latin typeface="Arial" panose="020B0604020202020204" pitchFamily="34" charset="0"/>
                <a:cs typeface="Arial" panose="020B0604020202020204" pitchFamily="34" charset="0"/>
              </a:rPr>
              <a:t> position, </a:t>
            </a:r>
            <a:r>
              <a:rPr lang="fr-FR" sz="1400">
                <a:solidFill>
                  <a:schemeClr val="tx1"/>
                </a:solidFill>
                <a:latin typeface="Arial" panose="020B0604020202020204" pitchFamily="34" charset="0"/>
                <a:cs typeface="Arial" panose="020B0604020202020204" pitchFamily="34" charset="0"/>
              </a:rPr>
              <a:t>GMT time stamped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retention</a:t>
            </a:r>
            <a:r>
              <a:rPr lang="fr-FR" sz="1400" dirty="0">
                <a:solidFill>
                  <a:schemeClr val="tx1"/>
                </a:solidFill>
                <a:latin typeface="Arial" panose="020B0604020202020204" pitchFamily="34" charset="0"/>
                <a:cs typeface="Arial" panose="020B0604020202020204" pitchFamily="34" charset="0"/>
              </a:rPr>
              <a:t> system </a:t>
            </a:r>
            <a:r>
              <a:rPr lang="fr-FR" sz="1400" dirty="0" err="1">
                <a:solidFill>
                  <a:schemeClr val="tx1"/>
                </a:solidFill>
                <a:latin typeface="Arial" panose="020B0604020202020204" pitchFamily="34" charset="0"/>
                <a:cs typeface="Arial" panose="020B0604020202020204" pitchFamily="34" charset="0"/>
              </a:rPr>
              <a:t>status</a:t>
            </a:r>
            <a:r>
              <a:rPr lang="fr-FR" sz="1400" dirty="0">
                <a:solidFill>
                  <a:schemeClr val="tx1"/>
                </a:solidFill>
                <a:latin typeface="Arial" panose="020B0604020202020204" pitchFamily="34" charset="0"/>
                <a:cs typeface="Arial" panose="020B0604020202020204" pitchFamily="34" charset="0"/>
              </a:rPr>
              <a:t>, VIN…</a:t>
            </a:r>
          </a:p>
        </p:txBody>
      </p:sp>
      <p:sp>
        <p:nvSpPr>
          <p:cNvPr id="17" name="Rectangle à coins arrondis 16"/>
          <p:cNvSpPr/>
          <p:nvPr/>
        </p:nvSpPr>
        <p:spPr>
          <a:xfrm>
            <a:off x="7715422" y="1940563"/>
            <a:ext cx="3594476" cy="1947748"/>
          </a:xfrm>
          <a:prstGeom prst="roundRect">
            <a:avLst>
              <a:gd name="adj" fmla="val 1082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cs typeface="Aharoni" panose="02010803020104030203" pitchFamily="2" charset="-79"/>
              </a:rPr>
              <a:t>« </a:t>
            </a:r>
            <a:r>
              <a:rPr lang="fr-FR" dirty="0" err="1">
                <a:solidFill>
                  <a:schemeClr val="tx1"/>
                </a:solidFill>
                <a:latin typeface="Arial Black" panose="020B0A04020102020204" pitchFamily="34" charset="0"/>
                <a:cs typeface="Aharoni" panose="02010803020104030203" pitchFamily="2" charset="-79"/>
              </a:rPr>
              <a:t>other</a:t>
            </a:r>
            <a:r>
              <a:rPr lang="fr-FR" dirty="0">
                <a:solidFill>
                  <a:schemeClr val="tx1"/>
                </a:solidFill>
                <a:latin typeface="Arial Black" panose="020B0A04020102020204" pitchFamily="34" charset="0"/>
                <a:cs typeface="Aharoni" panose="02010803020104030203" pitchFamily="2" charset="-79"/>
              </a:rPr>
              <a:t> data »</a:t>
            </a:r>
          </a:p>
          <a:p>
            <a:pPr algn="ctr"/>
            <a:r>
              <a:rPr lang="fr-FR" sz="600" dirty="0">
                <a:solidFill>
                  <a:schemeClr val="tx1"/>
                </a:solidFill>
                <a:latin typeface="Arial Black" panose="020B0A04020102020204" pitchFamily="34" charset="0"/>
                <a:cs typeface="Aharoni" panose="02010803020104030203" pitchFamily="2" charset="-79"/>
              </a:rPr>
              <a:t> </a:t>
            </a:r>
          </a:p>
          <a:p>
            <a:pPr algn="ctr"/>
            <a:r>
              <a:rPr lang="fr-FR" sz="1400" dirty="0" err="1">
                <a:solidFill>
                  <a:schemeClr val="tx1"/>
                </a:solidFill>
                <a:latin typeface="Arial" panose="020B0604020202020204" pitchFamily="34" charset="0"/>
                <a:cs typeface="Arial" panose="020B0604020202020204" pitchFamily="34" charset="0"/>
              </a:rPr>
              <a:t>Video</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scene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recording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insurrance</a:t>
            </a:r>
            <a:r>
              <a:rPr lang="fr-FR" sz="1400" dirty="0">
                <a:solidFill>
                  <a:schemeClr val="tx1"/>
                </a:solidFill>
                <a:latin typeface="Arial" panose="020B0604020202020204" pitchFamily="34" charset="0"/>
                <a:cs typeface="Arial" panose="020B0604020202020204" pitchFamily="34" charset="0"/>
              </a:rPr>
              <a:t> system data, </a:t>
            </a:r>
            <a:r>
              <a:rPr lang="fr-FR" sz="1400" dirty="0" err="1">
                <a:solidFill>
                  <a:schemeClr val="tx1"/>
                </a:solidFill>
                <a:latin typeface="Arial" panose="020B0604020202020204" pitchFamily="34" charset="0"/>
                <a:cs typeface="Arial" panose="020B0604020202020204" pitchFamily="34" charset="0"/>
              </a:rPr>
              <a:t>fleet</a:t>
            </a:r>
            <a:r>
              <a:rPr lang="fr-FR" sz="1400" dirty="0">
                <a:solidFill>
                  <a:schemeClr val="tx1"/>
                </a:solidFill>
                <a:latin typeface="Arial" panose="020B0604020202020204" pitchFamily="34" charset="0"/>
                <a:cs typeface="Arial" panose="020B0604020202020204" pitchFamily="34" charset="0"/>
              </a:rPr>
              <a:t> management </a:t>
            </a:r>
            <a:r>
              <a:rPr lang="fr-FR" sz="1400" dirty="0" err="1">
                <a:solidFill>
                  <a:schemeClr val="tx1"/>
                </a:solidFill>
                <a:latin typeface="Arial" panose="020B0604020202020204" pitchFamily="34" charset="0"/>
                <a:cs typeface="Arial" panose="020B0604020202020204" pitchFamily="34" charset="0"/>
              </a:rPr>
              <a:t>tool</a:t>
            </a:r>
            <a:r>
              <a:rPr lang="fr-FR" sz="1400" dirty="0">
                <a:solidFill>
                  <a:schemeClr val="tx1"/>
                </a:solidFill>
                <a:latin typeface="Arial" panose="020B0604020202020204" pitchFamily="34" charset="0"/>
                <a:cs typeface="Arial" panose="020B0604020202020204" pitchFamily="34" charset="0"/>
              </a:rPr>
              <a:t> data, </a:t>
            </a:r>
            <a:r>
              <a:rPr lang="fr-FR" sz="1400" dirty="0" err="1">
                <a:solidFill>
                  <a:schemeClr val="tx1"/>
                </a:solidFill>
                <a:latin typeface="Arial" panose="020B0604020202020204" pitchFamily="34" charset="0"/>
                <a:cs typeface="Arial" panose="020B0604020202020204" pitchFamily="34" charset="0"/>
              </a:rPr>
              <a:t>other</a:t>
            </a:r>
            <a:r>
              <a:rPr lang="fr-FR" sz="1400" dirty="0">
                <a:solidFill>
                  <a:schemeClr val="tx1"/>
                </a:solidFill>
                <a:latin typeface="Arial" panose="020B0604020202020204" pitchFamily="34" charset="0"/>
                <a:cs typeface="Arial" panose="020B0604020202020204" pitchFamily="34" charset="0"/>
              </a:rPr>
              <a:t> </a:t>
            </a:r>
            <a:r>
              <a:rPr lang="fr-FR" sz="1400" b="1" dirty="0" err="1">
                <a:solidFill>
                  <a:schemeClr val="tx1"/>
                </a:solidFill>
                <a:latin typeface="Arial" panose="020B0604020202020204" pitchFamily="34" charset="0"/>
                <a:cs typeface="Arial" panose="020B0604020202020204" pitchFamily="34" charset="0"/>
              </a:rPr>
              <a:t>personnal</a:t>
            </a:r>
            <a:r>
              <a:rPr lang="fr-FR" sz="1400" b="1" dirty="0">
                <a:solidFill>
                  <a:schemeClr val="tx1"/>
                </a:solidFill>
                <a:latin typeface="Arial" panose="020B0604020202020204" pitchFamily="34" charset="0"/>
                <a:cs typeface="Arial" panose="020B0604020202020204" pitchFamily="34" charset="0"/>
              </a:rPr>
              <a:t> data</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depending</a:t>
            </a:r>
            <a:r>
              <a:rPr lang="fr-FR" sz="1400" dirty="0">
                <a:solidFill>
                  <a:schemeClr val="tx1"/>
                </a:solidFill>
                <a:latin typeface="Arial" panose="020B0604020202020204" pitchFamily="34" charset="0"/>
                <a:cs typeface="Arial" panose="020B0604020202020204" pitchFamily="34" charset="0"/>
              </a:rPr>
              <a:t> on </a:t>
            </a:r>
            <a:r>
              <a:rPr lang="fr-FR" sz="1400" dirty="0" err="1">
                <a:solidFill>
                  <a:schemeClr val="tx1"/>
                </a:solidFill>
                <a:latin typeface="Arial" panose="020B0604020202020204" pitchFamily="34" charset="0"/>
                <a:cs typeface="Arial" panose="020B0604020202020204" pitchFamily="34" charset="0"/>
              </a:rPr>
              <a:t>regional</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privacy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laws</a:t>
            </a:r>
            <a:r>
              <a:rPr lang="fr-FR" sz="1400" dirty="0">
                <a:solidFill>
                  <a:schemeClr val="tx1"/>
                </a:solidFill>
                <a:latin typeface="Arial" panose="020B0604020202020204" pitchFamily="34" charset="0"/>
                <a:cs typeface="Arial" panose="020B0604020202020204" pitchFamily="34" charset="0"/>
              </a:rPr>
              <a:t>)…</a:t>
            </a:r>
          </a:p>
        </p:txBody>
      </p:sp>
      <p:sp>
        <p:nvSpPr>
          <p:cNvPr id="2" name="Ellipse 1"/>
          <p:cNvSpPr/>
          <p:nvPr/>
        </p:nvSpPr>
        <p:spPr>
          <a:xfrm>
            <a:off x="1730085" y="182669"/>
            <a:ext cx="8583495" cy="5877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Data Storage </a:t>
            </a:r>
            <a:r>
              <a:rPr lang="fr-FR" dirty="0" err="1">
                <a:solidFill>
                  <a:schemeClr val="tx1"/>
                </a:solidFill>
                <a:latin typeface="Arial Black" panose="020B0A04020102020204" pitchFamily="34" charset="0"/>
              </a:rPr>
              <a:t>context</a:t>
            </a:r>
            <a:r>
              <a:rPr lang="fr-FR" dirty="0">
                <a:solidFill>
                  <a:schemeClr val="tx1"/>
                </a:solidFill>
                <a:latin typeface="Arial Black" panose="020B0A04020102020204" pitchFamily="34" charset="0"/>
              </a:rPr>
              <a:t> : </a:t>
            </a:r>
          </a:p>
          <a:p>
            <a:pPr algn="ctr"/>
            <a:r>
              <a:rPr lang="fr-FR" dirty="0" err="1">
                <a:solidFill>
                  <a:schemeClr val="tx1"/>
                </a:solidFill>
                <a:latin typeface="Arial Black" panose="020B0A04020102020204" pitchFamily="34" charset="0"/>
              </a:rPr>
              <a:t>Only</a:t>
            </a:r>
            <a:r>
              <a:rPr lang="fr-FR" dirty="0">
                <a:solidFill>
                  <a:schemeClr val="tx1"/>
                </a:solidFill>
                <a:latin typeface="Arial Black" panose="020B0A04020102020204" pitchFamily="34" charset="0"/>
              </a:rPr>
              <a:t> DSSAD </a:t>
            </a:r>
            <a:r>
              <a:rPr lang="fr-FR" dirty="0" err="1">
                <a:solidFill>
                  <a:schemeClr val="tx1"/>
                </a:solidFill>
                <a:latin typeface="Arial Black" panose="020B0A04020102020204" pitchFamily="34" charset="0"/>
              </a:rPr>
              <a:t>applies</a:t>
            </a:r>
            <a:r>
              <a:rPr lang="fr-FR" dirty="0">
                <a:solidFill>
                  <a:schemeClr val="tx1"/>
                </a:solidFill>
                <a:latin typeface="Arial Black" panose="020B0A04020102020204" pitchFamily="34" charset="0"/>
              </a:rPr>
              <a:t> to AD </a:t>
            </a:r>
            <a:r>
              <a:rPr lang="fr-FR" dirty="0" err="1">
                <a:solidFill>
                  <a:schemeClr val="tx1"/>
                </a:solidFill>
                <a:latin typeface="Arial Black" panose="020B0A04020102020204" pitchFamily="34" charset="0"/>
              </a:rPr>
              <a:t>only</a:t>
            </a:r>
            <a:endParaRPr lang="fr-FR" dirty="0">
              <a:solidFill>
                <a:schemeClr val="tx1"/>
              </a:solidFill>
              <a:latin typeface="Arial Black" panose="020B0A04020102020204" pitchFamily="34" charset="0"/>
            </a:endParaRPr>
          </a:p>
        </p:txBody>
      </p:sp>
      <p:sp>
        <p:nvSpPr>
          <p:cNvPr id="22" name="Rectangle 21">
            <a:extLst>
              <a:ext uri="{FF2B5EF4-FFF2-40B4-BE49-F238E27FC236}">
                <a16:creationId xmlns:a16="http://schemas.microsoft.com/office/drawing/2014/main" id="{BCC8018E-21C4-4B04-85C7-5FF5C4D914DB}"/>
              </a:ext>
            </a:extLst>
          </p:cNvPr>
          <p:cNvSpPr/>
          <p:nvPr/>
        </p:nvSpPr>
        <p:spPr>
          <a:xfrm>
            <a:off x="719431" y="1961911"/>
            <a:ext cx="1786933" cy="1151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rgbClr val="00B050"/>
                </a:solidFill>
                <a:latin typeface="Arial Black" panose="020B0A04020102020204" pitchFamily="34" charset="0"/>
              </a:rPr>
              <a:t>Light </a:t>
            </a:r>
            <a:r>
              <a:rPr lang="fr-FR" sz="1600" dirty="0" err="1">
                <a:solidFill>
                  <a:srgbClr val="00B050"/>
                </a:solidFill>
                <a:latin typeface="Arial Black" panose="020B0A04020102020204" pitchFamily="34" charset="0"/>
              </a:rPr>
              <a:t>Vehicles</a:t>
            </a:r>
            <a:r>
              <a:rPr lang="fr-FR" sz="1600" dirty="0">
                <a:solidFill>
                  <a:srgbClr val="00B050"/>
                </a:solidFill>
                <a:latin typeface="Arial Black" panose="020B0A04020102020204" pitchFamily="34" charset="0"/>
              </a:rPr>
              <a:t> M1/N1</a:t>
            </a:r>
          </a:p>
        </p:txBody>
      </p:sp>
      <p:sp>
        <p:nvSpPr>
          <p:cNvPr id="28" name="Ellipse 27">
            <a:extLst>
              <a:ext uri="{FF2B5EF4-FFF2-40B4-BE49-F238E27FC236}">
                <a16:creationId xmlns:a16="http://schemas.microsoft.com/office/drawing/2014/main" id="{40DB3A09-815A-4B5B-BA84-CFBE3F85AE52}"/>
              </a:ext>
            </a:extLst>
          </p:cNvPr>
          <p:cNvSpPr/>
          <p:nvPr/>
        </p:nvSpPr>
        <p:spPr>
          <a:xfrm>
            <a:off x="462408" y="5836187"/>
            <a:ext cx="2361796" cy="59595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B050"/>
                </a:solidFill>
              </a:rPr>
              <a:t>WHO WAS DRIVING</a:t>
            </a:r>
          </a:p>
        </p:txBody>
      </p:sp>
      <p:sp>
        <p:nvSpPr>
          <p:cNvPr id="29" name="Ellipse 28">
            <a:extLst>
              <a:ext uri="{FF2B5EF4-FFF2-40B4-BE49-F238E27FC236}">
                <a16:creationId xmlns:a16="http://schemas.microsoft.com/office/drawing/2014/main" id="{0BA82437-DFAB-4D0D-A54A-8CD22F749721}"/>
              </a:ext>
            </a:extLst>
          </p:cNvPr>
          <p:cNvSpPr/>
          <p:nvPr/>
        </p:nvSpPr>
        <p:spPr>
          <a:xfrm>
            <a:off x="474506" y="2921377"/>
            <a:ext cx="2379969" cy="61072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B050"/>
                </a:solidFill>
              </a:rPr>
              <a:t>ACCIDENT RECONSTRUCTION</a:t>
            </a:r>
          </a:p>
        </p:txBody>
      </p:sp>
      <p:sp>
        <p:nvSpPr>
          <p:cNvPr id="3" name="Flèche : gauche 2">
            <a:extLst>
              <a:ext uri="{FF2B5EF4-FFF2-40B4-BE49-F238E27FC236}">
                <a16:creationId xmlns:a16="http://schemas.microsoft.com/office/drawing/2014/main" id="{AA25B84A-1A73-400E-8D59-F7712FC3C63A}"/>
              </a:ext>
            </a:extLst>
          </p:cNvPr>
          <p:cNvSpPr/>
          <p:nvPr/>
        </p:nvSpPr>
        <p:spPr>
          <a:xfrm>
            <a:off x="7463121" y="4450002"/>
            <a:ext cx="4452359" cy="2009104"/>
          </a:xfrm>
          <a:prstGeom prst="leftArrow">
            <a:avLst>
              <a:gd name="adj1" fmla="val 83065"/>
              <a:gd name="adj2" fmla="val 25526"/>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sz="1400" i="1" dirty="0">
                <a:solidFill>
                  <a:schemeClr val="tx1"/>
                </a:solidFill>
              </a:rPr>
              <a:t>“It might be important to collect data in retrieval format about </a:t>
            </a:r>
            <a:r>
              <a:rPr lang="en-US" sz="1400" b="1" i="1" u="sng" dirty="0">
                <a:solidFill>
                  <a:schemeClr val="tx1"/>
                </a:solidFill>
              </a:rPr>
              <a:t>who was in control and of what </a:t>
            </a:r>
            <a:r>
              <a:rPr lang="en-US" sz="1400" i="1" dirty="0">
                <a:solidFill>
                  <a:schemeClr val="tx1"/>
                </a:solidFill>
              </a:rPr>
              <a:t>throughout the operation in case of an unexpected event that could impact road traffic safety.”</a:t>
            </a:r>
          </a:p>
          <a:p>
            <a:pPr lvl="1"/>
            <a:endParaRPr lang="en-US" sz="1400" i="1" dirty="0">
              <a:solidFill>
                <a:schemeClr val="tx1"/>
              </a:solidFill>
            </a:endParaRPr>
          </a:p>
          <a:p>
            <a:pPr lvl="1"/>
            <a:r>
              <a:rPr lang="en-US" sz="1050" i="1" dirty="0">
                <a:solidFill>
                  <a:schemeClr val="tx1"/>
                </a:solidFill>
              </a:rPr>
              <a:t>(WP1 – IGEAD – 07-04 – Guidance for Automated Vehicles – discussion paper)</a:t>
            </a:r>
            <a:endParaRPr lang="fr-FR" sz="1050" i="1" dirty="0">
              <a:solidFill>
                <a:schemeClr val="tx1"/>
              </a:solidFill>
            </a:endParaRPr>
          </a:p>
        </p:txBody>
      </p:sp>
      <p:sp>
        <p:nvSpPr>
          <p:cNvPr id="6" name="Rechteck 5"/>
          <p:cNvSpPr/>
          <p:nvPr/>
        </p:nvSpPr>
        <p:spPr>
          <a:xfrm>
            <a:off x="325649" y="1616549"/>
            <a:ext cx="6696566" cy="254195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325649" y="4417997"/>
            <a:ext cx="6676416" cy="2100350"/>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44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1+#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6" grpId="0" animBg="1"/>
      <p:bldP spid="17"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87132" y="165004"/>
            <a:ext cx="8703090" cy="6111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CONCLUSION : a </a:t>
            </a:r>
            <a:r>
              <a:rPr lang="fr-FR" dirty="0" err="1">
                <a:solidFill>
                  <a:schemeClr val="tx1"/>
                </a:solidFill>
                <a:latin typeface="Arial Black" panose="020B0A04020102020204" pitchFamily="34" charset="0"/>
              </a:rPr>
              <a:t>strategy</a:t>
            </a:r>
            <a:r>
              <a:rPr lang="fr-FR" dirty="0">
                <a:solidFill>
                  <a:schemeClr val="tx1"/>
                </a:solidFill>
                <a:latin typeface="Arial Black" panose="020B0A04020102020204" pitchFamily="34" charset="0"/>
              </a:rPr>
              <a:t> for DSSAD</a:t>
            </a:r>
          </a:p>
        </p:txBody>
      </p:sp>
      <p:graphicFrame>
        <p:nvGraphicFramePr>
          <p:cNvPr id="3" name="Table 2"/>
          <p:cNvGraphicFramePr>
            <a:graphicFrameLocks noGrp="1"/>
          </p:cNvGraphicFramePr>
          <p:nvPr>
            <p:extLst>
              <p:ext uri="{D42A27DB-BD31-4B8C-83A1-F6EECF244321}">
                <p14:modId xmlns:p14="http://schemas.microsoft.com/office/powerpoint/2010/main" val="825278911"/>
              </p:ext>
            </p:extLst>
          </p:nvPr>
        </p:nvGraphicFramePr>
        <p:xfrm>
          <a:off x="208724" y="972063"/>
          <a:ext cx="11784801" cy="4654473"/>
        </p:xfrm>
        <a:graphic>
          <a:graphicData uri="http://schemas.openxmlformats.org/drawingml/2006/table">
            <a:tbl>
              <a:tblPr firstRow="1" bandRow="1">
                <a:tableStyleId>{5C22544A-7EE6-4342-B048-85BDC9FD1C3A}</a:tableStyleId>
              </a:tblPr>
              <a:tblGrid>
                <a:gridCol w="2662067">
                  <a:extLst>
                    <a:ext uri="{9D8B030D-6E8A-4147-A177-3AD203B41FA5}">
                      <a16:colId xmlns:a16="http://schemas.microsoft.com/office/drawing/2014/main" val="20000"/>
                    </a:ext>
                  </a:extLst>
                </a:gridCol>
                <a:gridCol w="4518837">
                  <a:extLst>
                    <a:ext uri="{9D8B030D-6E8A-4147-A177-3AD203B41FA5}">
                      <a16:colId xmlns:a16="http://schemas.microsoft.com/office/drawing/2014/main" val="20001"/>
                    </a:ext>
                  </a:extLst>
                </a:gridCol>
                <a:gridCol w="4603897">
                  <a:extLst>
                    <a:ext uri="{9D8B030D-6E8A-4147-A177-3AD203B41FA5}">
                      <a16:colId xmlns:a16="http://schemas.microsoft.com/office/drawing/2014/main" val="20002"/>
                    </a:ext>
                  </a:extLst>
                </a:gridCol>
              </a:tblGrid>
              <a:tr h="321354">
                <a:tc>
                  <a:txBody>
                    <a:bodyPr/>
                    <a:lstStyle/>
                    <a:p>
                      <a:pPr algn="ctr"/>
                      <a:endParaRPr lang="en-GB" dirty="0">
                        <a:solidFill>
                          <a:schemeClr val="tx1"/>
                        </a:solidFill>
                      </a:endParaRPr>
                    </a:p>
                  </a:txBody>
                  <a:tcPr/>
                </a:tc>
                <a:tc>
                  <a:txBody>
                    <a:bodyPr/>
                    <a:lstStyle/>
                    <a:p>
                      <a:pPr algn="ctr"/>
                      <a:r>
                        <a:rPr lang="nl-BE">
                          <a:solidFill>
                            <a:schemeClr val="tx1"/>
                          </a:solidFill>
                        </a:rPr>
                        <a:t>EDR (M1/N1)</a:t>
                      </a:r>
                      <a:endParaRPr lang="en-GB" dirty="0">
                        <a:solidFill>
                          <a:schemeClr val="tx1"/>
                        </a:solidFill>
                      </a:endParaRPr>
                    </a:p>
                  </a:txBody>
                  <a:tcPr/>
                </a:tc>
                <a:tc>
                  <a:txBody>
                    <a:bodyPr/>
                    <a:lstStyle/>
                    <a:p>
                      <a:pPr algn="ctr"/>
                      <a:r>
                        <a:rPr lang="nl-BE">
                          <a:solidFill>
                            <a:schemeClr val="tx1"/>
                          </a:solidFill>
                        </a:rPr>
                        <a:t>DSSAD (All vehicles with ADS)</a:t>
                      </a:r>
                      <a:endParaRPr lang="en-GB" dirty="0">
                        <a:solidFill>
                          <a:schemeClr val="tx1"/>
                        </a:solidFill>
                      </a:endParaRPr>
                    </a:p>
                  </a:txBody>
                  <a:tcPr/>
                </a:tc>
                <a:extLst>
                  <a:ext uri="{0D108BD9-81ED-4DB2-BD59-A6C34878D82A}">
                    <a16:rowId xmlns:a16="http://schemas.microsoft.com/office/drawing/2014/main" val="10000"/>
                  </a:ext>
                </a:extLst>
              </a:tr>
              <a:tr h="501841">
                <a:tc>
                  <a:txBody>
                    <a:bodyPr/>
                    <a:lstStyle/>
                    <a:p>
                      <a:r>
                        <a:rPr lang="nl-BE" sz="1400" dirty="0">
                          <a:solidFill>
                            <a:schemeClr val="tx1"/>
                          </a:solidFill>
                        </a:rPr>
                        <a:t>Purpose</a:t>
                      </a:r>
                      <a:endParaRPr lang="en-GB" sz="1400" dirty="0">
                        <a:solidFill>
                          <a:schemeClr val="tx1"/>
                        </a:solidFill>
                      </a:endParaRPr>
                    </a:p>
                  </a:txBody>
                  <a:tcPr/>
                </a:tc>
                <a:tc>
                  <a:txBody>
                    <a:bodyPr/>
                    <a:lstStyle/>
                    <a:p>
                      <a:r>
                        <a:rPr lang="nl-BE" sz="1600" dirty="0">
                          <a:solidFill>
                            <a:schemeClr val="tx1"/>
                          </a:solidFill>
                        </a:rPr>
                        <a:t>Supporting</a:t>
                      </a:r>
                      <a:r>
                        <a:rPr lang="nl-BE" sz="1600" baseline="0" dirty="0">
                          <a:solidFill>
                            <a:schemeClr val="tx1"/>
                          </a:solidFill>
                        </a:rPr>
                        <a:t> crash analysis </a:t>
                      </a:r>
                      <a:r>
                        <a:rPr lang="nl-BE" sz="1600" baseline="0" dirty="0" err="1">
                          <a:solidFill>
                            <a:schemeClr val="tx1"/>
                          </a:solidFill>
                        </a:rPr>
                        <a:t>and</a:t>
                      </a:r>
                      <a:r>
                        <a:rPr lang="nl-BE" sz="1600" baseline="0" dirty="0">
                          <a:solidFill>
                            <a:schemeClr val="tx1"/>
                          </a:solidFill>
                        </a:rPr>
                        <a:t> </a:t>
                      </a:r>
                      <a:r>
                        <a:rPr lang="nl-BE" sz="1600" baseline="0" dirty="0" err="1">
                          <a:solidFill>
                            <a:schemeClr val="tx1"/>
                          </a:solidFill>
                        </a:rPr>
                        <a:t>reconstruction</a:t>
                      </a:r>
                      <a:r>
                        <a:rPr lang="nl-BE" sz="1600" baseline="0" dirty="0">
                          <a:solidFill>
                            <a:schemeClr val="tx1"/>
                          </a:solidFill>
                        </a:rPr>
                        <a:t>  </a:t>
                      </a:r>
                      <a:endParaRPr lang="en-GB" sz="1600" dirty="0">
                        <a:solidFill>
                          <a:schemeClr val="tx1"/>
                        </a:solidFill>
                      </a:endParaRPr>
                    </a:p>
                  </a:txBody>
                  <a:tcPr/>
                </a:tc>
                <a:tc>
                  <a:txBody>
                    <a:bodyPr/>
                    <a:lstStyle/>
                    <a:p>
                      <a:r>
                        <a:rPr lang="nl-BE" sz="1600" dirty="0">
                          <a:solidFill>
                            <a:schemeClr val="tx1"/>
                          </a:solidFill>
                        </a:rPr>
                        <a:t>Support legal information</a:t>
                      </a:r>
                      <a:r>
                        <a:rPr lang="nl-BE" sz="1600" baseline="0" dirty="0">
                          <a:solidFill>
                            <a:schemeClr val="tx1"/>
                          </a:solidFill>
                        </a:rPr>
                        <a:t> needs on vehicle control (Driver/System)</a:t>
                      </a:r>
                      <a:endParaRPr lang="en-GB" sz="1600" dirty="0">
                        <a:solidFill>
                          <a:schemeClr val="tx1"/>
                        </a:solidFill>
                      </a:endParaRPr>
                    </a:p>
                  </a:txBody>
                  <a:tcPr/>
                </a:tc>
                <a:extLst>
                  <a:ext uri="{0D108BD9-81ED-4DB2-BD59-A6C34878D82A}">
                    <a16:rowId xmlns:a16="http://schemas.microsoft.com/office/drawing/2014/main" val="10001"/>
                  </a:ext>
                </a:extLst>
              </a:tr>
              <a:tr h="369050">
                <a:tc>
                  <a:txBody>
                    <a:bodyPr/>
                    <a:lstStyle/>
                    <a:p>
                      <a:r>
                        <a:rPr lang="nl-BE" sz="1400" dirty="0">
                          <a:solidFill>
                            <a:schemeClr val="tx1"/>
                          </a:solidFill>
                        </a:rPr>
                        <a:t>How </a:t>
                      </a:r>
                      <a:endParaRPr lang="en-GB" sz="1400" dirty="0">
                        <a:solidFill>
                          <a:schemeClr val="tx1"/>
                        </a:solidFill>
                      </a:endParaRPr>
                    </a:p>
                  </a:txBody>
                  <a:tcPr/>
                </a:tc>
                <a:tc>
                  <a:txBody>
                    <a:bodyPr/>
                    <a:lstStyle/>
                    <a:p>
                      <a:r>
                        <a:rPr lang="nl-BE" sz="1600" dirty="0">
                          <a:solidFill>
                            <a:schemeClr val="tx1"/>
                          </a:solidFill>
                        </a:rPr>
                        <a:t>Record data </a:t>
                      </a:r>
                      <a:r>
                        <a:rPr lang="nl-BE" sz="1600" dirty="0" err="1">
                          <a:solidFill>
                            <a:schemeClr val="tx1"/>
                          </a:solidFill>
                        </a:rPr>
                        <a:t>when</a:t>
                      </a:r>
                      <a:r>
                        <a:rPr lang="nl-BE" sz="1600" dirty="0">
                          <a:solidFill>
                            <a:schemeClr val="tx1"/>
                          </a:solidFill>
                        </a:rPr>
                        <a:t> </a:t>
                      </a:r>
                      <a:r>
                        <a:rPr lang="nl-BE" sz="1600" dirty="0" err="1">
                          <a:solidFill>
                            <a:schemeClr val="tx1"/>
                          </a:solidFill>
                        </a:rPr>
                        <a:t>triggered</a:t>
                      </a:r>
                      <a:r>
                        <a:rPr lang="nl-BE" sz="1600" dirty="0">
                          <a:solidFill>
                            <a:schemeClr val="tx1"/>
                          </a:solidFill>
                        </a:rPr>
                        <a:t>   (momentaneous)</a:t>
                      </a:r>
                      <a:endParaRPr lang="en-GB" sz="1600" dirty="0">
                        <a:solidFill>
                          <a:schemeClr val="tx1"/>
                        </a:solidFill>
                      </a:endParaRPr>
                    </a:p>
                  </a:txBody>
                  <a:tcPr/>
                </a:tc>
                <a:tc>
                  <a:txBody>
                    <a:bodyPr/>
                    <a:lstStyle/>
                    <a:p>
                      <a:r>
                        <a:rPr lang="nl-BE" sz="1600" dirty="0">
                          <a:solidFill>
                            <a:schemeClr val="tx1"/>
                          </a:solidFill>
                        </a:rPr>
                        <a:t>Store data</a:t>
                      </a:r>
                      <a:r>
                        <a:rPr lang="nl-BE" sz="1600" baseline="0" dirty="0">
                          <a:solidFill>
                            <a:schemeClr val="tx1"/>
                          </a:solidFill>
                        </a:rPr>
                        <a:t> over a longer period</a:t>
                      </a:r>
                      <a:endParaRPr lang="en-GB" sz="1600" dirty="0">
                        <a:solidFill>
                          <a:schemeClr val="tx1"/>
                        </a:solidFill>
                      </a:endParaRPr>
                    </a:p>
                  </a:txBody>
                  <a:tcPr/>
                </a:tc>
                <a:extLst>
                  <a:ext uri="{0D108BD9-81ED-4DB2-BD59-A6C34878D82A}">
                    <a16:rowId xmlns:a16="http://schemas.microsoft.com/office/drawing/2014/main" val="10002"/>
                  </a:ext>
                </a:extLst>
              </a:tr>
              <a:tr h="1584760">
                <a:tc>
                  <a:txBody>
                    <a:bodyPr/>
                    <a:lstStyle/>
                    <a:p>
                      <a:r>
                        <a:rPr lang="nl-BE" sz="1400" dirty="0">
                          <a:solidFill>
                            <a:schemeClr val="tx1"/>
                          </a:solidFill>
                        </a:rPr>
                        <a:t>What</a:t>
                      </a:r>
                      <a:r>
                        <a:rPr lang="nl-BE" sz="1400" baseline="0" dirty="0">
                          <a:solidFill>
                            <a:schemeClr val="tx1"/>
                          </a:solidFill>
                        </a:rPr>
                        <a:t> data</a:t>
                      </a:r>
                      <a:endParaRPr lang="en-GB" sz="1400" dirty="0">
                        <a:solidFill>
                          <a:schemeClr val="tx1"/>
                        </a:solidFill>
                      </a:endParaRPr>
                    </a:p>
                  </a:txBody>
                  <a:tcPr/>
                </a:tc>
                <a:tc>
                  <a:txBody>
                    <a:bodyPr/>
                    <a:lstStyle/>
                    <a:p>
                      <a:r>
                        <a:rPr lang="nl-BE" sz="1600" dirty="0">
                          <a:solidFill>
                            <a:schemeClr val="tx1"/>
                          </a:solidFill>
                        </a:rPr>
                        <a:t>Data relevant to crash analysis</a:t>
                      </a:r>
                    </a:p>
                    <a:p>
                      <a:pPr marL="171450" indent="-171450">
                        <a:buFontTx/>
                        <a:buChar char="-"/>
                      </a:pPr>
                      <a:r>
                        <a:rPr lang="nl-BE" sz="1400" dirty="0">
                          <a:solidFill>
                            <a:schemeClr val="tx1"/>
                          </a:solidFill>
                        </a:rPr>
                        <a:t>Vehicle speed</a:t>
                      </a:r>
                    </a:p>
                    <a:p>
                      <a:pPr marL="171450" indent="-171450">
                        <a:buFontTx/>
                        <a:buChar char="-"/>
                      </a:pPr>
                      <a:r>
                        <a:rPr lang="nl-BE" sz="1400" dirty="0">
                          <a:solidFill>
                            <a:schemeClr val="tx1"/>
                          </a:solidFill>
                        </a:rPr>
                        <a:t>Vehicle</a:t>
                      </a:r>
                      <a:r>
                        <a:rPr lang="nl-BE" sz="1400" baseline="0" dirty="0">
                          <a:solidFill>
                            <a:schemeClr val="tx1"/>
                          </a:solidFill>
                        </a:rPr>
                        <a:t> </a:t>
                      </a:r>
                      <a:r>
                        <a:rPr lang="nl-BE" sz="1400" dirty="0">
                          <a:solidFill>
                            <a:schemeClr val="tx1"/>
                          </a:solidFill>
                        </a:rPr>
                        <a:t>Speed reduction</a:t>
                      </a:r>
                    </a:p>
                    <a:p>
                      <a:pPr marL="171450" indent="-171450">
                        <a:buFontTx/>
                        <a:buChar char="-"/>
                      </a:pPr>
                      <a:r>
                        <a:rPr lang="nl-BE" sz="1400" dirty="0">
                          <a:solidFill>
                            <a:schemeClr val="tx1"/>
                          </a:solidFill>
                        </a:rPr>
                        <a:t>Engine throttle</a:t>
                      </a:r>
                    </a:p>
                    <a:p>
                      <a:pPr marL="171450" indent="-171450">
                        <a:buFontTx/>
                        <a:buChar char="-"/>
                      </a:pPr>
                      <a:r>
                        <a:rPr lang="nl-BE" sz="1400" dirty="0">
                          <a:solidFill>
                            <a:schemeClr val="tx1"/>
                          </a:solidFill>
                        </a:rPr>
                        <a:t>Service brake</a:t>
                      </a:r>
                    </a:p>
                    <a:p>
                      <a:pPr marL="171450" indent="-171450">
                        <a:buFontTx/>
                        <a:buChar char="-"/>
                      </a:pPr>
                      <a:r>
                        <a:rPr lang="nl-BE" sz="1400" dirty="0">
                          <a:solidFill>
                            <a:schemeClr val="tx1"/>
                          </a:solidFill>
                        </a:rPr>
                        <a:t>Ignition </a:t>
                      </a:r>
                    </a:p>
                    <a:p>
                      <a:pPr marL="171450" indent="-171450">
                        <a:buFontTx/>
                        <a:buChar char="-"/>
                      </a:pPr>
                      <a:r>
                        <a:rPr lang="nl-BE" sz="1400" dirty="0">
                          <a:solidFill>
                            <a:schemeClr val="tx1"/>
                          </a:solidFill>
                        </a:rPr>
                        <a:t>Airbag deployment</a:t>
                      </a:r>
                    </a:p>
                    <a:p>
                      <a:pPr marL="171450" indent="-171450">
                        <a:buFontTx/>
                        <a:buChar char="-"/>
                      </a:pPr>
                      <a:r>
                        <a:rPr lang="nl-BE" sz="1400" dirty="0">
                          <a:solidFill>
                            <a:schemeClr val="tx1"/>
                          </a:solidFill>
                        </a:rPr>
                        <a:t>..</a:t>
                      </a:r>
                      <a:endParaRPr lang="en-GB" sz="1400" dirty="0">
                        <a:solidFill>
                          <a:schemeClr val="tx1"/>
                        </a:solidFill>
                      </a:endParaRPr>
                    </a:p>
                  </a:txBody>
                  <a:tcPr/>
                </a:tc>
                <a:tc>
                  <a:txBody>
                    <a:bodyPr/>
                    <a:lstStyle/>
                    <a:p>
                      <a:r>
                        <a:rPr lang="nl-BE" sz="1600" dirty="0">
                          <a:solidFill>
                            <a:schemeClr val="tx1"/>
                          </a:solidFill>
                        </a:rPr>
                        <a:t>Data relevant</a:t>
                      </a:r>
                      <a:r>
                        <a:rPr lang="nl-BE" sz="1600" baseline="0" dirty="0">
                          <a:solidFill>
                            <a:schemeClr val="tx1"/>
                          </a:solidFill>
                        </a:rPr>
                        <a:t> to vehicle control:</a:t>
                      </a:r>
                    </a:p>
                    <a:p>
                      <a:pPr marL="285750" indent="-285750">
                        <a:buFontTx/>
                        <a:buChar char="-"/>
                      </a:pPr>
                      <a:r>
                        <a:rPr lang="nl-BE" sz="1400" baseline="0" dirty="0">
                          <a:solidFill>
                            <a:schemeClr val="tx1"/>
                          </a:solidFill>
                        </a:rPr>
                        <a:t>AD system ON/OFF </a:t>
                      </a:r>
                    </a:p>
                    <a:p>
                      <a:pPr marL="285750" indent="-285750">
                        <a:buFontTx/>
                        <a:buChar char="-"/>
                      </a:pPr>
                      <a:r>
                        <a:rPr lang="nl-BE" sz="1400" baseline="0" dirty="0">
                          <a:solidFill>
                            <a:schemeClr val="tx1"/>
                          </a:solidFill>
                        </a:rPr>
                        <a:t>Transition Demand</a:t>
                      </a:r>
                    </a:p>
                    <a:p>
                      <a:pPr marL="285750" indent="-285750">
                        <a:buFontTx/>
                        <a:buChar char="-"/>
                      </a:pPr>
                      <a:r>
                        <a:rPr lang="nl-BE" sz="1400" baseline="0" dirty="0">
                          <a:solidFill>
                            <a:schemeClr val="tx1"/>
                          </a:solidFill>
                        </a:rPr>
                        <a:t>Take Over</a:t>
                      </a:r>
                    </a:p>
                    <a:p>
                      <a:pPr marL="285750" indent="-285750">
                        <a:buFontTx/>
                        <a:buChar char="-"/>
                      </a:pPr>
                      <a:r>
                        <a:rPr lang="nl-BE" sz="1400" baseline="0" dirty="0">
                          <a:solidFill>
                            <a:schemeClr val="tx1"/>
                          </a:solidFill>
                        </a:rPr>
                        <a:t>Minimum Risk Manoeuver</a:t>
                      </a:r>
                    </a:p>
                    <a:p>
                      <a:pPr marL="285750" indent="-285750">
                        <a:buFontTx/>
                        <a:buChar char="-"/>
                      </a:pPr>
                      <a:r>
                        <a:rPr lang="nl-BE" sz="1400" baseline="0" dirty="0">
                          <a:solidFill>
                            <a:schemeClr val="tx1"/>
                          </a:solidFill>
                        </a:rPr>
                        <a:t>Repective data timestamps</a:t>
                      </a:r>
                      <a:endParaRPr lang="en-GB" sz="1400" dirty="0">
                        <a:solidFill>
                          <a:schemeClr val="tx1"/>
                        </a:solidFill>
                      </a:endParaRPr>
                    </a:p>
                  </a:txBody>
                  <a:tcPr/>
                </a:tc>
                <a:extLst>
                  <a:ext uri="{0D108BD9-81ED-4DB2-BD59-A6C34878D82A}">
                    <a16:rowId xmlns:a16="http://schemas.microsoft.com/office/drawing/2014/main" val="10003"/>
                  </a:ext>
                </a:extLst>
              </a:tr>
              <a:tr h="350875">
                <a:tc>
                  <a:txBody>
                    <a:bodyPr/>
                    <a:lstStyle/>
                    <a:p>
                      <a:r>
                        <a:rPr lang="nl-BE" sz="1400" dirty="0">
                          <a:solidFill>
                            <a:schemeClr val="tx1"/>
                          </a:solidFill>
                        </a:rPr>
                        <a:t>Reference</a:t>
                      </a:r>
                      <a:endParaRPr lang="en-GB" sz="1400" dirty="0">
                        <a:solidFill>
                          <a:schemeClr val="tx1"/>
                        </a:solidFill>
                      </a:endParaRPr>
                    </a:p>
                  </a:txBody>
                  <a:tcPr/>
                </a:tc>
                <a:tc>
                  <a:txBody>
                    <a:bodyPr/>
                    <a:lstStyle/>
                    <a:p>
                      <a:pPr algn="ctr"/>
                      <a:r>
                        <a:rPr lang="nl-BE" sz="1400" dirty="0">
                          <a:solidFill>
                            <a:schemeClr val="tx1"/>
                          </a:solidFill>
                        </a:rPr>
                        <a:t>FMVSS </a:t>
                      </a:r>
                      <a:r>
                        <a:rPr lang="en-GB" sz="1400" b="1" kern="1200" dirty="0">
                          <a:solidFill>
                            <a:schemeClr val="dk1"/>
                          </a:solidFill>
                          <a:latin typeface="+mn-lt"/>
                          <a:ea typeface="+mn-ea"/>
                          <a:cs typeface="+mn-cs"/>
                        </a:rPr>
                        <a:t>49 CFR Part 563</a:t>
                      </a:r>
                      <a:endParaRPr lang="en-GB" sz="1400" dirty="0">
                        <a:solidFill>
                          <a:schemeClr val="tx1"/>
                        </a:solidFill>
                      </a:endParaRPr>
                    </a:p>
                  </a:txBody>
                  <a:tcPr/>
                </a:tc>
                <a:tc>
                  <a:txBody>
                    <a:bodyPr/>
                    <a:lstStyle/>
                    <a:p>
                      <a:pPr algn="ctr"/>
                      <a:r>
                        <a:rPr lang="nl-BE" sz="1400" dirty="0">
                          <a:solidFill>
                            <a:schemeClr val="tx1"/>
                          </a:solidFill>
                        </a:rPr>
                        <a:t>To </a:t>
                      </a:r>
                      <a:r>
                        <a:rPr lang="nl-BE" sz="1400" dirty="0" err="1">
                          <a:solidFill>
                            <a:schemeClr val="tx1"/>
                          </a:solidFill>
                        </a:rPr>
                        <a:t>be</a:t>
                      </a:r>
                      <a:r>
                        <a:rPr lang="nl-BE" sz="1400" baseline="0" dirty="0">
                          <a:solidFill>
                            <a:schemeClr val="tx1"/>
                          </a:solidFill>
                        </a:rPr>
                        <a:t> </a:t>
                      </a:r>
                      <a:r>
                        <a:rPr lang="nl-BE" sz="1400" baseline="0" dirty="0" err="1">
                          <a:solidFill>
                            <a:schemeClr val="tx1"/>
                          </a:solidFill>
                        </a:rPr>
                        <a:t>discussed</a:t>
                      </a:r>
                      <a:r>
                        <a:rPr lang="nl-BE" sz="1400" baseline="0" dirty="0">
                          <a:solidFill>
                            <a:schemeClr val="tx1"/>
                          </a:solidFill>
                        </a:rPr>
                        <a:t>           (OICA proposal available)</a:t>
                      </a:r>
                      <a:endParaRPr lang="en-GB" sz="1400" dirty="0">
                        <a:solidFill>
                          <a:schemeClr val="tx1"/>
                        </a:solidFill>
                      </a:endParaRPr>
                    </a:p>
                  </a:txBody>
                  <a:tcPr/>
                </a:tc>
                <a:extLst>
                  <a:ext uri="{0D108BD9-81ED-4DB2-BD59-A6C34878D82A}">
                    <a16:rowId xmlns:a16="http://schemas.microsoft.com/office/drawing/2014/main" val="10004"/>
                  </a:ext>
                </a:extLst>
              </a:tr>
              <a:tr h="321354">
                <a:tc>
                  <a:txBody>
                    <a:bodyPr/>
                    <a:lstStyle/>
                    <a:p>
                      <a:r>
                        <a:rPr lang="nl-BE" sz="1400" dirty="0">
                          <a:solidFill>
                            <a:schemeClr val="tx1"/>
                          </a:solidFill>
                        </a:rPr>
                        <a:t>Application</a:t>
                      </a:r>
                      <a:r>
                        <a:rPr lang="nl-BE" sz="1400" baseline="0" dirty="0">
                          <a:solidFill>
                            <a:schemeClr val="tx1"/>
                          </a:solidFill>
                        </a:rPr>
                        <a:t> </a:t>
                      </a:r>
                      <a:endParaRPr lang="en-GB" sz="1400" dirty="0">
                        <a:solidFill>
                          <a:schemeClr val="tx1"/>
                        </a:solidFill>
                      </a:endParaRPr>
                    </a:p>
                  </a:txBody>
                  <a:tcPr/>
                </a:tc>
                <a:tc>
                  <a:txBody>
                    <a:bodyPr/>
                    <a:lstStyle/>
                    <a:p>
                      <a:endParaRPr lang="en-GB" sz="1400" dirty="0">
                        <a:solidFill>
                          <a:schemeClr val="tx1"/>
                        </a:solidFill>
                      </a:endParaRPr>
                    </a:p>
                  </a:txBody>
                  <a:tcPr/>
                </a:tc>
                <a:tc>
                  <a:txBody>
                    <a:bodyPr/>
                    <a:lstStyle/>
                    <a:p>
                      <a:endParaRPr lang="en-GB" sz="1400" dirty="0">
                        <a:solidFill>
                          <a:schemeClr val="tx1"/>
                        </a:solidFill>
                      </a:endParaRPr>
                    </a:p>
                  </a:txBody>
                  <a:tcPr/>
                </a:tc>
                <a:extLst>
                  <a:ext uri="{0D108BD9-81ED-4DB2-BD59-A6C34878D82A}">
                    <a16:rowId xmlns:a16="http://schemas.microsoft.com/office/drawing/2014/main" val="10005"/>
                  </a:ext>
                </a:extLst>
              </a:tr>
              <a:tr h="321354">
                <a:tc>
                  <a:txBody>
                    <a:bodyPr/>
                    <a:lstStyle/>
                    <a:p>
                      <a:pPr algn="r"/>
                      <a:r>
                        <a:rPr lang="nl-BE" sz="1400" dirty="0">
                          <a:solidFill>
                            <a:schemeClr val="tx1"/>
                          </a:solidFill>
                        </a:rPr>
                        <a:t>“conventional vehicle”</a:t>
                      </a:r>
                      <a:endParaRPr lang="en-GB" sz="1400" dirty="0">
                        <a:solidFill>
                          <a:schemeClr val="tx1"/>
                        </a:solidFill>
                      </a:endParaRPr>
                    </a:p>
                  </a:txBody>
                  <a:tcPr/>
                </a:tc>
                <a:tc>
                  <a:txBody>
                    <a:bodyPr/>
                    <a:lstStyle/>
                    <a:p>
                      <a:pPr algn="ctr"/>
                      <a:r>
                        <a:rPr lang="nl-BE" sz="1400" dirty="0">
                          <a:solidFill>
                            <a:schemeClr val="tx1"/>
                          </a:solidFill>
                        </a:rPr>
                        <a:t>Applicable</a:t>
                      </a:r>
                      <a:endParaRPr lang="en-GB" sz="1400" dirty="0">
                        <a:solidFill>
                          <a:schemeClr val="tx1"/>
                        </a:solidFill>
                      </a:endParaRPr>
                    </a:p>
                  </a:txBody>
                  <a:tcPr/>
                </a:tc>
                <a:tc>
                  <a:txBody>
                    <a:bodyPr/>
                    <a:lstStyle/>
                    <a:p>
                      <a:pPr algn="ctr"/>
                      <a:r>
                        <a:rPr lang="nl-BE" sz="1400" dirty="0">
                          <a:solidFill>
                            <a:schemeClr val="tx1"/>
                          </a:solidFill>
                        </a:rPr>
                        <a:t>No need</a:t>
                      </a:r>
                      <a:endParaRPr lang="en-GB" sz="1400" dirty="0">
                        <a:solidFill>
                          <a:schemeClr val="tx1"/>
                        </a:solidFill>
                      </a:endParaRPr>
                    </a:p>
                  </a:txBody>
                  <a:tcPr/>
                </a:tc>
                <a:extLst>
                  <a:ext uri="{0D108BD9-81ED-4DB2-BD59-A6C34878D82A}">
                    <a16:rowId xmlns:a16="http://schemas.microsoft.com/office/drawing/2014/main" val="10006"/>
                  </a:ext>
                </a:extLst>
              </a:tr>
              <a:tr h="449015">
                <a:tc>
                  <a:txBody>
                    <a:bodyPr/>
                    <a:lstStyle/>
                    <a:p>
                      <a:pPr algn="r"/>
                      <a:r>
                        <a:rPr lang="nl-BE" sz="1400" dirty="0">
                          <a:solidFill>
                            <a:schemeClr val="tx1"/>
                          </a:solidFill>
                        </a:rPr>
                        <a:t>“vehicle with Automated Driving function</a:t>
                      </a:r>
                      <a:r>
                        <a:rPr lang="nl-BE" sz="1400" baseline="0" dirty="0">
                          <a:solidFill>
                            <a:schemeClr val="tx1"/>
                          </a:solidFill>
                        </a:rPr>
                        <a:t>” (LEV3, 4 &amp; 5)</a:t>
                      </a:r>
                      <a:endParaRPr lang="en-GB" sz="1400" dirty="0">
                        <a:solidFill>
                          <a:schemeClr val="tx1"/>
                        </a:solidFill>
                      </a:endParaRPr>
                    </a:p>
                  </a:txBody>
                  <a:tcPr/>
                </a:tc>
                <a:tc>
                  <a:txBody>
                    <a:bodyPr/>
                    <a:lstStyle/>
                    <a:p>
                      <a:pPr algn="ctr"/>
                      <a:r>
                        <a:rPr lang="nl-BE" sz="1400" dirty="0">
                          <a:solidFill>
                            <a:schemeClr val="tx1"/>
                          </a:solidFill>
                        </a:rPr>
                        <a:t>Applicable</a:t>
                      </a:r>
                      <a:endParaRPr lang="en-GB" sz="1400" dirty="0">
                        <a:solidFill>
                          <a:schemeClr val="tx1"/>
                        </a:solidFill>
                      </a:endParaRPr>
                    </a:p>
                  </a:txBody>
                  <a:tcPr/>
                </a:tc>
                <a:tc>
                  <a:txBody>
                    <a:bodyPr/>
                    <a:lstStyle/>
                    <a:p>
                      <a:pPr algn="ctr"/>
                      <a:r>
                        <a:rPr lang="nl-BE" sz="1400" dirty="0">
                          <a:solidFill>
                            <a:schemeClr val="tx1"/>
                          </a:solidFill>
                        </a:rPr>
                        <a:t>Applicable</a:t>
                      </a:r>
                      <a:endParaRPr lang="en-GB" sz="1400" dirty="0">
                        <a:solidFill>
                          <a:schemeClr val="tx1"/>
                        </a:solidFill>
                      </a:endParaRPr>
                    </a:p>
                  </a:txBody>
                  <a:tcPr/>
                </a:tc>
                <a:extLst>
                  <a:ext uri="{0D108BD9-81ED-4DB2-BD59-A6C34878D82A}">
                    <a16:rowId xmlns:a16="http://schemas.microsoft.com/office/drawing/2014/main" val="10007"/>
                  </a:ext>
                </a:extLst>
              </a:tr>
            </a:tbl>
          </a:graphicData>
        </a:graphic>
      </p:graphicFrame>
      <p:sp>
        <p:nvSpPr>
          <p:cNvPr id="4" name="Rechteck 3"/>
          <p:cNvSpPr/>
          <p:nvPr/>
        </p:nvSpPr>
        <p:spPr>
          <a:xfrm>
            <a:off x="7375664" y="1008466"/>
            <a:ext cx="4617861" cy="4618070"/>
          </a:xfrm>
          <a:prstGeom prst="rect">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ZoneTexte 4">
            <a:extLst>
              <a:ext uri="{FF2B5EF4-FFF2-40B4-BE49-F238E27FC236}">
                <a16:creationId xmlns:a16="http://schemas.microsoft.com/office/drawing/2014/main" id="{CB8ADE51-4BB9-48C7-9DA4-51D0BD70EA5C}"/>
              </a:ext>
            </a:extLst>
          </p:cNvPr>
          <p:cNvSpPr txBox="1"/>
          <p:nvPr/>
        </p:nvSpPr>
        <p:spPr>
          <a:xfrm>
            <a:off x="194647" y="5701985"/>
            <a:ext cx="11522149" cy="1400383"/>
          </a:xfrm>
          <a:prstGeom prst="rect">
            <a:avLst/>
          </a:prstGeom>
          <a:noFill/>
        </p:spPr>
        <p:txBody>
          <a:bodyPr wrap="square" rtlCol="0">
            <a:spAutoFit/>
          </a:bodyPr>
          <a:lstStyle/>
          <a:p>
            <a:r>
              <a:rPr lang="en-US" sz="2000" b="1" dirty="0">
                <a:solidFill>
                  <a:srgbClr val="FF0000"/>
                </a:solidFill>
                <a:latin typeface="Arial" panose="020B0604020202020204" pitchFamily="34" charset="0"/>
                <a:cs typeface="Arial" panose="020B0604020202020204" pitchFamily="34" charset="0"/>
              </a:rPr>
              <a:t>Proposed strategy for Automated </a:t>
            </a:r>
            <a:r>
              <a:rPr lang="en-US" sz="2000" b="1">
                <a:solidFill>
                  <a:srgbClr val="FF0000"/>
                </a:solidFill>
                <a:latin typeface="Arial" panose="020B0604020202020204" pitchFamily="34" charset="0"/>
                <a:cs typeface="Arial" panose="020B0604020202020204" pitchFamily="34" charset="0"/>
              </a:rPr>
              <a:t>Driving functionalities:</a:t>
            </a:r>
            <a:endParaRPr lang="en-US" sz="2000" b="1" dirty="0">
              <a:solidFill>
                <a:srgbClr val="FF0000"/>
              </a:solidFill>
              <a:latin typeface="Arial" panose="020B0604020202020204" pitchFamily="34" charset="0"/>
              <a:cs typeface="Arial" panose="020B0604020202020204" pitchFamily="34" charset="0"/>
            </a:endParaRPr>
          </a:p>
          <a:p>
            <a:r>
              <a:rPr lang="en-US" sz="500" b="1" dirty="0">
                <a:solidFill>
                  <a:srgbClr val="FF0000"/>
                </a:solidFill>
                <a:latin typeface="Arial" panose="020B0604020202020204" pitchFamily="34" charset="0"/>
                <a:cs typeface="Arial" panose="020B0604020202020204" pitchFamily="34" charset="0"/>
              </a:rPr>
              <a:t> </a:t>
            </a:r>
          </a:p>
          <a:p>
            <a:pPr marL="355600" lvl="6" indent="-177800">
              <a:buFontTx/>
              <a:buChar char="-"/>
            </a:pPr>
            <a:r>
              <a:rPr lang="en-US" sz="2000" b="1" dirty="0">
                <a:solidFill>
                  <a:srgbClr val="FF0000"/>
                </a:solidFill>
                <a:latin typeface="Arial" panose="020B0604020202020204" pitchFamily="34" charset="0"/>
                <a:cs typeface="Arial" panose="020B0604020202020204" pitchFamily="34" charset="0"/>
              </a:rPr>
              <a:t>Implement the concept of DSSAD in ACSF </a:t>
            </a:r>
            <a:r>
              <a:rPr lang="en-US" sz="2000" b="1">
                <a:solidFill>
                  <a:srgbClr val="FF0000"/>
                </a:solidFill>
                <a:latin typeface="Arial" panose="020B0604020202020204" pitchFamily="34" charset="0"/>
                <a:cs typeface="Arial" panose="020B0604020202020204" pitchFamily="34" charset="0"/>
              </a:rPr>
              <a:t>B2 Level 3 – highway application </a:t>
            </a:r>
            <a:r>
              <a:rPr lang="en-US" sz="2000">
                <a:solidFill>
                  <a:srgbClr val="FF0000"/>
                </a:solidFill>
                <a:latin typeface="Arial" panose="020B0604020202020204" pitchFamily="34" charset="0"/>
                <a:cs typeface="Arial" panose="020B0604020202020204" pitchFamily="34" charset="0"/>
              </a:rPr>
              <a:t>(</a:t>
            </a:r>
            <a:r>
              <a:rPr lang="en-US" sz="2000" i="1">
                <a:solidFill>
                  <a:srgbClr val="FF0000"/>
                </a:solidFill>
                <a:latin typeface="Arial" panose="020B0604020202020204" pitchFamily="34" charset="0"/>
                <a:cs typeface="Arial" panose="020B0604020202020204" pitchFamily="34" charset="0"/>
              </a:rPr>
              <a:t>short </a:t>
            </a:r>
            <a:r>
              <a:rPr lang="en-US" sz="2000" i="1" dirty="0">
                <a:solidFill>
                  <a:srgbClr val="FF0000"/>
                </a:solidFill>
                <a:latin typeface="Arial" panose="020B0604020202020204" pitchFamily="34" charset="0"/>
                <a:cs typeface="Arial" panose="020B0604020202020204" pitchFamily="34" charset="0"/>
              </a:rPr>
              <a:t>term</a:t>
            </a:r>
            <a:r>
              <a:rPr lang="en-US" sz="2000">
                <a:solidFill>
                  <a:srgbClr val="FF0000"/>
                </a:solidFill>
                <a:latin typeface="Arial" panose="020B0604020202020204" pitchFamily="34" charset="0"/>
                <a:cs typeface="Arial" panose="020B0604020202020204" pitchFamily="34" charset="0"/>
              </a:rPr>
              <a:t>)</a:t>
            </a:r>
            <a:r>
              <a:rPr lang="en-US" sz="2000" b="1">
                <a:solidFill>
                  <a:srgbClr val="FF0000"/>
                </a:solidFill>
                <a:latin typeface="Arial" panose="020B0604020202020204" pitchFamily="34" charset="0"/>
                <a:cs typeface="Arial" panose="020B0604020202020204" pitchFamily="34" charset="0"/>
              </a:rPr>
              <a:t> </a:t>
            </a:r>
            <a:br>
              <a:rPr lang="en-US" sz="2000" b="1">
                <a:solidFill>
                  <a:srgbClr val="FF0000"/>
                </a:solidFill>
                <a:latin typeface="Arial" panose="020B0604020202020204" pitchFamily="34" charset="0"/>
                <a:cs typeface="Arial" panose="020B0604020202020204" pitchFamily="34" charset="0"/>
              </a:rPr>
            </a:br>
            <a:r>
              <a:rPr lang="en-US" sz="2000" b="1">
                <a:solidFill>
                  <a:srgbClr val="FF0000"/>
                </a:solidFill>
                <a:latin typeface="Arial" panose="020B0604020202020204" pitchFamily="34" charset="0"/>
                <a:cs typeface="Arial" panose="020B0604020202020204" pitchFamily="34" charset="0"/>
              </a:rPr>
              <a:t>&amp; </a:t>
            </a:r>
            <a:r>
              <a:rPr lang="en-US" sz="2000" b="1" dirty="0">
                <a:solidFill>
                  <a:srgbClr val="FF0000"/>
                </a:solidFill>
                <a:latin typeface="Arial" panose="020B0604020202020204" pitchFamily="34" charset="0"/>
                <a:cs typeface="Arial" panose="020B0604020202020204" pitchFamily="34" charset="0"/>
              </a:rPr>
              <a:t>in “horizontal regulation on Automated Driving” </a:t>
            </a:r>
            <a:r>
              <a:rPr lang="en-US" sz="2000">
                <a:solidFill>
                  <a:srgbClr val="FF0000"/>
                </a:solidFill>
                <a:latin typeface="Arial" panose="020B0604020202020204" pitchFamily="34" charset="0"/>
                <a:cs typeface="Arial" panose="020B0604020202020204" pitchFamily="34" charset="0"/>
              </a:rPr>
              <a:t>(</a:t>
            </a:r>
            <a:r>
              <a:rPr lang="en-US" sz="2000" i="1">
                <a:solidFill>
                  <a:srgbClr val="FF0000"/>
                </a:solidFill>
                <a:latin typeface="Arial" panose="020B0604020202020204" pitchFamily="34" charset="0"/>
                <a:cs typeface="Arial" panose="020B0604020202020204" pitchFamily="34" charset="0"/>
              </a:rPr>
              <a:t>mid </a:t>
            </a:r>
            <a:r>
              <a:rPr lang="en-US" sz="2000" i="1" dirty="0">
                <a:solidFill>
                  <a:srgbClr val="FF0000"/>
                </a:solidFill>
                <a:latin typeface="Arial" panose="020B0604020202020204" pitchFamily="34" charset="0"/>
                <a:cs typeface="Arial" panose="020B0604020202020204" pitchFamily="34" charset="0"/>
              </a:rPr>
              <a:t>term</a:t>
            </a:r>
            <a:r>
              <a:rPr lang="en-US" sz="2000" dirty="0">
                <a:solidFill>
                  <a:srgbClr val="FF0000"/>
                </a:solidFill>
                <a:latin typeface="Arial" panose="020B0604020202020204" pitchFamily="34" charset="0"/>
                <a:cs typeface="Arial" panose="020B0604020202020204" pitchFamily="34" charset="0"/>
              </a:rPr>
              <a:t>) </a:t>
            </a:r>
            <a:endParaRPr lang="en-US" sz="2000" dirty="0">
              <a:solidFill>
                <a:prstClr val="black"/>
              </a:solidFill>
              <a:latin typeface="Arial" panose="020B0604020202020204" pitchFamily="34" charset="0"/>
              <a:cs typeface="Arial" panose="020B0604020202020204" pitchFamily="34" charset="0"/>
            </a:endParaRPr>
          </a:p>
          <a:p>
            <a:endParaRPr lang="fr-FR" sz="2000" dirty="0"/>
          </a:p>
        </p:txBody>
      </p:sp>
    </p:spTree>
    <p:extLst>
      <p:ext uri="{BB962C8B-B14F-4D97-AF65-F5344CB8AC3E}">
        <p14:creationId xmlns:p14="http://schemas.microsoft.com/office/powerpoint/2010/main" val="424828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231821" y="1171977"/>
            <a:ext cx="11706894"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latin typeface="Arial" panose="020B0604020202020204" pitchFamily="34" charset="0"/>
                <a:cs typeface="Arial" panose="020B0604020202020204" pitchFamily="34" charset="0"/>
              </a:rPr>
              <a:t>ANNEXES</a:t>
            </a:r>
            <a:endParaRPr lang="fr-FR" sz="1600" dirty="0">
              <a:solidFill>
                <a:schemeClr val="tx1"/>
              </a:solidFill>
              <a:latin typeface="Arial" panose="020B0604020202020204" pitchFamily="34" charset="0"/>
              <a:cs typeface="Arial" panose="020B0604020202020204" pitchFamily="34" charset="0"/>
            </a:endParaRPr>
          </a:p>
        </p:txBody>
      </p:sp>
      <p:sp>
        <p:nvSpPr>
          <p:cNvPr id="2" name="Ellipse 1"/>
          <p:cNvSpPr/>
          <p:nvPr/>
        </p:nvSpPr>
        <p:spPr>
          <a:xfrm>
            <a:off x="1687132" y="130859"/>
            <a:ext cx="8703090" cy="88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DATA STORAGE FOR AUTOMATED DRIVING</a:t>
            </a:r>
          </a:p>
        </p:txBody>
      </p:sp>
    </p:spTree>
    <p:extLst>
      <p:ext uri="{BB962C8B-B14F-4D97-AF65-F5344CB8AC3E}">
        <p14:creationId xmlns:p14="http://schemas.microsoft.com/office/powerpoint/2010/main" val="48854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231821" y="1184856"/>
            <a:ext cx="11706894" cy="5434885"/>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a:solidFill>
                  <a:schemeClr val="tx1"/>
                </a:solidFill>
                <a:latin typeface="Arial" panose="020B0604020202020204" pitchFamily="34" charset="0"/>
                <a:cs typeface="Arial" panose="020B0604020202020204" pitchFamily="34" charset="0"/>
              </a:rPr>
              <a:t>Data</a:t>
            </a:r>
            <a:r>
              <a:rPr lang="fr-FR" sz="1400" dirty="0">
                <a:solidFill>
                  <a:schemeClr val="tx1"/>
                </a:solidFill>
                <a:latin typeface="Arial" panose="020B0604020202020204" pitchFamily="34" charset="0"/>
                <a:cs typeface="Arial" panose="020B0604020202020204" pitchFamily="34" charset="0"/>
              </a:rPr>
              <a:t> : data to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displayed</a:t>
            </a:r>
            <a:r>
              <a:rPr lang="fr-FR" sz="1400" dirty="0">
                <a:solidFill>
                  <a:schemeClr val="tx1"/>
                </a:solidFill>
                <a:latin typeface="Arial" panose="020B0604020202020204" pitchFamily="34" charset="0"/>
                <a:cs typeface="Arial" panose="020B0604020202020204" pitchFamily="34" charset="0"/>
              </a:rPr>
              <a:t> or </a:t>
            </a:r>
            <a:r>
              <a:rPr lang="fr-FR" sz="1400" dirty="0" err="1">
                <a:solidFill>
                  <a:schemeClr val="tx1"/>
                </a:solidFill>
                <a:latin typeface="Arial" panose="020B0604020202020204" pitchFamily="34" charset="0"/>
                <a:cs typeface="Arial" panose="020B0604020202020204" pitchFamily="34" charset="0"/>
              </a:rPr>
              <a:t>utilized</a:t>
            </a:r>
            <a:r>
              <a:rPr lang="fr-FR" sz="1400" dirty="0">
                <a:solidFill>
                  <a:schemeClr val="tx1"/>
                </a:solidFill>
                <a:latin typeface="Arial" panose="020B0604020202020204" pitchFamily="34" charset="0"/>
                <a:cs typeface="Arial" panose="020B0604020202020204" pitchFamily="34" charset="0"/>
              </a:rPr>
              <a:t> by </a:t>
            </a:r>
            <a:r>
              <a:rPr lang="fr-FR" sz="1400" dirty="0" err="1">
                <a:solidFill>
                  <a:schemeClr val="tx1"/>
                </a:solidFill>
                <a:latin typeface="Arial" panose="020B0604020202020204" pitchFamily="34" charset="0"/>
                <a:cs typeface="Arial" panose="020B0604020202020204" pitchFamily="34" charset="0"/>
              </a:rPr>
              <a:t>some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CPUs</a:t>
            </a:r>
            <a:r>
              <a:rPr lang="fr-FR" sz="1400" dirty="0">
                <a:solidFill>
                  <a:schemeClr val="tx1"/>
                </a:solidFill>
                <a:latin typeface="Arial" panose="020B0604020202020204" pitchFamily="34" charset="0"/>
                <a:cs typeface="Arial" panose="020B0604020202020204" pitchFamily="34" charset="0"/>
              </a:rPr>
              <a:t> of the </a:t>
            </a:r>
            <a:r>
              <a:rPr lang="fr-FR" sz="1400" dirty="0" err="1">
                <a:solidFill>
                  <a:schemeClr val="tx1"/>
                </a:solidFill>
                <a:latin typeface="Arial" panose="020B0604020202020204" pitchFamily="34" charset="0"/>
                <a:cs typeface="Arial" panose="020B0604020202020204" pitchFamily="34" charset="0"/>
              </a:rPr>
              <a:t>vehicle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e.g</a:t>
            </a:r>
            <a:r>
              <a:rPr lang="fr-FR" sz="1400" dirty="0">
                <a:solidFill>
                  <a:schemeClr val="tx1"/>
                </a:solidFill>
                <a:latin typeface="Arial" panose="020B0604020202020204" pitchFamily="34" charset="0"/>
                <a:cs typeface="Arial" panose="020B0604020202020204" pitchFamily="34" charset="0"/>
              </a:rPr>
              <a:t>. « speed of </a:t>
            </a:r>
            <a:r>
              <a:rPr lang="fr-FR" sz="1400" dirty="0" err="1">
                <a:solidFill>
                  <a:schemeClr val="tx1"/>
                </a:solidFill>
                <a:latin typeface="Arial" panose="020B0604020202020204" pitchFamily="34" charset="0"/>
                <a:cs typeface="Arial" panose="020B0604020202020204" pitchFamily="34" charset="0"/>
              </a:rPr>
              <a:t>vehicle</a:t>
            </a:r>
            <a:r>
              <a:rPr lang="fr-FR" sz="1400" dirty="0">
                <a:solidFill>
                  <a:schemeClr val="tx1"/>
                </a:solidFill>
                <a:latin typeface="Arial" panose="020B0604020202020204" pitchFamily="34" charset="0"/>
                <a:cs typeface="Arial" panose="020B0604020202020204" pitchFamily="34" charset="0"/>
              </a:rPr>
              <a:t> »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the information </a:t>
            </a:r>
            <a:r>
              <a:rPr lang="fr-FR" sz="1400" dirty="0" err="1">
                <a:solidFill>
                  <a:schemeClr val="tx1"/>
                </a:solidFill>
                <a:latin typeface="Arial" panose="020B0604020202020204" pitchFamily="34" charset="0"/>
                <a:cs typeface="Arial" panose="020B0604020202020204" pitchFamily="34" charset="0"/>
              </a:rPr>
              <a:t>that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displayed</a:t>
            </a:r>
            <a:r>
              <a:rPr lang="fr-FR" sz="1400" dirty="0">
                <a:solidFill>
                  <a:schemeClr val="tx1"/>
                </a:solidFill>
                <a:latin typeface="Arial" panose="020B0604020202020204" pitchFamily="34" charset="0"/>
                <a:cs typeface="Arial" panose="020B0604020202020204" pitchFamily="34" charset="0"/>
              </a:rPr>
              <a:t> to the driver </a:t>
            </a:r>
            <a:r>
              <a:rPr lang="fr-FR" sz="1400" dirty="0" err="1">
                <a:solidFill>
                  <a:schemeClr val="tx1"/>
                </a:solidFill>
                <a:latin typeface="Arial" panose="020B0604020202020204" pitchFamily="34" charset="0"/>
                <a:cs typeface="Arial" panose="020B0604020202020204" pitchFamily="34" charset="0"/>
              </a:rPr>
              <a:t>through</a:t>
            </a:r>
            <a:r>
              <a:rPr lang="fr-FR" sz="1400" dirty="0">
                <a:solidFill>
                  <a:schemeClr val="tx1"/>
                </a:solidFill>
                <a:latin typeface="Arial" panose="020B0604020202020204" pitchFamily="34" charset="0"/>
                <a:cs typeface="Arial" panose="020B0604020202020204" pitchFamily="34" charset="0"/>
              </a:rPr>
              <a:t> the </a:t>
            </a:r>
            <a:r>
              <a:rPr lang="fr-FR" sz="1400" dirty="0" err="1">
                <a:solidFill>
                  <a:schemeClr val="tx1"/>
                </a:solidFill>
                <a:latin typeface="Arial" panose="020B0604020202020204" pitchFamily="34" charset="0"/>
                <a:cs typeface="Arial" panose="020B0604020202020204" pitchFamily="34" charset="0"/>
              </a:rPr>
              <a:t>speedometer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with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tolerance</a:t>
            </a:r>
            <a:r>
              <a:rPr lang="fr-FR" sz="1400" dirty="0">
                <a:solidFill>
                  <a:schemeClr val="tx1"/>
                </a:solidFill>
                <a:latin typeface="Arial" panose="020B0604020202020204" pitchFamily="34" charset="0"/>
                <a:cs typeface="Arial" panose="020B0604020202020204" pitchFamily="34" charset="0"/>
              </a:rPr>
              <a:t> as </a:t>
            </a:r>
            <a:r>
              <a:rPr lang="fr-FR" sz="1400" dirty="0" err="1">
                <a:solidFill>
                  <a:schemeClr val="tx1"/>
                </a:solidFill>
                <a:latin typeface="Arial" panose="020B0604020202020204" pitchFamily="34" charset="0"/>
                <a:cs typeface="Arial" panose="020B0604020202020204" pitchFamily="34" charset="0"/>
              </a:rPr>
              <a:t>given</a:t>
            </a:r>
            <a:r>
              <a:rPr lang="fr-FR" sz="1400" dirty="0">
                <a:solidFill>
                  <a:schemeClr val="tx1"/>
                </a:solidFill>
                <a:latin typeface="Arial" panose="020B0604020202020204" pitchFamily="34" charset="0"/>
                <a:cs typeface="Arial" panose="020B0604020202020204" pitchFamily="34" charset="0"/>
              </a:rPr>
              <a:t> by UNECE R39. It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not the </a:t>
            </a:r>
            <a:r>
              <a:rPr lang="fr-FR" sz="1400" dirty="0" err="1">
                <a:solidFill>
                  <a:schemeClr val="tx1"/>
                </a:solidFill>
                <a:latin typeface="Arial" panose="020B0604020202020204" pitchFamily="34" charset="0"/>
                <a:cs typeface="Arial" panose="020B0604020202020204" pitchFamily="34" charset="0"/>
              </a:rPr>
              <a:t>absolute</a:t>
            </a:r>
            <a:r>
              <a:rPr lang="fr-FR" sz="1400" dirty="0">
                <a:solidFill>
                  <a:schemeClr val="tx1"/>
                </a:solidFill>
                <a:latin typeface="Arial" panose="020B0604020202020204" pitchFamily="34" charset="0"/>
                <a:cs typeface="Arial" panose="020B0604020202020204" pitchFamily="34" charset="0"/>
              </a:rPr>
              <a:t> speed of the car)</a:t>
            </a:r>
          </a:p>
          <a:p>
            <a:r>
              <a:rPr lang="fr-FR" sz="600" dirty="0">
                <a:solidFill>
                  <a:schemeClr val="tx1"/>
                </a:solidFill>
                <a:latin typeface="Arial" panose="020B0604020202020204" pitchFamily="34" charset="0"/>
                <a:cs typeface="Arial" panose="020B0604020202020204" pitchFamily="34" charset="0"/>
              </a:rPr>
              <a:t>     </a:t>
            </a:r>
          </a:p>
          <a:p>
            <a:r>
              <a:rPr lang="fr-FR" sz="1400" b="1" dirty="0" err="1">
                <a:solidFill>
                  <a:schemeClr val="tx1"/>
                </a:solidFill>
                <a:latin typeface="Arial" panose="020B0604020202020204" pitchFamily="34" charset="0"/>
                <a:cs typeface="Arial" panose="020B0604020202020204" pitchFamily="34" charset="0"/>
              </a:rPr>
              <a:t>recording</a:t>
            </a:r>
            <a:r>
              <a:rPr lang="fr-FR" sz="1400" b="1" dirty="0">
                <a:solidFill>
                  <a:schemeClr val="tx1"/>
                </a:solidFill>
                <a:latin typeface="Arial" panose="020B0604020202020204" pitchFamily="34" charset="0"/>
                <a:cs typeface="Arial" panose="020B0604020202020204" pitchFamily="34" charset="0"/>
              </a:rPr>
              <a:t> data </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keeping</a:t>
            </a:r>
            <a:r>
              <a:rPr lang="fr-FR" sz="1400" dirty="0">
                <a:solidFill>
                  <a:schemeClr val="tx1"/>
                </a:solidFill>
                <a:latin typeface="Arial" panose="020B0604020202020204" pitchFamily="34" charset="0"/>
                <a:cs typeface="Arial" panose="020B0604020202020204" pitchFamily="34" charset="0"/>
              </a:rPr>
              <a:t> the instant value of </a:t>
            </a:r>
            <a:r>
              <a:rPr lang="fr-FR" sz="1400" dirty="0" err="1">
                <a:solidFill>
                  <a:schemeClr val="tx1"/>
                </a:solidFill>
                <a:latin typeface="Arial" panose="020B0604020202020204" pitchFamily="34" charset="0"/>
                <a:cs typeface="Arial" panose="020B0604020202020204" pitchFamily="34" charset="0"/>
              </a:rPr>
              <a:t>several</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continuous</a:t>
            </a:r>
            <a:r>
              <a:rPr lang="fr-FR" sz="1400" dirty="0">
                <a:solidFill>
                  <a:schemeClr val="tx1"/>
                </a:solidFill>
                <a:latin typeface="Arial" panose="020B0604020202020204" pitchFamily="34" charset="0"/>
                <a:cs typeface="Arial" panose="020B0604020202020204" pitchFamily="34" charset="0"/>
              </a:rPr>
              <a:t> information or an instant message (</a:t>
            </a:r>
            <a:r>
              <a:rPr lang="fr-FR" sz="1400" dirty="0" err="1">
                <a:solidFill>
                  <a:schemeClr val="tx1"/>
                </a:solidFill>
                <a:latin typeface="Arial" panose="020B0604020202020204" pitchFamily="34" charset="0"/>
                <a:cs typeface="Arial" panose="020B0604020202020204" pitchFamily="34" charset="0"/>
              </a:rPr>
              <a:t>both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available</a:t>
            </a:r>
            <a:r>
              <a:rPr lang="fr-FR" sz="1400" dirty="0">
                <a:solidFill>
                  <a:schemeClr val="tx1"/>
                </a:solidFill>
                <a:latin typeface="Arial" panose="020B0604020202020204" pitchFamily="34" charset="0"/>
                <a:cs typeface="Arial" panose="020B0604020202020204" pitchFamily="34" charset="0"/>
              </a:rPr>
              <a:t> in the </a:t>
            </a:r>
            <a:r>
              <a:rPr lang="fr-FR" sz="1400" dirty="0" err="1">
                <a:solidFill>
                  <a:schemeClr val="tx1"/>
                </a:solidFill>
                <a:latin typeface="Arial" panose="020B0604020202020204" pitchFamily="34" charset="0"/>
                <a:cs typeface="Arial" panose="020B0604020202020204" pitchFamily="34" charset="0"/>
              </a:rPr>
              <a:t>vehicle’s</a:t>
            </a:r>
            <a:r>
              <a:rPr lang="fr-FR" sz="1400" dirty="0">
                <a:solidFill>
                  <a:schemeClr val="tx1"/>
                </a:solidFill>
                <a:latin typeface="Arial" panose="020B0604020202020204" pitchFamily="34" charset="0"/>
                <a:cs typeface="Arial" panose="020B0604020202020204" pitchFamily="34" charset="0"/>
              </a:rPr>
              <a:t> CAN or </a:t>
            </a:r>
            <a:r>
              <a:rPr lang="fr-FR" sz="1400" dirty="0" err="1">
                <a:solidFill>
                  <a:schemeClr val="tx1"/>
                </a:solidFill>
                <a:latin typeface="Arial" panose="020B0604020202020204" pitchFamily="34" charset="0"/>
                <a:cs typeface="Arial" panose="020B0604020202020204" pitchFamily="34" charset="0"/>
              </a:rPr>
              <a:t>ECUs</a:t>
            </a:r>
            <a:r>
              <a:rPr lang="fr-FR" sz="1400" dirty="0">
                <a:solidFill>
                  <a:schemeClr val="tx1"/>
                </a:solidFill>
                <a:latin typeface="Arial" panose="020B0604020202020204" pitchFamily="34" charset="0"/>
                <a:cs typeface="Arial" panose="020B0604020202020204" pitchFamily="34" charset="0"/>
              </a:rPr>
              <a:t>) in a volatil memory. </a:t>
            </a:r>
            <a:r>
              <a:rPr lang="fr-FR" sz="1400" dirty="0" err="1">
                <a:solidFill>
                  <a:schemeClr val="tx1"/>
                </a:solidFill>
                <a:latin typeface="Arial" panose="020B0604020202020204" pitchFamily="34" charset="0"/>
                <a:cs typeface="Arial" panose="020B0604020202020204" pitchFamily="34" charset="0"/>
              </a:rPr>
              <a:t>These</a:t>
            </a:r>
            <a:r>
              <a:rPr lang="fr-FR" sz="1400" dirty="0">
                <a:solidFill>
                  <a:schemeClr val="tx1"/>
                </a:solidFill>
                <a:latin typeface="Arial" panose="020B0604020202020204" pitchFamily="34" charset="0"/>
                <a:cs typeface="Arial" panose="020B0604020202020204" pitchFamily="34" charset="0"/>
              </a:rPr>
              <a:t> data </a:t>
            </a:r>
            <a:r>
              <a:rPr lang="fr-FR" sz="1400" dirty="0" err="1">
                <a:solidFill>
                  <a:schemeClr val="tx1"/>
                </a:solidFill>
                <a:latin typeface="Arial" panose="020B0604020202020204" pitchFamily="34" charset="0"/>
                <a:cs typeface="Arial" panose="020B0604020202020204" pitchFamily="34" charset="0"/>
              </a:rPr>
              <a:t>may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recorded</a:t>
            </a:r>
            <a:r>
              <a:rPr lang="fr-FR" sz="1400" dirty="0">
                <a:solidFill>
                  <a:schemeClr val="tx1"/>
                </a:solidFill>
                <a:latin typeface="Arial" panose="020B0604020202020204" pitchFamily="34" charset="0"/>
                <a:cs typeface="Arial" panose="020B0604020202020204" pitchFamily="34" charset="0"/>
              </a:rPr>
              <a:t> and </a:t>
            </a:r>
            <a:r>
              <a:rPr lang="fr-FR" sz="1400" dirty="0" err="1">
                <a:solidFill>
                  <a:schemeClr val="tx1"/>
                </a:solidFill>
                <a:latin typeface="Arial" panose="020B0604020202020204" pitchFamily="34" charset="0"/>
                <a:cs typeface="Arial" panose="020B0604020202020204" pitchFamily="34" charset="0"/>
              </a:rPr>
              <a:t>overwitten</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continuously</a:t>
            </a:r>
            <a:r>
              <a:rPr lang="fr-FR" sz="1400" dirty="0">
                <a:solidFill>
                  <a:schemeClr val="tx1"/>
                </a:solidFill>
                <a:latin typeface="Arial" panose="020B0604020202020204" pitchFamily="34" charset="0"/>
                <a:cs typeface="Arial" panose="020B0604020202020204" pitchFamily="34" charset="0"/>
              </a:rPr>
              <a:t> : </a:t>
            </a:r>
            <a:r>
              <a:rPr lang="fr-FR" sz="1400" dirty="0" err="1">
                <a:solidFill>
                  <a:schemeClr val="tx1"/>
                </a:solidFill>
                <a:latin typeface="Arial" panose="020B0604020202020204" pitchFamily="34" charset="0"/>
                <a:cs typeface="Arial" panose="020B0604020202020204" pitchFamily="34" charset="0"/>
              </a:rPr>
              <a:t>they</a:t>
            </a:r>
            <a:r>
              <a:rPr lang="fr-FR" sz="1400" dirty="0">
                <a:solidFill>
                  <a:schemeClr val="tx1"/>
                </a:solidFill>
                <a:latin typeface="Arial" panose="020B0604020202020204" pitchFamily="34" charset="0"/>
                <a:cs typeface="Arial" panose="020B0604020202020204" pitchFamily="34" charset="0"/>
              </a:rPr>
              <a:t> are not </a:t>
            </a:r>
            <a:r>
              <a:rPr lang="fr-FR" sz="1400" dirty="0" err="1">
                <a:solidFill>
                  <a:schemeClr val="tx1"/>
                </a:solidFill>
                <a:latin typeface="Arial" panose="020B0604020202020204" pitchFamily="34" charset="0"/>
                <a:cs typeface="Arial" panose="020B0604020202020204" pitchFamily="34" charset="0"/>
              </a:rPr>
              <a:t>available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after</a:t>
            </a:r>
            <a:r>
              <a:rPr lang="fr-FR" sz="1400" dirty="0">
                <a:solidFill>
                  <a:schemeClr val="tx1"/>
                </a:solidFill>
                <a:latin typeface="Arial" panose="020B0604020202020204" pitchFamily="34" charset="0"/>
                <a:cs typeface="Arial" panose="020B0604020202020204" pitchFamily="34" charset="0"/>
              </a:rPr>
              <a:t> a </a:t>
            </a:r>
            <a:r>
              <a:rPr lang="fr-FR" sz="1400" dirty="0" err="1">
                <a:solidFill>
                  <a:schemeClr val="tx1"/>
                </a:solidFill>
                <a:latin typeface="Arial" panose="020B0604020202020204" pitchFamily="34" charset="0"/>
                <a:cs typeface="Arial" panose="020B0604020202020204" pitchFamily="34" charset="0"/>
              </a:rPr>
              <a:t>while</a:t>
            </a:r>
            <a:r>
              <a:rPr lang="fr-FR" sz="1400" dirty="0">
                <a:solidFill>
                  <a:schemeClr val="tx1"/>
                </a:solidFill>
                <a:latin typeface="Arial" panose="020B0604020202020204" pitchFamily="34" charset="0"/>
                <a:cs typeface="Arial" panose="020B0604020202020204" pitchFamily="34" charset="0"/>
              </a:rPr>
              <a:t>, if not </a:t>
            </a:r>
            <a:r>
              <a:rPr lang="fr-FR" sz="1400" dirty="0" err="1">
                <a:solidFill>
                  <a:schemeClr val="tx1"/>
                </a:solidFill>
                <a:latin typeface="Arial" panose="020B0604020202020204" pitchFamily="34" charset="0"/>
                <a:cs typeface="Arial" panose="020B0604020202020204" pitchFamily="34" charset="0"/>
              </a:rPr>
              <a:t>stored</a:t>
            </a:r>
            <a:r>
              <a:rPr lang="fr-FR" sz="1400" dirty="0">
                <a:solidFill>
                  <a:schemeClr val="tx1"/>
                </a:solidFill>
                <a:latin typeface="Arial" panose="020B0604020202020204" pitchFamily="34" charset="0"/>
                <a:cs typeface="Arial" panose="020B0604020202020204" pitchFamily="34" charset="0"/>
              </a:rPr>
              <a:t>. </a:t>
            </a:r>
          </a:p>
          <a:p>
            <a:r>
              <a:rPr lang="fr-FR" sz="600" dirty="0">
                <a:solidFill>
                  <a:schemeClr val="tx1"/>
                </a:solidFill>
                <a:latin typeface="Arial" panose="020B0604020202020204" pitchFamily="34" charset="0"/>
                <a:cs typeface="Arial" panose="020B0604020202020204" pitchFamily="34" charset="0"/>
              </a:rPr>
              <a:t>    </a:t>
            </a:r>
          </a:p>
          <a:p>
            <a:r>
              <a:rPr lang="fr-FR" sz="1400" b="1" dirty="0" err="1">
                <a:solidFill>
                  <a:schemeClr val="tx1"/>
                </a:solidFill>
                <a:latin typeface="Arial" panose="020B0604020202020204" pitchFamily="34" charset="0"/>
                <a:cs typeface="Arial" panose="020B0604020202020204" pitchFamily="34" charset="0"/>
              </a:rPr>
              <a:t>Storing</a:t>
            </a:r>
            <a:r>
              <a:rPr lang="fr-FR" sz="1400" b="1" dirty="0">
                <a:solidFill>
                  <a:schemeClr val="tx1"/>
                </a:solidFill>
                <a:latin typeface="Arial" panose="020B0604020202020204" pitchFamily="34" charset="0"/>
                <a:cs typeface="Arial" panose="020B0604020202020204" pitchFamily="34" charset="0"/>
              </a:rPr>
              <a:t> data </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keeping</a:t>
            </a:r>
            <a:r>
              <a:rPr lang="fr-FR" sz="1400" dirty="0">
                <a:solidFill>
                  <a:schemeClr val="tx1"/>
                </a:solidFill>
                <a:latin typeface="Arial" panose="020B0604020202020204" pitchFamily="34" charset="0"/>
                <a:cs typeface="Arial" panose="020B0604020202020204" pitchFamily="34" charset="0"/>
              </a:rPr>
              <a:t> the </a:t>
            </a:r>
            <a:r>
              <a:rPr lang="fr-FR" sz="1400" dirty="0" err="1">
                <a:solidFill>
                  <a:schemeClr val="tx1"/>
                </a:solidFill>
                <a:latin typeface="Arial" panose="020B0604020202020204" pitchFamily="34" charset="0"/>
                <a:cs typeface="Arial" panose="020B0604020202020204" pitchFamily="34" charset="0"/>
              </a:rPr>
              <a:t>recorded</a:t>
            </a:r>
            <a:r>
              <a:rPr lang="fr-FR" sz="1400" dirty="0">
                <a:solidFill>
                  <a:schemeClr val="tx1"/>
                </a:solidFill>
                <a:latin typeface="Arial" panose="020B0604020202020204" pitchFamily="34" charset="0"/>
                <a:cs typeface="Arial" panose="020B0604020202020204" pitchFamily="34" charset="0"/>
              </a:rPr>
              <a:t> data in a non-volatil memory for future </a:t>
            </a:r>
            <a:r>
              <a:rPr lang="fr-FR" sz="1400" dirty="0" err="1">
                <a:solidFill>
                  <a:schemeClr val="tx1"/>
                </a:solidFill>
                <a:latin typeface="Arial" panose="020B0604020202020204" pitchFamily="34" charset="0"/>
                <a:cs typeface="Arial" panose="020B0604020202020204" pitchFamily="34" charset="0"/>
              </a:rPr>
              <a:t>retrieval</a:t>
            </a:r>
            <a:r>
              <a:rPr lang="fr-FR" sz="1400" dirty="0">
                <a:solidFill>
                  <a:schemeClr val="tx1"/>
                </a:solidFill>
                <a:latin typeface="Arial" panose="020B0604020202020204" pitchFamily="34" charset="0"/>
                <a:cs typeface="Arial" panose="020B0604020202020204" pitchFamily="34" charset="0"/>
              </a:rPr>
              <a:t> or « </a:t>
            </a:r>
            <a:r>
              <a:rPr lang="fr-FR" sz="1400" dirty="0" err="1">
                <a:solidFill>
                  <a:schemeClr val="tx1"/>
                </a:solidFill>
                <a:latin typeface="Arial" panose="020B0604020202020204" pitchFamily="34" charset="0"/>
                <a:cs typeface="Arial" panose="020B0604020202020204" pitchFamily="34" charset="0"/>
              </a:rPr>
              <a:t>read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only</a:t>
            </a:r>
            <a:r>
              <a:rPr lang="fr-FR" sz="1400" dirty="0">
                <a:solidFill>
                  <a:schemeClr val="tx1"/>
                </a:solidFill>
                <a:latin typeface="Arial" panose="020B0604020202020204" pitchFamily="34" charset="0"/>
                <a:cs typeface="Arial" panose="020B0604020202020204" pitchFamily="34" charset="0"/>
              </a:rPr>
              <a:t> » </a:t>
            </a:r>
            <a:r>
              <a:rPr lang="fr-FR" sz="1400" dirty="0" err="1">
                <a:solidFill>
                  <a:schemeClr val="tx1"/>
                </a:solidFill>
                <a:latin typeface="Arial" panose="020B0604020202020204" pitchFamily="34" charset="0"/>
                <a:cs typeface="Arial" panose="020B0604020202020204" pitchFamily="34" charset="0"/>
              </a:rPr>
              <a:t>access</a:t>
            </a:r>
            <a:r>
              <a:rPr lang="fr-FR" sz="1400" dirty="0">
                <a:solidFill>
                  <a:schemeClr val="tx1"/>
                </a:solidFill>
                <a:latin typeface="Arial" panose="020B0604020202020204" pitchFamily="34" charset="0"/>
                <a:cs typeface="Arial" panose="020B0604020202020204" pitchFamily="34" charset="0"/>
              </a:rPr>
              <a:t>.</a:t>
            </a:r>
          </a:p>
          <a:p>
            <a:r>
              <a:rPr lang="fr-FR" sz="600" dirty="0">
                <a:solidFill>
                  <a:schemeClr val="tx1"/>
                </a:solidFill>
                <a:latin typeface="Arial" panose="020B0604020202020204" pitchFamily="34" charset="0"/>
                <a:cs typeface="Arial" panose="020B0604020202020204" pitchFamily="34" charset="0"/>
              </a:rPr>
              <a:t>     </a:t>
            </a:r>
          </a:p>
          <a:p>
            <a:r>
              <a:rPr lang="fr-FR" sz="1400" b="1" dirty="0">
                <a:solidFill>
                  <a:schemeClr val="tx1"/>
                </a:solidFill>
                <a:latin typeface="Arial" panose="020B0604020202020204" pitchFamily="34" charset="0"/>
                <a:cs typeface="Arial" panose="020B0604020202020204" pitchFamily="34" charset="0"/>
              </a:rPr>
              <a:t>Trigger </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parameter</a:t>
            </a:r>
            <a:r>
              <a:rPr lang="fr-FR" sz="1400" dirty="0">
                <a:solidFill>
                  <a:schemeClr val="tx1"/>
                </a:solidFill>
                <a:latin typeface="Arial" panose="020B0604020202020204" pitchFamily="34" charset="0"/>
                <a:cs typeface="Arial" panose="020B0604020202020204" pitchFamily="34" charset="0"/>
              </a:rPr>
              <a:t> or signal, </a:t>
            </a:r>
            <a:r>
              <a:rPr lang="fr-FR" sz="1400" dirty="0" err="1">
                <a:solidFill>
                  <a:schemeClr val="tx1"/>
                </a:solidFill>
                <a:latin typeface="Arial" panose="020B0604020202020204" pitchFamily="34" charset="0"/>
                <a:cs typeface="Arial" panose="020B0604020202020204" pitchFamily="34" charset="0"/>
              </a:rPr>
              <a:t>which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threshold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achieved</a:t>
            </a:r>
            <a:r>
              <a:rPr lang="fr-FR" sz="1400" dirty="0">
                <a:solidFill>
                  <a:schemeClr val="tx1"/>
                </a:solidFill>
                <a:latin typeface="Arial" panose="020B0604020202020204" pitchFamily="34" charset="0"/>
                <a:cs typeface="Arial" panose="020B0604020202020204" pitchFamily="34" charset="0"/>
              </a:rPr>
              <a:t> or </a:t>
            </a:r>
            <a:r>
              <a:rPr lang="fr-FR" sz="1400" dirty="0" err="1">
                <a:solidFill>
                  <a:schemeClr val="tx1"/>
                </a:solidFill>
                <a:latin typeface="Arial" panose="020B0604020202020204" pitchFamily="34" charset="0"/>
                <a:cs typeface="Arial" panose="020B0604020202020204" pitchFamily="34" charset="0"/>
              </a:rPr>
              <a:t>exceeded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when</a:t>
            </a:r>
            <a:r>
              <a:rPr lang="fr-FR" sz="1400" dirty="0">
                <a:solidFill>
                  <a:schemeClr val="tx1"/>
                </a:solidFill>
                <a:latin typeface="Arial" panose="020B0604020202020204" pitchFamily="34" charset="0"/>
                <a:cs typeface="Arial" panose="020B0604020202020204" pitchFamily="34" charset="0"/>
              </a:rPr>
              <a:t> a </a:t>
            </a:r>
            <a:r>
              <a:rPr lang="fr-FR" sz="1400" dirty="0" err="1">
                <a:solidFill>
                  <a:schemeClr val="tx1"/>
                </a:solidFill>
                <a:latin typeface="Arial" panose="020B0604020202020204" pitchFamily="34" charset="0"/>
                <a:cs typeface="Arial" panose="020B0604020202020204" pitchFamily="34" charset="0"/>
              </a:rPr>
              <a:t>significant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safety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related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event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occurs</a:t>
            </a:r>
            <a:r>
              <a:rPr lang="fr-FR" sz="1400" dirty="0">
                <a:solidFill>
                  <a:schemeClr val="tx1"/>
                </a:solidFill>
                <a:latin typeface="Arial" panose="020B0604020202020204" pitchFamily="34" charset="0"/>
                <a:cs typeface="Arial" panose="020B0604020202020204" pitchFamily="34" charset="0"/>
              </a:rPr>
              <a:t>. </a:t>
            </a:r>
          </a:p>
          <a:p>
            <a:r>
              <a:rPr lang="fr-FR" sz="600" dirty="0">
                <a:solidFill>
                  <a:schemeClr val="tx1"/>
                </a:solidFill>
                <a:latin typeface="Arial" panose="020B0604020202020204" pitchFamily="34" charset="0"/>
                <a:cs typeface="Arial" panose="020B0604020202020204" pitchFamily="34" charset="0"/>
              </a:rPr>
              <a:t>    </a:t>
            </a:r>
          </a:p>
          <a:p>
            <a:r>
              <a:rPr lang="fr-FR" sz="1400" b="1" dirty="0">
                <a:solidFill>
                  <a:schemeClr val="tx1"/>
                </a:solidFill>
                <a:latin typeface="Arial" panose="020B0604020202020204" pitchFamily="34" charset="0"/>
                <a:cs typeface="Arial" panose="020B0604020202020204" pitchFamily="34" charset="0"/>
              </a:rPr>
              <a:t>DSSAD</a:t>
            </a:r>
            <a:r>
              <a:rPr lang="fr-FR" sz="1400" dirty="0">
                <a:solidFill>
                  <a:schemeClr val="tx1"/>
                </a:solidFill>
                <a:latin typeface="Arial" panose="020B0604020202020204" pitchFamily="34" charset="0"/>
                <a:cs typeface="Arial" panose="020B0604020202020204" pitchFamily="34" charset="0"/>
              </a:rPr>
              <a:t> : Data Storage System for </a:t>
            </a:r>
            <a:r>
              <a:rPr lang="fr-FR" sz="1400" dirty="0" err="1">
                <a:solidFill>
                  <a:schemeClr val="tx1"/>
                </a:solidFill>
                <a:latin typeface="Arial" panose="020B0604020202020204" pitchFamily="34" charset="0"/>
                <a:cs typeface="Arial" panose="020B0604020202020204" pitchFamily="34" charset="0"/>
              </a:rPr>
              <a:t>Automated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Driving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which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aims</a:t>
            </a:r>
            <a:r>
              <a:rPr lang="fr-FR" sz="1400" dirty="0">
                <a:solidFill>
                  <a:schemeClr val="tx1"/>
                </a:solidFill>
                <a:latin typeface="Arial" panose="020B0604020202020204" pitchFamily="34" charset="0"/>
                <a:cs typeface="Arial" panose="020B0604020202020204" pitchFamily="34" charset="0"/>
              </a:rPr>
              <a:t> at </a:t>
            </a:r>
            <a:r>
              <a:rPr lang="fr-FR" sz="1400" dirty="0" err="1">
                <a:solidFill>
                  <a:schemeClr val="tx1"/>
                </a:solidFill>
                <a:latin typeface="Arial" panose="020B0604020202020204" pitchFamily="34" charset="0"/>
                <a:cs typeface="Arial" panose="020B0604020202020204" pitchFamily="34" charset="0"/>
              </a:rPr>
              <a:t>making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clear</a:t>
            </a:r>
            <a:r>
              <a:rPr lang="fr-FR" sz="1400" dirty="0">
                <a:solidFill>
                  <a:schemeClr val="tx1"/>
                </a:solidFill>
                <a:latin typeface="Arial" panose="020B0604020202020204" pitchFamily="34" charset="0"/>
                <a:cs typeface="Arial" panose="020B0604020202020204" pitchFamily="34" charset="0"/>
              </a:rPr>
              <a:t> « </a:t>
            </a:r>
            <a:r>
              <a:rPr lang="fr-FR" sz="1400" dirty="0" err="1">
                <a:solidFill>
                  <a:schemeClr val="tx1"/>
                </a:solidFill>
                <a:latin typeface="Arial" panose="020B0604020202020204" pitchFamily="34" charset="0"/>
                <a:cs typeface="Arial" panose="020B0604020202020204" pitchFamily="34" charset="0"/>
              </a:rPr>
              <a:t>who</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was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driving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before</a:t>
            </a:r>
            <a:r>
              <a:rPr lang="fr-FR" sz="1400" dirty="0">
                <a:solidFill>
                  <a:schemeClr val="tx1"/>
                </a:solidFill>
                <a:latin typeface="Arial" panose="020B0604020202020204" pitchFamily="34" charset="0"/>
                <a:cs typeface="Arial" panose="020B0604020202020204" pitchFamily="34" charset="0"/>
              </a:rPr>
              <a:t> (and </a:t>
            </a:r>
            <a:r>
              <a:rPr lang="fr-FR" sz="1400" dirty="0" err="1">
                <a:solidFill>
                  <a:schemeClr val="tx1"/>
                </a:solidFill>
                <a:latin typeface="Arial" panose="020B0604020202020204" pitchFamily="34" charset="0"/>
                <a:cs typeface="Arial" panose="020B0604020202020204" pitchFamily="34" charset="0"/>
              </a:rPr>
              <a:t>possibly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after</a:t>
            </a:r>
            <a:r>
              <a:rPr lang="fr-FR" sz="1400" dirty="0">
                <a:solidFill>
                  <a:schemeClr val="tx1"/>
                </a:solidFill>
                <a:latin typeface="Arial" panose="020B0604020202020204" pitchFamily="34" charset="0"/>
                <a:cs typeface="Arial" panose="020B0604020202020204" pitchFamily="34" charset="0"/>
              </a:rPr>
              <a:t>) a </a:t>
            </a:r>
            <a:r>
              <a:rPr lang="fr-FR" sz="1400" dirty="0" err="1">
                <a:solidFill>
                  <a:schemeClr val="tx1"/>
                </a:solidFill>
                <a:latin typeface="Arial" panose="020B0604020202020204" pitchFamily="34" charset="0"/>
                <a:cs typeface="Arial" panose="020B0604020202020204" pitchFamily="34" charset="0"/>
              </a:rPr>
              <a:t>significant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safety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related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event</a:t>
            </a:r>
            <a:r>
              <a:rPr lang="fr-FR" sz="1400" dirty="0">
                <a:solidFill>
                  <a:schemeClr val="tx1"/>
                </a:solidFill>
                <a:latin typeface="Arial" panose="020B0604020202020204" pitchFamily="34" charset="0"/>
                <a:cs typeface="Arial" panose="020B0604020202020204" pitchFamily="34" charset="0"/>
              </a:rPr>
              <a:t> » and « </a:t>
            </a:r>
            <a:r>
              <a:rPr lang="fr-FR" sz="1400" dirty="0" err="1">
                <a:solidFill>
                  <a:schemeClr val="tx1"/>
                </a:solidFill>
                <a:latin typeface="Arial" panose="020B0604020202020204" pitchFamily="34" charset="0"/>
                <a:cs typeface="Arial" panose="020B0604020202020204" pitchFamily="34" charset="0"/>
              </a:rPr>
              <a:t>who</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was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requested</a:t>
            </a:r>
            <a:r>
              <a:rPr lang="fr-FR" sz="1400" dirty="0">
                <a:solidFill>
                  <a:schemeClr val="tx1"/>
                </a:solidFill>
                <a:latin typeface="Arial" panose="020B0604020202020204" pitchFamily="34" charset="0"/>
                <a:cs typeface="Arial" panose="020B0604020202020204" pitchFamily="34" charset="0"/>
              </a:rPr>
              <a:t> to drive » (</a:t>
            </a:r>
            <a:r>
              <a:rPr lang="fr-FR" sz="1400" dirty="0" err="1">
                <a:solidFill>
                  <a:schemeClr val="tx1"/>
                </a:solidFill>
                <a:latin typeface="Arial" panose="020B0604020202020204" pitchFamily="34" charset="0"/>
                <a:cs typeface="Arial" panose="020B0604020202020204" pitchFamily="34" charset="0"/>
              </a:rPr>
              <a:t>it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can</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different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especially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during</a:t>
            </a:r>
            <a:r>
              <a:rPr lang="fr-FR" sz="1400" dirty="0">
                <a:solidFill>
                  <a:schemeClr val="tx1"/>
                </a:solidFill>
                <a:latin typeface="Arial" panose="020B0604020202020204" pitchFamily="34" charset="0"/>
                <a:cs typeface="Arial" panose="020B0604020202020204" pitchFamily="34" charset="0"/>
              </a:rPr>
              <a:t> transition </a:t>
            </a:r>
            <a:r>
              <a:rPr lang="fr-FR" sz="1400" dirty="0" err="1">
                <a:solidFill>
                  <a:schemeClr val="tx1"/>
                </a:solidFill>
                <a:latin typeface="Arial" panose="020B0604020202020204" pitchFamily="34" charset="0"/>
                <a:cs typeface="Arial" panose="020B0604020202020204" pitchFamily="34" charset="0"/>
              </a:rPr>
              <a:t>driving</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sequences</a:t>
            </a:r>
            <a:r>
              <a:rPr lang="fr-FR" sz="1400" dirty="0">
                <a:solidFill>
                  <a:schemeClr val="tx1"/>
                </a:solidFill>
                <a:latin typeface="Arial" panose="020B0604020202020204" pitchFamily="34" charset="0"/>
                <a:cs typeface="Arial" panose="020B0604020202020204" pitchFamily="34" charset="0"/>
              </a:rPr>
              <a:t>.</a:t>
            </a:r>
          </a:p>
          <a:p>
            <a:r>
              <a:rPr lang="fr-FR" sz="600" dirty="0">
                <a:solidFill>
                  <a:schemeClr val="tx1"/>
                </a:solidFill>
                <a:latin typeface="Arial" panose="020B0604020202020204" pitchFamily="34" charset="0"/>
                <a:cs typeface="Arial" panose="020B0604020202020204" pitchFamily="34" charset="0"/>
              </a:rPr>
              <a:t>    </a:t>
            </a:r>
          </a:p>
          <a:p>
            <a:r>
              <a:rPr lang="fr-FR" sz="1400" b="1" dirty="0">
                <a:solidFill>
                  <a:schemeClr val="tx1"/>
                </a:solidFill>
                <a:latin typeface="Arial" panose="020B0604020202020204" pitchFamily="34" charset="0"/>
                <a:cs typeface="Arial" panose="020B0604020202020204" pitchFamily="34" charset="0"/>
              </a:rPr>
              <a:t>EDR</a:t>
            </a:r>
            <a:r>
              <a:rPr lang="fr-FR" sz="1400" dirty="0">
                <a:solidFill>
                  <a:schemeClr val="tx1"/>
                </a:solidFill>
                <a:latin typeface="Arial" panose="020B0604020202020204" pitchFamily="34" charset="0"/>
                <a:cs typeface="Arial" panose="020B0604020202020204" pitchFamily="34" charset="0"/>
              </a:rPr>
              <a:t> : Event Data Recorder, </a:t>
            </a:r>
            <a:r>
              <a:rPr lang="fr-FR" sz="1400" dirty="0" err="1">
                <a:solidFill>
                  <a:schemeClr val="tx1"/>
                </a:solidFill>
                <a:latin typeface="Arial" panose="020B0604020202020204" pitchFamily="34" charset="0"/>
                <a:cs typeface="Arial" panose="020B0604020202020204" pitchFamily="34" charset="0"/>
              </a:rPr>
              <a:t>which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aims</a:t>
            </a:r>
            <a:r>
              <a:rPr lang="fr-FR" sz="1400" dirty="0">
                <a:solidFill>
                  <a:schemeClr val="tx1"/>
                </a:solidFill>
                <a:latin typeface="Arial" panose="020B0604020202020204" pitchFamily="34" charset="0"/>
                <a:cs typeface="Arial" panose="020B0604020202020204" pitchFamily="34" charset="0"/>
              </a:rPr>
              <a:t> at a </a:t>
            </a:r>
            <a:r>
              <a:rPr lang="fr-FR" sz="1400" dirty="0" err="1">
                <a:solidFill>
                  <a:schemeClr val="tx1"/>
                </a:solidFill>
                <a:latin typeface="Arial" panose="020B0604020202020204" pitchFamily="34" charset="0"/>
                <a:cs typeface="Arial" panose="020B0604020202020204" pitchFamily="34" charset="0"/>
              </a:rPr>
              <a:t>better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understanding</a:t>
            </a:r>
            <a:r>
              <a:rPr lang="fr-FR" sz="1400" dirty="0">
                <a:solidFill>
                  <a:schemeClr val="tx1"/>
                </a:solidFill>
                <a:latin typeface="Arial" panose="020B0604020202020204" pitchFamily="34" charset="0"/>
                <a:cs typeface="Arial" panose="020B0604020202020204" pitchFamily="34" charset="0"/>
              </a:rPr>
              <a:t> of the </a:t>
            </a:r>
            <a:r>
              <a:rPr lang="fr-FR" sz="1400" dirty="0" err="1">
                <a:solidFill>
                  <a:schemeClr val="tx1"/>
                </a:solidFill>
                <a:latin typeface="Arial" panose="020B0604020202020204" pitchFamily="34" charset="0"/>
                <a:cs typeface="Arial" panose="020B0604020202020204" pitchFamily="34" charset="0"/>
              </a:rPr>
              <a:t>retention</a:t>
            </a:r>
            <a:r>
              <a:rPr lang="fr-FR" sz="1400" dirty="0">
                <a:solidFill>
                  <a:schemeClr val="tx1"/>
                </a:solidFill>
                <a:latin typeface="Arial" panose="020B0604020202020204" pitchFamily="34" charset="0"/>
                <a:cs typeface="Arial" panose="020B0604020202020204" pitchFamily="34" charset="0"/>
              </a:rPr>
              <a:t> system action and </a:t>
            </a:r>
            <a:r>
              <a:rPr lang="fr-FR" sz="1400" dirty="0" err="1">
                <a:solidFill>
                  <a:schemeClr val="tx1"/>
                </a:solidFill>
                <a:latin typeface="Arial" panose="020B0604020202020204" pitchFamily="34" charset="0"/>
                <a:cs typeface="Arial" panose="020B0604020202020204" pitchFamily="34" charset="0"/>
              </a:rPr>
              <a:t>vehicle</a:t>
            </a:r>
            <a:r>
              <a:rPr lang="fr-FR" sz="1400" dirty="0">
                <a:solidFill>
                  <a:schemeClr val="tx1"/>
                </a:solidFill>
                <a:latin typeface="Arial" panose="020B0604020202020204" pitchFamily="34" charset="0"/>
                <a:cs typeface="Arial" panose="020B0604020202020204" pitchFamily="34" charset="0"/>
              </a:rPr>
              <a:t> conditions </a:t>
            </a:r>
            <a:r>
              <a:rPr lang="fr-FR" sz="1400" dirty="0" err="1">
                <a:solidFill>
                  <a:schemeClr val="tx1"/>
                </a:solidFill>
                <a:latin typeface="Arial" panose="020B0604020202020204" pitchFamily="34" charset="0"/>
                <a:cs typeface="Arial" panose="020B0604020202020204" pitchFamily="34" charset="0"/>
              </a:rPr>
              <a:t>durong</a:t>
            </a:r>
            <a:r>
              <a:rPr lang="fr-FR" sz="1400" dirty="0">
                <a:solidFill>
                  <a:schemeClr val="tx1"/>
                </a:solidFill>
                <a:latin typeface="Arial" panose="020B0604020202020204" pitchFamily="34" charset="0"/>
                <a:cs typeface="Arial" panose="020B0604020202020204" pitchFamily="34" charset="0"/>
              </a:rPr>
              <a:t> a </a:t>
            </a:r>
            <a:r>
              <a:rPr lang="fr-FR" sz="1400" dirty="0" err="1">
                <a:solidFill>
                  <a:schemeClr val="tx1"/>
                </a:solidFill>
                <a:latin typeface="Arial" panose="020B0604020202020204" pitchFamily="34" charset="0"/>
                <a:cs typeface="Arial" panose="020B0604020202020204" pitchFamily="34" charset="0"/>
              </a:rPr>
              <a:t>severe</a:t>
            </a:r>
            <a:r>
              <a:rPr lang="fr-FR" sz="1400" dirty="0">
                <a:solidFill>
                  <a:schemeClr val="tx1"/>
                </a:solidFill>
                <a:latin typeface="Arial" panose="020B0604020202020204" pitchFamily="34" charset="0"/>
                <a:cs typeface="Arial" panose="020B0604020202020204" pitchFamily="34" charset="0"/>
              </a:rPr>
              <a:t> crash.</a:t>
            </a:r>
          </a:p>
          <a:p>
            <a:r>
              <a:rPr lang="fr-FR" sz="1400" dirty="0">
                <a:solidFill>
                  <a:schemeClr val="tx1"/>
                </a:solidFill>
                <a:latin typeface="Arial" panose="020B0604020202020204" pitchFamily="34" charset="0"/>
                <a:cs typeface="Arial" panose="020B0604020202020204" pitchFamily="34" charset="0"/>
              </a:rPr>
              <a:t>EDR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described</a:t>
            </a:r>
            <a:r>
              <a:rPr lang="fr-FR" sz="1400" dirty="0">
                <a:solidFill>
                  <a:schemeClr val="tx1"/>
                </a:solidFill>
                <a:latin typeface="Arial" panose="020B0604020202020204" pitchFamily="34" charset="0"/>
                <a:cs typeface="Arial" panose="020B0604020202020204" pitchFamily="34" charset="0"/>
              </a:rPr>
              <a:t> in </a:t>
            </a:r>
            <a:r>
              <a:rPr lang="fr-FR" sz="1400" dirty="0" err="1">
                <a:solidFill>
                  <a:schemeClr val="tx1"/>
                </a:solidFill>
                <a:latin typeface="Arial" panose="020B0604020202020204" pitchFamily="34" charset="0"/>
                <a:cs typeface="Arial" panose="020B0604020202020204" pitchFamily="34" charset="0"/>
              </a:rPr>
              <a:t>North</a:t>
            </a:r>
            <a:r>
              <a:rPr lang="fr-FR" sz="1400" dirty="0">
                <a:solidFill>
                  <a:schemeClr val="tx1"/>
                </a:solidFill>
                <a:latin typeface="Arial" panose="020B0604020202020204" pitchFamily="34" charset="0"/>
                <a:cs typeface="Arial" panose="020B0604020202020204" pitchFamily="34" charset="0"/>
              </a:rPr>
              <a:t> American CFR Part 563.</a:t>
            </a:r>
          </a:p>
          <a:p>
            <a:r>
              <a:rPr lang="fr-FR" sz="600" dirty="0">
                <a:solidFill>
                  <a:schemeClr val="tx1"/>
                </a:solidFill>
                <a:latin typeface="Arial" panose="020B0604020202020204" pitchFamily="34" charset="0"/>
                <a:cs typeface="Arial" panose="020B0604020202020204" pitchFamily="34" charset="0"/>
              </a:rPr>
              <a:t>    </a:t>
            </a:r>
          </a:p>
          <a:p>
            <a:r>
              <a:rPr lang="fr-FR" sz="1400" b="1" dirty="0">
                <a:solidFill>
                  <a:schemeClr val="tx1"/>
                </a:solidFill>
                <a:latin typeface="Arial" panose="020B0604020202020204" pitchFamily="34" charset="0"/>
                <a:cs typeface="Arial" panose="020B0604020202020204" pitchFamily="34" charset="0"/>
              </a:rPr>
              <a:t>AECS </a:t>
            </a:r>
            <a:r>
              <a:rPr lang="fr-FR" sz="1400" b="1">
                <a:solidFill>
                  <a:schemeClr val="tx1"/>
                </a:solidFill>
                <a:latin typeface="Arial" panose="020B0604020202020204" pitchFamily="34" charset="0"/>
                <a:cs typeface="Arial" panose="020B0604020202020204" pitchFamily="34" charset="0"/>
              </a:rPr>
              <a:t>: </a:t>
            </a:r>
            <a:r>
              <a:rPr lang="fr-FR" sz="1400">
                <a:solidFill>
                  <a:schemeClr val="tx1"/>
                </a:solidFill>
                <a:latin typeface="Arial" panose="020B0604020202020204" pitchFamily="34" charset="0"/>
                <a:cs typeface="Arial" panose="020B0604020202020204" pitchFamily="34" charset="0"/>
              </a:rPr>
              <a:t>Accident Emergency </a:t>
            </a:r>
            <a:r>
              <a:rPr lang="fr-FR" sz="1400" dirty="0">
                <a:solidFill>
                  <a:schemeClr val="tx1"/>
                </a:solidFill>
                <a:latin typeface="Arial" panose="020B0604020202020204" pitchFamily="34" charset="0"/>
                <a:cs typeface="Arial" panose="020B0604020202020204" pitchFamily="34" charset="0"/>
              </a:rPr>
              <a:t>Call System, </a:t>
            </a:r>
            <a:r>
              <a:rPr lang="fr-FR" sz="1400" dirty="0" err="1">
                <a:solidFill>
                  <a:schemeClr val="tx1"/>
                </a:solidFill>
                <a:latin typeface="Arial" panose="020B0604020202020204" pitchFamily="34" charset="0"/>
                <a:cs typeface="Arial" panose="020B0604020202020204" pitchFamily="34" charset="0"/>
              </a:rPr>
              <a:t>which</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aims</a:t>
            </a:r>
            <a:r>
              <a:rPr lang="fr-FR" sz="1400" dirty="0">
                <a:solidFill>
                  <a:schemeClr val="tx1"/>
                </a:solidFill>
                <a:latin typeface="Arial" panose="020B0604020202020204" pitchFamily="34" charset="0"/>
                <a:cs typeface="Arial" panose="020B0604020202020204" pitchFamily="34" charset="0"/>
              </a:rPr>
              <a:t> at </a:t>
            </a:r>
            <a:r>
              <a:rPr lang="fr-FR" sz="1400" dirty="0" err="1">
                <a:solidFill>
                  <a:schemeClr val="tx1"/>
                </a:solidFill>
                <a:latin typeface="Arial" panose="020B0604020202020204" pitchFamily="34" charset="0"/>
                <a:cs typeface="Arial" panose="020B0604020202020204" pitchFamily="34" charset="0"/>
              </a:rPr>
              <a:t>providing</a:t>
            </a:r>
            <a:r>
              <a:rPr lang="fr-FR" sz="1400" dirty="0">
                <a:solidFill>
                  <a:schemeClr val="tx1"/>
                </a:solidFill>
                <a:latin typeface="Arial" panose="020B0604020202020204" pitchFamily="34" charset="0"/>
                <a:cs typeface="Arial" panose="020B0604020202020204" pitchFamily="34" charset="0"/>
              </a:rPr>
              <a:t> a Public </a:t>
            </a:r>
            <a:r>
              <a:rPr lang="fr-FR" sz="1400" dirty="0" err="1">
                <a:solidFill>
                  <a:schemeClr val="tx1"/>
                </a:solidFill>
                <a:latin typeface="Arial" panose="020B0604020202020204" pitchFamily="34" charset="0"/>
                <a:cs typeface="Arial" panose="020B0604020202020204" pitchFamily="34" charset="0"/>
              </a:rPr>
              <a:t>Safety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Answering</a:t>
            </a:r>
            <a:r>
              <a:rPr lang="fr-FR" sz="1400" dirty="0">
                <a:solidFill>
                  <a:schemeClr val="tx1"/>
                </a:solidFill>
                <a:latin typeface="Arial" panose="020B0604020202020204" pitchFamily="34" charset="0"/>
                <a:cs typeface="Arial" panose="020B0604020202020204" pitchFamily="34" charset="0"/>
              </a:rPr>
              <a:t> Point </a:t>
            </a:r>
            <a:r>
              <a:rPr lang="fr-FR" sz="1400" dirty="0" err="1">
                <a:solidFill>
                  <a:schemeClr val="tx1"/>
                </a:solidFill>
                <a:latin typeface="Arial" panose="020B0604020202020204" pitchFamily="34" charset="0"/>
                <a:cs typeface="Arial" panose="020B0604020202020204" pitchFamily="34" charset="0"/>
              </a:rPr>
              <a:t>with</a:t>
            </a:r>
            <a:r>
              <a:rPr lang="fr-FR" sz="1400" dirty="0">
                <a:solidFill>
                  <a:schemeClr val="tx1"/>
                </a:solidFill>
                <a:latin typeface="Arial" panose="020B0604020202020204" pitchFamily="34" charset="0"/>
                <a:cs typeface="Arial" panose="020B0604020202020204" pitchFamily="34" charset="0"/>
              </a:rPr>
              <a:t> a set of data </a:t>
            </a:r>
            <a:r>
              <a:rPr lang="fr-FR" sz="1400" dirty="0" err="1">
                <a:solidFill>
                  <a:schemeClr val="tx1"/>
                </a:solidFill>
                <a:latin typeface="Arial" panose="020B0604020202020204" pitchFamily="34" charset="0"/>
                <a:cs typeface="Arial" panose="020B0604020202020204" pitchFamily="34" charset="0"/>
              </a:rPr>
              <a:t>concerning</a:t>
            </a:r>
            <a:r>
              <a:rPr lang="fr-FR" sz="1400" dirty="0">
                <a:solidFill>
                  <a:schemeClr val="tx1"/>
                </a:solidFill>
                <a:latin typeface="Arial" panose="020B0604020202020204" pitchFamily="34" charset="0"/>
                <a:cs typeface="Arial" panose="020B0604020202020204" pitchFamily="34" charset="0"/>
              </a:rPr>
              <a:t> a </a:t>
            </a:r>
            <a:r>
              <a:rPr lang="fr-FR" sz="1400" dirty="0" err="1">
                <a:solidFill>
                  <a:schemeClr val="tx1"/>
                </a:solidFill>
                <a:latin typeface="Arial" panose="020B0604020202020204" pitchFamily="34" charset="0"/>
                <a:cs typeface="Arial" panose="020B0604020202020204" pitchFamily="34" charset="0"/>
              </a:rPr>
              <a:t>severe</a:t>
            </a:r>
            <a:r>
              <a:rPr lang="fr-FR" sz="1400" dirty="0">
                <a:solidFill>
                  <a:schemeClr val="tx1"/>
                </a:solidFill>
                <a:latin typeface="Arial" panose="020B0604020202020204" pitchFamily="34" charset="0"/>
                <a:cs typeface="Arial" panose="020B0604020202020204" pitchFamily="34" charset="0"/>
              </a:rPr>
              <a:t> crash </a:t>
            </a:r>
            <a:r>
              <a:rPr lang="fr-FR" sz="1400" dirty="0" err="1">
                <a:solidFill>
                  <a:schemeClr val="tx1"/>
                </a:solidFill>
                <a:latin typeface="Arial" panose="020B0604020202020204" pitchFamily="34" charset="0"/>
                <a:cs typeface="Arial" panose="020B0604020202020204" pitchFamily="34" charset="0"/>
              </a:rPr>
              <a:t>that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just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occured</a:t>
            </a:r>
            <a:r>
              <a:rPr lang="fr-FR" sz="1400" dirty="0">
                <a:solidFill>
                  <a:schemeClr val="tx1"/>
                </a:solidFill>
                <a:latin typeface="Arial" panose="020B0604020202020204" pitchFamily="34" charset="0"/>
                <a:cs typeface="Arial" panose="020B0604020202020204" pitchFamily="34" charset="0"/>
              </a:rPr>
              <a:t>. AECS are </a:t>
            </a:r>
            <a:r>
              <a:rPr lang="fr-FR" sz="1400" dirty="0" err="1">
                <a:solidFill>
                  <a:schemeClr val="tx1"/>
                </a:solidFill>
                <a:latin typeface="Arial" panose="020B0604020202020204" pitchFamily="34" charset="0"/>
                <a:cs typeface="Arial" panose="020B0604020202020204" pitchFamily="34" charset="0"/>
              </a:rPr>
              <a:t>described</a:t>
            </a:r>
            <a:r>
              <a:rPr lang="fr-FR" sz="1400" dirty="0">
                <a:solidFill>
                  <a:schemeClr val="tx1"/>
                </a:solidFill>
                <a:latin typeface="Arial" panose="020B0604020202020204" pitchFamily="34" charset="0"/>
                <a:cs typeface="Arial" panose="020B0604020202020204" pitchFamily="34" charset="0"/>
              </a:rPr>
              <a:t> in </a:t>
            </a:r>
            <a:r>
              <a:rPr lang="fr-FR" sz="1400" dirty="0" err="1">
                <a:solidFill>
                  <a:schemeClr val="tx1"/>
                </a:solidFill>
                <a:latin typeface="Arial" panose="020B0604020202020204" pitchFamily="34" charset="0"/>
                <a:cs typeface="Arial" panose="020B0604020202020204" pitchFamily="34" charset="0"/>
              </a:rPr>
              <a:t>European</a:t>
            </a:r>
            <a:r>
              <a:rPr lang="fr-FR" sz="1400" dirty="0">
                <a:solidFill>
                  <a:schemeClr val="tx1"/>
                </a:solidFill>
                <a:latin typeface="Arial" panose="020B0604020202020204" pitchFamily="34" charset="0"/>
                <a:cs typeface="Arial" panose="020B0604020202020204" pitchFamily="34" charset="0"/>
              </a:rPr>
              <a:t> e-Call </a:t>
            </a:r>
            <a:r>
              <a:rPr lang="fr-FR" sz="1400" dirty="0" err="1">
                <a:solidFill>
                  <a:schemeClr val="tx1"/>
                </a:solidFill>
                <a:latin typeface="Arial" panose="020B0604020202020204" pitchFamily="34" charset="0"/>
                <a:cs typeface="Arial" panose="020B0604020202020204" pitchFamily="34" charset="0"/>
              </a:rPr>
              <a:t>regulation</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Russian</a:t>
            </a:r>
            <a:r>
              <a:rPr lang="fr-FR" sz="1400" dirty="0">
                <a:solidFill>
                  <a:schemeClr val="tx1"/>
                </a:solidFill>
                <a:latin typeface="Arial" panose="020B0604020202020204" pitchFamily="34" charset="0"/>
                <a:cs typeface="Arial" panose="020B0604020202020204" pitchFamily="34" charset="0"/>
              </a:rPr>
              <a:t> ERA-</a:t>
            </a:r>
            <a:r>
              <a:rPr lang="fr-FR" sz="1400" dirty="0" err="1">
                <a:solidFill>
                  <a:schemeClr val="tx1"/>
                </a:solidFill>
                <a:latin typeface="Arial" panose="020B0604020202020204" pitchFamily="34" charset="0"/>
                <a:cs typeface="Arial" panose="020B0604020202020204" pitchFamily="34" charset="0"/>
              </a:rPr>
              <a:t>Glonass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regulation</a:t>
            </a:r>
            <a:r>
              <a:rPr lang="fr-FR" sz="1400" dirty="0">
                <a:solidFill>
                  <a:schemeClr val="tx1"/>
                </a:solidFill>
                <a:latin typeface="Arial" panose="020B0604020202020204" pitchFamily="34" charset="0"/>
                <a:cs typeface="Arial" panose="020B0604020202020204" pitchFamily="34" charset="0"/>
              </a:rPr>
              <a:t>, and </a:t>
            </a:r>
            <a:r>
              <a:rPr lang="fr-FR" sz="1400" dirty="0" err="1">
                <a:solidFill>
                  <a:schemeClr val="tx1"/>
                </a:solidFill>
                <a:latin typeface="Arial" panose="020B0604020202020204" pitchFamily="34" charset="0"/>
                <a:cs typeface="Arial" panose="020B0604020202020204" pitchFamily="34" charset="0"/>
              </a:rPr>
              <a:t>will</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in UNECE Reg.</a:t>
            </a:r>
          </a:p>
          <a:p>
            <a:r>
              <a:rPr lang="fr-FR" sz="600" dirty="0">
                <a:solidFill>
                  <a:schemeClr val="tx1"/>
                </a:solidFill>
                <a:latin typeface="Arial" panose="020B0604020202020204" pitchFamily="34" charset="0"/>
                <a:cs typeface="Arial" panose="020B0604020202020204" pitchFamily="34" charset="0"/>
              </a:rPr>
              <a:t> </a:t>
            </a:r>
          </a:p>
          <a:p>
            <a:r>
              <a:rPr lang="fr-FR" sz="1400" b="1" dirty="0" err="1">
                <a:solidFill>
                  <a:schemeClr val="tx1"/>
                </a:solidFill>
                <a:latin typeface="Arial" panose="020B0604020202020204" pitchFamily="34" charset="0"/>
                <a:cs typeface="Arial" panose="020B0604020202020204" pitchFamily="34" charset="0"/>
              </a:rPr>
              <a:t>Significant</a:t>
            </a:r>
            <a:r>
              <a:rPr lang="fr-FR" sz="1400" b="1" dirty="0">
                <a:solidFill>
                  <a:schemeClr val="tx1"/>
                </a:solidFill>
                <a:latin typeface="Arial" panose="020B0604020202020204" pitchFamily="34" charset="0"/>
                <a:cs typeface="Arial" panose="020B0604020202020204" pitchFamily="34" charset="0"/>
              </a:rPr>
              <a:t> </a:t>
            </a:r>
            <a:r>
              <a:rPr lang="fr-FR" sz="1400" b="1" dirty="0" err="1">
                <a:solidFill>
                  <a:schemeClr val="tx1"/>
                </a:solidFill>
                <a:latin typeface="Arial" panose="020B0604020202020204" pitchFamily="34" charset="0"/>
                <a:cs typeface="Arial" panose="020B0604020202020204" pitchFamily="34" charset="0"/>
              </a:rPr>
              <a:t>safety</a:t>
            </a:r>
            <a:r>
              <a:rPr lang="fr-FR" sz="1400" b="1" dirty="0">
                <a:solidFill>
                  <a:schemeClr val="tx1"/>
                </a:solidFill>
                <a:latin typeface="Arial" panose="020B0604020202020204" pitchFamily="34" charset="0"/>
                <a:cs typeface="Arial" panose="020B0604020202020204" pitchFamily="34" charset="0"/>
              </a:rPr>
              <a:t> </a:t>
            </a:r>
            <a:r>
              <a:rPr lang="fr-FR" sz="1400" b="1" dirty="0" err="1">
                <a:solidFill>
                  <a:schemeClr val="tx1"/>
                </a:solidFill>
                <a:latin typeface="Arial" panose="020B0604020202020204" pitchFamily="34" charset="0"/>
                <a:cs typeface="Arial" panose="020B0604020202020204" pitchFamily="34" charset="0"/>
              </a:rPr>
              <a:t>related</a:t>
            </a:r>
            <a:r>
              <a:rPr lang="fr-FR" sz="1400" b="1" dirty="0">
                <a:solidFill>
                  <a:schemeClr val="tx1"/>
                </a:solidFill>
                <a:latin typeface="Arial" panose="020B0604020202020204" pitchFamily="34" charset="0"/>
                <a:cs typeface="Arial" panose="020B0604020202020204" pitchFamily="34" charset="0"/>
              </a:rPr>
              <a:t> </a:t>
            </a:r>
            <a:r>
              <a:rPr lang="fr-FR" sz="1400" b="1" dirty="0" err="1">
                <a:solidFill>
                  <a:schemeClr val="tx1"/>
                </a:solidFill>
                <a:latin typeface="Arial" panose="020B0604020202020204" pitchFamily="34" charset="0"/>
                <a:cs typeface="Arial" panose="020B0604020202020204" pitchFamily="34" charset="0"/>
              </a:rPr>
              <a:t>event</a:t>
            </a:r>
            <a:r>
              <a:rPr lang="fr-FR" sz="1400" b="1" dirty="0">
                <a:solidFill>
                  <a:schemeClr val="tx1"/>
                </a:solidFill>
                <a:latin typeface="Arial" panose="020B0604020202020204" pitchFamily="34" charset="0"/>
                <a:cs typeface="Arial" panose="020B0604020202020204" pitchFamily="34" charset="0"/>
              </a:rPr>
              <a:t> </a:t>
            </a:r>
            <a:r>
              <a:rPr lang="fr-FR" sz="1400" dirty="0">
                <a:solidFill>
                  <a:schemeClr val="tx1"/>
                </a:solidFill>
                <a:latin typeface="Arial" panose="020B0604020202020204" pitchFamily="34" charset="0"/>
                <a:cs typeface="Arial" panose="020B0604020202020204" pitchFamily="34" charset="0"/>
              </a:rPr>
              <a:t>: Event </a:t>
            </a:r>
            <a:r>
              <a:rPr lang="fr-FR" sz="1400" dirty="0" err="1">
                <a:solidFill>
                  <a:schemeClr val="tx1"/>
                </a:solidFill>
                <a:latin typeface="Arial" panose="020B0604020202020204" pitchFamily="34" charset="0"/>
                <a:cs typeface="Arial" panose="020B0604020202020204" pitchFamily="34" charset="0"/>
              </a:rPr>
              <a:t>that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can</a:t>
            </a:r>
            <a:r>
              <a:rPr lang="fr-FR" sz="1400" dirty="0">
                <a:solidFill>
                  <a:schemeClr val="tx1"/>
                </a:solidFill>
                <a:latin typeface="Arial" panose="020B0604020202020204" pitchFamily="34" charset="0"/>
                <a:cs typeface="Arial" panose="020B0604020202020204" pitchFamily="34" charset="0"/>
              </a:rPr>
              <a:t> put </a:t>
            </a:r>
            <a:r>
              <a:rPr lang="fr-FR" sz="1400" dirty="0" err="1">
                <a:solidFill>
                  <a:schemeClr val="tx1"/>
                </a:solidFill>
                <a:latin typeface="Arial" panose="020B0604020202020204" pitchFamily="34" charset="0"/>
                <a:cs typeface="Arial" panose="020B0604020202020204" pitchFamily="34" charset="0"/>
              </a:rPr>
              <a:t>human</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beings</a:t>
            </a:r>
            <a:r>
              <a:rPr lang="fr-FR" sz="1400" dirty="0">
                <a:solidFill>
                  <a:schemeClr val="tx1"/>
                </a:solidFill>
                <a:latin typeface="Arial" panose="020B0604020202020204" pitchFamily="34" charset="0"/>
                <a:cs typeface="Arial" panose="020B0604020202020204" pitchFamily="34" charset="0"/>
              </a:rPr>
              <a:t> in danger. </a:t>
            </a:r>
            <a:r>
              <a:rPr lang="fr-FR" sz="1400" dirty="0" err="1">
                <a:solidFill>
                  <a:schemeClr val="tx1"/>
                </a:solidFill>
                <a:latin typeface="Arial" panose="020B0604020202020204" pitchFamily="34" charset="0"/>
                <a:cs typeface="Arial" panose="020B0604020202020204" pitchFamily="34" charset="0"/>
              </a:rPr>
              <a:t>Some</a:t>
            </a:r>
            <a:r>
              <a:rPr lang="fr-FR" sz="1400" dirty="0">
                <a:solidFill>
                  <a:schemeClr val="tx1"/>
                </a:solidFill>
                <a:latin typeface="Arial" panose="020B0604020202020204" pitchFamily="34" charset="0"/>
                <a:cs typeface="Arial" panose="020B0604020202020204" pitchFamily="34" charset="0"/>
              </a:rPr>
              <a:t> of </a:t>
            </a:r>
            <a:r>
              <a:rPr lang="fr-FR" sz="1400" dirty="0" err="1">
                <a:solidFill>
                  <a:schemeClr val="tx1"/>
                </a:solidFill>
                <a:latin typeface="Arial" panose="020B0604020202020204" pitchFamily="34" charset="0"/>
                <a:cs typeface="Arial" panose="020B0604020202020204" pitchFamily="34" charset="0"/>
              </a:rPr>
              <a:t>these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may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subject</a:t>
            </a:r>
            <a:r>
              <a:rPr lang="fr-FR" sz="1400" dirty="0">
                <a:solidFill>
                  <a:schemeClr val="tx1"/>
                </a:solidFill>
                <a:latin typeface="Arial" panose="020B0604020202020204" pitchFamily="34" charset="0"/>
                <a:cs typeface="Arial" panose="020B0604020202020204" pitchFamily="34" charset="0"/>
              </a:rPr>
              <a:t> to </a:t>
            </a:r>
            <a:r>
              <a:rPr lang="fr-FR" sz="1400" dirty="0" err="1">
                <a:solidFill>
                  <a:schemeClr val="tx1"/>
                </a:solidFill>
                <a:latin typeface="Arial" panose="020B0604020202020204" pitchFamily="34" charset="0"/>
                <a:cs typeface="Arial" panose="020B0604020202020204" pitchFamily="34" charset="0"/>
              </a:rPr>
              <a:t>retention</a:t>
            </a:r>
            <a:r>
              <a:rPr lang="fr-FR" sz="1400" dirty="0">
                <a:solidFill>
                  <a:schemeClr val="tx1"/>
                </a:solidFill>
                <a:latin typeface="Arial" panose="020B0604020202020204" pitchFamily="34" charset="0"/>
                <a:cs typeface="Arial" panose="020B0604020202020204" pitchFamily="34" charset="0"/>
              </a:rPr>
              <a:t> system </a:t>
            </a:r>
            <a:r>
              <a:rPr lang="fr-FR" sz="1400" dirty="0" err="1">
                <a:solidFill>
                  <a:schemeClr val="tx1"/>
                </a:solidFill>
                <a:latin typeface="Arial" panose="020B0604020202020204" pitchFamily="34" charset="0"/>
                <a:cs typeface="Arial" panose="020B0604020202020204" pitchFamily="34" charset="0"/>
              </a:rPr>
              <a:t>deployment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some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others</a:t>
            </a:r>
            <a:r>
              <a:rPr lang="fr-FR" sz="1400" dirty="0">
                <a:solidFill>
                  <a:schemeClr val="tx1"/>
                </a:solidFill>
                <a:latin typeface="Arial" panose="020B0604020202020204" pitchFamily="34" charset="0"/>
                <a:cs typeface="Arial" panose="020B0604020202020204" pitchFamily="34" charset="0"/>
              </a:rPr>
              <a:t> not. </a:t>
            </a:r>
            <a:r>
              <a:rPr lang="fr-FR" sz="1400" dirty="0" err="1">
                <a:solidFill>
                  <a:schemeClr val="tx1"/>
                </a:solidFill>
                <a:latin typeface="Arial" panose="020B0604020202020204" pitchFamily="34" charset="0"/>
                <a:cs typeface="Arial" panose="020B0604020202020204" pitchFamily="34" charset="0"/>
              </a:rPr>
              <a:t>Some</a:t>
            </a:r>
            <a:r>
              <a:rPr lang="fr-FR" sz="1400" dirty="0">
                <a:solidFill>
                  <a:schemeClr val="tx1"/>
                </a:solidFill>
                <a:latin typeface="Arial" panose="020B0604020202020204" pitchFamily="34" charset="0"/>
                <a:cs typeface="Arial" panose="020B0604020202020204" pitchFamily="34" charset="0"/>
              </a:rPr>
              <a:t> of </a:t>
            </a:r>
            <a:r>
              <a:rPr lang="fr-FR" sz="1400" dirty="0" err="1">
                <a:solidFill>
                  <a:schemeClr val="tx1"/>
                </a:solidFill>
                <a:latin typeface="Arial" panose="020B0604020202020204" pitchFamily="34" charset="0"/>
                <a:cs typeface="Arial" panose="020B0604020202020204" pitchFamily="34" charset="0"/>
              </a:rPr>
              <a:t>these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may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subject</a:t>
            </a:r>
            <a:r>
              <a:rPr lang="fr-FR" sz="1400" dirty="0">
                <a:solidFill>
                  <a:schemeClr val="tx1"/>
                </a:solidFill>
                <a:latin typeface="Arial" panose="020B0604020202020204" pitchFamily="34" charset="0"/>
                <a:cs typeface="Arial" panose="020B0604020202020204" pitchFamily="34" charset="0"/>
              </a:rPr>
              <a:t> to emergency </a:t>
            </a:r>
            <a:r>
              <a:rPr lang="fr-FR" sz="1400" dirty="0" err="1">
                <a:solidFill>
                  <a:schemeClr val="tx1"/>
                </a:solidFill>
                <a:latin typeface="Arial" panose="020B0604020202020204" pitchFamily="34" charset="0"/>
                <a:cs typeface="Arial" panose="020B0604020202020204" pitchFamily="34" charset="0"/>
              </a:rPr>
              <a:t>manoeuver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before</a:t>
            </a:r>
            <a:r>
              <a:rPr lang="fr-FR" sz="1400" dirty="0">
                <a:solidFill>
                  <a:schemeClr val="tx1"/>
                </a:solidFill>
                <a:latin typeface="Arial" panose="020B0604020202020204" pitchFamily="34" charset="0"/>
                <a:cs typeface="Arial" panose="020B0604020202020204" pitchFamily="34" charset="0"/>
              </a:rPr>
              <a:t> impact and </a:t>
            </a:r>
            <a:r>
              <a:rPr lang="fr-FR" sz="1400" dirty="0" err="1">
                <a:solidFill>
                  <a:schemeClr val="tx1"/>
                </a:solidFill>
                <a:latin typeface="Arial" panose="020B0604020202020204" pitchFamily="34" charset="0"/>
                <a:cs typeface="Arial" panose="020B0604020202020204" pitchFamily="34" charset="0"/>
              </a:rPr>
              <a:t>some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others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may</a:t>
            </a:r>
            <a:r>
              <a:rPr lang="fr-FR" sz="1400" dirty="0">
                <a:solidFill>
                  <a:schemeClr val="tx1"/>
                </a:solidFill>
                <a:latin typeface="Arial" panose="020B0604020202020204" pitchFamily="34" charset="0"/>
                <a:cs typeface="Arial" panose="020B0604020202020204" pitchFamily="34" charset="0"/>
              </a:rPr>
              <a:t> not. Minimal </a:t>
            </a:r>
            <a:r>
              <a:rPr lang="fr-FR" sz="1400" dirty="0" err="1">
                <a:solidFill>
                  <a:schemeClr val="tx1"/>
                </a:solidFill>
                <a:latin typeface="Arial" panose="020B0604020202020204" pitchFamily="34" charset="0"/>
                <a:cs typeface="Arial" panose="020B0604020202020204" pitchFamily="34" charset="0"/>
              </a:rPr>
              <a:t>Risk</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Manoeuver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should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be</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performed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without</a:t>
            </a:r>
            <a:r>
              <a:rPr lang="fr-FR" sz="1400" dirty="0">
                <a:solidFill>
                  <a:schemeClr val="tx1"/>
                </a:solidFill>
                <a:latin typeface="Arial" panose="020B0604020202020204" pitchFamily="34" charset="0"/>
                <a:cs typeface="Arial" panose="020B0604020202020204" pitchFamily="34" charset="0"/>
              </a:rPr>
              <a:t> emergency </a:t>
            </a:r>
            <a:r>
              <a:rPr lang="fr-FR" sz="1400" dirty="0" err="1">
                <a:solidFill>
                  <a:schemeClr val="tx1"/>
                </a:solidFill>
                <a:latin typeface="Arial" panose="020B0604020202020204" pitchFamily="34" charset="0"/>
                <a:cs typeface="Arial" panose="020B0604020202020204" pitchFamily="34" charset="0"/>
              </a:rPr>
              <a:t>manoeuver</a:t>
            </a:r>
            <a:r>
              <a:rPr lang="fr-FR" sz="1400" dirty="0">
                <a:solidFill>
                  <a:schemeClr val="tx1"/>
                </a:solidFill>
                <a:latin typeface="Arial" panose="020B0604020202020204" pitchFamily="34" charset="0"/>
                <a:cs typeface="Arial" panose="020B0604020202020204" pitchFamily="34" charset="0"/>
              </a:rPr>
              <a:t>, and </a:t>
            </a:r>
            <a:r>
              <a:rPr lang="fr-FR" sz="1400" dirty="0" err="1">
                <a:solidFill>
                  <a:schemeClr val="tx1"/>
                </a:solidFill>
                <a:latin typeface="Arial" panose="020B0604020202020204" pitchFamily="34" charset="0"/>
                <a:cs typeface="Arial" panose="020B0604020202020204" pitchFamily="34" charset="0"/>
              </a:rPr>
              <a:t>without</a:t>
            </a:r>
            <a:r>
              <a:rPr lang="fr-FR" sz="1400" dirty="0">
                <a:solidFill>
                  <a:schemeClr val="tx1"/>
                </a:solidFill>
                <a:latin typeface="Arial" panose="020B0604020202020204" pitchFamily="34" charset="0"/>
                <a:cs typeface="Arial" panose="020B0604020202020204" pitchFamily="34" charset="0"/>
              </a:rPr>
              <a:t> impact, but </a:t>
            </a:r>
            <a:r>
              <a:rPr lang="fr-FR" sz="1400" dirty="0" err="1">
                <a:solidFill>
                  <a:schemeClr val="tx1"/>
                </a:solidFill>
                <a:latin typeface="Arial" panose="020B0604020202020204" pitchFamily="34" charset="0"/>
                <a:cs typeface="Arial" panose="020B0604020202020204" pitchFamily="34" charset="0"/>
              </a:rPr>
              <a:t>it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is</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however</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considered</a:t>
            </a:r>
            <a:r>
              <a:rPr lang="fr-FR" sz="1400" dirty="0">
                <a:solidFill>
                  <a:schemeClr val="tx1"/>
                </a:solidFill>
                <a:latin typeface="Arial" panose="020B0604020202020204" pitchFamily="34" charset="0"/>
                <a:cs typeface="Arial" panose="020B0604020202020204" pitchFamily="34" charset="0"/>
              </a:rPr>
              <a:t> as a </a:t>
            </a:r>
            <a:r>
              <a:rPr lang="fr-FR" sz="1400" dirty="0" err="1">
                <a:solidFill>
                  <a:schemeClr val="tx1"/>
                </a:solidFill>
                <a:latin typeface="Arial" panose="020B0604020202020204" pitchFamily="34" charset="0"/>
                <a:cs typeface="Arial" panose="020B0604020202020204" pitchFamily="34" charset="0"/>
              </a:rPr>
              <a:t>significant</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safety</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related</a:t>
            </a:r>
            <a:r>
              <a:rPr lang="fr-FR" sz="1400" dirty="0">
                <a:solidFill>
                  <a:schemeClr val="tx1"/>
                </a:solidFill>
                <a:latin typeface="Arial" panose="020B0604020202020204" pitchFamily="34" charset="0"/>
                <a:cs typeface="Arial" panose="020B0604020202020204" pitchFamily="34" charset="0"/>
              </a:rPr>
              <a:t> </a:t>
            </a:r>
            <a:r>
              <a:rPr lang="fr-FR" sz="1400" dirty="0" err="1">
                <a:solidFill>
                  <a:schemeClr val="tx1"/>
                </a:solidFill>
                <a:latin typeface="Arial" panose="020B0604020202020204" pitchFamily="34" charset="0"/>
                <a:cs typeface="Arial" panose="020B0604020202020204" pitchFamily="34" charset="0"/>
              </a:rPr>
              <a:t>event</a:t>
            </a:r>
            <a:r>
              <a:rPr lang="fr-FR" sz="1400" dirty="0">
                <a:solidFill>
                  <a:schemeClr val="tx1"/>
                </a:solidFill>
                <a:latin typeface="Arial" panose="020B0604020202020204" pitchFamily="34" charset="0"/>
                <a:cs typeface="Arial" panose="020B0604020202020204" pitchFamily="34" charset="0"/>
              </a:rPr>
              <a:t>.</a:t>
            </a:r>
            <a:endParaRPr lang="fr-FR" sz="1400" i="1" dirty="0">
              <a:solidFill>
                <a:schemeClr val="tx1"/>
              </a:solidFill>
              <a:latin typeface="Arial" panose="020B0604020202020204" pitchFamily="34" charset="0"/>
              <a:cs typeface="Arial" panose="020B0604020202020204" pitchFamily="34" charset="0"/>
            </a:endParaRPr>
          </a:p>
          <a:p>
            <a:r>
              <a:rPr lang="fr-FR" sz="600" dirty="0">
                <a:solidFill>
                  <a:schemeClr val="tx1"/>
                </a:solidFill>
                <a:latin typeface="Arial" panose="020B0604020202020204" pitchFamily="34" charset="0"/>
                <a:cs typeface="Arial" panose="020B0604020202020204" pitchFamily="34" charset="0"/>
              </a:rPr>
              <a:t>    </a:t>
            </a:r>
          </a:p>
          <a:p>
            <a:pPr lvl="0"/>
            <a:r>
              <a:rPr lang="en-US" sz="1400" b="1" dirty="0">
                <a:solidFill>
                  <a:prstClr val="black"/>
                </a:solidFill>
                <a:latin typeface="Arial" panose="020B0604020202020204" pitchFamily="34" charset="0"/>
                <a:cs typeface="Arial" panose="020B0604020202020204" pitchFamily="34" charset="0"/>
              </a:rPr>
              <a:t>Minimal risk </a:t>
            </a:r>
            <a:r>
              <a:rPr lang="en-US" sz="1400" b="1" dirty="0" err="1">
                <a:solidFill>
                  <a:prstClr val="black"/>
                </a:solidFill>
                <a:latin typeface="Arial" panose="020B0604020202020204" pitchFamily="34" charset="0"/>
                <a:cs typeface="Arial" panose="020B0604020202020204" pitchFamily="34" charset="0"/>
              </a:rPr>
              <a:t>manoeuvre</a:t>
            </a:r>
            <a:r>
              <a:rPr lang="en-US" sz="1400" b="1" dirty="0">
                <a:solidFill>
                  <a:prstClr val="black"/>
                </a:solidFill>
                <a:latin typeface="Arial" panose="020B0604020202020204" pitchFamily="34" charset="0"/>
                <a:cs typeface="Arial" panose="020B0604020202020204" pitchFamily="34" charset="0"/>
              </a:rPr>
              <a:t> </a:t>
            </a:r>
            <a:r>
              <a:rPr lang="en-US" sz="1400" dirty="0">
                <a:solidFill>
                  <a:prstClr val="black"/>
                </a:solidFill>
                <a:latin typeface="Arial" panose="020B0604020202020204" pitchFamily="34" charset="0"/>
                <a:cs typeface="Arial" panose="020B0604020202020204" pitchFamily="34" charset="0"/>
              </a:rPr>
              <a:t>: procedure aimed at minimizing risks in traffic, which is automatically performed by the system (e.g. when the driver does not respond to a “transition demand”).</a:t>
            </a:r>
          </a:p>
          <a:p>
            <a:pPr lvl="0"/>
            <a:r>
              <a:rPr lang="en-US" sz="600" dirty="0">
                <a:solidFill>
                  <a:prstClr val="black"/>
                </a:solidFill>
                <a:latin typeface="Arial" panose="020B0604020202020204" pitchFamily="34" charset="0"/>
                <a:cs typeface="Arial" panose="020B0604020202020204" pitchFamily="34" charset="0"/>
              </a:rPr>
              <a:t> </a:t>
            </a:r>
          </a:p>
          <a:p>
            <a:pPr lvl="0"/>
            <a:r>
              <a:rPr lang="en-US" sz="1400" b="1" dirty="0">
                <a:solidFill>
                  <a:prstClr val="black"/>
                </a:solidFill>
                <a:latin typeface="Arial" panose="020B0604020202020204" pitchFamily="34" charset="0"/>
                <a:cs typeface="Arial" panose="020B0604020202020204" pitchFamily="34" charset="0"/>
              </a:rPr>
              <a:t>Emergency </a:t>
            </a:r>
            <a:r>
              <a:rPr lang="en-US" sz="1400" b="1" dirty="0" err="1">
                <a:solidFill>
                  <a:prstClr val="black"/>
                </a:solidFill>
                <a:latin typeface="Arial" panose="020B0604020202020204" pitchFamily="34" charset="0"/>
                <a:cs typeface="Arial" panose="020B0604020202020204" pitchFamily="34" charset="0"/>
              </a:rPr>
              <a:t>Manoeuvre</a:t>
            </a:r>
            <a:r>
              <a:rPr lang="en-US" sz="1400" b="1" dirty="0">
                <a:solidFill>
                  <a:prstClr val="black"/>
                </a:solidFill>
                <a:latin typeface="Arial" panose="020B0604020202020204" pitchFamily="34" charset="0"/>
                <a:cs typeface="Arial" panose="020B0604020202020204" pitchFamily="34" charset="0"/>
              </a:rPr>
              <a:t> : </a:t>
            </a:r>
            <a:r>
              <a:rPr lang="en-US" sz="1400" dirty="0" err="1">
                <a:solidFill>
                  <a:prstClr val="black"/>
                </a:solidFill>
                <a:latin typeface="Arial" panose="020B0604020202020204" pitchFamily="34" charset="0"/>
                <a:cs typeface="Arial" panose="020B0604020202020204" pitchFamily="34" charset="0"/>
              </a:rPr>
              <a:t>manoeuvre</a:t>
            </a:r>
            <a:r>
              <a:rPr lang="en-US" sz="1400" dirty="0">
                <a:solidFill>
                  <a:prstClr val="black"/>
                </a:solidFill>
                <a:latin typeface="Arial" panose="020B0604020202020204" pitchFamily="34" charset="0"/>
                <a:cs typeface="Arial" panose="020B0604020202020204" pitchFamily="34" charset="0"/>
              </a:rPr>
              <a:t> performed by the system in case of a sudden unexpected event in which the vehicle is in imminent danger to collide with another object, with the purpose to avoid or mitigate a collision.</a:t>
            </a:r>
            <a:endParaRPr lang="fr-FR" sz="1400" dirty="0">
              <a:solidFill>
                <a:schemeClr val="tx1"/>
              </a:solidFill>
              <a:latin typeface="Arial" panose="020B0604020202020204" pitchFamily="34" charset="0"/>
              <a:cs typeface="Arial" panose="020B0604020202020204" pitchFamily="34" charset="0"/>
            </a:endParaRPr>
          </a:p>
        </p:txBody>
      </p:sp>
      <p:sp>
        <p:nvSpPr>
          <p:cNvPr id="4" name="Ellipse 3"/>
          <p:cNvSpPr/>
          <p:nvPr/>
        </p:nvSpPr>
        <p:spPr>
          <a:xfrm>
            <a:off x="1687132" y="130859"/>
            <a:ext cx="8703090" cy="88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DSSAD : </a:t>
            </a:r>
            <a:r>
              <a:rPr lang="fr-FR" dirty="0" err="1">
                <a:solidFill>
                  <a:schemeClr val="tx1"/>
                </a:solidFill>
                <a:latin typeface="Arial Black" panose="020B0A04020102020204" pitchFamily="34" charset="0"/>
              </a:rPr>
              <a:t>Glossary</a:t>
            </a:r>
            <a:r>
              <a:rPr lang="fr-FR" dirty="0">
                <a:solidFill>
                  <a:schemeClr val="tx1"/>
                </a:solidFill>
                <a:latin typeface="Arial Black" panose="020B0A04020102020204" pitchFamily="34" charset="0"/>
              </a:rPr>
              <a:t> </a:t>
            </a:r>
            <a:r>
              <a:rPr lang="fr-FR">
                <a:solidFill>
                  <a:schemeClr val="tx1"/>
                </a:solidFill>
                <a:latin typeface="Arial Black" panose="020B0A04020102020204" pitchFamily="34" charset="0"/>
              </a:rPr>
              <a:t>of terms</a:t>
            </a:r>
            <a:endParaRPr lang="fr-FR" sz="11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82877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à coins arrondis 16"/>
          <p:cNvSpPr/>
          <p:nvPr/>
        </p:nvSpPr>
        <p:spPr>
          <a:xfrm>
            <a:off x="231821" y="1197735"/>
            <a:ext cx="11745531" cy="5447764"/>
          </a:xfrm>
          <a:prstGeom prst="roundRect">
            <a:avLst>
              <a:gd name="adj" fmla="val 798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latin typeface="Arial" panose="020B0604020202020204" pitchFamily="34" charset="0"/>
                <a:cs typeface="Arial" panose="020B0604020202020204" pitchFamily="34" charset="0"/>
              </a:rPr>
              <a:t>As it is proposed to be stored and available </a:t>
            </a:r>
            <a:r>
              <a:rPr lang="en-US" sz="1600" b="1" dirty="0">
                <a:solidFill>
                  <a:schemeClr val="tx1"/>
                </a:solidFill>
                <a:latin typeface="Arial" panose="020B0604020202020204" pitchFamily="34" charset="0"/>
                <a:cs typeface="Arial" panose="020B0604020202020204" pitchFamily="34" charset="0"/>
              </a:rPr>
              <a:t>for [</a:t>
            </a:r>
            <a:r>
              <a:rPr lang="en-US" sz="1600" dirty="0">
                <a:solidFill>
                  <a:schemeClr val="tx1"/>
                </a:solidFill>
                <a:latin typeface="Arial" panose="020B0604020202020204" pitchFamily="34" charset="0"/>
                <a:cs typeface="Arial" panose="020B0604020202020204" pitchFamily="34" charset="0"/>
              </a:rPr>
              <a:t>3 months</a:t>
            </a:r>
            <a:r>
              <a:rPr lang="en-US" sz="1600" b="1" dirty="0">
                <a:solidFill>
                  <a:schemeClr val="tx1"/>
                </a:solidFill>
                <a:latin typeface="Arial" panose="020B0604020202020204" pitchFamily="34" charset="0"/>
                <a:cs typeface="Arial" panose="020B0604020202020204" pitchFamily="34" charset="0"/>
              </a:rPr>
              <a:t>] or [</a:t>
            </a:r>
            <a:r>
              <a:rPr lang="en-US" sz="1600" dirty="0">
                <a:solidFill>
                  <a:schemeClr val="tx1"/>
                </a:solidFill>
                <a:latin typeface="Arial" panose="020B0604020202020204" pitchFamily="34" charset="0"/>
                <a:cs typeface="Arial" panose="020B0604020202020204" pitchFamily="34" charset="0"/>
              </a:rPr>
              <a:t>25.000</a:t>
            </a:r>
            <a:r>
              <a:rPr lang="en-US" sz="1600" b="1" dirty="0">
                <a:solidFill>
                  <a:schemeClr val="tx1"/>
                </a:solidFill>
                <a:latin typeface="Arial" panose="020B0604020202020204" pitchFamily="34" charset="0"/>
                <a:cs typeface="Arial" panose="020B0604020202020204" pitchFamily="34" charset="0"/>
              </a:rPr>
              <a:t>] flags </a:t>
            </a:r>
            <a:r>
              <a:rPr lang="en-US" sz="1600" dirty="0">
                <a:solidFill>
                  <a:schemeClr val="tx1"/>
                </a:solidFill>
                <a:latin typeface="Arial" panose="020B0604020202020204" pitchFamily="34" charset="0"/>
                <a:cs typeface="Arial" panose="020B0604020202020204" pitchFamily="34" charset="0"/>
              </a:rPr>
              <a:t>(the first achieved of both)</a:t>
            </a:r>
            <a:r>
              <a:rPr lang="en-US" sz="1600" b="1" dirty="0">
                <a:solidFill>
                  <a:schemeClr val="tx1"/>
                </a:solidFill>
                <a:latin typeface="Arial" panose="020B0604020202020204" pitchFamily="34" charset="0"/>
                <a:cs typeface="Arial" panose="020B0604020202020204" pitchFamily="34" charset="0"/>
              </a:rPr>
              <a:t>, the DSSAD can always bring the answer to the question </a:t>
            </a:r>
            <a:r>
              <a:rPr lang="en-US" sz="1600" dirty="0">
                <a:solidFill>
                  <a:schemeClr val="tx1"/>
                </a:solidFill>
                <a:latin typeface="Arial" panose="020B0604020202020204" pitchFamily="34" charset="0"/>
                <a:cs typeface="Arial" panose="020B0604020202020204" pitchFamily="34" charset="0"/>
              </a:rPr>
              <a:t>“who was driving ?” </a:t>
            </a:r>
            <a:r>
              <a:rPr lang="en-US" sz="1600" b="1" dirty="0">
                <a:solidFill>
                  <a:schemeClr val="tx1"/>
                </a:solidFill>
                <a:latin typeface="Arial" panose="020B0604020202020204" pitchFamily="34" charset="0"/>
                <a:cs typeface="Arial" panose="020B0604020202020204" pitchFamily="34" charset="0"/>
              </a:rPr>
              <a:t>to the authorized person or administration.</a:t>
            </a:r>
          </a:p>
          <a:p>
            <a:endParaRPr lang="en-US" sz="1600" dirty="0">
              <a:solidFill>
                <a:schemeClr val="tx1"/>
              </a:solidFill>
              <a:latin typeface="Arial" panose="020B0604020202020204" pitchFamily="34" charset="0"/>
              <a:cs typeface="Arial" panose="020B0604020202020204" pitchFamily="34" charset="0"/>
            </a:endParaRPr>
          </a:p>
          <a:p>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Determination of “</a:t>
            </a:r>
            <a:r>
              <a:rPr lang="en-US" sz="1600" b="1" dirty="0">
                <a:solidFill>
                  <a:schemeClr val="tx1"/>
                </a:solidFill>
                <a:latin typeface="Arial" panose="020B0604020202020204" pitchFamily="34" charset="0"/>
                <a:cs typeface="Arial" panose="020B0604020202020204" pitchFamily="34" charset="0"/>
              </a:rPr>
              <a:t>who is allowed to access the data</a:t>
            </a:r>
            <a:r>
              <a:rPr lang="en-US" sz="1600" dirty="0">
                <a:solidFill>
                  <a:schemeClr val="tx1"/>
                </a:solidFill>
                <a:latin typeface="Arial" panose="020B0604020202020204" pitchFamily="34" charset="0"/>
                <a:cs typeface="Arial" panose="020B0604020202020204" pitchFamily="34" charset="0"/>
              </a:rPr>
              <a:t>” may vary from a country to another.</a:t>
            </a:r>
          </a:p>
          <a:p>
            <a:endParaRPr lang="en-US" sz="1600" dirty="0">
              <a:solidFill>
                <a:schemeClr val="tx1"/>
              </a:solidFill>
              <a:latin typeface="Arial" panose="020B0604020202020204" pitchFamily="34" charset="0"/>
              <a:cs typeface="Arial" panose="020B0604020202020204" pitchFamily="34" charset="0"/>
            </a:endParaRPr>
          </a:p>
          <a:p>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It should remain under the responsibility of the OEM to decide the right technical solution in order to </a:t>
            </a:r>
            <a:r>
              <a:rPr lang="en-US" sz="1600" b="1" dirty="0">
                <a:solidFill>
                  <a:schemeClr val="tx1"/>
                </a:solidFill>
                <a:latin typeface="Arial" panose="020B0604020202020204" pitchFamily="34" charset="0"/>
                <a:cs typeface="Arial" panose="020B0604020202020204" pitchFamily="34" charset="0"/>
              </a:rPr>
              <a:t>restrict access </a:t>
            </a:r>
            <a:r>
              <a:rPr lang="en-US" sz="1600" dirty="0">
                <a:solidFill>
                  <a:schemeClr val="tx1"/>
                </a:solidFill>
                <a:latin typeface="Arial" panose="020B0604020202020204" pitchFamily="34" charset="0"/>
                <a:cs typeface="Arial" panose="020B0604020202020204" pitchFamily="34" charset="0"/>
              </a:rPr>
              <a:t>to the authorized person/administration only, and to guaranty that the </a:t>
            </a:r>
            <a:r>
              <a:rPr lang="en-US" sz="1600" b="1" dirty="0">
                <a:solidFill>
                  <a:schemeClr val="tx1"/>
                </a:solidFill>
                <a:latin typeface="Arial" panose="020B0604020202020204" pitchFamily="34" charset="0"/>
                <a:cs typeface="Arial" panose="020B0604020202020204" pitchFamily="34" charset="0"/>
              </a:rPr>
              <a:t>Read Only Data cannot be corrupted</a:t>
            </a:r>
            <a:r>
              <a:rPr lang="en-US" sz="1600" dirty="0">
                <a:solidFill>
                  <a:schemeClr val="tx1"/>
                </a:solidFill>
                <a:latin typeface="Arial" panose="020B0604020202020204" pitchFamily="34" charset="0"/>
                <a:cs typeface="Arial" panose="020B0604020202020204" pitchFamily="34" charset="0"/>
              </a:rPr>
              <a:t>.</a:t>
            </a:r>
          </a:p>
          <a:p>
            <a:endParaRPr lang="en-US" sz="1600" dirty="0">
              <a:solidFill>
                <a:schemeClr val="tx1"/>
              </a:solidFill>
              <a:latin typeface="Arial" panose="020B0604020202020204" pitchFamily="34" charset="0"/>
              <a:cs typeface="Arial" panose="020B0604020202020204" pitchFamily="34" charset="0"/>
            </a:endParaRPr>
          </a:p>
          <a:p>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Maximum number of elementary events to be stored by the system remains to be decided. </a:t>
            </a:r>
            <a:r>
              <a:rPr lang="en-US" sz="1600">
                <a:solidFill>
                  <a:schemeClr val="tx1"/>
                </a:solidFill>
                <a:latin typeface="Arial" panose="020B0604020202020204" pitchFamily="34" charset="0"/>
                <a:cs typeface="Arial" panose="020B0604020202020204" pitchFamily="34" charset="0"/>
              </a:rPr>
              <a:t>( 25.000 </a:t>
            </a:r>
            <a:r>
              <a:rPr lang="en-US" sz="1600" dirty="0">
                <a:solidFill>
                  <a:schemeClr val="tx1"/>
                </a:solidFill>
                <a:latin typeface="Arial" panose="020B0604020202020204" pitchFamily="34" charset="0"/>
                <a:cs typeface="Arial" panose="020B0604020202020204" pitchFamily="34" charset="0"/>
              </a:rPr>
              <a:t>? )</a:t>
            </a:r>
          </a:p>
          <a:p>
            <a:endParaRPr lang="en-US" sz="1600" dirty="0">
              <a:solidFill>
                <a:schemeClr val="tx1"/>
              </a:solidFill>
              <a:latin typeface="Arial" panose="020B0604020202020204" pitchFamily="34" charset="0"/>
              <a:cs typeface="Arial" panose="020B0604020202020204" pitchFamily="34" charset="0"/>
            </a:endParaRPr>
          </a:p>
          <a:p>
            <a:r>
              <a:rPr lang="en-US" sz="1200" dirty="0">
                <a:solidFill>
                  <a:schemeClr val="tx1"/>
                </a:solidFill>
                <a:latin typeface="Arial" panose="020B0604020202020204" pitchFamily="34" charset="0"/>
                <a:cs typeface="Arial" panose="020B0604020202020204" pitchFamily="34" charset="0"/>
              </a:rPr>
              <a:t>(considering an average number of 5 elementary events per sequence of use : 25.000 = 50 sequences (of an average 5 events) / day , during 100 days)</a:t>
            </a:r>
          </a:p>
          <a:p>
            <a:endParaRPr lang="en-US" sz="1600" dirty="0">
              <a:solidFill>
                <a:schemeClr val="tx1"/>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25E2B218-6106-4580-BDAB-4E4621994564}"/>
              </a:ext>
            </a:extLst>
          </p:cNvPr>
          <p:cNvSpPr/>
          <p:nvPr/>
        </p:nvSpPr>
        <p:spPr>
          <a:xfrm>
            <a:off x="1687132" y="143738"/>
            <a:ext cx="8703090" cy="8804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rial Black" panose="020B0A04020102020204" pitchFamily="34" charset="0"/>
              </a:rPr>
              <a:t>ANNEX 2 : </a:t>
            </a:r>
            <a:r>
              <a:rPr lang="fr-FR" dirty="0" err="1">
                <a:solidFill>
                  <a:schemeClr val="tx1"/>
                </a:solidFill>
                <a:latin typeface="Arial Black" panose="020B0A04020102020204" pitchFamily="34" charset="0"/>
              </a:rPr>
              <a:t>Detailed</a:t>
            </a:r>
            <a:r>
              <a:rPr lang="fr-FR" dirty="0">
                <a:solidFill>
                  <a:schemeClr val="tx1"/>
                </a:solidFill>
                <a:latin typeface="Arial Black" panose="020B0A04020102020204" pitchFamily="34" charset="0"/>
              </a:rPr>
              <a:t> </a:t>
            </a:r>
            <a:r>
              <a:rPr lang="fr-FR" dirty="0" err="1">
                <a:solidFill>
                  <a:schemeClr val="tx1"/>
                </a:solidFill>
                <a:latin typeface="Arial Black" panose="020B0A04020102020204" pitchFamily="34" charset="0"/>
              </a:rPr>
              <a:t>principle</a:t>
            </a:r>
            <a:r>
              <a:rPr lang="fr-FR" dirty="0">
                <a:solidFill>
                  <a:schemeClr val="tx1"/>
                </a:solidFill>
                <a:latin typeface="Arial Black" panose="020B0A04020102020204" pitchFamily="34" charset="0"/>
              </a:rPr>
              <a:t> of the DSSAD</a:t>
            </a:r>
          </a:p>
        </p:txBody>
      </p:sp>
    </p:spTree>
    <p:extLst>
      <p:ext uri="{BB962C8B-B14F-4D97-AF65-F5344CB8AC3E}">
        <p14:creationId xmlns:p14="http://schemas.microsoft.com/office/powerpoint/2010/main" val="1162264441"/>
      </p:ext>
    </p:extLst>
  </p:cSld>
  <p:clrMapOvr>
    <a:masterClrMapping/>
  </p:clrMapOvr>
</p:sld>
</file>

<file path=ppt/theme/theme1.xml><?xml version="1.0" encoding="utf-8"?>
<a:theme xmlns:a="http://schemas.openxmlformats.org/drawingml/2006/main" name="Thème1">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ème1" id="{FFE9E2F8-0D4B-4FBA-9EC5-4AFCC1D60FF8}" vid="{A423D0E9-296D-4DD7-AD8D-A4A33189828F}"/>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Thème1</Template>
  <TotalTime>120</TotalTime>
  <Words>1279</Words>
  <Application>Microsoft Office PowerPoint</Application>
  <PresentationFormat>Widescreen</PresentationFormat>
  <Paragraphs>390</Paragraphs>
  <Slides>11</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Aharoni</vt:lpstr>
      <vt:lpstr>ＭＳ Ｐゴシック</vt:lpstr>
      <vt:lpstr>ＭＳ Ｐゴシック</vt:lpstr>
      <vt:lpstr>Arial</vt:lpstr>
      <vt:lpstr>Arial Black</vt:lpstr>
      <vt:lpstr>Arial Narrow</vt:lpstr>
      <vt:lpstr>Calibri</vt:lpstr>
      <vt:lpstr>Calibri Light</vt:lpstr>
      <vt:lpstr>Wingdings</vt:lpstr>
      <vt:lpstr>Thème1</vt:lpstr>
      <vt:lpstr>Conception personnalisée</vt:lpstr>
      <vt:lpstr>1_Conception personnalisée</vt:lpstr>
      <vt:lpstr>DATA STORAGE SYSTEM FOR AUTOMATED DRIVING (DSSAD)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LATELISE Thierry</dc:creator>
  <cp:lastModifiedBy>Francois Guichard</cp:lastModifiedBy>
  <cp:revision>232</cp:revision>
  <dcterms:created xsi:type="dcterms:W3CDTF">2016-02-10T10:50:36Z</dcterms:created>
  <dcterms:modified xsi:type="dcterms:W3CDTF">2019-01-25T13:34:55Z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