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84" r:id="rId3"/>
    <p:sldId id="285" r:id="rId4"/>
    <p:sldId id="287" r:id="rId5"/>
    <p:sldId id="271" r:id="rId6"/>
    <p:sldId id="270" r:id="rId7"/>
    <p:sldId id="279" r:id="rId8"/>
    <p:sldId id="281" r:id="rId9"/>
    <p:sldId id="283" r:id="rId10"/>
    <p:sldId id="288" r:id="rId11"/>
    <p:sldId id="272" r:id="rId12"/>
    <p:sldId id="274" r:id="rId13"/>
    <p:sldId id="289" r:id="rId14"/>
    <p:sldId id="275" r:id="rId15"/>
    <p:sldId id="266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3">
          <p15:clr>
            <a:srgbClr val="A4A3A4"/>
          </p15:clr>
        </p15:guide>
        <p15:guide id="2" pos="37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39"/>
    <p:restoredTop sz="86418"/>
  </p:normalViewPr>
  <p:slideViewPr>
    <p:cSldViewPr snapToGrid="0" snapToObjects="1">
      <p:cViewPr varScale="1">
        <p:scale>
          <a:sx n="99" d="100"/>
          <a:sy n="99" d="100"/>
        </p:scale>
        <p:origin x="1410" y="78"/>
      </p:cViewPr>
      <p:guideLst>
        <p:guide orient="horz" pos="3773"/>
        <p:guide pos="3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DE467-252D-C340-B6D3-74553E62F086}" type="datetimeFigureOut">
              <a:rPr lang="nl-NL" smtClean="0"/>
              <a:t>23-5-2019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94EF4-DA67-D04B-9845-EB080743160F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F0136DB9-5D27-1549-BD29-2B9C3D92BA6B}" type="datetimeFigureOut">
              <a:rPr lang="nl-NL" smtClean="0"/>
              <a:pPr/>
              <a:t>23-5-2019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B724C359-F21C-5144-9CEB-BDBE24445460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06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561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473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8901" y="922706"/>
            <a:ext cx="1218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</a:p>
        </p:txBody>
      </p:sp>
      <p:sp>
        <p:nvSpPr>
          <p:cNvPr id="15" name="Rechthoek 14"/>
          <p:cNvSpPr/>
          <p:nvPr userDrawn="1"/>
        </p:nvSpPr>
        <p:spPr>
          <a:xfrm>
            <a:off x="3756500" y="2581248"/>
            <a:ext cx="468790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0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 userDrawn="1"/>
        </p:nvSpPr>
        <p:spPr>
          <a:xfrm>
            <a:off x="17" y="0"/>
            <a:ext cx="12191983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3900"/>
            <a:ext cx="12192000" cy="1146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/>
              <a:t>TEXT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40075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974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5246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  <p:sp>
        <p:nvSpPr>
          <p:cNvPr id="2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0278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2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34550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3975820"/>
            <a:ext cx="7747000" cy="113486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326252"/>
            <a:ext cx="7747000" cy="4040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 "/>
                <a:cs typeface="Verdana 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" y="0"/>
            <a:ext cx="12192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093B37"/>
              </a:solidFill>
              <a:latin typeface="Verdana Standaard" charset="0"/>
            </a:endParaRPr>
          </a:p>
        </p:txBody>
      </p:sp>
      <p:pic>
        <p:nvPicPr>
          <p:cNvPr id="8" name="Shape 296" descr="photo-1434030216411-0b793f4b4173.jp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017" y="2406354"/>
            <a:ext cx="1393799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9349" y="1987138"/>
            <a:ext cx="9029700" cy="137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2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15"/>
            <a:ext cx="12192000" cy="15188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A modern JRC </a:t>
            </a:r>
            <a:b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</a:br>
            <a: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in a modern </a:t>
            </a:r>
            <a:r>
              <a:rPr lang="nl-NL" sz="3600" b="1" dirty="0" err="1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71"/>
            <a:ext cx="12192000" cy="35685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buNone/>
              <a:defRPr lang="nl-NL" sz="1800" b="1" dirty="0" smtClean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</a:defRPr>
            </a:lvl2pPr>
            <a:lvl3pPr marL="914400" indent="0" algn="ctr">
              <a:buNone/>
              <a:defRPr lang="nl-NL" dirty="0" smtClean="0"/>
            </a:lvl3pPr>
            <a:lvl4pPr marL="1371600" indent="0" algn="ctr">
              <a:buNone/>
              <a:defRPr lang="nl-NL" dirty="0" smtClean="0"/>
            </a:lvl4pPr>
            <a:lvl5pPr marL="1828800" indent="0" algn="ctr">
              <a:buNone/>
              <a:defRPr lang="nl-NL" dirty="0"/>
            </a:lvl5pPr>
          </a:lstStyle>
          <a:p>
            <a:pPr lvl="0"/>
            <a:r>
              <a:rPr lang="nl-NL" dirty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289"/>
            <a:ext cx="12192000" cy="451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, </a:t>
            </a:r>
            <a:r>
              <a:rPr lang="nl-NL" dirty="0" err="1"/>
              <a:t>Location</a:t>
            </a:r>
            <a:r>
              <a:rPr lang="nl-NL" dirty="0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8"/>
          </a:xfrm>
          <a:prstGeom prst="rect">
            <a:avLst/>
          </a:prstGeom>
        </p:spPr>
        <p:txBody>
          <a:bodyPr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7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with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-3" y="0"/>
            <a:ext cx="12192003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4600"/>
            <a:ext cx="12192000" cy="3475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0"/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939800" y="1562100"/>
            <a:ext cx="11252200" cy="952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rgbClr val="093B37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2400">
                <a:solidFill>
                  <a:srgbClr val="093B37"/>
                </a:solidFill>
              </a:defRPr>
            </a:lvl3pPr>
          </a:lstStyle>
          <a:p>
            <a:pPr lvl="0"/>
            <a:r>
              <a:rPr lang="nl-NL" dirty="0"/>
              <a:t>Heading2</a:t>
            </a:r>
          </a:p>
        </p:txBody>
      </p:sp>
      <p:sp>
        <p:nvSpPr>
          <p:cNvPr id="2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352"/>
            <a:ext cx="12192000" cy="44372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0" y="0"/>
            <a:ext cx="6297612" cy="202521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0" y="2115454"/>
            <a:ext cx="6297612" cy="3874184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Verdana Standaard" charset="0"/>
            </a:endParaRP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6415397" y="0"/>
            <a:ext cx="577660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13" hasCustomPrompt="1"/>
          </p:nvPr>
        </p:nvSpPr>
        <p:spPr>
          <a:xfrm>
            <a:off x="729507" y="2433638"/>
            <a:ext cx="5296644" cy="352266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charset="0"/>
              <a:buChar char="•"/>
              <a:defRPr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/>
              <a:t>Text</a:t>
            </a:r>
            <a:endParaRPr lang="nl-NL" dirty="0"/>
          </a:p>
          <a:p>
            <a:pPr lvl="0"/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27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39800" y="445746"/>
            <a:ext cx="5357809" cy="1579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-9524" y="0"/>
            <a:ext cx="4176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39800" y="558799"/>
            <a:ext cx="3226676" cy="1993901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charset="0"/>
              <a:buNone/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4249736" y="0"/>
            <a:ext cx="794226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2"/>
          <p:cNvSpPr/>
          <p:nvPr userDrawn="1"/>
        </p:nvSpPr>
        <p:spPr>
          <a:xfrm>
            <a:off x="17" y="0"/>
            <a:ext cx="12191983" cy="3149600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3149600"/>
            <a:ext cx="12192000" cy="2840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Image</a:t>
            </a: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65200" y="1990725"/>
            <a:ext cx="11226800" cy="1438275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charset="0"/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-JRC-logo_horizontal_EN_pos_transparent-background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1" y="6059233"/>
            <a:ext cx="24632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50" r:id="rId4"/>
    <p:sldLayoutId id="2147483651" r:id="rId5"/>
    <p:sldLayoutId id="2147483652" r:id="rId6"/>
    <p:sldLayoutId id="2147483656" r:id="rId7"/>
    <p:sldLayoutId id="2147483657" r:id="rId8"/>
    <p:sldLayoutId id="2147483653" r:id="rId9"/>
    <p:sldLayoutId id="2147483666" r:id="rId10"/>
    <p:sldLayoutId id="2147483654" r:id="rId11"/>
    <p:sldLayoutId id="2147483655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unece.org/pages/viewpage.action?pageId=63308245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ece.org/fileadmin/DAM/trans/doc/2019/wp29grpe/ECE-TRANS-WP29-GRPE-2019-12e.pdf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unece.org/download/attachments/25267103/EPPR-11-15-Rev1e.doc?api=v2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03" y="1337001"/>
            <a:ext cx="12192000" cy="1518885"/>
          </a:xfrm>
        </p:spPr>
        <p:txBody>
          <a:bodyPr/>
          <a:lstStyle/>
          <a:p>
            <a:r>
              <a:rPr lang="en-US" dirty="0"/>
              <a:t>UNECE GRPE Informal Group on Environmental and Propulsion Performance Requirements of L-cat Vehicles (EPPR L-cat)</a:t>
            </a:r>
            <a:br>
              <a:rPr lang="en-US" dirty="0"/>
            </a:br>
            <a:r>
              <a:rPr lang="en-US" dirty="0"/>
              <a:t>State of Play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5082630"/>
            <a:ext cx="12192000" cy="356859"/>
          </a:xfrm>
        </p:spPr>
        <p:txBody>
          <a:bodyPr/>
          <a:lstStyle/>
          <a:p>
            <a:r>
              <a:rPr lang="en-US" dirty="0"/>
              <a:t>Adolfo </a:t>
            </a:r>
            <a:r>
              <a:rPr lang="en-US" dirty="0" err="1"/>
              <a:t>Perujo</a:t>
            </a:r>
            <a:r>
              <a:rPr lang="en-US" dirty="0"/>
              <a:t> (IWG chairman)</a:t>
            </a:r>
          </a:p>
        </p:txBody>
      </p:sp>
      <p:sp>
        <p:nvSpPr>
          <p:cNvPr id="4" name="Textfeld 12"/>
          <p:cNvSpPr txBox="1">
            <a:spLocks noChangeArrowheads="1"/>
          </p:cNvSpPr>
          <p:nvPr/>
        </p:nvSpPr>
        <p:spPr bwMode="auto">
          <a:xfrm>
            <a:off x="9098281" y="142030"/>
            <a:ext cx="29417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Informal document </a:t>
            </a:r>
            <a:r>
              <a:rPr kumimoji="0"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GRPE-79-</a:t>
            </a:r>
            <a:r>
              <a:rPr kumimoji="0" lang="en-GB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24e</a:t>
            </a:r>
            <a:endParaRPr kumimoji="0" lang="de-DE" sz="14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79th GRPE, 21-24 May 2019</a:t>
            </a:r>
          </a:p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Agenda item 8(b)</a:t>
            </a:r>
            <a:endParaRPr kumimoji="0" lang="de-DE" sz="14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99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Amendment 4 to UN GTR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92762" y="1750164"/>
            <a:ext cx="11343637" cy="439187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Reference fuel.</a:t>
            </a:r>
          </a:p>
          <a:p>
            <a:pPr marL="0" indent="0">
              <a:buNone/>
            </a:pPr>
            <a:r>
              <a:rPr lang="en-GB" dirty="0"/>
              <a:t>The principal performance requirements of this UN GTR are based on the use of reference fuels</a:t>
            </a:r>
            <a:r>
              <a:rPr lang="en-IE" dirty="0"/>
              <a:t>: </a:t>
            </a:r>
          </a:p>
          <a:p>
            <a:pPr lvl="1"/>
            <a:r>
              <a:rPr lang="en-IE" sz="2400" dirty="0"/>
              <a:t>For Type I Principal norms, the reference fuel for PI vehicles shall be either E0 or E5. </a:t>
            </a:r>
          </a:p>
          <a:p>
            <a:pPr lvl="1"/>
            <a:r>
              <a:rPr lang="en-IE" sz="2400" dirty="0"/>
              <a:t>For Alternate norms, regional reference fuels available with contracting parties can be used for Type I test (Alt A = India BS IV, Alt B = Euro 4 Alt C = Euro 3)</a:t>
            </a:r>
            <a:r>
              <a:rPr lang="en-IE" dirty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213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dirty="0"/>
              <a:t>Amendment of UN GTR 18 to include OBD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39800" y="1610032"/>
            <a:ext cx="10896600" cy="4379606"/>
          </a:xfrm>
        </p:spPr>
        <p:txBody>
          <a:bodyPr/>
          <a:lstStyle/>
          <a:p>
            <a:r>
              <a:rPr lang="en-IE" b="1" dirty="0"/>
              <a:t>Purpose: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E" sz="2200" dirty="0"/>
              <a:t>To develop functional aspects of On-Board Diagnostic (OBD) systems.</a:t>
            </a:r>
          </a:p>
          <a:p>
            <a:pPr>
              <a:spcBef>
                <a:spcPts val="1200"/>
              </a:spcBef>
            </a:pPr>
            <a:r>
              <a:rPr lang="en-IE" b="1" dirty="0"/>
              <a:t>Mode of Operation: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E" sz="2200" dirty="0"/>
              <a:t>Creation of a “Corresponding Group” within the IWG EPPR L-Cat (agreed by all parties) to concentrate in the development of OBD 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E" sz="2200" dirty="0"/>
              <a:t>The speed up of the process necessary because of a CP (i.e. JPN) required the development of OBD 2 for regional legislation (timing)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E" sz="2200" dirty="0"/>
              <a:t>The CG is lead by a vice-chair (Mr MATSUKAWA - JPN)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E" sz="2200" dirty="0"/>
              <a:t>The base document is again the text referring to OBD 2 in EURO 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E" sz="2200" u="sng" dirty="0"/>
              <a:t>Final responsibility of the work and the submission of Informal/Working documents remains with the EPPR IWG</a:t>
            </a:r>
          </a:p>
          <a:p>
            <a:pPr marL="457200" lvl="1" indent="0">
              <a:buNone/>
            </a:pP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366667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dirty="0"/>
              <a:t>Amendment of UN GTR 18 to include OBD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1007" y="1557242"/>
            <a:ext cx="11050917" cy="4370980"/>
          </a:xfrm>
        </p:spPr>
        <p:txBody>
          <a:bodyPr/>
          <a:lstStyle/>
          <a:p>
            <a:r>
              <a:rPr lang="en-IE" b="1" dirty="0"/>
              <a:t>Content: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E" sz="2200" dirty="0"/>
              <a:t>The work of the OBD 2 (amendment to GTR 18) is also based on the European EURO5 regulation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E" sz="2200" dirty="0"/>
          </a:p>
          <a:p>
            <a:pPr lvl="1">
              <a:buFont typeface="Wingdings" panose="05000000000000000000" pitchFamily="2" charset="2"/>
              <a:buChar char="§"/>
            </a:pPr>
            <a:endParaRPr lang="en-IE" sz="2200" dirty="0"/>
          </a:p>
          <a:p>
            <a:pPr lvl="1">
              <a:buFont typeface="Wingdings" panose="05000000000000000000" pitchFamily="2" charset="2"/>
              <a:buChar char="§"/>
            </a:pPr>
            <a:endParaRPr lang="en-IE" sz="2200" dirty="0"/>
          </a:p>
          <a:p>
            <a:pPr lvl="1">
              <a:buFont typeface="Wingdings" panose="05000000000000000000" pitchFamily="2" charset="2"/>
              <a:buChar char="§"/>
            </a:pPr>
            <a:endParaRPr lang="en-IE" sz="2200" dirty="0"/>
          </a:p>
          <a:p>
            <a:pPr lvl="1">
              <a:buFont typeface="Wingdings" panose="05000000000000000000" pitchFamily="2" charset="2"/>
              <a:buChar char="§"/>
            </a:pPr>
            <a:endParaRPr lang="en-IE" sz="2200" dirty="0"/>
          </a:p>
          <a:p>
            <a:pPr lvl="1">
              <a:buFont typeface="Wingdings" panose="05000000000000000000" pitchFamily="2" charset="2"/>
              <a:buChar char="§"/>
            </a:pPr>
            <a:endParaRPr lang="en-IE" sz="2200" dirty="0"/>
          </a:p>
          <a:p>
            <a:pPr lvl="1">
              <a:buFont typeface="Wingdings" panose="05000000000000000000" pitchFamily="2" charset="2"/>
              <a:buChar char="§"/>
            </a:pPr>
            <a:endParaRPr lang="en-IE" sz="2200" dirty="0"/>
          </a:p>
        </p:txBody>
      </p:sp>
      <p:pic>
        <p:nvPicPr>
          <p:cNvPr id="4" name="図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1" y="2760447"/>
            <a:ext cx="5830324" cy="116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1" y="4011288"/>
            <a:ext cx="5830323" cy="115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692" y="2716944"/>
            <a:ext cx="5989781" cy="2329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647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dirty="0"/>
              <a:t>Amendment of UN GTR 18 to include OBD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11200" y="1628140"/>
            <a:ext cx="10896600" cy="4056380"/>
          </a:xfrm>
        </p:spPr>
        <p:txBody>
          <a:bodyPr/>
          <a:lstStyle/>
          <a:p>
            <a:r>
              <a:rPr lang="en-IE" b="1" dirty="0"/>
              <a:t>Progress: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E" sz="2400" b="1" dirty="0"/>
              <a:t>Informal document GRPE-79-23</a:t>
            </a:r>
            <a:r>
              <a:rPr lang="en-IE" sz="2400" dirty="0"/>
              <a:t>: This is the consolidated document addressing the phase 1 of the work of the IWG and in particular of the work of the Correspondent Group as defined by the IWG in is formation (EPPR-24and its term of reference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E" sz="2400" dirty="0"/>
              <a:t>Discussion of phase 2 is divided into 3 sessions and is planned to be completed by Mar 2020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E" sz="2400" dirty="0"/>
              <a:t>Working document including phase 1 and 2 is planned to be submitted to GRPE in Jan 2021.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E" sz="2400" dirty="0"/>
              <a:t>Amendment of GTR No.18  is planned to be adopted  by WP29 in Jun 2021.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E" sz="2400" dirty="0"/>
          </a:p>
          <a:p>
            <a:pPr lvl="1">
              <a:buFont typeface="Wingdings" panose="05000000000000000000" pitchFamily="2" charset="2"/>
              <a:buChar char="§"/>
            </a:pPr>
            <a:endParaRPr lang="en-IE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56290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IWG EPPR L-cat work outlook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67765" y="2436035"/>
            <a:ext cx="11050917" cy="3125870"/>
          </a:xfrm>
        </p:spPr>
        <p:txBody>
          <a:bodyPr/>
          <a:lstStyle/>
          <a:p>
            <a:r>
              <a:rPr lang="en-IE" b="1" dirty="0"/>
              <a:t>Next areas of activities: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E" sz="2400" b="1" u="sng" dirty="0">
                <a:solidFill>
                  <a:srgbClr val="FF0000"/>
                </a:solidFill>
              </a:rPr>
              <a:t>Durability – Decided by CPs &amp; stakeholders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E" sz="2400" dirty="0"/>
              <a:t>Propulsion Unit Performance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E" sz="2400" dirty="0"/>
              <a:t>GTRs to be transposed into UN Regulations (?)</a:t>
            </a:r>
          </a:p>
        </p:txBody>
      </p:sp>
      <p:sp>
        <p:nvSpPr>
          <p:cNvPr id="4" name="Right Brace 3"/>
          <p:cNvSpPr/>
          <p:nvPr/>
        </p:nvSpPr>
        <p:spPr>
          <a:xfrm>
            <a:off x="8793750" y="2931844"/>
            <a:ext cx="99204" cy="80195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143096" y="3020188"/>
            <a:ext cx="345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Verdana"/>
                <a:cs typeface="Verdana"/>
              </a:rPr>
              <a:t>Possibly in parallel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437" y="5550260"/>
            <a:ext cx="1098142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GB" sz="2400" dirty="0">
                <a:solidFill>
                  <a:srgbClr val="093B37"/>
                </a:solidFill>
                <a:latin typeface="Verdana"/>
                <a:cs typeface="Verdana"/>
                <a:hlinkClick r:id="rId2"/>
              </a:rPr>
              <a:t>https://wiki.unece.org/pages/viewpage.action?pageId=63308245</a:t>
            </a:r>
            <a:endParaRPr lang="en-GB" sz="2400" dirty="0">
              <a:solidFill>
                <a:srgbClr val="093B37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4379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/>
        </p:nvSpPr>
        <p:spPr>
          <a:xfrm>
            <a:off x="2419350" y="3273440"/>
            <a:ext cx="9201150" cy="830997"/>
          </a:xfrm>
          <a:prstGeom prst="rect">
            <a:avLst/>
          </a:prstGeom>
          <a:noFill/>
        </p:spPr>
        <p:txBody>
          <a:bodyPr wrap="square" lIns="91356" tIns="0" rIns="91356" bIns="0" rtlCol="0">
            <a:spAutoFit/>
          </a:bodyPr>
          <a:lstStyle/>
          <a:p>
            <a:r>
              <a:rPr lang="en-GB" sz="36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questions?</a:t>
            </a:r>
          </a:p>
          <a:p>
            <a:r>
              <a:rPr lang="en-GB" sz="18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find me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  <a:r>
              <a:rPr lang="en-GB" dirty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adolfo.perujo@ec.europa.eu</a:t>
            </a:r>
            <a:endParaRPr lang="en-GB" sz="1800" dirty="0">
              <a:solidFill>
                <a:srgbClr val="3B83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649" y="120772"/>
            <a:ext cx="9454551" cy="294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70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0" y="1569720"/>
            <a:ext cx="12192000" cy="4541520"/>
          </a:xfrm>
        </p:spPr>
        <p:txBody>
          <a:bodyPr/>
          <a:lstStyle/>
          <a:p>
            <a:pPr marL="625475"/>
            <a:r>
              <a:rPr lang="en-GB" dirty="0"/>
              <a:t>•	08-09 Jan 2019:  EPPR 26th (GRPE Geneva summary; GTR2 &amp; OBD2)</a:t>
            </a:r>
          </a:p>
          <a:p>
            <a:pPr marL="625475"/>
            <a:r>
              <a:rPr lang="en-GB" dirty="0"/>
              <a:t>•  19-22 Feb 2019: EPPR 27th (JRC </a:t>
            </a:r>
            <a:r>
              <a:rPr lang="en-GB" dirty="0" err="1"/>
              <a:t>Ispra</a:t>
            </a:r>
            <a:r>
              <a:rPr lang="en-GB" dirty="0"/>
              <a:t>; GTR2 &amp; OBD2)</a:t>
            </a:r>
          </a:p>
          <a:p>
            <a:pPr marL="625475"/>
            <a:r>
              <a:rPr lang="en-GB" dirty="0"/>
              <a:t>•	26-29 Mar 2019: EPPR 28th (Geneva; GTR2 &amp; OBD2)</a:t>
            </a:r>
          </a:p>
          <a:p>
            <a:pPr marL="625475"/>
            <a:r>
              <a:rPr lang="en-GB" dirty="0"/>
              <a:t>•	22-23 May 2019: EPPR 29th (Geneva; GTR2 &amp; OBD2)</a:t>
            </a:r>
          </a:p>
          <a:p>
            <a:pPr marL="715963"/>
            <a:endParaRPr lang="en-GB" dirty="0"/>
          </a:p>
          <a:p>
            <a:r>
              <a:rPr lang="en-GB" dirty="0"/>
              <a:t>	Web conferences</a:t>
            </a:r>
          </a:p>
          <a:p>
            <a:endParaRPr lang="en-GB" dirty="0"/>
          </a:p>
          <a:p>
            <a:r>
              <a:rPr lang="en-GB" dirty="0"/>
              <a:t>NEXT F-2-F MEETING: EPPR 30</a:t>
            </a:r>
            <a:r>
              <a:rPr lang="en-GB" baseline="30000" dirty="0"/>
              <a:t>th</a:t>
            </a:r>
            <a:r>
              <a:rPr lang="en-GB" dirty="0"/>
              <a:t> 15–18 October 2019 (Location: CARB- tbc)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EPPR meetings in 2019</a:t>
            </a:r>
          </a:p>
        </p:txBody>
      </p:sp>
    </p:spTree>
    <p:extLst>
      <p:ext uri="{BB962C8B-B14F-4D97-AF65-F5344CB8AC3E}">
        <p14:creationId xmlns:p14="http://schemas.microsoft.com/office/powerpoint/2010/main" val="250400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Amendment 4 to UN GTR 2</a:t>
            </a:r>
          </a:p>
          <a:p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31321" y="1569720"/>
            <a:ext cx="11619781" cy="4419917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IE" sz="2400" b="1" dirty="0"/>
              <a:t>Renewed mandate to the IWG EPPR L-cat (45th session)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E" sz="2200" dirty="0"/>
              <a:t>AC.3 adopted ECE/TRANS/WP.29/2015/113 (ECE/TRANS/WP.29/AC.3/36/Rev.1)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E" sz="2200" dirty="0"/>
              <a:t>Mandate was extended for the period 2016 - 2020 </a:t>
            </a:r>
            <a:r>
              <a:rPr lang="en-US" sz="2200" dirty="0"/>
              <a:t> </a:t>
            </a:r>
          </a:p>
          <a:p>
            <a:pPr>
              <a:spcBef>
                <a:spcPts val="800"/>
              </a:spcBef>
            </a:pPr>
            <a:r>
              <a:rPr lang="en-US" sz="2400" b="1" dirty="0"/>
              <a:t>Mandate: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E" sz="2400" u="sng" dirty="0"/>
              <a:t>harmonized test procedures</a:t>
            </a:r>
            <a:r>
              <a:rPr lang="en-IE" sz="2400" u="sng" baseline="30000" dirty="0"/>
              <a:t>(§)</a:t>
            </a:r>
            <a:r>
              <a:rPr lang="en-IE" sz="2400" u="sng" dirty="0"/>
              <a:t> for two-wheeled </a:t>
            </a:r>
            <a:r>
              <a:rPr lang="en-IE" sz="2400" dirty="0"/>
              <a:t>vehicles equipped with conventional combustion engine technology but the objectives also includes three-wheeled vehicles and other propulsion types in the next stage of work.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E" sz="2400" dirty="0"/>
              <a:t>the scope of discussions </a:t>
            </a:r>
            <a:r>
              <a:rPr lang="en-IE" sz="2400" u="sng" dirty="0"/>
              <a:t>does not cover light four-wheeled </a:t>
            </a:r>
            <a:r>
              <a:rPr lang="en-IE" sz="2400" dirty="0"/>
              <a:t>vehicles on emission related GTRs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IE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982173"/>
            <a:ext cx="9738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baseline="30000" dirty="0">
                <a:solidFill>
                  <a:srgbClr val="093B37"/>
                </a:solidFill>
                <a:latin typeface="Verdana"/>
                <a:cs typeface="Verdana"/>
              </a:rPr>
              <a:t>(§)</a:t>
            </a:r>
            <a:r>
              <a:rPr lang="en-GB" sz="1400" i="1" dirty="0">
                <a:solidFill>
                  <a:srgbClr val="093B37"/>
                </a:solidFill>
                <a:latin typeface="Verdana"/>
                <a:cs typeface="Verdana"/>
              </a:rPr>
              <a:t>to establish amendments to UN Global Technical Regulation (UN GTR) No. 2 (Worldwide harmonized Motorcycle emissions Certification/test procedure (WMTC)) with respect to Environmental and Propulsion unit Performance Requirements (EPPR),</a:t>
            </a:r>
          </a:p>
        </p:txBody>
      </p:sp>
    </p:spTree>
    <p:extLst>
      <p:ext uri="{BB962C8B-B14F-4D97-AF65-F5344CB8AC3E}">
        <p14:creationId xmlns:p14="http://schemas.microsoft.com/office/powerpoint/2010/main" val="1822217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Amendment 4 to UN GTR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b="1" dirty="0"/>
              <a:t>Mandate (cont.):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E" sz="2200" dirty="0"/>
              <a:t>the IWG will continue to </a:t>
            </a:r>
            <a:r>
              <a:rPr lang="en-IE" sz="2200" u="sng" dirty="0"/>
              <a:t>first develop requirements for 2-wheeled vehicles </a:t>
            </a:r>
            <a:r>
              <a:rPr lang="en-IE" sz="2200" dirty="0"/>
              <a:t>with conventional combustion engine technology.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E" sz="2200" dirty="0"/>
              <a:t>Progressively other vehicles categories and other propulsion unit types will be considered to be included.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98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Amendment 4 to UN GTR 2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47828" y="1439056"/>
            <a:ext cx="11944171" cy="4550582"/>
          </a:xfrm>
        </p:spPr>
        <p:txBody>
          <a:bodyPr/>
          <a:lstStyle/>
          <a:p>
            <a:r>
              <a:rPr lang="en-GB" b="1" dirty="0"/>
              <a:t>Status</a:t>
            </a:r>
            <a:r>
              <a:rPr lang="en-GB" sz="2400" b="1" dirty="0"/>
              <a:t>:</a:t>
            </a:r>
          </a:p>
          <a:p>
            <a:pPr marL="803275" lvl="1" indent="-3460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dirty="0"/>
              <a:t>The IWG has issued Informal Documents (draft text) indicating the progress toward issuing an amended GTR2 </a:t>
            </a:r>
          </a:p>
          <a:p>
            <a:pPr marL="803275" lvl="1" indent="-3460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FF0000"/>
                </a:solidFill>
              </a:rPr>
              <a:t>The IWG has issued a working document (formal text) containing the </a:t>
            </a:r>
            <a:r>
              <a:rPr lang="en-GB" sz="2400" b="1" u="sng" dirty="0">
                <a:solidFill>
                  <a:srgbClr val="FF0000"/>
                </a:solidFill>
              </a:rPr>
              <a:t>Amendment 4 to UN GTR No. 2</a:t>
            </a:r>
            <a:r>
              <a:rPr lang="en-GB" sz="2400" b="1" u="sng" baseline="30000" dirty="0">
                <a:solidFill>
                  <a:srgbClr val="FF0000"/>
                </a:solidFill>
              </a:rPr>
              <a:t>(*)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for consideration at the following session of GRPE (May 2019) (ECE/TRANS/WP.29/GRPE/2019/12)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GB" sz="1600" dirty="0">
                <a:solidFill>
                  <a:schemeClr val="tx1"/>
                </a:solidFill>
                <a:hlinkClick r:id="rId2"/>
              </a:rPr>
              <a:t>http://www.unece.org/fileadmin/DAM/trans/doc/2019/wp29grpe/ECE-TRANS-WP29-GRPE-2019-12e.pdf</a:t>
            </a:r>
            <a:endParaRPr lang="en-GB" sz="1600" dirty="0">
              <a:solidFill>
                <a:schemeClr val="tx1"/>
              </a:solidFill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b="1" dirty="0"/>
              <a:t>Informal document GRPE–79-21e</a:t>
            </a:r>
            <a:r>
              <a:rPr lang="en-GB" sz="2200" dirty="0"/>
              <a:t>: Consolidated version with the editorial corrections and the inclusion of the </a:t>
            </a:r>
            <a:r>
              <a:rPr lang="en-IE" sz="2200" dirty="0"/>
              <a:t>Statement of technical rationale and justification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b="1" dirty="0"/>
              <a:t>Informal document GRPE-79-22</a:t>
            </a:r>
            <a:r>
              <a:rPr lang="en-GB" sz="2200" dirty="0"/>
              <a:t>: </a:t>
            </a:r>
            <a:r>
              <a:rPr lang="en-IE" sz="2200" dirty="0"/>
              <a:t>Technical report on the development of Amendment 4 to global technical regulation No. 2 </a:t>
            </a:r>
            <a:r>
              <a:rPr lang="en-GB" sz="22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369" y="6035676"/>
            <a:ext cx="1110097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2" indent="-358775"/>
            <a:r>
              <a:rPr lang="en-GB" sz="2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(*)</a:t>
            </a:r>
            <a:r>
              <a:rPr lang="en-IE" sz="2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on the measurement procedure for two-wheeled motor cycles equipped with a positive or compression ignition engine with regard to the emissions of gaseous pollutants, CO</a:t>
            </a:r>
            <a:r>
              <a:rPr lang="en-IE" sz="20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IE" sz="2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emissions and fuel consumption.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81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Amendment 4 to UN GTR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39800" y="1592771"/>
            <a:ext cx="10896600" cy="3614738"/>
          </a:xfrm>
        </p:spPr>
        <p:txBody>
          <a:bodyPr/>
          <a:lstStyle/>
          <a:p>
            <a:r>
              <a:rPr lang="en-IE" b="1" dirty="0"/>
              <a:t>Purpose: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E" sz="2200" dirty="0"/>
              <a:t>entire revision of GTR No 2 to dedicate separate sections to test types I (tailpipe emission after cold start), II (idle / free acceleration emissions) and VII (energy efficiency)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E" sz="2200" dirty="0"/>
              <a:t>update the GTR for technical progress.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E" sz="2200" dirty="0"/>
              <a:t>text as closed as possible to EURO 5</a:t>
            </a:r>
            <a:r>
              <a:rPr lang="en-IE" sz="2200" baseline="30000" dirty="0"/>
              <a:t>(*,+)</a:t>
            </a:r>
            <a:r>
              <a:rPr lang="en-IE" sz="2200" dirty="0"/>
              <a:t> (based text provided by the European Commission - EPPR-11-15</a:t>
            </a:r>
            <a:r>
              <a:rPr lang="en-IE" sz="2200" baseline="30000" dirty="0"/>
              <a:t>(§)</a:t>
            </a:r>
            <a:r>
              <a:rPr lang="en-IE" sz="2200" dirty="0"/>
              <a:t> )</a:t>
            </a:r>
            <a:endParaRPr lang="en-GB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89781" y="4604643"/>
            <a:ext cx="11757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en-IE" sz="1400" baseline="30000" dirty="0"/>
              <a:t>(*) </a:t>
            </a:r>
            <a:r>
              <a:rPr lang="en-IE" sz="1400" dirty="0">
                <a:solidFill>
                  <a:srgbClr val="093B37"/>
                </a:solidFill>
                <a:latin typeface="Verdana"/>
                <a:cs typeface="Verdana"/>
              </a:rPr>
              <a:t>Reg.(EU) No.168/2013 of the European Parliament and of the council of 15 January 2013 on the approval and market surveillance of two- or three-wheel vehicles and </a:t>
            </a:r>
            <a:r>
              <a:rPr lang="en-IE" sz="1400" dirty="0" err="1">
                <a:solidFill>
                  <a:srgbClr val="093B37"/>
                </a:solidFill>
                <a:latin typeface="Verdana"/>
                <a:cs typeface="Verdana"/>
              </a:rPr>
              <a:t>quadricycles</a:t>
            </a:r>
            <a:r>
              <a:rPr lang="en-IE" sz="1400" dirty="0">
                <a:solidFill>
                  <a:srgbClr val="093B37"/>
                </a:solidFill>
                <a:latin typeface="Verdana"/>
                <a:cs typeface="Verdana"/>
              </a:rPr>
              <a:t>. </a:t>
            </a:r>
          </a:p>
          <a:p>
            <a:pPr marL="180975" indent="-180975"/>
            <a:r>
              <a:rPr lang="en-IE" sz="1400" baseline="30000" dirty="0"/>
              <a:t>(+)</a:t>
            </a:r>
            <a:r>
              <a:rPr lang="en-IE" sz="1400" dirty="0">
                <a:solidFill>
                  <a:srgbClr val="093B37"/>
                </a:solidFill>
                <a:latin typeface="Verdana"/>
                <a:cs typeface="Verdana"/>
              </a:rPr>
              <a:t>COMMISSION DELEGATED REGULATION (EU) No 134/2014 of 16 December 2013 supplementing Regulation (EU) No 168/2013 of the European Parliament and of the Council with regard to environmental and propulsion unit performance requirements and amending Annex V thereof.</a:t>
            </a:r>
            <a:r>
              <a:rPr lang="en-IE" sz="1400" baseline="30000" dirty="0"/>
              <a:t> </a:t>
            </a:r>
          </a:p>
          <a:p>
            <a:pPr marL="180975" indent="-180975"/>
            <a:r>
              <a:rPr lang="en-IE" sz="1400" baseline="30000" dirty="0"/>
              <a:t>(§) </a:t>
            </a:r>
            <a:r>
              <a:rPr lang="en-IE" sz="1400" dirty="0">
                <a:solidFill>
                  <a:srgbClr val="093B37"/>
                </a:solidFill>
                <a:latin typeface="Verdana"/>
                <a:cs typeface="Verdana"/>
                <a:hlinkClick r:id="rId2"/>
              </a:rPr>
              <a:t>https://wiki.unece.org/download/attachments/25267103/EPPR-11-15-Rev1e.doc?api=v2</a:t>
            </a:r>
            <a:endParaRPr lang="en-GB" sz="1400" dirty="0">
              <a:solidFill>
                <a:srgbClr val="093B37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3793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Amendment 4 to UN GTR 2 - Scope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94005" y="1587796"/>
            <a:ext cx="114642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E" sz="2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Two-wheeled motor vehicles </a:t>
            </a:r>
            <a:r>
              <a:rPr lang="en-I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equipped with a propulsion unit in accordance with the following table: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EPPR IWG may add other vehicle types in a second stage</a:t>
            </a:r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50" y="2651760"/>
            <a:ext cx="11216744" cy="291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57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Amendment 4 to UN GTR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6511" y="1550223"/>
            <a:ext cx="10896600" cy="601885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/>
              <a:t>Vehicle categories</a:t>
            </a:r>
            <a:r>
              <a:rPr lang="en-IE" dirty="0"/>
              <a:t> </a:t>
            </a:r>
            <a:r>
              <a:rPr lang="en-IE" b="1" dirty="0"/>
              <a:t>for environmental testing</a:t>
            </a:r>
            <a:endParaRPr lang="en-GB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7" y="2152108"/>
            <a:ext cx="6273059" cy="356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9080" y="5759308"/>
            <a:ext cx="5750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Vehicle sub-classification for environmental testing, test types I and VII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7960" y="2440034"/>
            <a:ext cx="54680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CPs were having concerns for implementing Class 0 vehicle in domestic regulation due to different maximum speed. Hence it was decided to leave the details of </a:t>
            </a: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 0 vehicles as Contracting Party option</a:t>
            </a:r>
          </a:p>
        </p:txBody>
      </p:sp>
    </p:spTree>
    <p:extLst>
      <p:ext uri="{BB962C8B-B14F-4D97-AF65-F5344CB8AC3E}">
        <p14:creationId xmlns:p14="http://schemas.microsoft.com/office/powerpoint/2010/main" val="265039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Amendment 4 to UN GTR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92762" y="1750164"/>
            <a:ext cx="11343637" cy="439187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Performance Requirements:</a:t>
            </a:r>
          </a:p>
          <a:p>
            <a:r>
              <a:rPr lang="en-IE" dirty="0"/>
              <a:t>Due to the disparity of level of stringencies present in different regions of the world, it was decided to define performance requirements at two levels: </a:t>
            </a:r>
          </a:p>
          <a:p>
            <a:pPr lvl="1"/>
            <a:r>
              <a:rPr lang="en-IE" sz="2400" dirty="0"/>
              <a:t>Principal performance requirements (or the most stringent ones for two-wheeled motorcycles)</a:t>
            </a:r>
            <a:r>
              <a:rPr lang="en-GB" sz="2400" u="sng" dirty="0"/>
              <a:t>GTR 2 is largely harmonised with Reg. (EU) 168/2013 (EURO 5)</a:t>
            </a:r>
          </a:p>
          <a:p>
            <a:pPr lvl="1"/>
            <a:r>
              <a:rPr lang="en-IE" sz="2400" u="sng" dirty="0"/>
              <a:t>Alternative performance requirements (or less stringent) and corresponding to performances already in application in some Contracting Parties</a:t>
            </a:r>
            <a:r>
              <a:rPr lang="en-IE" u="sng" dirty="0"/>
              <a:t>. 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066270677"/>
      </p:ext>
    </p:extLst>
  </p:cSld>
  <p:clrMapOvr>
    <a:masterClrMapping/>
  </p:clrMapOvr>
</p:sld>
</file>

<file path=ppt/theme/theme1.xml><?xml version="1.0" encoding="utf-8"?>
<a:theme xmlns:a="http://schemas.openxmlformats.org/drawingml/2006/main" name="JRC-presentation_new-styl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RC-presentation_new-style-Template" id="{A3811EC4-3CF2-294F-BA10-98A1FEBF725B}" vid="{04E8B2B6-6122-9247-9072-895CAD7B610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JRC-presentation_new-style_template.potx</Template>
  <TotalTime>1344</TotalTime>
  <Words>1129</Words>
  <Application>Microsoft Office PowerPoint</Application>
  <PresentationFormat>Grand écran</PresentationFormat>
  <Paragraphs>103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Verdana </vt:lpstr>
      <vt:lpstr>Verdana Standaard</vt:lpstr>
      <vt:lpstr>Arial</vt:lpstr>
      <vt:lpstr>Calibri</vt:lpstr>
      <vt:lpstr>Times New Roman</vt:lpstr>
      <vt:lpstr>Verdana</vt:lpstr>
      <vt:lpstr>Wingdings</vt:lpstr>
      <vt:lpstr>JRC-presentation_new-style_template</vt:lpstr>
      <vt:lpstr>UNECE GRPE Informal Group on Environmental and Propulsion Performance Requirements of L-cat Vehicles (EPPR L-cat) State of Play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PRIMAVERA Joris (JRC-PETTEN)</dc:creator>
  <cp:lastModifiedBy>Francois Cuenot</cp:lastModifiedBy>
  <cp:revision>73</cp:revision>
  <dcterms:created xsi:type="dcterms:W3CDTF">2017-04-24T08:06:23Z</dcterms:created>
  <dcterms:modified xsi:type="dcterms:W3CDTF">2019-05-23T06:26:58Z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LatestUserAccountName">
    <vt:lpwstr>kraseal</vt:lpwstr>
  </property>
  <property fmtid="{D5CDD505-2E9C-101B-9397-08002B2CF9AE}" pid="3" name="Offisync_UniqueId">
    <vt:lpwstr>127154</vt:lpwstr>
  </property>
  <property fmtid="{D5CDD505-2E9C-101B-9397-08002B2CF9AE}" pid="4" name="Offisync_UpdateToken">
    <vt:lpwstr>2</vt:lpwstr>
  </property>
  <property fmtid="{D5CDD505-2E9C-101B-9397-08002B2CF9AE}" pid="5" name="Jive_VersionGuid">
    <vt:lpwstr>1c50606e-691c-43c0-88a3-44666ed5f561</vt:lpwstr>
  </property>
  <property fmtid="{D5CDD505-2E9C-101B-9397-08002B2CF9AE}" pid="6" name="Offisync_ProviderInitializationData">
    <vt:lpwstr>https://connected.cnect.cec.eu.int</vt:lpwstr>
  </property>
  <property fmtid="{D5CDD505-2E9C-101B-9397-08002B2CF9AE}" pid="7" name="Offisync_ServerID">
    <vt:lpwstr>0d3b22a6-6203-4efc-8e8e-b5279256493b</vt:lpwstr>
  </property>
</Properties>
</file>