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7" r:id="rId2"/>
    <p:sldMasterId id="2147483859" r:id="rId3"/>
  </p:sldMasterIdLst>
  <p:notesMasterIdLst>
    <p:notesMasterId r:id="rId13"/>
  </p:notesMasterIdLst>
  <p:handoutMasterIdLst>
    <p:handoutMasterId r:id="rId14"/>
  </p:handoutMasterIdLst>
  <p:sldIdLst>
    <p:sldId id="440" r:id="rId4"/>
    <p:sldId id="441" r:id="rId5"/>
    <p:sldId id="445" r:id="rId6"/>
    <p:sldId id="446" r:id="rId7"/>
    <p:sldId id="450" r:id="rId8"/>
    <p:sldId id="451" r:id="rId9"/>
    <p:sldId id="452" r:id="rId10"/>
    <p:sldId id="442" r:id="rId11"/>
    <p:sldId id="439" r:id="rId12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G250517" initials="RG250517" lastIdx="5" clrIdx="0"/>
  <p:cmAuthor id="1" name="YvdS (OICA)" initials="YVD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2D5EC1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16" autoAdjust="0"/>
  </p:normalViewPr>
  <p:slideViewPr>
    <p:cSldViewPr>
      <p:cViewPr>
        <p:scale>
          <a:sx n="90" d="100"/>
          <a:sy n="90" d="100"/>
        </p:scale>
        <p:origin x="-116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681345"/>
            <a:ext cx="5438774" cy="44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9187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GB" sz="12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0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0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8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9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92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5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92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8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8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29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7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7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9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55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 b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5F9AB65-48AB-4ADF-A9A1-A51ECD7198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4" y="197221"/>
            <a:ext cx="20057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gardner@trl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607574" cy="4320480"/>
          </a:xfrm>
        </p:spPr>
        <p:txBody>
          <a:bodyPr/>
          <a:lstStyle/>
          <a:p>
            <a:pPr marL="0"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sz="2000" dirty="0"/>
              <a:t>Transposition of GTR15 (WLTP) </a:t>
            </a:r>
            <a:r>
              <a:rPr lang="en-GB" sz="2000" dirty="0" smtClean="0"/>
              <a:t>and GTR19 (Evap)</a:t>
            </a:r>
            <a:br>
              <a:rPr lang="en-GB" sz="2000" dirty="0" smtClean="0"/>
            </a:br>
            <a:r>
              <a:rPr lang="en-GB" sz="2000" dirty="0" smtClean="0"/>
              <a:t>into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UN Regulations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Update for GRPE from WLTP Transposition Task Force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January 2019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C8A5-1DCC-439D-B9E4-0340F48E6F2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6012160" y="341813"/>
            <a:ext cx="2918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kumimoji="0"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GRPE-78-14- Rev.1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78th </a:t>
            </a: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GRPE, </a:t>
            </a: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8-11 January 2019</a:t>
            </a:r>
            <a:endParaRPr kumimoji="0" lang="en-US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 item 3(b)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76064"/>
          </a:xfrm>
        </p:spPr>
        <p:txBody>
          <a:bodyPr/>
          <a:lstStyle/>
          <a:p>
            <a:pPr algn="ctr"/>
            <a:r>
              <a:rPr lang="en-GB" sz="2400" dirty="0" smtClean="0"/>
              <a:t>Post-77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GRPE </a:t>
            </a:r>
            <a:r>
              <a:rPr lang="en-GB" sz="2400" dirty="0"/>
              <a:t>Update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640960" cy="4608512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Task Force and WLTP IWG Meetings held: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rgbClr val="002060"/>
                </a:solidFill>
              </a:rPr>
              <a:t>25/06/18 (WebEx); 06/08/18 (WebEx); 20-21/09/18 (Tokyo); 05/11/18 (WebEx); 23/11/18 (</a:t>
            </a:r>
            <a:r>
              <a:rPr lang="en-GB" sz="1400" b="1" dirty="0">
                <a:solidFill>
                  <a:srgbClr val="002060"/>
                </a:solidFill>
              </a:rPr>
              <a:t>P</a:t>
            </a:r>
            <a:r>
              <a:rPr lang="en-GB" sz="1400" b="1" dirty="0" smtClean="0">
                <a:solidFill>
                  <a:srgbClr val="002060"/>
                </a:solidFill>
              </a:rPr>
              <a:t>aris); 17/12/18 (WebEx); and 7-8/01/19 (Geneva)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rgbClr val="002060"/>
                </a:solidFill>
              </a:rPr>
              <a:t>Discussions on transposition also held at </a:t>
            </a:r>
            <a:r>
              <a:rPr lang="en-GB" sz="1400" b="1" dirty="0">
                <a:solidFill>
                  <a:srgbClr val="002060"/>
                </a:solidFill>
              </a:rPr>
              <a:t>28</a:t>
            </a:r>
            <a:r>
              <a:rPr lang="en-GB" sz="1400" b="1" baseline="30000" dirty="0">
                <a:solidFill>
                  <a:srgbClr val="002060"/>
                </a:solidFill>
              </a:rPr>
              <a:t>th</a:t>
            </a:r>
            <a:r>
              <a:rPr lang="en-GB" sz="1400" b="1" dirty="0">
                <a:solidFill>
                  <a:srgbClr val="002060"/>
                </a:solidFill>
              </a:rPr>
              <a:t> Session of </a:t>
            </a:r>
            <a:r>
              <a:rPr lang="en-GB" sz="1400" b="1" dirty="0" smtClean="0">
                <a:solidFill>
                  <a:srgbClr val="002060"/>
                </a:solidFill>
              </a:rPr>
              <a:t>IWVTA (09/11/18, </a:t>
            </a:r>
            <a:r>
              <a:rPr lang="en-GB" sz="1400" b="1" dirty="0">
                <a:solidFill>
                  <a:srgbClr val="002060"/>
                </a:solidFill>
              </a:rPr>
              <a:t>Geneva) </a:t>
            </a:r>
            <a:r>
              <a:rPr lang="en-GB" sz="1400" b="1" dirty="0" smtClean="0">
                <a:solidFill>
                  <a:srgbClr val="002060"/>
                </a:solidFill>
              </a:rPr>
              <a:t>(see </a:t>
            </a:r>
            <a:r>
              <a:rPr lang="en-GB" sz="1400" b="1" dirty="0">
                <a:solidFill>
                  <a:srgbClr val="002060"/>
                </a:solidFill>
              </a:rPr>
              <a:t>IWVTA-28-08-rev.1 WLTP Transposition)</a:t>
            </a:r>
          </a:p>
          <a:p>
            <a:pPr marL="0" lvl="1" indent="0" algn="just">
              <a:spcAft>
                <a:spcPts val="600"/>
              </a:spcAft>
              <a:buNone/>
            </a:pPr>
            <a:r>
              <a:rPr lang="en-GB" sz="1400" b="1" u="sng" dirty="0" smtClean="0">
                <a:solidFill>
                  <a:srgbClr val="002060"/>
                </a:solidFill>
              </a:rPr>
              <a:t>25</a:t>
            </a:r>
            <a:r>
              <a:rPr lang="en-GB" sz="1400" b="1" u="sng" baseline="30000" dirty="0" smtClean="0">
                <a:solidFill>
                  <a:srgbClr val="002060"/>
                </a:solidFill>
              </a:rPr>
              <a:t>th</a:t>
            </a:r>
            <a:r>
              <a:rPr lang="en-GB" sz="1400" b="1" u="sng" dirty="0" smtClean="0">
                <a:solidFill>
                  <a:srgbClr val="002060"/>
                </a:solidFill>
              </a:rPr>
              <a:t> June – 9</a:t>
            </a:r>
            <a:r>
              <a:rPr lang="en-GB" sz="1400" b="1" u="sng" baseline="30000" dirty="0" smtClean="0">
                <a:solidFill>
                  <a:srgbClr val="002060"/>
                </a:solidFill>
              </a:rPr>
              <a:t>th</a:t>
            </a:r>
            <a:r>
              <a:rPr lang="en-GB" sz="1400" b="1" u="sng" dirty="0" smtClean="0">
                <a:solidFill>
                  <a:srgbClr val="002060"/>
                </a:solidFill>
              </a:rPr>
              <a:t> November 2018</a:t>
            </a:r>
          </a:p>
          <a:p>
            <a:pPr marL="285750" lvl="1" algn="just">
              <a:spcAft>
                <a:spcPts val="600"/>
              </a:spcAft>
            </a:pPr>
            <a:r>
              <a:rPr lang="en-GB" sz="1400" b="1" dirty="0" smtClean="0">
                <a:solidFill>
                  <a:srgbClr val="002060"/>
                </a:solidFill>
              </a:rPr>
              <a:t>Wo</a:t>
            </a:r>
            <a:r>
              <a:rPr lang="en-GB" sz="1400" dirty="0" smtClean="0">
                <a:solidFill>
                  <a:srgbClr val="002060"/>
                </a:solidFill>
              </a:rPr>
              <a:t>rked </a:t>
            </a:r>
            <a:r>
              <a:rPr lang="en-GB" sz="1400" dirty="0">
                <a:solidFill>
                  <a:srgbClr val="002060"/>
                </a:solidFill>
              </a:rPr>
              <a:t>on structure and content of draft </a:t>
            </a:r>
            <a:r>
              <a:rPr lang="en-GB" sz="1400" dirty="0" smtClean="0">
                <a:solidFill>
                  <a:srgbClr val="002060"/>
                </a:solidFill>
              </a:rPr>
              <a:t>text</a:t>
            </a:r>
          </a:p>
          <a:p>
            <a:pPr marL="285750" lvl="1" algn="just">
              <a:spcAft>
                <a:spcPts val="600"/>
              </a:spcAft>
            </a:pPr>
            <a:r>
              <a:rPr lang="en-GB" sz="1600" b="1" dirty="0">
                <a:solidFill>
                  <a:srgbClr val="002060"/>
                </a:solidFill>
              </a:rPr>
              <a:t>A</a:t>
            </a:r>
            <a:r>
              <a:rPr lang="en-GB" sz="1400" b="1" dirty="0" smtClean="0">
                <a:solidFill>
                  <a:srgbClr val="002060"/>
                </a:solidFill>
              </a:rPr>
              <a:t>pproach </a:t>
            </a:r>
            <a:r>
              <a:rPr lang="en-GB" sz="1400" b="1" dirty="0">
                <a:solidFill>
                  <a:srgbClr val="002060"/>
                </a:solidFill>
              </a:rPr>
              <a:t>3 (one series of amendments to cover L1a, L1b &amp; L2) </a:t>
            </a:r>
            <a:r>
              <a:rPr lang="en-GB" sz="1400" b="1" dirty="0" smtClean="0">
                <a:solidFill>
                  <a:srgbClr val="002060"/>
                </a:solidFill>
              </a:rPr>
              <a:t>reconsidered</a:t>
            </a:r>
          </a:p>
          <a:p>
            <a:pPr marL="57150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Discussed at 28</a:t>
            </a:r>
            <a:r>
              <a:rPr lang="en-GB" baseline="30000" dirty="0" smtClean="0">
                <a:solidFill>
                  <a:srgbClr val="002060"/>
                </a:solidFill>
              </a:rPr>
              <a:t>th</a:t>
            </a:r>
            <a:r>
              <a:rPr lang="en-GB" dirty="0" smtClean="0">
                <a:solidFill>
                  <a:srgbClr val="002060"/>
                </a:solidFill>
              </a:rPr>
              <a:t> IWVTA Session - </a:t>
            </a:r>
            <a:r>
              <a:rPr lang="en-GB" dirty="0">
                <a:solidFill>
                  <a:srgbClr val="002060"/>
                </a:solidFill>
              </a:rPr>
              <a:t>Mixed support/objection for Approach </a:t>
            </a:r>
            <a:r>
              <a:rPr lang="en-GB" dirty="0" smtClean="0">
                <a:solidFill>
                  <a:srgbClr val="002060"/>
                </a:solidFill>
              </a:rPr>
              <a:t>3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285750" lvl="1" algn="just">
              <a:spcAft>
                <a:spcPts val="600"/>
              </a:spcAft>
            </a:pPr>
            <a:r>
              <a:rPr lang="en-GB" sz="1400" dirty="0" smtClean="0">
                <a:solidFill>
                  <a:srgbClr val="002060"/>
                </a:solidFill>
              </a:rPr>
              <a:t>Worked on structure and content of draft texts</a:t>
            </a:r>
          </a:p>
          <a:p>
            <a:pPr marL="285750" lvl="1" algn="just">
              <a:spcAft>
                <a:spcPts val="600"/>
              </a:spcAft>
            </a:pPr>
            <a:r>
              <a:rPr lang="en-GB" sz="1400" dirty="0" smtClean="0">
                <a:solidFill>
                  <a:srgbClr val="002060"/>
                </a:solidFill>
              </a:rPr>
              <a:t>Inclusion/Exclusion of EU specific procedures (e.g. ATCT) re-discussed</a:t>
            </a:r>
            <a:endParaRPr lang="en-GB" sz="1400" dirty="0">
              <a:solidFill>
                <a:srgbClr val="002060"/>
              </a:solidFill>
            </a:endParaRPr>
          </a:p>
          <a:p>
            <a:pPr marL="285750" lvl="1" algn="just">
              <a:spcAft>
                <a:spcPts val="600"/>
              </a:spcAft>
            </a:pPr>
            <a:r>
              <a:rPr lang="en-GB" sz="1400" b="1" dirty="0" smtClean="0">
                <a:solidFill>
                  <a:srgbClr val="002060"/>
                </a:solidFill>
              </a:rPr>
              <a:t>Different EU and JPN positions on durability </a:t>
            </a:r>
            <a:r>
              <a:rPr lang="en-GB" sz="1400" b="1" dirty="0" smtClean="0">
                <a:solidFill>
                  <a:srgbClr val="002060"/>
                </a:solidFill>
                <a:latin typeface="Calibri"/>
              </a:rPr>
              <a:t>→</a:t>
            </a:r>
            <a:r>
              <a:rPr lang="en-GB" sz="1400" b="1" dirty="0" smtClean="0">
                <a:solidFill>
                  <a:srgbClr val="002060"/>
                </a:solidFill>
              </a:rPr>
              <a:t> Task Force put ‘on hold’</a:t>
            </a:r>
            <a:endParaRPr lang="en-GB" sz="1400" dirty="0">
              <a:solidFill>
                <a:srgbClr val="002060"/>
              </a:solidFill>
            </a:endParaRPr>
          </a:p>
          <a:p>
            <a:pPr marL="285750" lvl="1" algn="just">
              <a:spcAft>
                <a:spcPts val="600"/>
              </a:spcAft>
            </a:pPr>
            <a:r>
              <a:rPr lang="en-GB" sz="1400" dirty="0" smtClean="0">
                <a:solidFill>
                  <a:srgbClr val="002060"/>
                </a:solidFill>
              </a:rPr>
              <a:t>Discussions on the ‘need for’/’purpose of’ Levels 1a &amp; 1b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76064"/>
          </a:xfrm>
        </p:spPr>
        <p:txBody>
          <a:bodyPr/>
          <a:lstStyle/>
          <a:p>
            <a:pPr algn="ctr"/>
            <a:r>
              <a:rPr lang="en-GB" sz="2400" dirty="0"/>
              <a:t>Post-77</a:t>
            </a:r>
            <a:r>
              <a:rPr lang="en-GB" sz="2400" baseline="30000" dirty="0"/>
              <a:t>th</a:t>
            </a:r>
            <a:r>
              <a:rPr lang="en-GB" sz="2400" dirty="0"/>
              <a:t> GRPE Update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496944" cy="460851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1600" b="1" dirty="0" smtClean="0">
                <a:solidFill>
                  <a:srgbClr val="002060"/>
                </a:solidFill>
              </a:rPr>
              <a:t>23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rd</a:t>
            </a:r>
            <a:r>
              <a:rPr lang="en-GB" sz="1600" b="1" dirty="0" smtClean="0">
                <a:solidFill>
                  <a:srgbClr val="002060"/>
                </a:solidFill>
              </a:rPr>
              <a:t> November 2018, OICA, Paris – face to face/WebEx</a:t>
            </a:r>
          </a:p>
          <a:p>
            <a:pPr lvl="1" algn="just">
              <a:spcAft>
                <a:spcPts val="600"/>
              </a:spcAft>
            </a:pPr>
            <a:r>
              <a:rPr lang="en-GB" sz="1600" dirty="0" smtClean="0">
                <a:solidFill>
                  <a:srgbClr val="002060"/>
                </a:solidFill>
              </a:rPr>
              <a:t>Discussions on a potential new concept to avoid dis-harmonisation in UNR WLTP by including Level 1a (Europe) in UNR 83 08 series (see schematic on next slide)</a:t>
            </a:r>
          </a:p>
          <a:p>
            <a:pPr lvl="1" algn="just">
              <a:spcAft>
                <a:spcPts val="600"/>
              </a:spcAft>
            </a:pPr>
            <a:r>
              <a:rPr lang="en-GB" sz="1600" dirty="0" smtClean="0">
                <a:solidFill>
                  <a:srgbClr val="002060"/>
                </a:solidFill>
              </a:rPr>
              <a:t>Matrix concept developed</a:t>
            </a:r>
          </a:p>
          <a:p>
            <a:pPr lvl="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Issue - Plug-in hybrids don’t fit within the 3 phase (L1b)/4 phase (L1a) concept</a:t>
            </a:r>
          </a:p>
          <a:p>
            <a:pPr lvl="1" algn="just"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European Commission proposal to extend </a:t>
            </a:r>
            <a:r>
              <a:rPr lang="en-GB" sz="1600" dirty="0" smtClean="0">
                <a:solidFill>
                  <a:srgbClr val="002060"/>
                </a:solidFill>
              </a:rPr>
              <a:t>timeline</a:t>
            </a:r>
          </a:p>
          <a:p>
            <a:pPr lvl="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More time needed for finalising the L2/L1 concept and </a:t>
            </a:r>
            <a:r>
              <a:rPr lang="en-GB" b="1" dirty="0" smtClean="0">
                <a:solidFill>
                  <a:srgbClr val="002060"/>
                </a:solidFill>
              </a:rPr>
              <a:t>for developing </a:t>
            </a:r>
            <a:r>
              <a:rPr lang="en-GB" b="1" dirty="0">
                <a:solidFill>
                  <a:srgbClr val="002060"/>
                </a:solidFill>
              </a:rPr>
              <a:t>harmonised Conformity of Production and Durability </a:t>
            </a:r>
            <a:r>
              <a:rPr lang="en-GB" b="1" dirty="0" smtClean="0">
                <a:solidFill>
                  <a:srgbClr val="002060"/>
                </a:solidFill>
              </a:rPr>
              <a:t>requirements</a:t>
            </a:r>
          </a:p>
          <a:p>
            <a:pPr lvl="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Proposal to extend timeline by one GRPE session (i.e. Informal Documents for 79</a:t>
            </a:r>
            <a:r>
              <a:rPr lang="en-GB" b="1" baseline="30000" dirty="0" smtClean="0">
                <a:solidFill>
                  <a:srgbClr val="002060"/>
                </a:solidFill>
              </a:rPr>
              <a:t>th</a:t>
            </a:r>
            <a:r>
              <a:rPr lang="en-GB" b="1" dirty="0" smtClean="0">
                <a:solidFill>
                  <a:srgbClr val="002060"/>
                </a:solidFill>
              </a:rPr>
              <a:t> GRPE and Working Documents for 80</a:t>
            </a:r>
            <a:r>
              <a:rPr lang="en-GB" b="1" baseline="30000" dirty="0" smtClean="0">
                <a:solidFill>
                  <a:srgbClr val="002060"/>
                </a:solidFill>
              </a:rPr>
              <a:t>th</a:t>
            </a:r>
            <a:r>
              <a:rPr lang="en-GB" b="1" dirty="0" smtClean="0">
                <a:solidFill>
                  <a:srgbClr val="002060"/>
                </a:solidFill>
              </a:rPr>
              <a:t> GRPE)</a:t>
            </a:r>
            <a:endParaRPr lang="en-US" b="1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8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9"/>
            <a:ext cx="8856984" cy="432048"/>
          </a:xfrm>
        </p:spPr>
        <p:txBody>
          <a:bodyPr/>
          <a:lstStyle/>
          <a:p>
            <a:pPr algn="ctr"/>
            <a:r>
              <a:rPr lang="en-GB" sz="2000" dirty="0" smtClean="0"/>
              <a:t>‘Alternative concept discussed at 23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Nov 2018 meeting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25502" y="2245715"/>
            <a:ext cx="1894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UNR WLTP - 01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30" y="2764388"/>
            <a:ext cx="1872208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B050"/>
                </a:solidFill>
              </a:rPr>
              <a:t>Type 1 GTR15</a:t>
            </a:r>
          </a:p>
          <a:p>
            <a:r>
              <a:rPr lang="en-GB" sz="1800" b="0" i="1" dirty="0" smtClean="0">
                <a:solidFill>
                  <a:srgbClr val="0070C0"/>
                </a:solidFill>
              </a:rPr>
              <a:t>Type 5 GTR15</a:t>
            </a:r>
          </a:p>
          <a:p>
            <a:r>
              <a:rPr lang="en-GB" sz="1800" b="0" dirty="0" smtClean="0">
                <a:solidFill>
                  <a:srgbClr val="00B050"/>
                </a:solidFill>
              </a:rPr>
              <a:t>Type 4 GTR19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002" y="3861048"/>
            <a:ext cx="136815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B050"/>
                </a:solidFill>
              </a:rPr>
              <a:t>UNR83 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62" y="2903723"/>
            <a:ext cx="136815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B050"/>
                </a:solidFill>
              </a:rPr>
              <a:t>UNR83 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1876383"/>
            <a:ext cx="136815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B050"/>
                </a:solidFill>
              </a:rPr>
              <a:t>UNR83 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5451" y="3930626"/>
            <a:ext cx="18942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UNR WLTP - 00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6" y="3930626"/>
            <a:ext cx="13681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</a:rPr>
              <a:t>Level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74332"/>
              </p:ext>
            </p:extLst>
          </p:nvPr>
        </p:nvGraphicFramePr>
        <p:xfrm>
          <a:off x="4421557" y="4422518"/>
          <a:ext cx="1957070" cy="711200"/>
        </p:xfrm>
        <a:graphic>
          <a:graphicData uri="http://schemas.openxmlformats.org/drawingml/2006/table">
            <a:tbl>
              <a:tblPr firstRow="1" firstCol="1" bandRow="1"/>
              <a:tblGrid>
                <a:gridCol w="608965"/>
                <a:gridCol w="358140"/>
                <a:gridCol w="313690"/>
                <a:gridCol w="358775"/>
                <a:gridCol w="317500"/>
              </a:tblGrid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1-2-3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1-2-3-4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88024" y="2228589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</a:rPr>
              <a:t>Level 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32282"/>
              </p:ext>
            </p:extLst>
          </p:nvPr>
        </p:nvGraphicFramePr>
        <p:xfrm>
          <a:off x="4355976" y="2707642"/>
          <a:ext cx="1957070" cy="711200"/>
        </p:xfrm>
        <a:graphic>
          <a:graphicData uri="http://schemas.openxmlformats.org/drawingml/2006/table">
            <a:tbl>
              <a:tblPr firstRow="1" firstCol="1" bandRow="1"/>
              <a:tblGrid>
                <a:gridCol w="608965"/>
                <a:gridCol w="358140"/>
                <a:gridCol w="313690"/>
                <a:gridCol w="358775"/>
                <a:gridCol w="317500"/>
              </a:tblGrid>
              <a:tr h="3852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1-2-3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1-2-3-4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xxx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2" idx="1"/>
            <a:endCxn id="13" idx="3"/>
          </p:cNvCxnSpPr>
          <p:nvPr/>
        </p:nvCxnSpPr>
        <p:spPr bwMode="auto">
          <a:xfrm flipH="1">
            <a:off x="6156178" y="4115293"/>
            <a:ext cx="719275" cy="15389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ight Arrow 22"/>
          <p:cNvSpPr/>
          <p:nvPr/>
        </p:nvSpPr>
        <p:spPr>
          <a:xfrm rot="16200000">
            <a:off x="6934215" y="3097604"/>
            <a:ext cx="1036214" cy="144017"/>
          </a:xfrm>
          <a:prstGeom prst="rightArrow">
            <a:avLst/>
          </a:prstGeom>
          <a:solidFill>
            <a:schemeClr val="tx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6203884" y="4078474"/>
            <a:ext cx="618305" cy="89024"/>
          </a:xfrm>
          <a:prstGeom prst="rightArrow">
            <a:avLst/>
          </a:prstGeom>
          <a:solidFill>
            <a:schemeClr val="tx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6" name="Right Arrow 25"/>
          <p:cNvSpPr/>
          <p:nvPr/>
        </p:nvSpPr>
        <p:spPr>
          <a:xfrm>
            <a:off x="1619673" y="3043877"/>
            <a:ext cx="432048" cy="89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7" name="Right Arrow 26"/>
          <p:cNvSpPr/>
          <p:nvPr/>
        </p:nvSpPr>
        <p:spPr>
          <a:xfrm rot="16200000">
            <a:off x="563165" y="3525135"/>
            <a:ext cx="504056" cy="890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8" name="Right Arrow 27"/>
          <p:cNvSpPr/>
          <p:nvPr/>
        </p:nvSpPr>
        <p:spPr>
          <a:xfrm rot="16200000">
            <a:off x="567024" y="2524779"/>
            <a:ext cx="504056" cy="890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9" name="Bent-Up Arrow 28"/>
          <p:cNvSpPr/>
          <p:nvPr/>
        </p:nvSpPr>
        <p:spPr>
          <a:xfrm flipV="1">
            <a:off x="1610938" y="1988840"/>
            <a:ext cx="6120680" cy="211143"/>
          </a:xfrm>
          <a:prstGeom prst="bentUpArrow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2350252" y="379212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solidFill>
                  <a:srgbClr val="00B050"/>
                </a:solidFill>
              </a:rPr>
              <a:t>4 phase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4444" y="4509120"/>
            <a:ext cx="1894260" cy="338554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</a:rPr>
              <a:t>3 phase for OVC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6338" y="2732872"/>
            <a:ext cx="1269133" cy="584775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en-GB" sz="1600" b="0" dirty="0" smtClean="0">
                <a:solidFill>
                  <a:schemeClr val="tx1"/>
                </a:solidFill>
              </a:rPr>
              <a:t>3&amp;4 </a:t>
            </a:r>
            <a:r>
              <a:rPr lang="en-GB" sz="1600" b="0" dirty="0">
                <a:solidFill>
                  <a:schemeClr val="tx1"/>
                </a:solidFill>
              </a:rPr>
              <a:t>phase for OVC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00" y="4422522"/>
            <a:ext cx="1700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b="0" u="sng" dirty="0" smtClean="0">
                <a:solidFill>
                  <a:srgbClr val="0F5494"/>
                </a:solidFill>
              </a:rPr>
              <a:t>Note</a:t>
            </a:r>
            <a:r>
              <a:rPr lang="en-GB" sz="1000" b="0" dirty="0" smtClean="0">
                <a:solidFill>
                  <a:srgbClr val="0F5494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000" b="0" dirty="0" smtClean="0">
                <a:solidFill>
                  <a:srgbClr val="0F5494"/>
                </a:solidFill>
              </a:rPr>
              <a:t>Under this concept, UNR83 08 series would be a complete ‘copy and paste’ of (EU) 2017/1151.</a:t>
            </a:r>
          </a:p>
          <a:p>
            <a:pPr>
              <a:spcAft>
                <a:spcPts val="600"/>
              </a:spcAft>
            </a:pPr>
            <a:r>
              <a:rPr lang="en-GB" sz="1000" b="0" dirty="0" smtClean="0">
                <a:solidFill>
                  <a:srgbClr val="0F5494"/>
                </a:solidFill>
              </a:rPr>
              <a:t>UNR 83 09 series would only include the (EU) 2017/1151 requirements which are not included in UNR-WLTP (e.g. Type 6, ISC, OBD, RDE etc.).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1229" y="4130683"/>
            <a:ext cx="2060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u="sng" dirty="0" smtClean="0">
                <a:solidFill>
                  <a:srgbClr val="0F5494"/>
                </a:solidFill>
              </a:rPr>
              <a:t>Note</a:t>
            </a:r>
            <a:r>
              <a:rPr lang="en-GB" sz="1000" b="0" dirty="0" smtClean="0">
                <a:solidFill>
                  <a:srgbClr val="0F5494"/>
                </a:solidFill>
              </a:rPr>
              <a:t> </a:t>
            </a:r>
          </a:p>
          <a:p>
            <a:r>
              <a:rPr lang="en-GB" sz="1000" b="0" dirty="0" smtClean="0">
                <a:solidFill>
                  <a:srgbClr val="0F5494"/>
                </a:solidFill>
              </a:rPr>
              <a:t>The Type 5 test was not included in the diagram developed during the meeting. However if a harmonised Type 5 test is developed to the timetable then it would also be included in UNR 83 08 series.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3467" y="4946289"/>
            <a:ext cx="20607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b="0" u="sng" dirty="0" smtClean="0">
                <a:solidFill>
                  <a:srgbClr val="0F5494"/>
                </a:solidFill>
              </a:rPr>
              <a:t>Notes</a:t>
            </a:r>
            <a:r>
              <a:rPr lang="en-GB" sz="1000" b="0" dirty="0" smtClean="0">
                <a:solidFill>
                  <a:srgbClr val="0F5494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000" b="0" dirty="0" smtClean="0">
                <a:solidFill>
                  <a:srgbClr val="0F5494"/>
                </a:solidFill>
              </a:rPr>
              <a:t>UNR WLTP 00 and 01 would use a harmonised test procedure – with some potential non-harmonised options in 00 (e.g. single-axis dyno).</a:t>
            </a:r>
          </a:p>
          <a:p>
            <a:pPr>
              <a:spcAft>
                <a:spcPts val="600"/>
              </a:spcAft>
            </a:pPr>
            <a:r>
              <a:rPr lang="en-GB" sz="1000" b="0" dirty="0" smtClean="0">
                <a:solidFill>
                  <a:srgbClr val="0F5494"/>
                </a:solidFill>
              </a:rPr>
              <a:t>00 and 01 series would both include a harmonised Type 5 test if developed in time.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6505" y="5838841"/>
            <a:ext cx="4389308" cy="73866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7030A0"/>
                </a:solidFill>
              </a:rPr>
              <a:t>Under this concept the Level 1 elements (UN 83 08 and UNR WLTP 00) would not be applicable until Level 2 was in force</a:t>
            </a:r>
            <a:endParaRPr lang="en-GB" sz="16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76064"/>
          </a:xfrm>
        </p:spPr>
        <p:txBody>
          <a:bodyPr/>
          <a:lstStyle/>
          <a:p>
            <a:pPr algn="ctr"/>
            <a:r>
              <a:rPr lang="en-GB" sz="2400" dirty="0"/>
              <a:t>Post-77</a:t>
            </a:r>
            <a:r>
              <a:rPr lang="en-GB" sz="2400" baseline="30000" dirty="0"/>
              <a:t>th</a:t>
            </a:r>
            <a:r>
              <a:rPr lang="en-GB" sz="2400" dirty="0"/>
              <a:t> GRPE Update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32048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</a:rPr>
              <a:t>17</a:t>
            </a:r>
            <a:r>
              <a:rPr lang="en-GB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1800" b="1" dirty="0" smtClean="0">
                <a:solidFill>
                  <a:srgbClr val="002060"/>
                </a:solidFill>
              </a:rPr>
              <a:t> December 2018 - WebEx</a:t>
            </a:r>
          </a:p>
          <a:p>
            <a:pPr lvl="1" algn="just">
              <a:spcAft>
                <a:spcPts val="600"/>
              </a:spcAft>
            </a:pPr>
            <a:r>
              <a:rPr lang="en-GB" sz="1600" dirty="0" smtClean="0">
                <a:solidFill>
                  <a:srgbClr val="002060"/>
                </a:solidFill>
              </a:rPr>
              <a:t>Japan supported the extension to the timeline</a:t>
            </a:r>
          </a:p>
          <a:p>
            <a:pPr lvl="1" algn="just">
              <a:spcAft>
                <a:spcPts val="600"/>
              </a:spcAft>
            </a:pPr>
            <a:r>
              <a:rPr lang="en-GB" sz="1600" dirty="0" smtClean="0">
                <a:solidFill>
                  <a:srgbClr val="002060"/>
                </a:solidFill>
              </a:rPr>
              <a:t>Japan strongly objected to including WLTP in UNR 83 – reasons:</a:t>
            </a:r>
          </a:p>
          <a:p>
            <a:pPr marL="1004887" lvl="1" algn="just">
              <a:spcAft>
                <a:spcPts val="600"/>
              </a:spcAft>
            </a:pPr>
            <a:r>
              <a:rPr lang="en-GB" sz="1600" b="0" dirty="0"/>
              <a:t>Having </a:t>
            </a:r>
            <a:r>
              <a:rPr lang="en-US" sz="1600" b="0" dirty="0"/>
              <a:t>regional regulations in separate UNR (EU: R83, JPN: R-WLTP), “harmonisation” scheme will be collapsed. Therefore, UNR for WLTP based on GTRs should go to one single UNR. </a:t>
            </a:r>
          </a:p>
          <a:p>
            <a:pPr marL="1004888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Same requirement with separate UNR is against the concept of 1958 agreement.</a:t>
            </a:r>
          </a:p>
          <a:p>
            <a:pPr marL="1004888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approach EC and Japan agreed before (= Approach 2) is not yet denied. There is no need to change scheme from the original to “discussion starter idea”</a:t>
            </a: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576064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WLTP Transposition: Open </a:t>
            </a:r>
            <a:r>
              <a:rPr lang="en-GB" sz="2400" dirty="0" smtClean="0">
                <a:solidFill>
                  <a:srgbClr val="002060"/>
                </a:solidFill>
              </a:rPr>
              <a:t>issues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96944" cy="4392488"/>
          </a:xfrm>
        </p:spPr>
        <p:txBody>
          <a:bodyPr/>
          <a:lstStyle/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Different cycles (EU L-M-H-ExH), (Japan L-M-H)</a:t>
            </a:r>
          </a:p>
          <a:p>
            <a:pPr lvl="1" eaLnBrk="1" hangingPunct="1">
              <a:buClrTx/>
              <a:buBlip>
                <a:blip r:embed="rId3"/>
              </a:buBlip>
            </a:pPr>
            <a:r>
              <a:rPr lang="en-GB" sz="1800" dirty="0">
                <a:solidFill>
                  <a:srgbClr val="000000"/>
                </a:solidFill>
                <a:latin typeface="Arial"/>
              </a:rPr>
              <a:t>Solutions exist for pure combustion engined vehicles and pure electric vehicles but </a:t>
            </a: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OVC-HEV are still problematic as they require two separate tests (one for 4 phases, one for 3 phases)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Reference Fuels</a:t>
            </a: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Number of tests to demonstrate CO</a:t>
            </a:r>
            <a:r>
              <a:rPr lang="en-GB" sz="1800" b="1" baseline="-25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Limits for Drive Trace 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</a:rPr>
              <a:t>Indices (RMSSE: Japan 0.8 km/h; Europe 1.3 km/h</a:t>
            </a:r>
            <a:endParaRPr lang="en-GB" sz="1800" b="1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Usage of Daytime Running Lights</a:t>
            </a: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Testing of 4WD vehicles</a:t>
            </a: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Conformity of 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</a:rPr>
              <a:t>Production</a:t>
            </a:r>
            <a:endParaRPr lang="en-GB" sz="1800" b="1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Utility Factors</a:t>
            </a:r>
          </a:p>
          <a:p>
            <a:pPr lvl="0" eaLnBrk="1" hangingPunct="1">
              <a:buClrTx/>
              <a:buFont typeface="Wingdings" pitchFamily="2" charset="2"/>
              <a:buChar char="Ø"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EU unique items (ATCT, Normalisation, Vehicle Type, ….)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Adapted from IWVTA-28-08.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76064"/>
          </a:xfrm>
        </p:spPr>
        <p:txBody>
          <a:bodyPr/>
          <a:lstStyle/>
          <a:p>
            <a:pPr algn="ctr"/>
            <a:r>
              <a:rPr lang="en-GB" sz="2400" dirty="0"/>
              <a:t>Post-77</a:t>
            </a:r>
            <a:r>
              <a:rPr lang="en-GB" sz="2400" baseline="30000" dirty="0"/>
              <a:t>th</a:t>
            </a:r>
            <a:r>
              <a:rPr lang="en-GB" sz="2400" dirty="0"/>
              <a:t> GRPE Update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32048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</a:rPr>
              <a:t>25</a:t>
            </a:r>
            <a:r>
              <a:rPr lang="en-GB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1800" b="1" dirty="0" smtClean="0">
                <a:solidFill>
                  <a:srgbClr val="002060"/>
                </a:solidFill>
              </a:rPr>
              <a:t> WLTP IWG – 7</a:t>
            </a:r>
            <a:r>
              <a:rPr lang="en-GB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1800" b="1" dirty="0" smtClean="0">
                <a:solidFill>
                  <a:srgbClr val="002060"/>
                </a:solidFill>
              </a:rPr>
              <a:t>/8</a:t>
            </a:r>
            <a:r>
              <a:rPr lang="en-GB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1800" b="1" dirty="0" smtClean="0">
                <a:solidFill>
                  <a:srgbClr val="002060"/>
                </a:solidFill>
              </a:rPr>
              <a:t> January 2019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Further discussion on approach and concept for transposition</a:t>
            </a:r>
          </a:p>
          <a:p>
            <a:pPr lvl="1" algn="just">
              <a:spcAft>
                <a:spcPts val="600"/>
              </a:spcAft>
            </a:pPr>
            <a:r>
              <a:rPr lang="en-US" sz="1600" b="0" dirty="0" smtClean="0">
                <a:solidFill>
                  <a:srgbClr val="002060"/>
                </a:solidFill>
              </a:rPr>
              <a:t>Japan reconfirmed their position – to proceed with Approach 2.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Discussed options within GTR15 and GTR19 and how to proceed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Discussed the importance of developing the UNR within the timetable covered by the mandate for Phase 2 of IWG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Introduction of initial report on gasoline reference fuel study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Update on Conformity of Production Task Force</a:t>
            </a:r>
          </a:p>
          <a:p>
            <a:pPr lvl="1" algn="just"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  <a:ea typeface="+mn-ea"/>
                <a:cs typeface="+mn-cs"/>
              </a:rPr>
              <a:t>Timeline aligned with UNR WLTP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Update on Durability Task Force</a:t>
            </a:r>
          </a:p>
          <a:p>
            <a:pPr lvl="1" algn="just">
              <a:spcAft>
                <a:spcPts val="600"/>
              </a:spcAft>
            </a:pPr>
            <a:r>
              <a:rPr lang="en-US" sz="1600" b="0" dirty="0">
                <a:solidFill>
                  <a:srgbClr val="002060"/>
                </a:solidFill>
                <a:ea typeface="+mn-ea"/>
                <a:cs typeface="+mn-cs"/>
              </a:rPr>
              <a:t>Proposal on way forward for Durability by European </a:t>
            </a:r>
            <a:r>
              <a:rPr lang="en-US" sz="1600" b="0" dirty="0" smtClean="0">
                <a:solidFill>
                  <a:srgbClr val="002060"/>
                </a:solidFill>
                <a:ea typeface="+mn-ea"/>
                <a:cs typeface="+mn-cs"/>
              </a:rPr>
              <a:t>Commission</a:t>
            </a:r>
            <a:endParaRPr lang="en-US" sz="1600" b="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576064"/>
          </a:xfrm>
        </p:spPr>
        <p:txBody>
          <a:bodyPr/>
          <a:lstStyle/>
          <a:p>
            <a:pPr algn="ctr"/>
            <a:r>
              <a:rPr lang="en-GB" sz="2400" dirty="0" smtClean="0"/>
              <a:t>Revised Work </a:t>
            </a:r>
            <a:r>
              <a:rPr lang="en-GB" sz="2400" dirty="0"/>
              <a:t>plan</a:t>
            </a:r>
            <a:endParaRPr lang="en-US" sz="2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4" y="2132856"/>
            <a:ext cx="8352928" cy="4392488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</a:rPr>
              <a:t>Developing Level 2 is top priority for Task Force</a:t>
            </a:r>
          </a:p>
          <a:p>
            <a:pPr lvl="1" algn="just"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This will help to further highlight the main issues requiring resolution</a:t>
            </a:r>
          </a:p>
          <a:p>
            <a:pPr algn="just">
              <a:spcAft>
                <a:spcPts val="600"/>
              </a:spcAft>
            </a:pPr>
            <a:r>
              <a:rPr lang="en-GB" sz="1600" b="1" dirty="0" smtClean="0"/>
              <a:t>Obtain </a:t>
            </a:r>
            <a:r>
              <a:rPr lang="en-GB" sz="1600" b="1" dirty="0" smtClean="0"/>
              <a:t>consensus on both the approach and the concept</a:t>
            </a:r>
          </a:p>
          <a:p>
            <a:pPr algn="just">
              <a:spcAft>
                <a:spcPts val="600"/>
              </a:spcAft>
            </a:pPr>
            <a:r>
              <a:rPr lang="en-GB" sz="1600" b="1" dirty="0" smtClean="0"/>
              <a:t>Continue </a:t>
            </a:r>
            <a:r>
              <a:rPr lang="en-GB" sz="1600" b="1" dirty="0"/>
              <a:t>to develop UNR WLTP and UNR 83 08 series regulatory texts</a:t>
            </a:r>
          </a:p>
          <a:p>
            <a:pPr algn="just">
              <a:spcAft>
                <a:spcPts val="600"/>
              </a:spcAft>
            </a:pPr>
            <a:r>
              <a:rPr lang="en-GB" sz="1600" b="1" dirty="0" smtClean="0"/>
              <a:t>Further discussion/agreement on Contracting </a:t>
            </a:r>
            <a:r>
              <a:rPr lang="en-GB" sz="1600" b="1" dirty="0"/>
              <a:t>P</a:t>
            </a:r>
            <a:r>
              <a:rPr lang="en-GB" sz="1600" b="1" dirty="0" smtClean="0"/>
              <a:t>arty options</a:t>
            </a:r>
            <a:endParaRPr lang="en-GB" sz="1600" b="1" dirty="0"/>
          </a:p>
          <a:p>
            <a:pPr algn="just">
              <a:spcAft>
                <a:spcPts val="600"/>
              </a:spcAft>
            </a:pPr>
            <a:r>
              <a:rPr lang="en-GB" sz="1600" b="1" dirty="0"/>
              <a:t>Proposal for a harmonised gasoline reference </a:t>
            </a:r>
            <a:r>
              <a:rPr lang="en-GB" sz="1600" b="1" dirty="0" smtClean="0"/>
              <a:t>fuel</a:t>
            </a:r>
          </a:p>
          <a:p>
            <a:pPr algn="just">
              <a:spcAft>
                <a:spcPts val="600"/>
              </a:spcAft>
            </a:pPr>
            <a:r>
              <a:rPr lang="en-GB" sz="1600" b="1" dirty="0" smtClean="0"/>
              <a:t>Meetings</a:t>
            </a:r>
            <a:endParaRPr lang="en-GB" sz="1600" b="1" dirty="0"/>
          </a:p>
          <a:p>
            <a:pPr lvl="1" algn="just">
              <a:spcAft>
                <a:spcPts val="600"/>
              </a:spcAft>
            </a:pPr>
            <a:r>
              <a:rPr lang="en-GB" sz="1600" dirty="0">
                <a:ea typeface="+mn-ea"/>
                <a:cs typeface="+mn-cs"/>
              </a:rPr>
              <a:t>Dates for face to face and WebEx meetings to be decided</a:t>
            </a:r>
          </a:p>
          <a:p>
            <a:pPr algn="just">
              <a:spcAft>
                <a:spcPts val="600"/>
              </a:spcAft>
            </a:pPr>
            <a:r>
              <a:rPr lang="en-GB" sz="1600" b="1" dirty="0"/>
              <a:t>Informal UNR WLTP </a:t>
            </a:r>
            <a:r>
              <a:rPr lang="en-GB" sz="1600" b="1" dirty="0" smtClean="0"/>
              <a:t>and </a:t>
            </a:r>
            <a:r>
              <a:rPr lang="en-GB" sz="1600" b="1" dirty="0"/>
              <a:t>UNR 83 08 series for 79th GRPE, May 2019</a:t>
            </a:r>
          </a:p>
          <a:p>
            <a:pPr algn="just">
              <a:spcAft>
                <a:spcPts val="600"/>
              </a:spcAft>
            </a:pPr>
            <a:r>
              <a:rPr lang="en-GB" sz="1600" b="1" dirty="0"/>
              <a:t>Working Documents for 80th GRPE, January 2020</a:t>
            </a:r>
          </a:p>
          <a:p>
            <a:pPr algn="just">
              <a:spcAft>
                <a:spcPts val="600"/>
              </a:spcAft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528392"/>
          </a:xfrm>
        </p:spPr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sz="2000" u="sng" dirty="0" smtClean="0">
                <a:solidFill>
                  <a:srgbClr val="002060"/>
                </a:solidFill>
              </a:rPr>
              <a:t>Contact </a:t>
            </a:r>
            <a:r>
              <a:rPr lang="sv-SE" sz="2000" u="sng" dirty="0">
                <a:solidFill>
                  <a:srgbClr val="002060"/>
                </a:solidFill>
              </a:rPr>
              <a:t>information</a:t>
            </a:r>
          </a:p>
          <a:p>
            <a:pPr algn="ctr" eaLnBrk="1" hangingPunct="1">
              <a:buFontTx/>
              <a:buNone/>
            </a:pPr>
            <a:r>
              <a:rPr lang="sv-SE" sz="2000" dirty="0" smtClean="0">
                <a:solidFill>
                  <a:srgbClr val="002060"/>
                </a:solidFill>
              </a:rPr>
              <a:t>Rob Gardner, </a:t>
            </a:r>
            <a:r>
              <a:rPr lang="sv-SE" sz="2000" dirty="0">
                <a:solidFill>
                  <a:srgbClr val="002060"/>
                </a:solidFill>
              </a:rPr>
              <a:t>TRL </a:t>
            </a:r>
            <a:r>
              <a:rPr lang="sv-SE" sz="2000" dirty="0" smtClean="0">
                <a:solidFill>
                  <a:srgbClr val="002060"/>
                </a:solidFill>
              </a:rPr>
              <a:t>Ltd on </a:t>
            </a:r>
            <a:r>
              <a:rPr lang="sv-SE" sz="2000" dirty="0">
                <a:solidFill>
                  <a:srgbClr val="002060"/>
                </a:solidFill>
              </a:rPr>
              <a:t>behalf of the European </a:t>
            </a:r>
            <a:r>
              <a:rPr lang="sv-SE" sz="2000" dirty="0" smtClean="0">
                <a:solidFill>
                  <a:srgbClr val="002060"/>
                </a:solidFill>
              </a:rPr>
              <a:t>Commission (Task Force Leader)</a:t>
            </a:r>
            <a:endParaRPr lang="sv-SE" sz="2000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sv-SE" sz="2000" dirty="0" smtClean="0">
                <a:hlinkClick r:id="rId2"/>
              </a:rPr>
              <a:t>rgardner@trl.co.uk</a:t>
            </a:r>
            <a:endParaRPr lang="sv-S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24765</TotalTime>
  <Words>957</Words>
  <Application>Microsoft Office PowerPoint</Application>
  <PresentationFormat>On-screen Show (4:3)</PresentationFormat>
  <Paragraphs>148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Masque présentation OICA</vt:lpstr>
      <vt:lpstr>1_Default Design</vt:lpstr>
      <vt:lpstr>Transposition of GTR15 (WLTP) and GTR19 (Evap) into UN Regulations    Update for GRPE from WLTP Transposition Task Force  January 2019</vt:lpstr>
      <vt:lpstr>Post-77th GRPE Update</vt:lpstr>
      <vt:lpstr>Post-77th GRPE Update</vt:lpstr>
      <vt:lpstr>‘Alternative concept discussed at 23rd Nov 2018 meeting</vt:lpstr>
      <vt:lpstr>Post-77th GRPE Update</vt:lpstr>
      <vt:lpstr>WLTP Transposition: Open issues</vt:lpstr>
      <vt:lpstr>Post-77th GRPE Update</vt:lpstr>
      <vt:lpstr>Revised Work plan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Gardner</dc:creator>
  <cp:lastModifiedBy>Rob Gardner 030119</cp:lastModifiedBy>
  <cp:revision>894</cp:revision>
  <cp:lastPrinted>2018-08-06T06:05:18Z</cp:lastPrinted>
  <dcterms:created xsi:type="dcterms:W3CDTF">2015-06-10T19:00:54Z</dcterms:created>
  <dcterms:modified xsi:type="dcterms:W3CDTF">2019-01-11T10:50:57Z</dcterms:modified>
</cp:coreProperties>
</file>