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04" r:id="rId3"/>
    <p:sldId id="303" r:id="rId4"/>
    <p:sldId id="284" r:id="rId5"/>
    <p:sldId id="302" r:id="rId6"/>
    <p:sldId id="283" r:id="rId7"/>
    <p:sldId id="299" r:id="rId8"/>
    <p:sldId id="292" r:id="rId9"/>
    <p:sldId id="281" r:id="rId10"/>
    <p:sldId id="301" r:id="rId11"/>
    <p:sldId id="300" r:id="rId12"/>
    <p:sldId id="291" r:id="rId13"/>
    <p:sldId id="289" r:id="rId14"/>
    <p:sldId id="285" r:id="rId15"/>
    <p:sldId id="296" r:id="rId16"/>
    <p:sldId id="294" r:id="rId17"/>
  </p:sldIdLst>
  <p:sldSz cx="9144000" cy="5143500" type="screen16x9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leniewski Jerzy" initials="KJ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680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Implementation of the National Railway Programme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pieChart>
        <c:varyColors val="1"/>
        <c:ser>
          <c:idx val="0"/>
          <c:order val="0"/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Arkusz1!$L$21:$L$27</c:f>
              <c:strCache>
                <c:ptCount val="7"/>
                <c:pt idx="0">
                  <c:v>completed: PLN 10.8 bn</c:v>
                </c:pt>
                <c:pt idx="1">
                  <c:v>under implementation: PLN 45.6 bn</c:v>
                </c:pt>
                <c:pt idx="2">
                  <c:v>under design process: PLN 3.7 bn</c:v>
                </c:pt>
                <c:pt idx="3">
                  <c:v>under tender process: PLN 10.5 bn</c:v>
                </c:pt>
                <c:pt idx="4">
                  <c:v>own funds: PLN 0.5 bn</c:v>
                </c:pt>
                <c:pt idx="5">
                  <c:v>budget: PLN 2.4 bn</c:v>
                </c:pt>
                <c:pt idx="6">
                  <c:v>planned: PLN 2.2 bn</c:v>
                </c:pt>
              </c:strCache>
            </c:strRef>
          </c:cat>
          <c:val>
            <c:numRef>
              <c:f>Arkusz1!$M$21:$M$27</c:f>
            </c:numRef>
          </c:val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4"/>
              <c:layout>
                <c:manualLayout>
                  <c:x val="5.8224687053445877E-2"/>
                  <c:y val="0.1371851570029131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2.3903310306036939E-2"/>
                  <c:y val="0.1485486683090409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Arkusz1!$L$21:$L$27</c:f>
              <c:strCache>
                <c:ptCount val="7"/>
                <c:pt idx="0">
                  <c:v>completed: PLN 10.8 bn</c:v>
                </c:pt>
                <c:pt idx="1">
                  <c:v>under implementation: PLN 45.6 bn</c:v>
                </c:pt>
                <c:pt idx="2">
                  <c:v>under design process: PLN 3.7 bn</c:v>
                </c:pt>
                <c:pt idx="3">
                  <c:v>under tender process: PLN 10.5 bn</c:v>
                </c:pt>
                <c:pt idx="4">
                  <c:v>own funds: PLN 0.5 bn</c:v>
                </c:pt>
                <c:pt idx="5">
                  <c:v>budget: PLN 2.4 bn</c:v>
                </c:pt>
                <c:pt idx="6">
                  <c:v>planned: PLN 2.2 bn</c:v>
                </c:pt>
              </c:strCache>
            </c:strRef>
          </c:cat>
          <c:val>
            <c:numRef>
              <c:f>Arkusz1!$N$21:$N$27</c:f>
              <c:numCache>
                <c:formatCode>0%</c:formatCode>
                <c:ptCount val="7"/>
                <c:pt idx="0">
                  <c:v>0.14266842800528398</c:v>
                </c:pt>
                <c:pt idx="1">
                  <c:v>0.60237780713342126</c:v>
                </c:pt>
                <c:pt idx="2">
                  <c:v>4.8877146631439883E-2</c:v>
                </c:pt>
                <c:pt idx="3">
                  <c:v>0.13870541611624831</c:v>
                </c:pt>
                <c:pt idx="4">
                  <c:v>6.6050198150594437E-3</c:v>
                </c:pt>
                <c:pt idx="5">
                  <c:v>3.1704095112285328E-2</c:v>
                </c:pt>
                <c:pt idx="6">
                  <c:v>2.9062087186261555E-2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13648293963256"/>
          <c:y val="0.17171296296296298"/>
          <c:w val="0.83953018372703414"/>
          <c:h val="0.614984324876057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[mk.xlsx]Arkusz1!$B$1:$B$2</c:f>
              <c:strCache>
                <c:ptCount val="2"/>
                <c:pt idx="1">
                  <c:v>Gdańsk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[mk.xlsx]Arkusz1!$A$3:$A$7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[mk.xlsx]Arkusz1!$B$3:$B$7</c:f>
              <c:numCache>
                <c:formatCode>General</c:formatCode>
                <c:ptCount val="5"/>
                <c:pt idx="0">
                  <c:v>1212054</c:v>
                </c:pt>
                <c:pt idx="1">
                  <c:v>1091202</c:v>
                </c:pt>
                <c:pt idx="2">
                  <c:v>1299373</c:v>
                </c:pt>
                <c:pt idx="3">
                  <c:v>1580508</c:v>
                </c:pt>
                <c:pt idx="4">
                  <c:v>1948974</c:v>
                </c:pt>
              </c:numCache>
            </c:numRef>
          </c:val>
        </c:ser>
        <c:ser>
          <c:idx val="1"/>
          <c:order val="1"/>
          <c:tx>
            <c:strRef>
              <c:f>[mk.xlsx]Arkusz1!$C$1:$C$2</c:f>
              <c:strCache>
                <c:ptCount val="2"/>
                <c:pt idx="1">
                  <c:v>Szczecin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[mk.xlsx]Arkusz1!$A$3:$A$7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[mk.xlsx]Arkusz1!$C$3:$C$7</c:f>
              <c:numCache>
                <c:formatCode>General</c:formatCode>
                <c:ptCount val="5"/>
                <c:pt idx="0">
                  <c:v>78439</c:v>
                </c:pt>
                <c:pt idx="1">
                  <c:v>87784</c:v>
                </c:pt>
                <c:pt idx="2">
                  <c:v>90869</c:v>
                </c:pt>
                <c:pt idx="3">
                  <c:v>93579</c:v>
                </c:pt>
                <c:pt idx="4">
                  <c:v>81451</c:v>
                </c:pt>
              </c:numCache>
            </c:numRef>
          </c:val>
        </c:ser>
        <c:ser>
          <c:idx val="2"/>
          <c:order val="2"/>
          <c:tx>
            <c:strRef>
              <c:f>[mk.xlsx]Arkusz1!$D$1:$D$2</c:f>
              <c:strCache>
                <c:ptCount val="2"/>
                <c:pt idx="1">
                  <c:v>Gdynia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[mk.xlsx]Arkusz1!$A$3:$A$7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[mk.xlsx]Arkusz1!$D$3:$D$7</c:f>
              <c:numCache>
                <c:formatCode>General</c:formatCode>
                <c:ptCount val="5"/>
                <c:pt idx="0">
                  <c:v>849123</c:v>
                </c:pt>
                <c:pt idx="1">
                  <c:v>684796</c:v>
                </c:pt>
                <c:pt idx="2">
                  <c:v>642195</c:v>
                </c:pt>
                <c:pt idx="3">
                  <c:v>710698</c:v>
                </c:pt>
                <c:pt idx="4">
                  <c:v>803871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96095936"/>
        <c:axId val="1696087232"/>
      </c:barChart>
      <c:catAx>
        <c:axId val="16960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96087232"/>
        <c:crosses val="autoZero"/>
        <c:auto val="1"/>
        <c:lblAlgn val="ctr"/>
        <c:lblOffset val="100"/>
        <c:noMultiLvlLbl val="0"/>
      </c:catAx>
      <c:valAx>
        <c:axId val="1696087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960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4D5F66-91A1-4C5D-94E6-F3B4216C836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790A78F-6AB7-4F5C-8422-64BB0BA8AF3E}" type="pres">
      <dgm:prSet presAssocID="{5E4D5F66-91A1-4C5D-94E6-F3B4216C8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</dgm:ptLst>
  <dgm:cxnLst>
    <dgm:cxn modelId="{B72D2290-7C2A-464F-B55F-87314BF36084}" type="presOf" srcId="{5E4D5F66-91A1-4C5D-94E6-F3B4216C836B}" destId="{4790A78F-6AB7-4F5C-8422-64BB0BA8AF3E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4D5F66-91A1-4C5D-94E6-F3B4216C836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790A78F-6AB7-4F5C-8422-64BB0BA8AF3E}" type="pres">
      <dgm:prSet presAssocID="{5E4D5F66-91A1-4C5D-94E6-F3B4216C8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</dgm:ptLst>
  <dgm:cxnLst>
    <dgm:cxn modelId="{DFB7AF11-E4C2-43D1-88CA-2F85430FBC68}" type="presOf" srcId="{5E4D5F66-91A1-4C5D-94E6-F3B4216C836B}" destId="{4790A78F-6AB7-4F5C-8422-64BB0BA8AF3E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lgerian" panose="04020705040A02060702" pitchFamily="82" charset="0"/>
              </a:defRPr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lgerian" panose="04020705040A02060702" pitchFamily="82" charset="0"/>
              </a:defRPr>
            </a:lvl1pPr>
          </a:lstStyle>
          <a:p>
            <a:fld id="{A5E230C5-89F6-4389-ACE9-04565EABF64B}" type="datetimeFigureOut">
              <a:rPr lang="pl-PL" smtClean="0"/>
              <a:pPr/>
              <a:t>24.11.2019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lgerian" panose="04020705040A02060702" pitchFamily="82" charset="0"/>
              </a:defRPr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lgerian" panose="04020705040A02060702" pitchFamily="82" charset="0"/>
              </a:defRPr>
            </a:lvl1pPr>
          </a:lstStyle>
          <a:p>
            <a:fld id="{37952197-D98B-4E30-AEE3-436D1DF369A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54394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lgerian" panose="04020705040A02060702" pitchFamily="8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lgerian" panose="04020705040A02060702" pitchFamily="8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lgerian" panose="04020705040A02060702" pitchFamily="8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lgerian" panose="04020705040A02060702" pitchFamily="8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lgerian" panose="04020705040A02060702" pitchFamily="8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52197-D98B-4E30-AEE3-436D1DF369A6}" type="slidenum">
              <a:rPr lang="pl-PL" smtClean="0"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47904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55731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77318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344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67875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38654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18402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34954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34151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76823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34749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4593-0A0D-4907-BC3F-77B15CD6B4D3}" type="datetimeFigureOut">
              <a:rPr lang="pl-PL" smtClean="0"/>
              <a:t>24.11.2019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304C6-7339-4A62-AB3D-AC62E751FFE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47168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lgerian" panose="04020705040A02060702" pitchFamily="82" charset="0"/>
              </a:defRPr>
            </a:lvl1pPr>
          </a:lstStyle>
          <a:p>
            <a:fld id="{D92C4593-0A0D-4907-BC3F-77B15CD6B4D3}" type="datetimeFigureOut">
              <a:rPr lang="pl-PL" smtClean="0"/>
              <a:pPr/>
              <a:t>24.11.2019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lgerian" panose="04020705040A02060702" pitchFamily="82" charset="0"/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lgerian" panose="04020705040A02060702" pitchFamily="82" charset="0"/>
              </a:defRPr>
            </a:lvl1pPr>
          </a:lstStyle>
          <a:p>
            <a:fld id="{517304C6-7339-4A62-AB3D-AC62E751FFEA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2053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lgerian" panose="04020705040A02060702" pitchFamily="8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lgerian" panose="04020705040A02060702" pitchFamily="82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lgerian" panose="04020705040A02060702" pitchFamily="8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lgerian" panose="04020705040A02060702" pitchFamily="8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lgerian" panose="04020705040A02060702" pitchFamily="8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lgerian" panose="04020705040A02060702" pitchFamily="8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mp"/><Relationship Id="rId5" Type="http://schemas.openxmlformats.org/officeDocument/2006/relationships/image" Target="../media/image8.jpeg"/><Relationship Id="rId10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emf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.png"/><Relationship Id="rId7" Type="http://schemas.openxmlformats.org/officeDocument/2006/relationships/image" Target="../media/image13.jpe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7.jpeg"/><Relationship Id="rId5" Type="http://schemas.openxmlformats.org/officeDocument/2006/relationships/image" Target="../media/image7.png"/><Relationship Id="rId10" Type="http://schemas.openxmlformats.org/officeDocument/2006/relationships/image" Target="../media/image16.png"/><Relationship Id="rId4" Type="http://schemas.openxmlformats.org/officeDocument/2006/relationships/image" Target="../media/image2.pn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diagramLayout" Target="../diagrams/layout2.xml"/><Relationship Id="rId2" Type="http://schemas.openxmlformats.org/officeDocument/2006/relationships/image" Target="../media/image1.png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diagramData" Target="../diagrams/data2.xml"/><Relationship Id="rId5" Type="http://schemas.openxmlformats.org/officeDocument/2006/relationships/image" Target="../media/image8.jpeg"/><Relationship Id="rId15" Type="http://schemas.microsoft.com/office/2007/relationships/diagramDrawing" Target="../diagrams/drawing2.xml"/><Relationship Id="rId10" Type="http://schemas.microsoft.com/office/2007/relationships/diagramDrawing" Target="../diagrams/drawing1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.xml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5460"/>
            <a:ext cx="2382537" cy="59609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0676" y="204307"/>
            <a:ext cx="591363" cy="365792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1849593" y="1539701"/>
            <a:ext cx="6021931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 smtClean="0"/>
              <a:t>Polish</a:t>
            </a:r>
            <a:r>
              <a:rPr lang="pl-PL" sz="2800" b="1" dirty="0" smtClean="0"/>
              <a:t> </a:t>
            </a:r>
            <a:r>
              <a:rPr lang="en-AU" sz="2800" b="1" dirty="0" smtClean="0"/>
              <a:t>rail</a:t>
            </a:r>
            <a:r>
              <a:rPr lang="pl-PL" sz="2800" b="1" dirty="0" smtClean="0"/>
              <a:t> transport A.D. 2019 </a:t>
            </a:r>
            <a:endParaRPr lang="pl-PL" sz="2800" b="1" dirty="0" smtClean="0"/>
          </a:p>
          <a:p>
            <a:r>
              <a:rPr lang="pl-PL" sz="2800" b="1" dirty="0" smtClean="0"/>
              <a:t>and </a:t>
            </a:r>
            <a:r>
              <a:rPr lang="en-AU" sz="2800" b="1" dirty="0" smtClean="0"/>
              <a:t>its</a:t>
            </a:r>
            <a:r>
              <a:rPr lang="pl-PL" sz="2800" b="1" dirty="0" smtClean="0"/>
              <a:t> </a:t>
            </a:r>
            <a:r>
              <a:rPr lang="en-AU" sz="2800" b="1" dirty="0" smtClean="0"/>
              <a:t>perspectives</a:t>
            </a:r>
            <a:endParaRPr lang="pl-PL" sz="2800" b="1" dirty="0" smtClean="0"/>
          </a:p>
          <a:p>
            <a:endParaRPr lang="pl-PL" sz="2800" dirty="0" smtClean="0"/>
          </a:p>
          <a:p>
            <a:endParaRPr lang="pl-PL" sz="2800" dirty="0"/>
          </a:p>
          <a:p>
            <a:r>
              <a:rPr lang="pl-PL" sz="2800" i="1" dirty="0" smtClean="0"/>
              <a:t>Jerzy Kleniewski</a:t>
            </a:r>
          </a:p>
          <a:p>
            <a:endParaRPr lang="pl-PL" sz="2800" dirty="0" smtClean="0"/>
          </a:p>
          <a:p>
            <a:endParaRPr lang="pl-PL" sz="2800" dirty="0"/>
          </a:p>
          <a:p>
            <a:r>
              <a:rPr lang="pl-PL" sz="1400" dirty="0" smtClean="0"/>
              <a:t>73</a:t>
            </a:r>
            <a:r>
              <a:rPr lang="pl-PL" sz="1400" baseline="30000" dirty="0" smtClean="0"/>
              <a:t>rd</a:t>
            </a:r>
            <a:r>
              <a:rPr lang="pl-PL" sz="1400" dirty="0" smtClean="0"/>
              <a:t> UN ECE </a:t>
            </a:r>
            <a:r>
              <a:rPr lang="en-US" sz="1400" dirty="0"/>
              <a:t>Working Party on Rail Transport </a:t>
            </a:r>
            <a:endParaRPr lang="en-AU" sz="1400" dirty="0" smtClean="0"/>
          </a:p>
          <a:p>
            <a:r>
              <a:rPr lang="en-AU" sz="1400" dirty="0" smtClean="0"/>
              <a:t>Geneva</a:t>
            </a:r>
            <a:r>
              <a:rPr lang="pl-PL" sz="1400" dirty="0" smtClean="0"/>
              <a:t>, 25-27.11.2019</a:t>
            </a:r>
          </a:p>
          <a:p>
            <a:endParaRPr lang="pl-PL" sz="2800" dirty="0"/>
          </a:p>
          <a:p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103485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164514" y="51470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graphicFrame>
        <p:nvGraphicFramePr>
          <p:cNvPr id="11" name="Wykres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3929627"/>
              </p:ext>
            </p:extLst>
          </p:nvPr>
        </p:nvGraphicFramePr>
        <p:xfrm>
          <a:off x="3203848" y="699542"/>
          <a:ext cx="5611022" cy="3816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pole tekstowe 1"/>
          <p:cNvSpPr txBox="1"/>
          <p:nvPr/>
        </p:nvSpPr>
        <p:spPr>
          <a:xfrm>
            <a:off x="6875936" y="4757726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>
                <a:solidFill>
                  <a:prstClr val="black"/>
                </a:solidFill>
              </a:rPr>
              <a:t>data of </a:t>
            </a:r>
            <a:r>
              <a:rPr lang="en-GB" sz="1200" dirty="0" smtClean="0">
                <a:solidFill>
                  <a:prstClr val="black"/>
                </a:solidFill>
              </a:rPr>
              <a:t>November</a:t>
            </a:r>
            <a:r>
              <a:rPr lang="pl-PL" sz="1200" dirty="0" smtClean="0">
                <a:solidFill>
                  <a:prstClr val="black"/>
                </a:solidFill>
              </a:rPr>
              <a:t> 2019</a:t>
            </a:r>
            <a:endParaRPr lang="pl-PL" sz="1200" dirty="0">
              <a:solidFill>
                <a:prstClr val="black"/>
              </a:solidFill>
            </a:endParaRPr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6272" y="91992"/>
            <a:ext cx="59136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55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153690" y="78745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7864" y="1551917"/>
            <a:ext cx="5391327" cy="3240532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92557" y="1494420"/>
            <a:ext cx="31401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Realized</a:t>
            </a:r>
            <a:r>
              <a:rPr lang="pl-PL" b="1" dirty="0" smtClean="0"/>
              <a:t> </a:t>
            </a:r>
            <a:r>
              <a:rPr lang="en-GB" b="1" dirty="0" smtClean="0">
                <a:solidFill>
                  <a:srgbClr val="FF0000"/>
                </a:solidFill>
              </a:rPr>
              <a:t>capital expenditure </a:t>
            </a:r>
            <a:r>
              <a:rPr lang="pl-PL" b="1" dirty="0" smtClean="0"/>
              <a:t>of PKP PLK in the </a:t>
            </a:r>
            <a:r>
              <a:rPr lang="en-AU" b="1" dirty="0" smtClean="0"/>
              <a:t>years</a:t>
            </a:r>
            <a:r>
              <a:rPr lang="pl-PL" b="1" dirty="0" smtClean="0"/>
              <a:t> </a:t>
            </a:r>
            <a:r>
              <a:rPr lang="pl-PL" b="1" dirty="0" smtClean="0">
                <a:solidFill>
                  <a:srgbClr val="FF0000"/>
                </a:solidFill>
              </a:rPr>
              <a:t>2001-2018</a:t>
            </a:r>
            <a:r>
              <a:rPr lang="pl-PL" b="1" dirty="0" smtClean="0"/>
              <a:t> and </a:t>
            </a:r>
            <a:r>
              <a:rPr lang="en-AU" b="1" dirty="0" smtClean="0"/>
              <a:t>planned</a:t>
            </a:r>
            <a:r>
              <a:rPr lang="pl-PL" b="1" dirty="0" smtClean="0"/>
              <a:t> to be </a:t>
            </a:r>
            <a:r>
              <a:rPr lang="pl-PL" b="1" dirty="0" err="1" smtClean="0"/>
              <a:t>invested</a:t>
            </a:r>
            <a:r>
              <a:rPr lang="en-GB" b="1" dirty="0" smtClean="0"/>
              <a:t> </a:t>
            </a:r>
            <a:r>
              <a:rPr lang="pl-PL" b="1" dirty="0" smtClean="0"/>
              <a:t>for </a:t>
            </a:r>
            <a:r>
              <a:rPr lang="pl-PL" b="1" dirty="0" smtClean="0">
                <a:solidFill>
                  <a:srgbClr val="FF0000"/>
                </a:solidFill>
              </a:rPr>
              <a:t>2019-2023</a:t>
            </a:r>
            <a:endParaRPr lang="pl-PL" b="1" dirty="0">
              <a:solidFill>
                <a:srgbClr val="FF0000"/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4048912" y="175172"/>
            <a:ext cx="4167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/>
              <a:t>PKP Polskie Linie Kolejowe S.A.</a:t>
            </a:r>
            <a:endParaRPr lang="pl-PL" sz="1400" dirty="0"/>
          </a:p>
        </p:txBody>
      </p:sp>
      <p:sp>
        <p:nvSpPr>
          <p:cNvPr id="14" name="Prostokąt zaokrąglony 13"/>
          <p:cNvSpPr/>
          <p:nvPr/>
        </p:nvSpPr>
        <p:spPr>
          <a:xfrm>
            <a:off x="4160501" y="976186"/>
            <a:ext cx="3944014" cy="3765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FFC000"/>
                </a:solidFill>
              </a:rPr>
              <a:t>Long</a:t>
            </a:r>
            <a:r>
              <a:rPr lang="pl-PL" dirty="0" smtClean="0">
                <a:solidFill>
                  <a:srgbClr val="FFC000"/>
                </a:solidFill>
              </a:rPr>
              <a:t> term </a:t>
            </a:r>
            <a:r>
              <a:rPr lang="en-GB" dirty="0" smtClean="0"/>
              <a:t>investments</a:t>
            </a:r>
            <a:endParaRPr lang="en-GB" dirty="0"/>
          </a:p>
        </p:txBody>
      </p:sp>
      <p:sp>
        <p:nvSpPr>
          <p:cNvPr id="15" name="Trójkąt prostokątny 14"/>
          <p:cNvSpPr/>
          <p:nvPr/>
        </p:nvSpPr>
        <p:spPr>
          <a:xfrm rot="10800000">
            <a:off x="7826003" y="37126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6272" y="91992"/>
            <a:ext cx="59136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4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5868143" y="-39619"/>
            <a:ext cx="3254825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10350" y="21018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sp>
        <p:nvSpPr>
          <p:cNvPr id="15" name="Prostokąt 5"/>
          <p:cNvSpPr>
            <a:spLocks noChangeArrowheads="1"/>
          </p:cNvSpPr>
          <p:nvPr/>
        </p:nvSpPr>
        <p:spPr bwMode="auto">
          <a:xfrm>
            <a:off x="3275267" y="77067"/>
            <a:ext cx="496914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pl-PL" sz="1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Location</a:t>
            </a:r>
            <a:r>
              <a:rPr lang="pl-PL" altLang="pl-PL" sz="1400" b="1" dirty="0" smtClean="0">
                <a:latin typeface="Arial" panose="020B0604020202020204" pitchFamily="34" charset="0"/>
              </a:rPr>
              <a:t> of in</a:t>
            </a:r>
            <a:r>
              <a:rPr lang="en-GB" altLang="pl-PL" sz="1400" b="1" dirty="0" smtClean="0">
                <a:latin typeface="Arial" panose="020B0604020202020204" pitchFamily="34" charset="0"/>
              </a:rPr>
              <a:t>vestments</a:t>
            </a:r>
            <a:r>
              <a:rPr lang="pl-PL" altLang="pl-PL" sz="1400" b="1" dirty="0" smtClean="0">
                <a:latin typeface="Arial" panose="020B0604020202020204" pitchFamily="34" charset="0"/>
              </a:rPr>
              <a:t> </a:t>
            </a:r>
            <a:r>
              <a:rPr lang="pl-PL" altLang="pl-PL" sz="1200" dirty="0" smtClean="0">
                <a:latin typeface="Arial" panose="020B0604020202020204" pitchFamily="34" charset="0"/>
              </a:rPr>
              <a:t>of PKP Polskie </a:t>
            </a:r>
            <a:r>
              <a:rPr lang="pl-PL" altLang="pl-PL" sz="1200" dirty="0">
                <a:latin typeface="Arial" panose="020B0604020202020204" pitchFamily="34" charset="0"/>
              </a:rPr>
              <a:t>Linie Kolejowe S.A.</a:t>
            </a:r>
            <a:r>
              <a:rPr lang="pl-PL" altLang="pl-PL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251520" y="1059582"/>
            <a:ext cx="29464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rgbClr val="FF0000"/>
                </a:solidFill>
              </a:rPr>
              <a:t>Basic list </a:t>
            </a:r>
            <a:r>
              <a:rPr lang="pl-PL" dirty="0" smtClean="0"/>
              <a:t>– investment </a:t>
            </a:r>
            <a:r>
              <a:rPr lang="en-GB" dirty="0" smtClean="0"/>
              <a:t>projects</a:t>
            </a:r>
            <a:r>
              <a:rPr lang="pl-PL" dirty="0" smtClean="0"/>
              <a:t> </a:t>
            </a:r>
            <a:r>
              <a:rPr lang="en-GB" dirty="0" smtClean="0"/>
              <a:t>under</a:t>
            </a:r>
            <a:r>
              <a:rPr lang="pl-PL" dirty="0" smtClean="0"/>
              <a:t> KPK to </a:t>
            </a:r>
            <a:r>
              <a:rPr lang="en-GB" dirty="0" smtClean="0"/>
              <a:t>implement</a:t>
            </a:r>
            <a:r>
              <a:rPr lang="pl-PL" dirty="0" smtClean="0"/>
              <a:t> </a:t>
            </a:r>
            <a:r>
              <a:rPr lang="en-GB" dirty="0" smtClean="0"/>
              <a:t>up</a:t>
            </a:r>
            <a:r>
              <a:rPr lang="pl-PL" dirty="0" smtClean="0"/>
              <a:t> </a:t>
            </a:r>
            <a:r>
              <a:rPr lang="pl-PL" dirty="0" smtClean="0">
                <a:solidFill>
                  <a:srgbClr val="FF0000"/>
                </a:solidFill>
              </a:rPr>
              <a:t>to 2023</a:t>
            </a:r>
          </a:p>
          <a:p>
            <a:endParaRPr lang="pl-PL" dirty="0"/>
          </a:p>
          <a:p>
            <a:endParaRPr lang="pl-PL" dirty="0" smtClean="0"/>
          </a:p>
          <a:p>
            <a:r>
              <a:rPr lang="pl-PL" dirty="0" smtClean="0"/>
              <a:t>Both – </a:t>
            </a:r>
            <a:r>
              <a:rPr lang="en-GB" dirty="0" smtClean="0">
                <a:solidFill>
                  <a:srgbClr val="FF0000"/>
                </a:solidFill>
              </a:rPr>
              <a:t>National</a:t>
            </a:r>
            <a:r>
              <a:rPr lang="pl-PL" dirty="0" smtClean="0">
                <a:solidFill>
                  <a:srgbClr val="FF0000"/>
                </a:solidFill>
              </a:rPr>
              <a:t> </a:t>
            </a:r>
            <a:r>
              <a:rPr lang="en-GB" dirty="0" smtClean="0">
                <a:solidFill>
                  <a:srgbClr val="FF0000"/>
                </a:solidFill>
              </a:rPr>
              <a:t>an</a:t>
            </a:r>
            <a:r>
              <a:rPr lang="pl-PL" dirty="0" smtClean="0">
                <a:solidFill>
                  <a:srgbClr val="FF0000"/>
                </a:solidFill>
              </a:rPr>
              <a:t>d the EU </a:t>
            </a:r>
          </a:p>
          <a:p>
            <a:r>
              <a:rPr lang="pl-PL" dirty="0" smtClean="0"/>
              <a:t>(OP</a:t>
            </a:r>
            <a:r>
              <a:rPr lang="en-GB" dirty="0" smtClean="0"/>
              <a:t>I</a:t>
            </a:r>
            <a:r>
              <a:rPr lang="pl-PL" dirty="0" smtClean="0"/>
              <a:t>&amp;E, CEF, OPEP, ROP)</a:t>
            </a: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45448"/>
            <a:ext cx="4928378" cy="4590608"/>
          </a:xfrm>
          <a:prstGeom prst="rect">
            <a:avLst/>
          </a:prstGeom>
        </p:spPr>
      </p:pic>
      <p:sp>
        <p:nvSpPr>
          <p:cNvPr id="11" name="pole tekstowe 10"/>
          <p:cNvSpPr txBox="1"/>
          <p:nvPr/>
        </p:nvSpPr>
        <p:spPr>
          <a:xfrm>
            <a:off x="3804177" y="4351715"/>
            <a:ext cx="119569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" dirty="0" smtClean="0"/>
              <a:t>CF OPI&amp;E &amp; CEF</a:t>
            </a:r>
            <a:endParaRPr lang="pl-PL" sz="600" dirty="0"/>
          </a:p>
        </p:txBody>
      </p:sp>
      <p:sp>
        <p:nvSpPr>
          <p:cNvPr id="14" name="pole tekstowe 13"/>
          <p:cNvSpPr txBox="1"/>
          <p:nvPr/>
        </p:nvSpPr>
        <p:spPr>
          <a:xfrm>
            <a:off x="3798448" y="4444048"/>
            <a:ext cx="72008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" dirty="0" smtClean="0"/>
              <a:t>OPEP</a:t>
            </a:r>
            <a:endParaRPr lang="pl-PL" sz="600" dirty="0"/>
          </a:p>
        </p:txBody>
      </p:sp>
      <p:sp>
        <p:nvSpPr>
          <p:cNvPr id="16" name="pole tekstowe 15"/>
          <p:cNvSpPr txBox="1"/>
          <p:nvPr/>
        </p:nvSpPr>
        <p:spPr>
          <a:xfrm>
            <a:off x="3806839" y="4538862"/>
            <a:ext cx="10081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" dirty="0" smtClean="0"/>
              <a:t>ROP 2014-2020</a:t>
            </a:r>
            <a:endParaRPr lang="pl-PL" sz="600" dirty="0"/>
          </a:p>
        </p:txBody>
      </p:sp>
      <p:sp>
        <p:nvSpPr>
          <p:cNvPr id="17" name="pole tekstowe 16"/>
          <p:cNvSpPr txBox="1"/>
          <p:nvPr/>
        </p:nvSpPr>
        <p:spPr>
          <a:xfrm>
            <a:off x="3806839" y="4628714"/>
            <a:ext cx="112368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" dirty="0" err="1" smtClean="0"/>
              <a:t>National</a:t>
            </a:r>
            <a:r>
              <a:rPr lang="pl-PL" sz="600" dirty="0" smtClean="0"/>
              <a:t> </a:t>
            </a:r>
            <a:r>
              <a:rPr lang="pl-PL" sz="600" dirty="0" err="1" smtClean="0"/>
              <a:t>Funds</a:t>
            </a:r>
            <a:endParaRPr lang="pl-PL" sz="600" dirty="0"/>
          </a:p>
        </p:txBody>
      </p:sp>
      <p:pic>
        <p:nvPicPr>
          <p:cNvPr id="18" name="Obraz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2437" y="49829"/>
            <a:ext cx="59136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57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164514" y="51470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pic>
        <p:nvPicPr>
          <p:cNvPr id="11" name="Obraz 10" descr="Wycinek ekranu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2" y="627534"/>
            <a:ext cx="7645109" cy="34036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8796" y="0"/>
            <a:ext cx="4688230" cy="920576"/>
          </a:xfrm>
          <a:prstGeom prst="rect">
            <a:avLst/>
          </a:prstGeom>
        </p:spPr>
      </p:pic>
      <p:pic>
        <p:nvPicPr>
          <p:cNvPr id="14" name="Obraz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72" y="3985779"/>
            <a:ext cx="4001863" cy="11406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</p:spPr>
      </p:pic>
      <p:sp>
        <p:nvSpPr>
          <p:cNvPr id="15" name="Prostokąt 14"/>
          <p:cNvSpPr/>
          <p:nvPr/>
        </p:nvSpPr>
        <p:spPr>
          <a:xfrm>
            <a:off x="251520" y="4124067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rgbClr val="C00000"/>
                </a:solidFill>
              </a:rPr>
              <a:t>Winner:</a:t>
            </a:r>
            <a:endParaRPr lang="en-GB" b="1" dirty="0">
              <a:solidFill>
                <a:srgbClr val="C00000"/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04538" y="4124067"/>
            <a:ext cx="3566469" cy="506012"/>
          </a:xfrm>
          <a:prstGeom prst="rect">
            <a:avLst/>
          </a:prstGeom>
        </p:spPr>
      </p:pic>
      <p:sp>
        <p:nvSpPr>
          <p:cNvPr id="16" name="Prostokąt 15"/>
          <p:cNvSpPr/>
          <p:nvPr/>
        </p:nvSpPr>
        <p:spPr>
          <a:xfrm>
            <a:off x="251520" y="4658679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rgbClr val="002060"/>
                </a:solidFill>
              </a:rPr>
              <a:t>Project: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1416677" y="4666878"/>
            <a:ext cx="3538120" cy="432048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„Construction of a railway </a:t>
            </a:r>
            <a:r>
              <a:rPr kumimoji="0" lang="en-GB" sz="1200" b="0" i="0" u="none" strike="noStrike" kern="0" cap="none" spc="0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junction</a:t>
            </a: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K</a:t>
            </a:r>
            <a:r>
              <a:rPr kumimoji="0" lang="pl-PL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raków</a:t>
            </a: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Zabłocie</a:t>
            </a: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– </a:t>
            </a:r>
            <a:r>
              <a:rPr kumimoji="0" lang="en-GB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Kraków</a:t>
            </a: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Krzemionki</a:t>
            </a: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  <p:pic>
        <p:nvPicPr>
          <p:cNvPr id="18" name="Obraz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76272" y="91992"/>
            <a:ext cx="59136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38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75460"/>
            <a:ext cx="2160240" cy="540473"/>
          </a:xfrm>
          <a:prstGeom prst="rect">
            <a:avLst/>
          </a:prstGeom>
        </p:spPr>
      </p:pic>
      <p:pic>
        <p:nvPicPr>
          <p:cNvPr id="11" name="Symbol zastępczy zawartości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0" y="1085516"/>
            <a:ext cx="6608280" cy="3717157"/>
          </a:xfrm>
          <a:prstGeom prst="rect">
            <a:avLst/>
          </a:prstGeo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1200" b="0" dirty="0" smtClean="0">
                <a:latin typeface="+mn-lt"/>
              </a:rPr>
              <a:t>.</a:t>
            </a:r>
            <a:endParaRPr lang="pl-PL" sz="1200" b="0" dirty="0">
              <a:latin typeface="+mn-lt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l-PL" sz="1600" b="1" dirty="0" smtClean="0">
              <a:latin typeface="+mn-lt"/>
            </a:endParaRPr>
          </a:p>
          <a:p>
            <a:r>
              <a:rPr lang="en-AU" sz="1800" b="1" dirty="0" smtClean="0">
                <a:solidFill>
                  <a:srgbClr val="FF0000"/>
                </a:solidFill>
                <a:latin typeface="+mn-lt"/>
              </a:rPr>
              <a:t>European</a:t>
            </a:r>
            <a:r>
              <a:rPr lang="pl-PL" sz="1800" dirty="0" smtClean="0">
                <a:latin typeface="+mn-lt"/>
              </a:rPr>
              <a:t> </a:t>
            </a:r>
            <a:r>
              <a:rPr lang="en-AU" sz="1800" dirty="0" smtClean="0">
                <a:latin typeface="+mn-lt"/>
              </a:rPr>
              <a:t>container</a:t>
            </a:r>
            <a:r>
              <a:rPr lang="pl-PL" sz="1800" dirty="0" smtClean="0">
                <a:latin typeface="+mn-lt"/>
              </a:rPr>
              <a:t> </a:t>
            </a:r>
            <a:r>
              <a:rPr lang="en-AU" sz="1800" dirty="0" smtClean="0">
                <a:latin typeface="+mn-lt"/>
              </a:rPr>
              <a:t>sea</a:t>
            </a:r>
            <a:r>
              <a:rPr lang="pl-PL" sz="1800" dirty="0" smtClean="0">
                <a:latin typeface="+mn-lt"/>
              </a:rPr>
              <a:t> </a:t>
            </a:r>
            <a:r>
              <a:rPr lang="en-AU" sz="1800" dirty="0" smtClean="0">
                <a:latin typeface="+mn-lt"/>
              </a:rPr>
              <a:t>ports</a:t>
            </a:r>
            <a:endParaRPr lang="en-AU" sz="1800" dirty="0">
              <a:latin typeface="+mn-lt"/>
            </a:endParaRPr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half" idx="2"/>
          </p:nvPr>
        </p:nvSpPr>
        <p:spPr>
          <a:xfrm>
            <a:off x="208161" y="1076326"/>
            <a:ext cx="2009863" cy="3518297"/>
          </a:xfrm>
        </p:spPr>
        <p:txBody>
          <a:bodyPr>
            <a:normAutofit/>
          </a:bodyPr>
          <a:lstStyle/>
          <a:p>
            <a:r>
              <a:rPr lang="pl-PL" sz="2000" dirty="0" smtClean="0">
                <a:latin typeface="+mn-lt"/>
              </a:rPr>
              <a:t>Extension of land cargo transport </a:t>
            </a:r>
            <a:r>
              <a:rPr lang="en-AU" sz="2000" dirty="0" smtClean="0">
                <a:latin typeface="+mn-lt"/>
              </a:rPr>
              <a:t>corridors</a:t>
            </a:r>
            <a:r>
              <a:rPr lang="pl-PL" sz="2000" dirty="0" smtClean="0">
                <a:latin typeface="+mn-lt"/>
              </a:rPr>
              <a:t> – </a:t>
            </a:r>
          </a:p>
          <a:p>
            <a:r>
              <a:rPr lang="pl-PL" sz="2000" dirty="0">
                <a:latin typeface="+mn-lt"/>
              </a:rPr>
              <a:t>t</a:t>
            </a:r>
            <a:r>
              <a:rPr lang="en-AU" sz="2000" dirty="0" smtClean="0">
                <a:latin typeface="+mn-lt"/>
              </a:rPr>
              <a:t>rends</a:t>
            </a:r>
            <a:r>
              <a:rPr lang="pl-PL" sz="2000" dirty="0" smtClean="0">
                <a:latin typeface="+mn-lt"/>
              </a:rPr>
              <a:t> in </a:t>
            </a:r>
            <a:r>
              <a:rPr lang="pl-PL" sz="2000" b="1" dirty="0" err="1" smtClean="0">
                <a:solidFill>
                  <a:srgbClr val="FF0000"/>
                </a:solidFill>
                <a:latin typeface="+mn-lt"/>
              </a:rPr>
              <a:t>TEUs</a:t>
            </a:r>
            <a:r>
              <a:rPr lang="pl-PL" sz="20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pl-PL" sz="2000" b="1" dirty="0" err="1" smtClean="0">
                <a:solidFill>
                  <a:srgbClr val="FF0000"/>
                </a:solidFill>
                <a:latin typeface="+mn-lt"/>
              </a:rPr>
              <a:t>turnover</a:t>
            </a:r>
            <a:endParaRPr lang="en-AU" sz="20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042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164514" y="51470"/>
            <a:ext cx="4695518" cy="5074982"/>
          </a:xfrm>
          <a:prstGeom prst="rect">
            <a:avLst/>
          </a:prstGeom>
        </p:spPr>
      </p:pic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graphicFrame>
        <p:nvGraphicFramePr>
          <p:cNvPr id="11" name="Wykres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6480403"/>
              </p:ext>
            </p:extLst>
          </p:nvPr>
        </p:nvGraphicFramePr>
        <p:xfrm>
          <a:off x="3203625" y="774256"/>
          <a:ext cx="5860766" cy="3741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4" name="Obraz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743" y="51470"/>
            <a:ext cx="587671" cy="364975"/>
          </a:xfrm>
          <a:prstGeom prst="rect">
            <a:avLst/>
          </a:prstGeom>
        </p:spPr>
      </p:pic>
      <p:graphicFrame>
        <p:nvGraphicFramePr>
          <p:cNvPr id="15" name="Tabe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076585"/>
              </p:ext>
            </p:extLst>
          </p:nvPr>
        </p:nvGraphicFramePr>
        <p:xfrm>
          <a:off x="164514" y="2211710"/>
          <a:ext cx="3039110" cy="11567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/>
                <a:gridCol w="809625"/>
                <a:gridCol w="809625"/>
                <a:gridCol w="810260"/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 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Gdańsk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Szczecin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Gdynia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2014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1 212 054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78 439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849 123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2015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1 091 202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87 784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684 796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2016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1 299 373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90 869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642 195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2017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1 580 508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93 579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710 698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2018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1 948 974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81 451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</a:rPr>
                        <a:t>803 871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7" name="pole tekstowe 16"/>
          <p:cNvSpPr txBox="1"/>
          <p:nvPr/>
        </p:nvSpPr>
        <p:spPr>
          <a:xfrm>
            <a:off x="2600259" y="376743"/>
            <a:ext cx="546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TEUs </a:t>
            </a:r>
            <a:r>
              <a:rPr lang="en-AU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handling in ports of </a:t>
            </a:r>
            <a:r>
              <a:rPr lang="pl-PL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Gdańsk</a:t>
            </a:r>
            <a:r>
              <a:rPr lang="en-AU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, Szczecin </a:t>
            </a:r>
            <a:r>
              <a:rPr lang="en-AU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and</a:t>
            </a:r>
            <a:r>
              <a:rPr lang="en-AU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 Gdynia </a:t>
            </a:r>
            <a:endParaRPr lang="en-AU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17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164514" y="51470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851920" y="1597819"/>
            <a:ext cx="4606280" cy="1102519"/>
          </a:xfrm>
        </p:spPr>
        <p:txBody>
          <a:bodyPr>
            <a:normAutofit fontScale="90000"/>
          </a:bodyPr>
          <a:lstStyle/>
          <a:p>
            <a:r>
              <a:rPr lang="en-GB" sz="3600" dirty="0" smtClean="0">
                <a:latin typeface="+mn-lt"/>
              </a:rPr>
              <a:t>Thank</a:t>
            </a:r>
            <a:r>
              <a:rPr lang="pl-PL" sz="3600" dirty="0" smtClean="0">
                <a:latin typeface="+mn-lt"/>
              </a:rPr>
              <a:t> </a:t>
            </a:r>
            <a:r>
              <a:rPr lang="en-GB" sz="3600" dirty="0" smtClean="0">
                <a:latin typeface="+mn-lt"/>
              </a:rPr>
              <a:t>you</a:t>
            </a:r>
            <a:r>
              <a:rPr lang="pl-PL" sz="3600" dirty="0" smtClean="0">
                <a:latin typeface="+mn-lt"/>
              </a:rPr>
              <a:t> for </a:t>
            </a:r>
            <a:r>
              <a:rPr lang="en-GB" sz="3600" dirty="0" smtClean="0">
                <a:latin typeface="+mn-lt"/>
              </a:rPr>
              <a:t>your</a:t>
            </a:r>
            <a:r>
              <a:rPr lang="pl-PL" sz="3600" dirty="0" smtClean="0">
                <a:latin typeface="+mn-lt"/>
              </a:rPr>
              <a:t> </a:t>
            </a:r>
            <a:r>
              <a:rPr lang="en-GB" sz="3600" dirty="0" smtClean="0">
                <a:latin typeface="+mn-lt"/>
              </a:rPr>
              <a:t>attention</a:t>
            </a:r>
            <a:endParaRPr lang="en-GB" sz="3600" dirty="0">
              <a:latin typeface="+mn-lt"/>
            </a:endParaRPr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0676" y="204307"/>
            <a:ext cx="59136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3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5460"/>
            <a:ext cx="2382537" cy="59609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899592" y="1203598"/>
            <a:ext cx="26686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000" b="1" dirty="0">
                <a:solidFill>
                  <a:prstClr val="black"/>
                </a:solidFill>
                <a:ea typeface="+mj-ea"/>
                <a:cs typeface="+mj-cs"/>
              </a:rPr>
              <a:t>Global transport </a:t>
            </a:r>
            <a:r>
              <a:rPr lang="en-GB" sz="2000" b="1" dirty="0">
                <a:solidFill>
                  <a:prstClr val="black"/>
                </a:solidFill>
                <a:ea typeface="+mj-ea"/>
                <a:cs typeface="+mj-cs"/>
              </a:rPr>
              <a:t>routes</a:t>
            </a:r>
            <a:endParaRPr lang="pl-PL" dirty="0"/>
          </a:p>
        </p:txBody>
      </p:sp>
      <p:pic>
        <p:nvPicPr>
          <p:cNvPr id="11" name="Symbol zastępczy zawartości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797" y="57927"/>
            <a:ext cx="5060683" cy="5060683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689" y="2030941"/>
            <a:ext cx="3029975" cy="352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5868143" y="-39619"/>
            <a:ext cx="3254825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-19648" y="68518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153691" y="944464"/>
            <a:ext cx="17943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Global </a:t>
            </a:r>
          </a:p>
          <a:p>
            <a:r>
              <a:rPr lang="en-GB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Railways</a:t>
            </a:r>
          </a:p>
          <a:p>
            <a:r>
              <a:rPr lang="pl-PL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network</a:t>
            </a:r>
            <a:endParaRPr lang="pl-PL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16" name="Symbol zastępczy zawartości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98" y="567651"/>
            <a:ext cx="7436742" cy="423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56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5460"/>
            <a:ext cx="2382537" cy="596090"/>
          </a:xfrm>
          <a:prstGeom prst="rect">
            <a:avLst/>
          </a:prstGeo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3347864" y="121505"/>
            <a:ext cx="4104456" cy="596089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+mn-lt"/>
              </a:rPr>
              <a:t>Containers </a:t>
            </a:r>
            <a:r>
              <a:rPr lang="en-GB" b="0" dirty="0" smtClean="0">
                <a:latin typeface="+mn-lt"/>
              </a:rPr>
              <a:t>transported by </a:t>
            </a:r>
            <a:r>
              <a:rPr lang="en-GB" dirty="0" smtClean="0">
                <a:latin typeface="+mn-lt"/>
              </a:rPr>
              <a:t>rail - 2018</a:t>
            </a:r>
            <a:endParaRPr lang="en-GB" dirty="0">
              <a:latin typeface="+mn-lt"/>
            </a:endParaRPr>
          </a:p>
        </p:txBody>
      </p:sp>
      <p:sp>
        <p:nvSpPr>
          <p:cNvPr id="11" name="Symbol zastępczy tekstu 10"/>
          <p:cNvSpPr>
            <a:spLocks noGrp="1"/>
          </p:cNvSpPr>
          <p:nvPr>
            <p:ph type="body" sz="half" idx="2"/>
          </p:nvPr>
        </p:nvSpPr>
        <p:spPr>
          <a:xfrm>
            <a:off x="457201" y="915568"/>
            <a:ext cx="8415754" cy="3679055"/>
          </a:xfrm>
        </p:spPr>
        <p:txBody>
          <a:bodyPr>
            <a:normAutofit/>
          </a:bodyPr>
          <a:lstStyle/>
          <a:p>
            <a:r>
              <a:rPr lang="en-GB" sz="1200" dirty="0" smtClean="0">
                <a:latin typeface="+mn-lt"/>
              </a:rPr>
              <a:t>Main Polish trade partners in 2017 and 2018: Russia, Germany, Ukraine and Czech Rep. – and rail transport with them reached 55,4%. Statistics shows constant increase of trade between Poland and China. </a:t>
            </a:r>
          </a:p>
          <a:p>
            <a:r>
              <a:rPr lang="en-GB" sz="1200" dirty="0" smtClean="0">
                <a:latin typeface="+mn-lt"/>
              </a:rPr>
              <a:t>Container transport between </a:t>
            </a:r>
            <a:r>
              <a:rPr lang="en-GB" sz="1200" b="1" dirty="0" smtClean="0">
                <a:latin typeface="+mn-lt"/>
              </a:rPr>
              <a:t>China and Europe </a:t>
            </a:r>
            <a:r>
              <a:rPr lang="en-GB" sz="1200" dirty="0" smtClean="0">
                <a:latin typeface="+mn-lt"/>
              </a:rPr>
              <a:t>reached around </a:t>
            </a:r>
            <a:r>
              <a:rPr lang="en-GB" sz="1200" b="1" dirty="0" smtClean="0">
                <a:solidFill>
                  <a:srgbClr val="FF0000"/>
                </a:solidFill>
                <a:latin typeface="+mn-lt"/>
              </a:rPr>
              <a:t>324,000 TEU </a:t>
            </a:r>
            <a:r>
              <a:rPr lang="en-GB" sz="1200" dirty="0" smtClean="0">
                <a:latin typeface="+mn-lt"/>
              </a:rPr>
              <a:t>in 2018. Main activity connects 40 cities in China with 40 European ones.</a:t>
            </a:r>
            <a:r>
              <a:rPr lang="pl-PL" sz="1200" dirty="0" smtClean="0">
                <a:latin typeface="+mn-lt"/>
              </a:rPr>
              <a:t> </a:t>
            </a:r>
            <a:r>
              <a:rPr lang="en-GB" sz="1200" dirty="0" smtClean="0">
                <a:latin typeface="+mn-lt"/>
              </a:rPr>
              <a:t>Prevailing majority (</a:t>
            </a:r>
            <a:r>
              <a:rPr lang="en-GB" sz="1200" dirty="0" smtClean="0">
                <a:solidFill>
                  <a:srgbClr val="FF0000"/>
                </a:solidFill>
                <a:latin typeface="+mn-lt"/>
              </a:rPr>
              <a:t>77%</a:t>
            </a:r>
            <a:r>
              <a:rPr lang="en-GB" sz="1200" dirty="0" smtClean="0">
                <a:latin typeface="+mn-lt"/>
              </a:rPr>
              <a:t>) uses the corridor: China – Kazakhstan – Russia – Belorussia – EU (Poland – Germany and others). Polish / Byelorussian border was passed by around 6.300 trains.</a:t>
            </a:r>
            <a:endParaRPr lang="en-GB" sz="1200" dirty="0">
              <a:latin typeface="+mn-lt"/>
            </a:endParaRPr>
          </a:p>
        </p:txBody>
      </p:sp>
      <p:pic>
        <p:nvPicPr>
          <p:cNvPr id="12" name="Symbol zastępczy zawartości 11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95686"/>
            <a:ext cx="6179844" cy="30403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411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  <a:latin typeface="Algerian" panose="04020705040A02060702" pitchFamily="82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164514" y="51470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242" y="-17048"/>
            <a:ext cx="5399773" cy="514350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743" y="51470"/>
            <a:ext cx="587671" cy="364975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12750" y="915568"/>
            <a:ext cx="29887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/>
              <a:t>Map of </a:t>
            </a:r>
            <a:r>
              <a:rPr lang="pl-PL" sz="1600" b="1" dirty="0" err="1" smtClean="0"/>
              <a:t>Polish</a:t>
            </a:r>
            <a:r>
              <a:rPr lang="pl-PL" sz="1600" b="1" dirty="0" smtClean="0"/>
              <a:t> railway lines </a:t>
            </a:r>
            <a:r>
              <a:rPr lang="pl-PL" sz="1600" b="1" dirty="0" err="1" smtClean="0"/>
              <a:t>managed</a:t>
            </a:r>
            <a:r>
              <a:rPr lang="pl-PL" sz="1600" b="1" dirty="0" smtClean="0"/>
              <a:t> by </a:t>
            </a:r>
          </a:p>
          <a:p>
            <a:pPr algn="ctr"/>
            <a:r>
              <a:rPr lang="pl-PL" sz="1600" b="1" dirty="0" smtClean="0"/>
              <a:t>PKP Polskie Linie Kolejowe S.A. </a:t>
            </a:r>
          </a:p>
          <a:p>
            <a:pPr algn="ctr"/>
            <a:r>
              <a:rPr lang="pl-PL" sz="1600" b="1" dirty="0" smtClean="0"/>
              <a:t>and </a:t>
            </a:r>
            <a:r>
              <a:rPr lang="pl-PL" sz="1600" b="1" dirty="0" err="1" smtClean="0"/>
              <a:t>other</a:t>
            </a:r>
            <a:r>
              <a:rPr lang="pl-PL" sz="1600" b="1" dirty="0" smtClean="0"/>
              <a:t> </a:t>
            </a:r>
            <a:r>
              <a:rPr lang="pl-PL" sz="1600" b="1" dirty="0" err="1" smtClean="0"/>
              <a:t>infrastructure</a:t>
            </a:r>
            <a:r>
              <a:rPr lang="pl-PL" sz="1600" b="1" dirty="0"/>
              <a:t> </a:t>
            </a:r>
            <a:r>
              <a:rPr lang="pl-PL" sz="1600" b="1" dirty="0" err="1" smtClean="0"/>
              <a:t>managers</a:t>
            </a:r>
            <a:endParaRPr lang="pl-PL" sz="1600" b="1" dirty="0" smtClean="0"/>
          </a:p>
          <a:p>
            <a:pPr algn="ctr"/>
            <a:r>
              <a:rPr lang="pl-PL" sz="1600" b="1" dirty="0" smtClean="0"/>
              <a:t>AGC and AGTC </a:t>
            </a:r>
            <a:r>
              <a:rPr lang="pl-PL" sz="1600" b="1" smtClean="0"/>
              <a:t>lines </a:t>
            </a:r>
          </a:p>
          <a:p>
            <a:pPr algn="ctr"/>
            <a:r>
              <a:rPr lang="pl-PL" sz="1600" b="1" smtClean="0"/>
              <a:t>marked</a:t>
            </a:r>
            <a:r>
              <a:rPr lang="pl-PL" sz="1600" b="1" dirty="0" smtClean="0"/>
              <a:t> with </a:t>
            </a:r>
            <a:r>
              <a:rPr lang="pl-PL" sz="1600" b="1" dirty="0" err="1" smtClean="0"/>
              <a:t>colours</a:t>
            </a:r>
            <a:endParaRPr lang="pl-PL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128544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129647" y="249733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933079" y="31134"/>
            <a:ext cx="6715372" cy="857250"/>
          </a:xfrm>
        </p:spPr>
        <p:txBody>
          <a:bodyPr>
            <a:normAutofit fontScale="90000"/>
          </a:bodyPr>
          <a:lstStyle/>
          <a:p>
            <a:r>
              <a:rPr lang="en-GB" sz="2800" dirty="0" smtClean="0">
                <a:latin typeface="+mn-lt"/>
              </a:rPr>
              <a:t>Polish national rail lines </a:t>
            </a:r>
            <a:r>
              <a:rPr lang="pl-PL" sz="2800" dirty="0" smtClean="0">
                <a:latin typeface="+mn-lt"/>
              </a:rPr>
              <a:t>manager</a:t>
            </a:r>
            <a:r>
              <a:rPr lang="en-GB" sz="2800" dirty="0" smtClean="0">
                <a:latin typeface="+mn-lt"/>
              </a:rPr>
              <a:t>  </a:t>
            </a:r>
            <a:r>
              <a:rPr lang="pl-PL" sz="2800" dirty="0" smtClean="0">
                <a:latin typeface="+mn-lt"/>
              </a:rPr>
              <a:t/>
            </a:r>
            <a:br>
              <a:rPr lang="pl-PL" sz="2800" dirty="0" smtClean="0">
                <a:latin typeface="+mn-lt"/>
              </a:rPr>
            </a:br>
            <a:r>
              <a:rPr lang="en-GB" sz="2800" b="1" dirty="0" smtClean="0">
                <a:latin typeface="+mn-lt"/>
              </a:rPr>
              <a:t>PKP </a:t>
            </a:r>
            <a:r>
              <a:rPr lang="pl-PL" sz="2800" b="1" dirty="0" smtClean="0">
                <a:latin typeface="+mn-lt"/>
              </a:rPr>
              <a:t>Polskie Linie Kolejowe S.A.  -  </a:t>
            </a:r>
            <a:r>
              <a:rPr lang="en-GB" sz="2800" b="1" dirty="0" smtClean="0">
                <a:latin typeface="+mn-lt"/>
              </a:rPr>
              <a:t>in  numbers</a:t>
            </a:r>
            <a:endParaRPr lang="en-GB" sz="2800" b="1" dirty="0">
              <a:latin typeface="+mn-lt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1154093" y="1011380"/>
            <a:ext cx="3240360" cy="1200329"/>
          </a:xfrm>
          <a:prstGeom prst="rect">
            <a:avLst/>
          </a:prstGeom>
          <a:solidFill>
            <a:srgbClr val="07387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D84"/>
              </a:buClr>
            </a:pPr>
            <a:endParaRPr lang="en-GB" b="1" dirty="0" smtClean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D84"/>
              </a:buClr>
            </a:pP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pl-PL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427</a:t>
            </a: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km </a:t>
            </a:r>
            <a:r>
              <a:rPr lang="en-GB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pl-PL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lines </a:t>
            </a:r>
            <a:endParaRPr lang="en-GB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D84"/>
              </a:buClr>
            </a:pP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 </a:t>
            </a:r>
            <a:r>
              <a:rPr lang="pl-PL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079</a:t>
            </a: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km tracks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D84"/>
              </a:buClr>
            </a:pPr>
            <a:endParaRPr lang="en-GB" dirty="0">
              <a:solidFill>
                <a:srgbClr val="0738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Symbol zastępczy zawartości 14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00" y="1330524"/>
            <a:ext cx="511233" cy="623455"/>
          </a:xfrm>
          <a:prstGeom prst="rect">
            <a:avLst/>
          </a:prstGeom>
        </p:spPr>
      </p:pic>
      <p:pic>
        <p:nvPicPr>
          <p:cNvPr id="16" name="Obraz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96" y="2531275"/>
            <a:ext cx="822591" cy="648000"/>
          </a:xfrm>
          <a:prstGeom prst="rect">
            <a:avLst/>
          </a:prstGeom>
        </p:spPr>
      </p:pic>
      <p:sp>
        <p:nvSpPr>
          <p:cNvPr id="17" name="pole tekstowe 16"/>
          <p:cNvSpPr txBox="1"/>
          <p:nvPr/>
        </p:nvSpPr>
        <p:spPr>
          <a:xfrm>
            <a:off x="1136165" y="2443535"/>
            <a:ext cx="3240360" cy="861774"/>
          </a:xfrm>
          <a:prstGeom prst="rect">
            <a:avLst/>
          </a:prstGeom>
          <a:solidFill>
            <a:srgbClr val="07387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>
              <a:buClr>
                <a:srgbClr val="004D84"/>
              </a:buClr>
            </a:pPr>
            <a:endParaRPr lang="en-GB" b="1" dirty="0" smtClean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ctr">
              <a:buClr>
                <a:srgbClr val="004D84"/>
              </a:buClr>
            </a:pP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14 </a:t>
            </a:r>
            <a:r>
              <a:rPr lang="pl-PL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681</a:t>
            </a: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rail</a:t>
            </a:r>
            <a:r>
              <a:rPr lang="pl-PL" dirty="0" smtClean="0">
                <a:solidFill>
                  <a:schemeClr val="bg1"/>
                </a:solidFill>
                <a:latin typeface="Arial" panose="020B0604020202020204" pitchFamily="34" charset="0"/>
              </a:rPr>
              <a:t> – 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road</a:t>
            </a:r>
            <a:r>
              <a:rPr lang="pl-PL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crossings</a:t>
            </a:r>
          </a:p>
          <a:p>
            <a:pPr algn="ctr">
              <a:buClr>
                <a:srgbClr val="004D84"/>
              </a:buClr>
            </a:pPr>
            <a:endParaRPr lang="en-GB" sz="1400" dirty="0">
              <a:solidFill>
                <a:srgbClr val="004D84"/>
              </a:solidFill>
              <a:latin typeface="Arial" panose="020B0604020202020204" pitchFamily="34" charset="0"/>
            </a:endParaRPr>
          </a:p>
        </p:txBody>
      </p:sp>
      <p:pic>
        <p:nvPicPr>
          <p:cNvPr id="18" name="Obraz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54" y="3718429"/>
            <a:ext cx="749411" cy="593873"/>
          </a:xfrm>
          <a:prstGeom prst="rect">
            <a:avLst/>
          </a:prstGeom>
        </p:spPr>
      </p:pic>
      <p:sp>
        <p:nvSpPr>
          <p:cNvPr id="19" name="Prostokąt 18"/>
          <p:cNvSpPr/>
          <p:nvPr/>
        </p:nvSpPr>
        <p:spPr>
          <a:xfrm>
            <a:off x="1149553" y="3614671"/>
            <a:ext cx="3240000" cy="923330"/>
          </a:xfrm>
          <a:prstGeom prst="rect">
            <a:avLst/>
          </a:prstGeom>
          <a:solidFill>
            <a:srgbClr val="07387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anchor="ctr">
            <a:spAutoFit/>
          </a:bodyPr>
          <a:lstStyle/>
          <a:p>
            <a:pPr algn="ctr">
              <a:buClr>
                <a:srgbClr val="004D84"/>
              </a:buClr>
            </a:pP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25 3</a:t>
            </a:r>
            <a:r>
              <a:rPr lang="pl-PL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82</a:t>
            </a: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 </a:t>
            </a:r>
            <a:r>
              <a:rPr lang="pl-PL" dirty="0" smtClean="0">
                <a:solidFill>
                  <a:schemeClr val="bg1"/>
                </a:solidFill>
                <a:latin typeface="Arial" panose="020B0604020202020204" pitchFamily="34" charset="0"/>
              </a:rPr>
              <a:t>engineering 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facilities, </a:t>
            </a:r>
            <a:b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including </a:t>
            </a: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6 </a:t>
            </a:r>
            <a:r>
              <a:rPr lang="pl-PL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377</a:t>
            </a:r>
            <a:r>
              <a:rPr lang="en-GB" dirty="0" smtClean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bridges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</a:rPr>
              <a:t/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pl-PL" dirty="0" smtClean="0">
                <a:solidFill>
                  <a:schemeClr val="bg1"/>
                </a:solidFill>
                <a:latin typeface="Arial" panose="020B0604020202020204" pitchFamily="34" charset="0"/>
              </a:rPr>
              <a:t>and 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overpasses</a:t>
            </a:r>
            <a:endParaRPr lang="en-GB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0" name="Obraz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837" y="1842162"/>
            <a:ext cx="265114" cy="622800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288" y="3582308"/>
            <a:ext cx="504405" cy="622800"/>
          </a:xfrm>
          <a:prstGeom prst="rect">
            <a:avLst/>
          </a:prstGeom>
        </p:spPr>
      </p:pic>
      <p:sp>
        <p:nvSpPr>
          <p:cNvPr id="24" name="pole tekstowe 23"/>
          <p:cNvSpPr txBox="1"/>
          <p:nvPr/>
        </p:nvSpPr>
        <p:spPr>
          <a:xfrm>
            <a:off x="5002815" y="3453127"/>
            <a:ext cx="3240360" cy="881162"/>
          </a:xfrm>
          <a:prstGeom prst="rect">
            <a:avLst/>
          </a:prstGeom>
          <a:solidFill>
            <a:srgbClr val="07387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324000" rtlCol="0" anchor="ctr" anchorCtr="0">
            <a:spAutoFit/>
          </a:bodyPr>
          <a:lstStyle/>
          <a:p>
            <a:pPr>
              <a:buClr>
                <a:srgbClr val="004D84"/>
              </a:buClr>
            </a:pPr>
            <a:endParaRPr lang="en-GB" b="1" dirty="0" smtClean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ctr">
              <a:buClr>
                <a:srgbClr val="004D84"/>
              </a:buClr>
            </a:pP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around</a:t>
            </a:r>
            <a:r>
              <a:rPr lang="pl-PL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pl-PL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6</a:t>
            </a: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 </a:t>
            </a:r>
            <a:r>
              <a:rPr lang="pl-PL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0</a:t>
            </a: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00</a:t>
            </a:r>
            <a:r>
              <a:rPr lang="en-GB" b="1" dirty="0" smtClean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pl-PL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trains</a:t>
            </a:r>
            <a:r>
              <a:rPr lang="pl-PL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daily</a:t>
            </a:r>
          </a:p>
        </p:txBody>
      </p:sp>
      <p:sp>
        <p:nvSpPr>
          <p:cNvPr id="25" name="pole tekstowe 24"/>
          <p:cNvSpPr txBox="1"/>
          <p:nvPr/>
        </p:nvSpPr>
        <p:spPr>
          <a:xfrm>
            <a:off x="4954812" y="1708816"/>
            <a:ext cx="3240360" cy="861774"/>
          </a:xfrm>
          <a:prstGeom prst="rect">
            <a:avLst/>
          </a:prstGeom>
          <a:solidFill>
            <a:srgbClr val="07387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 anchor="ctr">
            <a:spAutoFit/>
          </a:bodyPr>
          <a:lstStyle/>
          <a:p>
            <a:pPr>
              <a:buClr>
                <a:srgbClr val="004D84"/>
              </a:buClr>
            </a:pPr>
            <a:endParaRPr lang="en-GB" b="1" dirty="0" smtClean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ctr">
              <a:buClr>
                <a:srgbClr val="004D84"/>
              </a:buClr>
            </a:pP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around </a:t>
            </a: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39 </a:t>
            </a:r>
            <a:r>
              <a:rPr lang="pl-PL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000</a:t>
            </a:r>
            <a:r>
              <a:rPr lang="en-GB" b="1" dirty="0" smtClean="0">
                <a:solidFill>
                  <a:srgbClr val="FFC000"/>
                </a:solidFill>
                <a:latin typeface="Arial" panose="020B0604020202020204" pitchFamily="34" charset="0"/>
              </a:rPr>
              <a:t> </a:t>
            </a:r>
            <a:r>
              <a:rPr lang="pl-PL" dirty="0" smtClean="0">
                <a:solidFill>
                  <a:schemeClr val="bg1"/>
                </a:solidFill>
                <a:latin typeface="Arial" panose="020B0604020202020204" pitchFamily="34" charset="0"/>
              </a:rPr>
              <a:t>of </a:t>
            </a:r>
            <a:r>
              <a:rPr lang="en-GB" dirty="0" smtClean="0">
                <a:solidFill>
                  <a:schemeClr val="bg1"/>
                </a:solidFill>
                <a:latin typeface="Arial" panose="020B0604020202020204" pitchFamily="34" charset="0"/>
              </a:rPr>
              <a:t>staff</a:t>
            </a:r>
          </a:p>
          <a:p>
            <a:pPr algn="ctr">
              <a:buClr>
                <a:srgbClr val="004D84"/>
              </a:buClr>
            </a:pPr>
            <a:endParaRPr lang="en-GB" sz="1400" dirty="0">
              <a:solidFill>
                <a:srgbClr val="004D84"/>
              </a:solidFill>
              <a:latin typeface="Arial" panose="020B0604020202020204" pitchFamily="34" charset="0"/>
            </a:endParaRPr>
          </a:p>
        </p:txBody>
      </p:sp>
      <p:pic>
        <p:nvPicPr>
          <p:cNvPr id="21" name="Obraz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60762" y="124525"/>
            <a:ext cx="59136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51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6588224" y="1"/>
            <a:ext cx="2566600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164514" y="51470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3365782" y="464777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National</a:t>
            </a:r>
            <a:r>
              <a:rPr lang="pl-PL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Railway </a:t>
            </a:r>
            <a:r>
              <a:rPr lang="en-GB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Programme</a:t>
            </a:r>
            <a:endParaRPr lang="en-GB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4433324" y="1065233"/>
            <a:ext cx="453650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prstClr val="black"/>
                </a:solidFill>
              </a:rPr>
              <a:t>over</a:t>
            </a:r>
            <a:r>
              <a:rPr lang="pl-PL" sz="2000" dirty="0" smtClean="0">
                <a:solidFill>
                  <a:prstClr val="black"/>
                </a:solidFill>
              </a:rPr>
              <a:t> </a:t>
            </a:r>
            <a:r>
              <a:rPr lang="pl-PL" sz="2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220</a:t>
            </a:r>
            <a:r>
              <a:rPr lang="pl-PL" sz="2000" dirty="0" smtClean="0">
                <a:solidFill>
                  <a:prstClr val="black"/>
                </a:solidFill>
              </a:rPr>
              <a:t> </a:t>
            </a:r>
            <a:r>
              <a:rPr lang="en-GB" sz="2000" dirty="0" smtClean="0">
                <a:solidFill>
                  <a:prstClr val="black"/>
                </a:solidFill>
              </a:rPr>
              <a:t>projects</a:t>
            </a:r>
          </a:p>
          <a:p>
            <a:endParaRPr lang="pl-PL" sz="2000" dirty="0">
              <a:solidFill>
                <a:prstClr val="black"/>
              </a:solidFill>
            </a:endParaRPr>
          </a:p>
          <a:p>
            <a:r>
              <a:rPr lang="en-GB" sz="2000" dirty="0" smtClean="0">
                <a:solidFill>
                  <a:prstClr val="black"/>
                </a:solidFill>
              </a:rPr>
              <a:t>almost</a:t>
            </a:r>
            <a:r>
              <a:rPr lang="pl-PL" sz="2000" dirty="0" smtClean="0">
                <a:solidFill>
                  <a:prstClr val="black"/>
                </a:solidFill>
              </a:rPr>
              <a:t> EUR </a:t>
            </a:r>
            <a:r>
              <a:rPr lang="pl-PL" sz="2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18</a:t>
            </a:r>
            <a:r>
              <a:rPr lang="pl-PL" sz="2000" dirty="0" smtClean="0">
                <a:solidFill>
                  <a:prstClr val="black"/>
                </a:solidFill>
              </a:rPr>
              <a:t> </a:t>
            </a:r>
            <a:r>
              <a:rPr lang="en-GB" sz="2000" dirty="0" smtClean="0">
                <a:solidFill>
                  <a:prstClr val="black"/>
                </a:solidFill>
              </a:rPr>
              <a:t>billion</a:t>
            </a:r>
          </a:p>
          <a:p>
            <a:endParaRPr lang="pl-PL" sz="2000" dirty="0">
              <a:solidFill>
                <a:prstClr val="black"/>
              </a:solidFill>
            </a:endParaRPr>
          </a:p>
          <a:p>
            <a:r>
              <a:rPr lang="en-GB" sz="2000" dirty="0" smtClean="0">
                <a:solidFill>
                  <a:prstClr val="black"/>
                </a:solidFill>
              </a:rPr>
              <a:t>approximately</a:t>
            </a:r>
            <a:r>
              <a:rPr lang="pl-PL" sz="2000" dirty="0" smtClean="0">
                <a:solidFill>
                  <a:prstClr val="black"/>
                </a:solidFill>
              </a:rPr>
              <a:t> </a:t>
            </a:r>
            <a:r>
              <a:rPr lang="pl-PL" sz="2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9000</a:t>
            </a:r>
            <a:r>
              <a:rPr lang="pl-PL" sz="2000" dirty="0" smtClean="0">
                <a:solidFill>
                  <a:prstClr val="black"/>
                </a:solidFill>
              </a:rPr>
              <a:t> </a:t>
            </a:r>
            <a:r>
              <a:rPr lang="en-GB" sz="2000" dirty="0" smtClean="0">
                <a:solidFill>
                  <a:prstClr val="black"/>
                </a:solidFill>
              </a:rPr>
              <a:t>tracks</a:t>
            </a:r>
            <a:r>
              <a:rPr lang="pl-PL" sz="2000" dirty="0" smtClean="0">
                <a:solidFill>
                  <a:prstClr val="black"/>
                </a:solidFill>
              </a:rPr>
              <a:t> to be </a:t>
            </a:r>
            <a:r>
              <a:rPr lang="en-GB" sz="2000" dirty="0" smtClean="0">
                <a:solidFill>
                  <a:prstClr val="black"/>
                </a:solidFill>
              </a:rPr>
              <a:t>upgraded</a:t>
            </a:r>
          </a:p>
          <a:p>
            <a:endParaRPr lang="pl-PL" sz="2000" dirty="0">
              <a:solidFill>
                <a:prstClr val="black"/>
              </a:solidFill>
            </a:endParaRPr>
          </a:p>
          <a:p>
            <a:r>
              <a:rPr lang="en-GB" dirty="0" smtClean="0">
                <a:solidFill>
                  <a:prstClr val="black"/>
                </a:solidFill>
              </a:rPr>
              <a:t>Expected</a:t>
            </a:r>
            <a:r>
              <a:rPr lang="pl-PL" dirty="0" smtClean="0">
                <a:solidFill>
                  <a:prstClr val="black"/>
                </a:solidFill>
              </a:rPr>
              <a:t> </a:t>
            </a:r>
            <a:r>
              <a:rPr lang="en-GB" dirty="0" smtClean="0">
                <a:solidFill>
                  <a:prstClr val="black"/>
                </a:solidFill>
              </a:rPr>
              <a:t>results</a:t>
            </a:r>
            <a:r>
              <a:rPr lang="pl-PL" dirty="0" smtClean="0">
                <a:solidFill>
                  <a:prstClr val="black"/>
                </a:solidFill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0" smtClean="0">
                <a:solidFill>
                  <a:prstClr val="black"/>
                </a:solidFill>
              </a:rPr>
              <a:t>cargo on </a:t>
            </a:r>
            <a:r>
              <a:rPr lang="en-GB" dirty="0" smtClean="0">
                <a:solidFill>
                  <a:prstClr val="black"/>
                </a:solidFill>
              </a:rPr>
              <a:t>tracks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prstClr val="black"/>
                </a:solidFill>
              </a:rPr>
              <a:t>safety</a:t>
            </a:r>
            <a:r>
              <a:rPr lang="pl-PL" dirty="0" smtClean="0">
                <a:solidFill>
                  <a:prstClr val="black"/>
                </a:solidFill>
              </a:rPr>
              <a:t> and </a:t>
            </a:r>
            <a:r>
              <a:rPr lang="en-GB" dirty="0" smtClean="0">
                <a:solidFill>
                  <a:prstClr val="black"/>
                </a:solidFill>
              </a:rPr>
              <a:t>environmental</a:t>
            </a:r>
            <a:r>
              <a:rPr lang="pl-PL" dirty="0" smtClean="0">
                <a:solidFill>
                  <a:prstClr val="black"/>
                </a:solidFill>
              </a:rPr>
              <a:t> </a:t>
            </a:r>
            <a:r>
              <a:rPr lang="en-GB" dirty="0" smtClean="0">
                <a:solidFill>
                  <a:prstClr val="black"/>
                </a:solidFill>
              </a:rPr>
              <a:t>protection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prstClr val="black"/>
                </a:solidFill>
              </a:rPr>
              <a:t>easy</a:t>
            </a:r>
            <a:r>
              <a:rPr lang="pl-PL" dirty="0" smtClean="0">
                <a:solidFill>
                  <a:prstClr val="black"/>
                </a:solidFill>
              </a:rPr>
              <a:t> </a:t>
            </a:r>
            <a:r>
              <a:rPr lang="en-GB" dirty="0" smtClean="0">
                <a:solidFill>
                  <a:prstClr val="black"/>
                </a:solidFill>
              </a:rPr>
              <a:t>access</a:t>
            </a:r>
            <a:r>
              <a:rPr lang="pl-PL" dirty="0" smtClean="0">
                <a:solidFill>
                  <a:prstClr val="black"/>
                </a:solidFill>
              </a:rPr>
              <a:t> to railway transport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prstClr val="black"/>
                </a:solidFill>
              </a:rPr>
              <a:t>faster</a:t>
            </a:r>
            <a:r>
              <a:rPr lang="pl-PL" dirty="0" smtClean="0">
                <a:solidFill>
                  <a:prstClr val="black"/>
                </a:solidFill>
              </a:rPr>
              <a:t> </a:t>
            </a:r>
            <a:r>
              <a:rPr lang="en-GB" dirty="0" smtClean="0">
                <a:solidFill>
                  <a:prstClr val="black"/>
                </a:solidFill>
              </a:rPr>
              <a:t>rail</a:t>
            </a:r>
            <a:r>
              <a:rPr lang="pl-PL" dirty="0" smtClean="0">
                <a:solidFill>
                  <a:prstClr val="black"/>
                </a:solidFill>
              </a:rPr>
              <a:t> </a:t>
            </a:r>
            <a:r>
              <a:rPr lang="en-GB" dirty="0" smtClean="0">
                <a:solidFill>
                  <a:prstClr val="black"/>
                </a:solidFill>
              </a:rPr>
              <a:t>travel</a:t>
            </a:r>
          </a:p>
          <a:p>
            <a:endParaRPr lang="pl-PL" dirty="0" smtClean="0">
              <a:solidFill>
                <a:prstClr val="black"/>
              </a:solidFill>
            </a:endParaRPr>
          </a:p>
          <a:p>
            <a:endParaRPr lang="pl-PL" dirty="0" smtClean="0">
              <a:solidFill>
                <a:prstClr val="black"/>
              </a:solidFill>
            </a:endParaRPr>
          </a:p>
          <a:p>
            <a:endParaRPr lang="pl-PL" dirty="0" smtClean="0">
              <a:solidFill>
                <a:prstClr val="black"/>
              </a:solidFill>
            </a:endParaRPr>
          </a:p>
          <a:p>
            <a:endParaRPr lang="pl-PL" dirty="0" smtClean="0">
              <a:solidFill>
                <a:prstClr val="black"/>
              </a:solidFill>
            </a:endParaRPr>
          </a:p>
          <a:p>
            <a:endParaRPr lang="pl-PL" dirty="0">
              <a:solidFill>
                <a:prstClr val="black"/>
              </a:solidFill>
            </a:endParaRPr>
          </a:p>
          <a:p>
            <a:endParaRPr lang="pl-PL" dirty="0" smtClean="0">
              <a:solidFill>
                <a:prstClr val="black"/>
              </a:solidFill>
            </a:endParaRPr>
          </a:p>
          <a:p>
            <a:endParaRPr lang="pl-PL" dirty="0">
              <a:solidFill>
                <a:prstClr val="black"/>
              </a:solidFill>
            </a:endParaRPr>
          </a:p>
          <a:p>
            <a:endParaRPr lang="pl-PL" dirty="0">
              <a:solidFill>
                <a:prstClr val="black"/>
              </a:solidFill>
            </a:endParaRPr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0762" y="98985"/>
            <a:ext cx="59136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44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5178582" y="93244"/>
            <a:ext cx="3254825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871524" y="1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807461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-19648" y="68518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75460"/>
            <a:ext cx="1806914" cy="452074"/>
          </a:xfrm>
          <a:prstGeom prst="rect">
            <a:avLst/>
          </a:prstGeom>
        </p:spPr>
      </p:pic>
      <p:sp>
        <p:nvSpPr>
          <p:cNvPr id="15" name="Prostokąt 5"/>
          <p:cNvSpPr>
            <a:spLocks noChangeArrowheads="1"/>
          </p:cNvSpPr>
          <p:nvPr/>
        </p:nvSpPr>
        <p:spPr bwMode="auto">
          <a:xfrm>
            <a:off x="4355976" y="180593"/>
            <a:ext cx="30988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600" dirty="0" smtClean="0">
                <a:latin typeface="Arial" panose="020B0604020202020204" pitchFamily="34" charset="0"/>
              </a:rPr>
              <a:t>PKP Polskie </a:t>
            </a:r>
            <a:r>
              <a:rPr lang="pl-PL" altLang="pl-PL" sz="1600" dirty="0">
                <a:latin typeface="Arial" panose="020B0604020202020204" pitchFamily="34" charset="0"/>
              </a:rPr>
              <a:t>Linie Kolejowe S.A.</a:t>
            </a:r>
            <a:r>
              <a:rPr lang="pl-PL" altLang="pl-PL" sz="1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3347864" y="638747"/>
            <a:ext cx="5502259" cy="40318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2060"/>
                </a:solidFill>
              </a:rPr>
              <a:t>Implementation of investment projects based on Government </a:t>
            </a:r>
            <a:r>
              <a:rPr lang="en-US" sz="1600" dirty="0" smtClean="0">
                <a:solidFill>
                  <a:srgbClr val="002060"/>
                </a:solidFill>
              </a:rPr>
              <a:t>Program</a:t>
            </a:r>
            <a:r>
              <a:rPr lang="pl-PL" sz="1600" dirty="0" smtClean="0">
                <a:solidFill>
                  <a:srgbClr val="002060"/>
                </a:solidFill>
              </a:rPr>
              <a:t>me</a:t>
            </a:r>
            <a:r>
              <a:rPr lang="en-US" sz="1600" dirty="0" smtClean="0">
                <a:solidFill>
                  <a:srgbClr val="002060"/>
                </a:solidFill>
              </a:rPr>
              <a:t>s </a:t>
            </a:r>
            <a:r>
              <a:rPr lang="en-US" sz="1600" dirty="0">
                <a:solidFill>
                  <a:srgbClr val="002060"/>
                </a:solidFill>
              </a:rPr>
              <a:t>- currently the National Railway Program 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pl-PL" sz="1600" b="1" dirty="0" smtClean="0">
                <a:solidFill>
                  <a:srgbClr val="002060"/>
                </a:solidFill>
              </a:rPr>
              <a:t>KPK</a:t>
            </a:r>
            <a:r>
              <a:rPr lang="en-US" sz="1600" dirty="0" smtClean="0">
                <a:solidFill>
                  <a:srgbClr val="002060"/>
                </a:solidFill>
              </a:rPr>
              <a:t>).</a:t>
            </a:r>
            <a:endParaRPr lang="pl-PL" sz="1600" dirty="0" smtClean="0"/>
          </a:p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2060"/>
                </a:solidFill>
              </a:rPr>
              <a:t>The </a:t>
            </a:r>
            <a:r>
              <a:rPr lang="pl-PL" sz="1600" dirty="0" smtClean="0">
                <a:solidFill>
                  <a:srgbClr val="002060"/>
                </a:solidFill>
              </a:rPr>
              <a:t>KPK</a:t>
            </a:r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>
                <a:solidFill>
                  <a:srgbClr val="002060"/>
                </a:solidFill>
              </a:rPr>
              <a:t>is a document establishing the financial framework and conditions for the implementation of the state's intentions in the field of railway investments planned for implementation by 2023</a:t>
            </a:r>
            <a:endParaRPr lang="pl-PL" sz="1600" dirty="0" smtClean="0"/>
          </a:p>
          <a:p>
            <a:endParaRPr lang="pl-PL" sz="1600" dirty="0"/>
          </a:p>
          <a:p>
            <a:endParaRPr lang="pl-PL" sz="1600" dirty="0" smtClean="0">
              <a:solidFill>
                <a:srgbClr val="002060"/>
              </a:solidFill>
            </a:endParaRPr>
          </a:p>
          <a:p>
            <a:endParaRPr lang="pl-PL" sz="1600" dirty="0">
              <a:solidFill>
                <a:srgbClr val="002060"/>
              </a:solidFill>
            </a:endParaRPr>
          </a:p>
          <a:p>
            <a:endParaRPr lang="pl-PL" sz="1600" dirty="0" smtClean="0">
              <a:solidFill>
                <a:srgbClr val="002060"/>
              </a:solidFill>
            </a:endParaRPr>
          </a:p>
          <a:p>
            <a:pPr marL="285750" indent="-285750" algn="just">
              <a:buClr>
                <a:srgbClr val="FFC000"/>
              </a:buClr>
              <a:buFont typeface="Wingdings" panose="05000000000000000000" pitchFamily="2" charset="2"/>
              <a:buChar char="Ø"/>
            </a:pPr>
            <a:endParaRPr lang="pl-PL" sz="1600" dirty="0" smtClean="0">
              <a:solidFill>
                <a:srgbClr val="002060"/>
              </a:solidFill>
            </a:endParaRPr>
          </a:p>
          <a:p>
            <a:pPr marL="285750" indent="-285750" algn="just">
              <a:buClr>
                <a:srgbClr val="FFC000"/>
              </a:buClr>
              <a:buFont typeface="Wingdings" panose="05000000000000000000" pitchFamily="2" charset="2"/>
              <a:buChar char="Ø"/>
            </a:pPr>
            <a:endParaRPr lang="pl-PL" sz="1600" dirty="0">
              <a:solidFill>
                <a:srgbClr val="002060"/>
              </a:solidFill>
            </a:endParaRPr>
          </a:p>
          <a:p>
            <a:pPr marL="285750" indent="-285750" algn="just">
              <a:buClr>
                <a:srgbClr val="FFC000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2060"/>
                </a:solidFill>
              </a:rPr>
              <a:t>The </a:t>
            </a:r>
            <a:r>
              <a:rPr lang="pl-PL" sz="1600" b="1" dirty="0" smtClean="0">
                <a:solidFill>
                  <a:srgbClr val="002060"/>
                </a:solidFill>
              </a:rPr>
              <a:t>KPK</a:t>
            </a:r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>
                <a:solidFill>
                  <a:srgbClr val="002060"/>
                </a:solidFill>
              </a:rPr>
              <a:t>program is a continuation of the multiannual program called the </a:t>
            </a:r>
            <a:r>
              <a:rPr lang="en-US" sz="1600" b="1" dirty="0">
                <a:solidFill>
                  <a:srgbClr val="002060"/>
                </a:solidFill>
              </a:rPr>
              <a:t>Multiannual Railway Investment Program </a:t>
            </a:r>
            <a:r>
              <a:rPr lang="en-US" sz="1600" dirty="0">
                <a:solidFill>
                  <a:srgbClr val="002060"/>
                </a:solidFill>
              </a:rPr>
              <a:t>until 2015, with a perspective until 2020 (</a:t>
            </a:r>
            <a:r>
              <a:rPr lang="en-US" sz="1600" b="1" dirty="0">
                <a:solidFill>
                  <a:srgbClr val="002060"/>
                </a:solidFill>
              </a:rPr>
              <a:t>WPIK</a:t>
            </a:r>
            <a:r>
              <a:rPr lang="en-US" sz="1600" dirty="0">
                <a:solidFill>
                  <a:srgbClr val="002060"/>
                </a:solidFill>
                <a:latin typeface="Algerian" panose="04020705040A02060702" pitchFamily="82" charset="0"/>
              </a:rPr>
              <a:t>).</a:t>
            </a:r>
            <a:endParaRPr lang="pl-PL" sz="1600" dirty="0">
              <a:solidFill>
                <a:srgbClr val="002060"/>
              </a:solidFill>
              <a:latin typeface="Algerian" panose="04020705040A02060702" pitchFamily="82" charset="0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3948139" y="2715154"/>
            <a:ext cx="1757482" cy="7956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l-PL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</a:t>
            </a:r>
            <a:r>
              <a:rPr lang="pl-PL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list of KPK</a:t>
            </a:r>
            <a:endParaRPr lang="pl-PL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trzałka w prawo 15"/>
          <p:cNvSpPr/>
          <p:nvPr/>
        </p:nvSpPr>
        <p:spPr>
          <a:xfrm>
            <a:off x="5893268" y="2930260"/>
            <a:ext cx="709705" cy="45597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6732857" y="2715154"/>
            <a:ext cx="2211090" cy="8404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l-PL" sz="2000" b="1" kern="12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220</a:t>
            </a:r>
            <a:r>
              <a:rPr lang="pl-PL" sz="2400" b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2400" b="1" kern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000" b="1" kern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 </a:t>
            </a:r>
            <a:r>
              <a:rPr lang="en-GB" sz="2000" b="1" kern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projects</a:t>
            </a:r>
            <a:endParaRPr lang="en-GB" b="1" kern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Prostokąt 17"/>
          <p:cNvSpPr/>
          <p:nvPr/>
        </p:nvSpPr>
        <p:spPr>
          <a:xfrm>
            <a:off x="509341" y="707240"/>
            <a:ext cx="2212351" cy="1146553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00206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Value of funds spent under the </a:t>
            </a:r>
            <a:r>
              <a:rPr lang="pl-PL" sz="1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WPIK  </a:t>
            </a:r>
            <a:endParaRPr lang="pl-PL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Prostokąt 18"/>
          <p:cNvSpPr/>
          <p:nvPr/>
        </p:nvSpPr>
        <p:spPr>
          <a:xfrm>
            <a:off x="803375" y="1967597"/>
            <a:ext cx="1624282" cy="68772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22.7 </a:t>
            </a:r>
            <a:r>
              <a:rPr lang="pl-PL" sz="20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20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bln </a:t>
            </a:r>
            <a:r>
              <a:rPr lang="pl-PL" sz="16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PLN</a:t>
            </a:r>
            <a:endParaRPr lang="pl-PL" sz="2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Prostokąt 12"/>
          <p:cNvSpPr/>
          <p:nvPr/>
        </p:nvSpPr>
        <p:spPr>
          <a:xfrm>
            <a:off x="520590" y="2974195"/>
            <a:ext cx="2212351" cy="1146553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00206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Planned value  of funds to be spent under the KPK  </a:t>
            </a:r>
            <a:endParaRPr lang="en-GB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Prostokąt 18"/>
          <p:cNvSpPr/>
          <p:nvPr/>
        </p:nvSpPr>
        <p:spPr>
          <a:xfrm>
            <a:off x="824781" y="4269107"/>
            <a:ext cx="1624282" cy="68772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66.4</a:t>
            </a:r>
            <a:r>
              <a:rPr lang="pl-PL" sz="2000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0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20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b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bln </a:t>
            </a:r>
            <a:r>
              <a:rPr lang="pl-PL" sz="16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PLN</a:t>
            </a:r>
            <a:endParaRPr lang="pl-PL" sz="2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Obraz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7403" y="80851"/>
            <a:ext cx="59136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73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rójkąt prostokątny 4"/>
          <p:cNvSpPr/>
          <p:nvPr/>
        </p:nvSpPr>
        <p:spPr>
          <a:xfrm rot="10800000">
            <a:off x="5868143" y="-39619"/>
            <a:ext cx="3254825" cy="91556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6" name="Trójkąt prostokątny 5"/>
          <p:cNvSpPr/>
          <p:nvPr/>
        </p:nvSpPr>
        <p:spPr>
          <a:xfrm rot="10800000">
            <a:off x="7761403" y="-13107"/>
            <a:ext cx="1272476" cy="1347614"/>
          </a:xfrm>
          <a:prstGeom prst="rtTriangle">
            <a:avLst/>
          </a:prstGeom>
          <a:gradFill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7" name="Picture 5" descr="C:\Users\aciszewska\Desktop\ikonki\1_b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855" y="4802676"/>
            <a:ext cx="311192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ciszewska\Desktop\ikonki\2_b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444" y="4802675"/>
            <a:ext cx="311191" cy="2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rójkąt prostokątny 8"/>
          <p:cNvSpPr/>
          <p:nvPr/>
        </p:nvSpPr>
        <p:spPr>
          <a:xfrm>
            <a:off x="0" y="3795886"/>
            <a:ext cx="8804047" cy="1373476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sp>
        <p:nvSpPr>
          <p:cNvPr id="10" name="Trójkąt prostokątny 9"/>
          <p:cNvSpPr/>
          <p:nvPr/>
        </p:nvSpPr>
        <p:spPr>
          <a:xfrm>
            <a:off x="-1" y="3807460"/>
            <a:ext cx="8804047" cy="1347614"/>
          </a:xfrm>
          <a:prstGeom prst="rtTriangle">
            <a:avLst/>
          </a:prstGeom>
          <a:gradFill flip="none" rotWithShape="1">
            <a:gsLst>
              <a:gs pos="39000">
                <a:schemeClr val="tx2">
                  <a:lumMod val="40000"/>
                  <a:lumOff val="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lgerian" panose="04020705040A02060702" pitchFamily="82" charset="0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r="-3325"/>
          <a:stretch/>
        </p:blipFill>
        <p:spPr>
          <a:xfrm>
            <a:off x="10350" y="68518"/>
            <a:ext cx="4695518" cy="507498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90" y="163885"/>
            <a:ext cx="1806914" cy="452074"/>
          </a:xfrm>
          <a:prstGeom prst="rect">
            <a:avLst/>
          </a:prstGeom>
        </p:spPr>
      </p:pic>
      <p:sp>
        <p:nvSpPr>
          <p:cNvPr id="15" name="Prostokąt 5"/>
          <p:cNvSpPr>
            <a:spLocks noChangeArrowheads="1"/>
          </p:cNvSpPr>
          <p:nvPr/>
        </p:nvSpPr>
        <p:spPr bwMode="auto">
          <a:xfrm>
            <a:off x="4244910" y="-36823"/>
            <a:ext cx="29353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1400" b="1" dirty="0" smtClean="0">
                <a:solidFill>
                  <a:srgbClr val="FFFFFF"/>
                </a:solidFill>
                <a:latin typeface="Arial" panose="020B0604020202020204" pitchFamily="34" charset="0"/>
              </a:rPr>
              <a:t>P</a:t>
            </a:r>
            <a:r>
              <a:rPr lang="pl-PL" altLang="pl-PL" sz="1400" dirty="0" smtClean="0">
                <a:latin typeface="Arial" panose="020B0604020202020204" pitchFamily="34" charset="0"/>
              </a:rPr>
              <a:t>PKP Polskie </a:t>
            </a:r>
            <a:r>
              <a:rPr lang="pl-PL" altLang="pl-PL" sz="1400" dirty="0">
                <a:latin typeface="Arial" panose="020B0604020202020204" pitchFamily="34" charset="0"/>
              </a:rPr>
              <a:t>Linie Kolejowe S.A.</a:t>
            </a:r>
            <a:r>
              <a:rPr lang="pl-PL" altLang="pl-PL" sz="1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  <p:grpSp>
        <p:nvGrpSpPr>
          <p:cNvPr id="20" name="Grupa 19"/>
          <p:cNvGrpSpPr/>
          <p:nvPr/>
        </p:nvGrpSpPr>
        <p:grpSpPr>
          <a:xfrm>
            <a:off x="395536" y="1087901"/>
            <a:ext cx="2232248" cy="979794"/>
            <a:chOff x="121329" y="419887"/>
            <a:chExt cx="1279363" cy="64455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1" name="Prostokąt 20"/>
            <p:cNvSpPr/>
            <p:nvPr/>
          </p:nvSpPr>
          <p:spPr>
            <a:xfrm>
              <a:off x="121329" y="419887"/>
              <a:ext cx="1202051" cy="540010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GB" dirty="0" smtClean="0">
                  <a:latin typeface="Algerian" panose="04020705040A02060702" pitchFamily="82" charset="0"/>
                </a:rPr>
                <a:t>Length</a:t>
              </a:r>
              <a:r>
                <a:rPr lang="pl-PL" dirty="0" smtClean="0">
                  <a:latin typeface="Algerian" panose="04020705040A02060702" pitchFamily="82" charset="0"/>
                </a:rPr>
                <a:t> of </a:t>
              </a:r>
              <a:r>
                <a:rPr lang="en-GB" dirty="0" smtClean="0">
                  <a:latin typeface="Algerian" panose="04020705040A02060702" pitchFamily="82" charset="0"/>
                </a:rPr>
                <a:t>reconstructed</a:t>
              </a:r>
              <a:r>
                <a:rPr lang="pl-PL" dirty="0" smtClean="0">
                  <a:latin typeface="Algerian" panose="04020705040A02060702" pitchFamily="82" charset="0"/>
                </a:rPr>
                <a:t> </a:t>
              </a:r>
              <a:r>
                <a:rPr lang="en-GB" dirty="0" smtClean="0">
                  <a:latin typeface="Algerian" panose="04020705040A02060702" pitchFamily="82" charset="0"/>
                </a:rPr>
                <a:t>tracks</a:t>
              </a:r>
              <a:r>
                <a:rPr lang="pl-PL" dirty="0" smtClean="0">
                  <a:latin typeface="Algerian" panose="04020705040A02060702" pitchFamily="82" charset="0"/>
                </a:rPr>
                <a:t> </a:t>
              </a:r>
              <a:endParaRPr lang="pl-PL" dirty="0">
                <a:latin typeface="Algerian" panose="04020705040A02060702" pitchFamily="82" charset="0"/>
              </a:endParaRPr>
            </a:p>
          </p:txBody>
        </p:sp>
        <p:sp>
          <p:nvSpPr>
            <p:cNvPr id="22" name="Prostokąt 21"/>
            <p:cNvSpPr/>
            <p:nvPr/>
          </p:nvSpPr>
          <p:spPr>
            <a:xfrm>
              <a:off x="198641" y="524431"/>
              <a:ext cx="1202051" cy="54001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l-PL" sz="1000" kern="1200" dirty="0">
                <a:solidFill>
                  <a:schemeClr val="bg1"/>
                </a:solidFill>
                <a:latin typeface="Algerian" panose="04020705040A02060702" pitchFamily="82" charset="0"/>
              </a:endParaRPr>
            </a:p>
          </p:txBody>
        </p:sp>
      </p:grpSp>
      <p:grpSp>
        <p:nvGrpSpPr>
          <p:cNvPr id="26" name="Grupa 25"/>
          <p:cNvGrpSpPr/>
          <p:nvPr/>
        </p:nvGrpSpPr>
        <p:grpSpPr>
          <a:xfrm>
            <a:off x="2654738" y="1267123"/>
            <a:ext cx="1202051" cy="540010"/>
            <a:chOff x="1475393" y="522887"/>
            <a:chExt cx="1202051" cy="54001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7" name="Prostokąt 26"/>
            <p:cNvSpPr/>
            <p:nvPr/>
          </p:nvSpPr>
          <p:spPr>
            <a:xfrm>
              <a:off x="1475393" y="522887"/>
              <a:ext cx="1202051" cy="54001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8" name="Prostokąt 27"/>
            <p:cNvSpPr/>
            <p:nvPr/>
          </p:nvSpPr>
          <p:spPr>
            <a:xfrm>
              <a:off x="1475393" y="522887"/>
              <a:ext cx="1202051" cy="54001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1800" b="1" i="0" u="none" strike="noStrike" kern="1200" dirty="0" smtClean="0">
                  <a:solidFill>
                    <a:srgbClr val="002060"/>
                  </a:solidFill>
                  <a:effectLst/>
                  <a:latin typeface="Arial" panose="020B0604020202020204" pitchFamily="34" charset="0"/>
                  <a:ea typeface="+mn-ea"/>
                  <a:cs typeface="+mn-cs"/>
                </a:rPr>
                <a:t>9 000 km</a:t>
              </a:r>
              <a:endParaRPr lang="pl-PL" sz="1800" b="1" i="0" u="none" strike="noStrike" kern="12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3" name="Prostokąt 2"/>
          <p:cNvSpPr/>
          <p:nvPr/>
        </p:nvSpPr>
        <p:spPr>
          <a:xfrm>
            <a:off x="4367076" y="567922"/>
            <a:ext cx="5074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Main</a:t>
            </a:r>
            <a:r>
              <a:rPr lang="pl-PL" dirty="0" smtClean="0">
                <a:solidFill>
                  <a:srgbClr val="FF0000"/>
                </a:solidFill>
              </a:rPr>
              <a:t> </a:t>
            </a:r>
            <a:r>
              <a:rPr lang="en-GB" dirty="0" smtClean="0">
                <a:solidFill>
                  <a:srgbClr val="FF0000"/>
                </a:solidFill>
              </a:rPr>
              <a:t>goals</a:t>
            </a:r>
            <a:r>
              <a:rPr lang="pl-PL" dirty="0" smtClean="0">
                <a:solidFill>
                  <a:srgbClr val="FF0000"/>
                </a:solidFill>
              </a:rPr>
              <a:t> </a:t>
            </a:r>
            <a:r>
              <a:rPr lang="pl-PL" dirty="0" smtClean="0"/>
              <a:t>of the KPK to </a:t>
            </a:r>
            <a:r>
              <a:rPr lang="pl-PL" dirty="0" smtClean="0">
                <a:solidFill>
                  <a:srgbClr val="FF0000"/>
                </a:solidFill>
              </a:rPr>
              <a:t>2023</a:t>
            </a:r>
            <a:r>
              <a:rPr lang="pl-PL" dirty="0" smtClean="0"/>
              <a:t>  (update) </a:t>
            </a:r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2385629294"/>
              </p:ext>
            </p:extLst>
          </p:nvPr>
        </p:nvGraphicFramePr>
        <p:xfrm>
          <a:off x="457964" y="836712"/>
          <a:ext cx="3537972" cy="1230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36" name="Grupa 35"/>
          <p:cNvGrpSpPr/>
          <p:nvPr/>
        </p:nvGrpSpPr>
        <p:grpSpPr>
          <a:xfrm>
            <a:off x="2795737" y="2067696"/>
            <a:ext cx="3469416" cy="863286"/>
            <a:chOff x="8187750" y="283339"/>
            <a:chExt cx="3469416" cy="86328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7" name="Dowolny kształt 36"/>
            <p:cNvSpPr/>
            <p:nvPr/>
          </p:nvSpPr>
          <p:spPr>
            <a:xfrm>
              <a:off x="8187750" y="283339"/>
              <a:ext cx="2056719" cy="863286"/>
            </a:xfrm>
            <a:custGeom>
              <a:avLst/>
              <a:gdLst>
                <a:gd name="connsiteX0" fmla="*/ 0 w 1218945"/>
                <a:gd name="connsiteY0" fmla="*/ 0 h 731367"/>
                <a:gd name="connsiteX1" fmla="*/ 1218945 w 1218945"/>
                <a:gd name="connsiteY1" fmla="*/ 0 h 731367"/>
                <a:gd name="connsiteX2" fmla="*/ 1218945 w 1218945"/>
                <a:gd name="connsiteY2" fmla="*/ 731367 h 731367"/>
                <a:gd name="connsiteX3" fmla="*/ 0 w 1218945"/>
                <a:gd name="connsiteY3" fmla="*/ 731367 h 731367"/>
                <a:gd name="connsiteX4" fmla="*/ 0 w 1218945"/>
                <a:gd name="connsiteY4" fmla="*/ 0 h 73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8945" h="731367">
                  <a:moveTo>
                    <a:pt x="0" y="0"/>
                  </a:moveTo>
                  <a:lnTo>
                    <a:pt x="1218945" y="0"/>
                  </a:lnTo>
                  <a:lnTo>
                    <a:pt x="1218945" y="731367"/>
                  </a:lnTo>
                  <a:lnTo>
                    <a:pt x="0" y="7313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400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1050" b="0" i="0" u="none" strike="noStrike" kern="1200" baseline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/>
              </a:r>
              <a:br>
                <a:rPr lang="pl-PL" sz="1050" b="0" i="0" u="none" strike="noStrike" kern="1200" baseline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</a:br>
              <a:r>
                <a:rPr lang="en-GB" sz="11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Connections</a:t>
              </a:r>
              <a:r>
                <a:rPr lang="pl-PL" sz="11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 od </a:t>
              </a:r>
              <a:r>
                <a:rPr lang="en-GB" sz="11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voivodship</a:t>
              </a:r>
              <a:r>
                <a:rPr lang="pl-PL" sz="11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GB" sz="11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centres</a:t>
              </a:r>
              <a:r>
                <a:rPr lang="pl-PL" sz="11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 with lines with </a:t>
              </a:r>
              <a:r>
                <a:rPr lang="en-GB" sz="11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an</a:t>
              </a:r>
              <a:r>
                <a:rPr lang="pl-PL" sz="11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en-GB" sz="1100" dirty="0" smtClean="0">
                  <a:solidFill>
                    <a:srgbClr val="FFC000"/>
                  </a:solidFill>
                  <a:latin typeface="Arial" panose="020B0604020202020204" pitchFamily="34" charset="0"/>
                </a:rPr>
                <a:t>average</a:t>
              </a:r>
              <a:r>
                <a:rPr lang="pl-PL" sz="1100" dirty="0" smtClean="0">
                  <a:solidFill>
                    <a:srgbClr val="FFC000"/>
                  </a:solidFill>
                  <a:latin typeface="Arial" panose="020B0604020202020204" pitchFamily="34" charset="0"/>
                </a:rPr>
                <a:t> </a:t>
              </a:r>
              <a:r>
                <a:rPr lang="en-GB" sz="1100" dirty="0" smtClean="0">
                  <a:solidFill>
                    <a:srgbClr val="FFC000"/>
                  </a:solidFill>
                  <a:latin typeface="Arial" panose="020B0604020202020204" pitchFamily="34" charset="0"/>
                </a:rPr>
                <a:t>speed</a:t>
              </a:r>
              <a:r>
                <a:rPr lang="pl-PL" sz="1100" dirty="0" smtClean="0">
                  <a:solidFill>
                    <a:srgbClr val="FFC000"/>
                  </a:solidFill>
                  <a:latin typeface="Arial" panose="020B0604020202020204" pitchFamily="34" charset="0"/>
                </a:rPr>
                <a:t> of 100 km/h</a:t>
              </a:r>
              <a:endParaRPr lang="pl-PL" sz="1100" b="0" i="0" u="none" strike="noStrike" kern="1200" baseline="0" dirty="0">
                <a:solidFill>
                  <a:srgbClr val="FFC0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Dowolny kształt 37"/>
            <p:cNvSpPr/>
            <p:nvPr/>
          </p:nvSpPr>
          <p:spPr>
            <a:xfrm>
              <a:off x="10438221" y="301529"/>
              <a:ext cx="1218945" cy="540000"/>
            </a:xfrm>
            <a:custGeom>
              <a:avLst/>
              <a:gdLst>
                <a:gd name="connsiteX0" fmla="*/ 0 w 1218945"/>
                <a:gd name="connsiteY0" fmla="*/ 0 h 731367"/>
                <a:gd name="connsiteX1" fmla="*/ 1218945 w 1218945"/>
                <a:gd name="connsiteY1" fmla="*/ 0 h 731367"/>
                <a:gd name="connsiteX2" fmla="*/ 1218945 w 1218945"/>
                <a:gd name="connsiteY2" fmla="*/ 731367 h 731367"/>
                <a:gd name="connsiteX3" fmla="*/ 0 w 1218945"/>
                <a:gd name="connsiteY3" fmla="*/ 731367 h 731367"/>
                <a:gd name="connsiteX4" fmla="*/ 0 w 1218945"/>
                <a:gd name="connsiteY4" fmla="*/ 0 h 73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8945" h="731367">
                  <a:moveTo>
                    <a:pt x="0" y="0"/>
                  </a:moveTo>
                  <a:lnTo>
                    <a:pt x="1218945" y="0"/>
                  </a:lnTo>
                  <a:lnTo>
                    <a:pt x="1218945" y="731367"/>
                  </a:lnTo>
                  <a:lnTo>
                    <a:pt x="0" y="7313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2000" b="1" i="0" u="none" strike="noStrike" kern="1200" dirty="0">
                  <a:solidFill>
                    <a:srgbClr val="002060"/>
                  </a:solidFill>
                  <a:effectLst/>
                  <a:latin typeface="Arial" panose="020B0604020202020204" pitchFamily="34" charset="0"/>
                  <a:ea typeface="+mn-ea"/>
                  <a:cs typeface="+mn-cs"/>
                </a:rPr>
                <a:t>18 </a:t>
              </a:r>
              <a:br>
                <a:rPr lang="pl-PL" sz="2000" b="1" i="0" u="none" strike="noStrike" kern="1200" dirty="0">
                  <a:solidFill>
                    <a:srgbClr val="002060"/>
                  </a:solidFill>
                  <a:effectLst/>
                  <a:latin typeface="Arial" panose="020B0604020202020204" pitchFamily="34" charset="0"/>
                  <a:ea typeface="+mn-ea"/>
                  <a:cs typeface="+mn-cs"/>
                </a:rPr>
              </a:br>
              <a:r>
                <a:rPr lang="pl-PL" sz="1600" b="1" i="0" u="none" strike="noStrike" kern="1200" dirty="0" err="1" smtClean="0">
                  <a:solidFill>
                    <a:srgbClr val="002060"/>
                  </a:solidFill>
                  <a:effectLst/>
                  <a:latin typeface="Arial" panose="020B0604020202020204" pitchFamily="34" charset="0"/>
                  <a:ea typeface="+mn-ea"/>
                  <a:cs typeface="+mn-cs"/>
                </a:rPr>
                <a:t>centres</a:t>
              </a:r>
              <a:endParaRPr lang="pl-PL" sz="1600" b="1" i="0" u="none" strike="noStrike" kern="1200" baseline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aphicFrame>
        <p:nvGraphicFramePr>
          <p:cNvPr id="39" name="Diagram 38"/>
          <p:cNvGraphicFramePr/>
          <p:nvPr>
            <p:extLst>
              <p:ext uri="{D42A27DB-BD31-4B8C-83A1-F6EECF244321}">
                <p14:modId xmlns:p14="http://schemas.microsoft.com/office/powerpoint/2010/main" val="1051245758"/>
              </p:ext>
            </p:extLst>
          </p:nvPr>
        </p:nvGraphicFramePr>
        <p:xfrm>
          <a:off x="4523845" y="1044197"/>
          <a:ext cx="3537972" cy="1015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40" name="Dowolny kształt 39"/>
          <p:cNvSpPr/>
          <p:nvPr/>
        </p:nvSpPr>
        <p:spPr>
          <a:xfrm>
            <a:off x="7103565" y="1203879"/>
            <a:ext cx="1218945" cy="540000"/>
          </a:xfrm>
          <a:custGeom>
            <a:avLst/>
            <a:gdLst>
              <a:gd name="connsiteX0" fmla="*/ 0 w 1218945"/>
              <a:gd name="connsiteY0" fmla="*/ 0 h 731367"/>
              <a:gd name="connsiteX1" fmla="*/ 1218945 w 1218945"/>
              <a:gd name="connsiteY1" fmla="*/ 0 h 731367"/>
              <a:gd name="connsiteX2" fmla="*/ 1218945 w 1218945"/>
              <a:gd name="connsiteY2" fmla="*/ 731367 h 731367"/>
              <a:gd name="connsiteX3" fmla="*/ 0 w 1218945"/>
              <a:gd name="connsiteY3" fmla="*/ 731367 h 731367"/>
              <a:gd name="connsiteX4" fmla="*/ 0 w 1218945"/>
              <a:gd name="connsiteY4" fmla="*/ 0 h 73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945" h="731367">
                <a:moveTo>
                  <a:pt x="0" y="0"/>
                </a:moveTo>
                <a:lnTo>
                  <a:pt x="1218945" y="0"/>
                </a:lnTo>
                <a:lnTo>
                  <a:pt x="1218945" y="731367"/>
                </a:lnTo>
                <a:lnTo>
                  <a:pt x="0" y="7313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l-PL" sz="1800" b="1" i="0" u="none" strike="noStrike" kern="12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2 000 </a:t>
            </a:r>
            <a:r>
              <a:rPr lang="pl-PL" sz="1800" b="1" i="0" u="none" strike="noStrike" kern="120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km</a:t>
            </a:r>
            <a:endParaRPr lang="pl-PL" sz="1800" b="1" i="0" u="none" strike="noStrike" kern="1200" dirty="0">
              <a:solidFill>
                <a:srgbClr val="002060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Dowolny kształt 41"/>
          <p:cNvSpPr/>
          <p:nvPr/>
        </p:nvSpPr>
        <p:spPr>
          <a:xfrm>
            <a:off x="4837027" y="1044197"/>
            <a:ext cx="2099916" cy="864579"/>
          </a:xfrm>
          <a:custGeom>
            <a:avLst/>
            <a:gdLst>
              <a:gd name="connsiteX0" fmla="*/ 0 w 1218945"/>
              <a:gd name="connsiteY0" fmla="*/ 0 h 731367"/>
              <a:gd name="connsiteX1" fmla="*/ 1218945 w 1218945"/>
              <a:gd name="connsiteY1" fmla="*/ 0 h 731367"/>
              <a:gd name="connsiteX2" fmla="*/ 1218945 w 1218945"/>
              <a:gd name="connsiteY2" fmla="*/ 731367 h 731367"/>
              <a:gd name="connsiteX3" fmla="*/ 0 w 1218945"/>
              <a:gd name="connsiteY3" fmla="*/ 731367 h 731367"/>
              <a:gd name="connsiteX4" fmla="*/ 0 w 1218945"/>
              <a:gd name="connsiteY4" fmla="*/ 0 h 73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945" h="731367">
                <a:moveTo>
                  <a:pt x="0" y="0"/>
                </a:moveTo>
                <a:lnTo>
                  <a:pt x="1218945" y="0"/>
                </a:lnTo>
                <a:lnTo>
                  <a:pt x="1218945" y="731367"/>
                </a:lnTo>
                <a:lnTo>
                  <a:pt x="0" y="731367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lvl="0"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l-PL" sz="1200" dirty="0" smtClean="0">
                <a:solidFill>
                  <a:schemeClr val="bg1"/>
                </a:solidFill>
              </a:rPr>
              <a:t>Construction of </a:t>
            </a:r>
            <a:r>
              <a:rPr lang="pl-PL" sz="1200" b="0" i="0" u="none" strike="noStrike" kern="1200" baseline="0" dirty="0" smtClean="0">
                <a:solidFill>
                  <a:schemeClr val="bg1"/>
                </a:solidFill>
                <a:effectLst/>
              </a:rPr>
              <a:t>  </a:t>
            </a:r>
            <a:r>
              <a:rPr lang="pl-PL" sz="1200" b="0" i="0" u="none" strike="noStrike" kern="1200" baseline="0" dirty="0" smtClean="0">
                <a:solidFill>
                  <a:srgbClr val="FFC000"/>
                </a:solidFill>
                <a:effectLst/>
              </a:rPr>
              <a:t>ERTMS / ETCS </a:t>
            </a:r>
          </a:p>
          <a:p>
            <a:pPr lvl="0"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l-PL" sz="1200" dirty="0" smtClean="0">
                <a:solidFill>
                  <a:schemeClr val="bg1"/>
                </a:solidFill>
              </a:rPr>
              <a:t>(Railway lines)</a:t>
            </a:r>
            <a:endParaRPr lang="pl-PL" sz="1200" b="0" i="0" u="none" strike="noStrike" kern="1200" baseline="0" dirty="0">
              <a:solidFill>
                <a:schemeClr val="bg1"/>
              </a:solidFill>
              <a:effectLst/>
            </a:endParaRPr>
          </a:p>
        </p:txBody>
      </p:sp>
      <p:sp>
        <p:nvSpPr>
          <p:cNvPr id="53" name="pole tekstowe 52"/>
          <p:cNvSpPr txBox="1"/>
          <p:nvPr/>
        </p:nvSpPr>
        <p:spPr>
          <a:xfrm>
            <a:off x="611560" y="3219822"/>
            <a:ext cx="7881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As a result of the implementation of investments included in the </a:t>
            </a:r>
            <a:r>
              <a:rPr lang="pl-PL" dirty="0" smtClean="0"/>
              <a:t>KPK</a:t>
            </a:r>
            <a:r>
              <a:rPr lang="en-US" dirty="0" smtClean="0"/>
              <a:t> </a:t>
            </a:r>
            <a:r>
              <a:rPr lang="en-US" dirty="0"/>
              <a:t>in the years 2016-2023, the speed will be increased on railway lines of </a:t>
            </a:r>
            <a:r>
              <a:rPr lang="en-US" dirty="0" smtClean="0"/>
              <a:t>length</a:t>
            </a:r>
            <a:r>
              <a:rPr lang="pl-PL" dirty="0" smtClean="0"/>
              <a:t>:</a:t>
            </a:r>
            <a:endParaRPr lang="pl-PL" dirty="0"/>
          </a:p>
        </p:txBody>
      </p:sp>
      <p:sp>
        <p:nvSpPr>
          <p:cNvPr id="56" name="pole tekstowe 55"/>
          <p:cNvSpPr txBox="1"/>
          <p:nvPr/>
        </p:nvSpPr>
        <p:spPr>
          <a:xfrm>
            <a:off x="3275856" y="3901115"/>
            <a:ext cx="2989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 smtClean="0">
                <a:solidFill>
                  <a:srgbClr val="FF0000"/>
                </a:solidFill>
              </a:rPr>
              <a:t>9 000 km </a:t>
            </a:r>
          </a:p>
          <a:p>
            <a:pPr algn="ctr"/>
            <a:r>
              <a:rPr lang="pl-PL" sz="2400" dirty="0" smtClean="0"/>
              <a:t>of </a:t>
            </a:r>
            <a:r>
              <a:rPr lang="en-GB" sz="2400" dirty="0" smtClean="0"/>
              <a:t>track</a:t>
            </a:r>
            <a:endParaRPr lang="en-GB" sz="2400" dirty="0"/>
          </a:p>
        </p:txBody>
      </p:sp>
      <p:pic>
        <p:nvPicPr>
          <p:cNvPr id="30" name="Obraz 2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453474" y="111840"/>
            <a:ext cx="59136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3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</TotalTime>
  <Words>574</Words>
  <Application>Microsoft Office PowerPoint</Application>
  <PresentationFormat>Pokaz na ekranie (16:9)</PresentationFormat>
  <Paragraphs>128</Paragraphs>
  <Slides>16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22" baseType="lpstr">
      <vt:lpstr>Algerian</vt:lpstr>
      <vt:lpstr>Arial</vt:lpstr>
      <vt:lpstr>Calibri</vt:lpstr>
      <vt:lpstr>Times New Roman</vt:lpstr>
      <vt:lpstr>Wingdings</vt:lpstr>
      <vt:lpstr>Motyw pakietu Office</vt:lpstr>
      <vt:lpstr>Prezentacja programu PowerPoint</vt:lpstr>
      <vt:lpstr>Prezentacja programu PowerPoint</vt:lpstr>
      <vt:lpstr>Prezentacja programu PowerPoint</vt:lpstr>
      <vt:lpstr>Containers transported by rail - 2018</vt:lpstr>
      <vt:lpstr>Prezentacja programu PowerPoint</vt:lpstr>
      <vt:lpstr>Polish national rail lines manager   PKP Polskie Linie Kolejowe S.A.  -  in  numbers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.</vt:lpstr>
      <vt:lpstr>Prezentacja programu PowerPoint</vt:lpstr>
      <vt:lpstr>Thank you for your attention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Ciszewska Alicja</dc:creator>
  <cp:lastModifiedBy>Kleniewski Jerzy</cp:lastModifiedBy>
  <cp:revision>112</cp:revision>
  <cp:lastPrinted>2019-11-22T14:53:55Z</cp:lastPrinted>
  <dcterms:created xsi:type="dcterms:W3CDTF">2017-02-07T09:00:42Z</dcterms:created>
  <dcterms:modified xsi:type="dcterms:W3CDTF">2019-11-24T10:37:09Z</dcterms:modified>
</cp:coreProperties>
</file>