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3"/>
  </p:notesMasterIdLst>
  <p:handoutMasterIdLst>
    <p:handoutMasterId r:id="rId14"/>
  </p:handoutMasterIdLst>
  <p:sldIdLst>
    <p:sldId id="959" r:id="rId3"/>
    <p:sldId id="1002" r:id="rId4"/>
    <p:sldId id="1003" r:id="rId5"/>
    <p:sldId id="1004" r:id="rId6"/>
    <p:sldId id="1005" r:id="rId7"/>
    <p:sldId id="1006" r:id="rId8"/>
    <p:sldId id="1007" r:id="rId9"/>
    <p:sldId id="1008" r:id="rId10"/>
    <p:sldId id="1009" r:id="rId11"/>
    <p:sldId id="1010" r:id="rId12"/>
  </p:sldIdLst>
  <p:sldSz cx="9906000" cy="6858000" type="A4"/>
  <p:notesSz cx="6877050" cy="10002838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  <a:srgbClr val="003399"/>
    <a:srgbClr val="66CCFF"/>
    <a:srgbClr val="33CCFF"/>
    <a:srgbClr val="D60093"/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9" autoAdjust="0"/>
    <p:restoredTop sz="95843" autoAdjust="0"/>
  </p:normalViewPr>
  <p:slideViewPr>
    <p:cSldViewPr>
      <p:cViewPr varScale="1">
        <p:scale>
          <a:sx n="108" d="100"/>
          <a:sy n="108" d="100"/>
        </p:scale>
        <p:origin x="-1302" y="-90"/>
      </p:cViewPr>
      <p:guideLst>
        <p:guide orient="horz" pos="2387"/>
        <p:guide orient="horz" pos="3249"/>
        <p:guide pos="2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2" d="100"/>
          <a:sy n="72" d="100"/>
        </p:scale>
        <p:origin x="-4158" y="-462"/>
      </p:cViewPr>
      <p:guideLst>
        <p:guide orient="horz" pos="3151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2087" tIns="46044" rIns="92087" bIns="46044" rtlCol="0"/>
          <a:lstStyle>
            <a:lvl1pPr algn="l"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2087" tIns="46044" rIns="92087" bIns="46044" rtlCol="0"/>
          <a:lstStyle>
            <a:lvl1pPr algn="r"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3D0ABDC5-1537-4C01-9472-75FB1BEA5947}" type="datetimeFigureOut">
              <a:rPr lang="ko-KR" altLang="en-US"/>
              <a:pPr>
                <a:defRPr/>
              </a:pPr>
              <a:t>2018-05-14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0062"/>
          </a:xfrm>
          <a:prstGeom prst="rect">
            <a:avLst/>
          </a:prstGeom>
        </p:spPr>
        <p:txBody>
          <a:bodyPr vert="horz" lIns="92087" tIns="46044" rIns="92087" bIns="46044" rtlCol="0" anchor="b"/>
          <a:lstStyle>
            <a:lvl1pPr algn="l"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0062"/>
          </a:xfrm>
          <a:prstGeom prst="rect">
            <a:avLst/>
          </a:prstGeom>
        </p:spPr>
        <p:txBody>
          <a:bodyPr vert="horz" lIns="92087" tIns="46044" rIns="92087" bIns="46044" rtlCol="0" anchor="b"/>
          <a:lstStyle>
            <a:lvl1pPr algn="r">
              <a:defRPr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D44E878F-E9FF-4876-AEB5-FF35ED8D7F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641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>
            <a:lvl1pPr algn="l" defTabSz="914481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>
            <a:lvl1pPr algn="r" defTabSz="914481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8663" y="750888"/>
            <a:ext cx="5419725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0" tIns="45735" rIns="91470" bIns="45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0" tIns="45735" rIns="91470" bIns="45735" numCol="1" anchor="b" anchorCtr="0" compatLnSpc="1">
            <a:prstTxWarp prst="textNoShape">
              <a:avLst/>
            </a:prstTxWarp>
          </a:bodyPr>
          <a:lstStyle>
            <a:lvl1pPr algn="l" defTabSz="914481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501188"/>
            <a:ext cx="29797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70" tIns="45735" rIns="91470" bIns="45735" numCol="1" anchor="b" anchorCtr="0" compatLnSpc="1">
            <a:prstTxWarp prst="textNoShape">
              <a:avLst/>
            </a:prstTxWarp>
          </a:bodyPr>
          <a:lstStyle>
            <a:lvl1pPr algn="r" defTabSz="914481" latinLnBrk="0">
              <a:defRPr kumimoji="0" sz="12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fld id="{E6DA40BB-50C8-431B-8B3A-1B8209D0C5A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3856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defTabSz="914400" eaLnBrk="1" hangingPunct="1"/>
            <a:fld id="{C0CA576E-77CD-483A-B10D-3278509069B7}" type="slidenum">
              <a:rPr kumimoji="0" lang="ko-KR" altLang="en-US" smtClean="0"/>
              <a:pPr defTabSz="914400" eaLnBrk="1" hangingPunct="1"/>
              <a:t>1</a:t>
            </a:fld>
            <a:endParaRPr kumimoji="0"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defTabSz="914400" eaLnBrk="1" hangingPunct="1"/>
            <a:fld id="{3CA28C1D-46C6-4B79-91E7-8338F14BDB89}" type="slidenum">
              <a:rPr kumimoji="0" lang="en-US" altLang="ko-KR" smtClean="0">
                <a:solidFill>
                  <a:srgbClr val="000000"/>
                </a:solidFill>
              </a:rPr>
              <a:pPr defTabSz="914400" eaLnBrk="1" hangingPunct="1"/>
              <a:t>2</a:t>
            </a:fld>
            <a:endParaRPr kumimoji="0" lang="en-US" altLang="ko-KR" smtClean="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54063"/>
            <a:ext cx="5292725" cy="36655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752975"/>
            <a:ext cx="5045075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55" tIns="44127" rIns="88255" bIns="44127"/>
          <a:lstStyle/>
          <a:p>
            <a:endParaRPr kumimoji="1"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defTabSz="914400" eaLnBrk="1" hangingPunct="1"/>
            <a:fld id="{D36430AC-EEB4-48B9-B6C7-D7EE3BF09EBD}" type="slidenum">
              <a:rPr kumimoji="0" lang="en-US" altLang="ko-KR" smtClean="0">
                <a:solidFill>
                  <a:srgbClr val="000000"/>
                </a:solidFill>
              </a:rPr>
              <a:pPr defTabSz="914400" eaLnBrk="1" hangingPunct="1"/>
              <a:t>3</a:t>
            </a:fld>
            <a:endParaRPr kumimoji="0" lang="en-US" altLang="ko-KR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54063"/>
            <a:ext cx="5292725" cy="36655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752975"/>
            <a:ext cx="5045075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55" tIns="44127" rIns="88255" bIns="44127"/>
          <a:lstStyle/>
          <a:p>
            <a:endParaRPr kumimoji="1"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02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16100" y="274638"/>
            <a:ext cx="7181850" cy="8683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67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12298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612298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636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-4763" y="0"/>
            <a:ext cx="9910763" cy="6856413"/>
            <a:chOff x="-3" y="0"/>
            <a:chExt cx="5763" cy="4319"/>
          </a:xfrm>
        </p:grpSpPr>
        <p:sp>
          <p:nvSpPr>
            <p:cNvPr id="3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굴림" charset="-127"/>
                </a:defRPr>
              </a:lvl9pPr>
            </a:lstStyle>
            <a:p>
              <a:pPr eaLnBrk="1" latinLnBrk="0" hangingPunct="1">
                <a:defRPr/>
              </a:pPr>
              <a:endParaRPr kumimoji="0" lang="ko-KR" altLang="en-US" smtClean="0"/>
            </a:p>
          </p:txBody>
        </p:sp>
        <p:sp>
          <p:nvSpPr>
            <p:cNvPr id="4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384"/>
                <a:gd name="T20" fmla="*/ 336 w 336"/>
                <a:gd name="T21" fmla="*/ 384 h 3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endParaRPr lang="en-GB"/>
            </a:p>
          </p:txBody>
        </p:sp>
        <p:sp>
          <p:nvSpPr>
            <p:cNvPr id="6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384"/>
                <a:gd name="T20" fmla="*/ 336 w 336"/>
                <a:gd name="T21" fmla="*/ 384 h 3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GB"/>
            </a:p>
          </p:txBody>
        </p:sp>
        <p:sp>
          <p:nvSpPr>
            <p:cNvPr id="7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6"/>
                <a:gd name="T19" fmla="*/ 0 h 384"/>
                <a:gd name="T20" fmla="*/ 336 w 336"/>
                <a:gd name="T21" fmla="*/ 384 h 3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endParaRPr lang="en-GB"/>
            </a:p>
          </p:txBody>
        </p:sp>
      </p:grpSp>
      <p:sp>
        <p:nvSpPr>
          <p:cNvPr id="8" name="Rectangle 38"/>
          <p:cNvSpPr>
            <a:spLocks noChangeArrowheads="1"/>
          </p:cNvSpPr>
          <p:nvPr/>
        </p:nvSpPr>
        <p:spPr bwMode="gray">
          <a:xfrm>
            <a:off x="-15875" y="2714625"/>
            <a:ext cx="9921875" cy="146050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kumimoji="0" lang="ko-KR" altLang="en-US" smtClean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gray">
          <a:xfrm>
            <a:off x="0" y="639763"/>
            <a:ext cx="2452688" cy="2071687"/>
          </a:xfrm>
          <a:prstGeom prst="rect">
            <a:avLst/>
          </a:prstGeom>
          <a:solidFill>
            <a:srgbClr val="FF9900">
              <a:alpha val="65097"/>
            </a:srgbClr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kumimoji="0" lang="ko-KR" altLang="en-US" smtClean="0"/>
          </a:p>
        </p:txBody>
      </p:sp>
      <p:sp>
        <p:nvSpPr>
          <p:cNvPr id="10" name="Rectangle 37"/>
          <p:cNvSpPr>
            <a:spLocks noChangeArrowheads="1"/>
          </p:cNvSpPr>
          <p:nvPr userDrawn="1"/>
        </p:nvSpPr>
        <p:spPr bwMode="gray">
          <a:xfrm>
            <a:off x="2193925" y="0"/>
            <a:ext cx="7712075" cy="2786063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kumimoji="0"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298296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16100" y="274638"/>
            <a:ext cx="7181850" cy="8683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06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9908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16100" y="274638"/>
            <a:ext cx="7181850" cy="8683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447800"/>
            <a:ext cx="43815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3815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58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1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16100" y="274638"/>
            <a:ext cx="7181850" cy="8683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0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39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51287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29338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6581775"/>
            <a:ext cx="167163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906000" cy="857250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latinLnBrk="0" hangingPunct="1">
              <a:defRPr/>
            </a:pPr>
            <a:endParaRPr kumimoji="0" lang="ru-RU" altLang="ko-KR" b="1" smtClean="0">
              <a:ea typeface="HY헤드라인M" pitchFamily="18" charset="-127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47800"/>
            <a:ext cx="89154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5" name="Rectangle 43"/>
          <p:cNvSpPr>
            <a:spLocks noChangeArrowheads="1"/>
          </p:cNvSpPr>
          <p:nvPr userDrawn="1"/>
        </p:nvSpPr>
        <p:spPr bwMode="auto">
          <a:xfrm>
            <a:off x="4376738" y="6477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ko-KR"/>
            </a:defPPr>
            <a:lvl1pPr algn="ctr" rtl="0" fontAlgn="base" latinLnBrk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1pPr>
            <a:lvl2pPr marL="457200" algn="ctr" rtl="0" fontAlgn="base" latinLnBrk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2pPr>
            <a:lvl3pPr marL="914400" algn="ctr" rtl="0" fontAlgn="base" latinLnBrk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3pPr>
            <a:lvl4pPr marL="1371600" algn="ctr" rtl="0" fontAlgn="base" latinLnBrk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4pPr>
            <a:lvl5pPr marL="1828800" algn="ctr" rtl="0" fontAlgn="base" latinLnBrk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cs typeface="+mn-cs"/>
              </a:defRPr>
            </a:lvl9pPr>
          </a:lstStyle>
          <a:p>
            <a:pPr eaLnBrk="0" latinLnBrk="0" hangingPunct="0">
              <a:lnSpc>
                <a:spcPct val="100000"/>
              </a:lnSpc>
              <a:spcBef>
                <a:spcPct val="0"/>
              </a:spcBef>
              <a:defRPr/>
            </a:pPr>
            <a:r>
              <a:rPr kumimoji="0" lang="en-US" altLang="ko-KR" b="1" dirty="0">
                <a:solidFill>
                  <a:srgbClr val="2B1D7D"/>
                </a:solidFill>
                <a:latin typeface="Arial Narrow" pitchFamily="34" charset="0"/>
                <a:ea typeface="굴림" charset="-127"/>
              </a:rPr>
              <a:t>Page </a:t>
            </a:r>
            <a:fld id="{21E7B05F-1E00-450B-B4BC-5A9EC827EC9B}" type="slidenum">
              <a:rPr kumimoji="0" lang="en-US" altLang="ko-KR" b="1">
                <a:solidFill>
                  <a:srgbClr val="2B1D7D"/>
                </a:solidFill>
                <a:latin typeface="Arial Narrow" pitchFamily="34" charset="0"/>
                <a:ea typeface="굴림" charset="-127"/>
              </a:rPr>
              <a:pPr eaLnBrk="0" latin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‹#›</a:t>
            </a:fld>
            <a:r>
              <a:rPr kumimoji="0" lang="en-US" altLang="ko-KR" b="1" dirty="0">
                <a:solidFill>
                  <a:srgbClr val="2B1D7D"/>
                </a:solidFill>
                <a:latin typeface="Arial Narrow" pitchFamily="34" charset="0"/>
                <a:ea typeface="굴림" charset="-127"/>
              </a:rPr>
              <a:t> of </a:t>
            </a:r>
            <a:r>
              <a:rPr kumimoji="0" lang="en-US" altLang="ko-KR" b="1" dirty="0" smtClean="0">
                <a:solidFill>
                  <a:srgbClr val="2B1D7D"/>
                </a:solidFill>
                <a:latin typeface="Arial Narrow" pitchFamily="34" charset="0"/>
                <a:ea typeface="굴림" charset="-127"/>
              </a:rPr>
              <a:t>10</a:t>
            </a:r>
            <a:endParaRPr kumimoji="0" lang="en-US" altLang="ko-KR" b="1" dirty="0">
              <a:solidFill>
                <a:srgbClr val="2B1D7D"/>
              </a:solidFill>
              <a:latin typeface="Arial Narrow" pitchFamily="34" charset="0"/>
              <a:ea typeface="굴림" charset="-127"/>
            </a:endParaRPr>
          </a:p>
        </p:txBody>
      </p:sp>
      <p:pic>
        <p:nvPicPr>
          <p:cNvPr id="1030" name="Picture 10" descr="C:\Users\기본\Desktop\국토교통부_영_좌우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526213"/>
            <a:ext cx="16081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9" r:id="rId1"/>
    <p:sldLayoutId id="2147485040" r:id="rId2"/>
    <p:sldLayoutId id="2147485041" r:id="rId3"/>
    <p:sldLayoutId id="2147485042" r:id="rId4"/>
    <p:sldLayoutId id="2147485043" r:id="rId5"/>
    <p:sldLayoutId id="2147485044" r:id="rId6"/>
    <p:sldLayoutId id="2147485045" r:id="rId7"/>
    <p:sldLayoutId id="2147485046" r:id="rId8"/>
    <p:sldLayoutId id="2147485047" r:id="rId9"/>
    <p:sldLayoutId id="2147485048" r:id="rId10"/>
    <p:sldLayoutId id="214748504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816100" y="274638"/>
            <a:ext cx="718185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47800"/>
            <a:ext cx="89154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HY헤드라인M" pitchFamily="18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HY헤드라인M" pitchFamily="18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HY헤드라인M" pitchFamily="18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HY헤드라인M" pitchFamily="18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2216150" y="1341438"/>
            <a:ext cx="7689850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30000"/>
              </a:spcBef>
            </a:pPr>
            <a:r>
              <a:rPr lang="en-US" altLang="ko-KR" sz="3200">
                <a:solidFill>
                  <a:srgbClr val="FFFF00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Harmonization of Crash Regulations in Korea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3425825" y="3429000"/>
            <a:ext cx="304482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ko-KR" sz="2400">
                <a:solidFill>
                  <a:schemeClr val="tx2"/>
                </a:solidFill>
                <a:ea typeface="Arial Unicode MS" pitchFamily="50" charset="-127"/>
                <a:cs typeface="Arial" charset="0"/>
              </a:rPr>
              <a:t>14-18 May 2018</a:t>
            </a:r>
          </a:p>
          <a:p>
            <a:pPr algn="ctr">
              <a:spcBef>
                <a:spcPct val="20000"/>
              </a:spcBef>
            </a:pPr>
            <a:endParaRPr lang="en-US" altLang="ko-KR" sz="2800">
              <a:solidFill>
                <a:schemeClr val="tx2"/>
              </a:solidFill>
              <a:ea typeface="HY헤드라인M" pitchFamily="18" charset="-127"/>
              <a:cs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ko-KR" sz="2800">
                <a:solidFill>
                  <a:schemeClr val="tx2"/>
                </a:solidFill>
                <a:ea typeface="HY헤드라인M" pitchFamily="18" charset="-127"/>
                <a:cs typeface="Arial" charset="0"/>
              </a:rPr>
              <a:t>Republic of Korea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6642100" y="28575"/>
            <a:ext cx="3238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762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altLang="ko-KR" sz="1600" u="sng">
                <a:solidFill>
                  <a:schemeClr val="bg1"/>
                </a:solidFill>
                <a:cs typeface="Arial" charset="0"/>
              </a:rPr>
              <a:t>Informal </a:t>
            </a:r>
            <a:r>
              <a:rPr lang="en-US" altLang="ko-KR" sz="1600" u="sng">
                <a:solidFill>
                  <a:schemeClr val="bg1"/>
                </a:solidFill>
                <a:cs typeface="Arial" charset="0"/>
              </a:rPr>
              <a:t>document</a:t>
            </a:r>
            <a:r>
              <a:rPr lang="en-US" altLang="ko-KR" sz="160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altLang="ko-KR" sz="1600" smtClean="0">
                <a:solidFill>
                  <a:schemeClr val="bg1"/>
                </a:solidFill>
                <a:cs typeface="Arial" charset="0"/>
              </a:rPr>
              <a:t>GRSP-63-21</a:t>
            </a:r>
            <a:endParaRPr lang="ko-KR" altLang="ko-KR" sz="1600" dirty="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en-US" altLang="ko-KR" sz="1600" dirty="0">
                <a:solidFill>
                  <a:schemeClr val="bg1"/>
                </a:solidFill>
                <a:cs typeface="Arial" charset="0"/>
              </a:rPr>
              <a:t>(63rd GRSP, 14 - 18 May 2018,</a:t>
            </a:r>
            <a:endParaRPr lang="ko-KR" altLang="ko-KR" sz="1600" dirty="0">
              <a:solidFill>
                <a:schemeClr val="bg1"/>
              </a:solidFill>
              <a:cs typeface="Arial" charset="0"/>
            </a:endParaRPr>
          </a:p>
          <a:p>
            <a:pPr eaLnBrk="1" hangingPunct="1"/>
            <a:r>
              <a:rPr lang="en-US" altLang="ko-KR" sz="16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ko-KR" altLang="ko-KR" sz="1600" dirty="0">
                <a:solidFill>
                  <a:schemeClr val="bg1"/>
                </a:solidFill>
                <a:cs typeface="Arial" charset="0"/>
              </a:rPr>
              <a:t>agenda item </a:t>
            </a:r>
            <a:r>
              <a:rPr lang="en-US" altLang="ko-KR" sz="1600" dirty="0">
                <a:solidFill>
                  <a:schemeClr val="bg1"/>
                </a:solidFill>
                <a:cs typeface="Arial" charset="0"/>
              </a:rPr>
              <a:t>26 (a))</a:t>
            </a:r>
            <a:endParaRPr lang="ko-KR" altLang="en-US" dirty="0">
              <a:cs typeface="Arial" charset="0"/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350" y="28575"/>
            <a:ext cx="45100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eaLnBrk="1" hangingPunct="1"/>
            <a:r>
              <a:rPr lang="en-US" altLang="ko-KR" sz="1600">
                <a:solidFill>
                  <a:schemeClr val="tx2"/>
                </a:solidFill>
                <a:cs typeface="Arial" charset="0"/>
              </a:rPr>
              <a:t>Submitted by the expert </a:t>
            </a:r>
            <a:r>
              <a:rPr lang="en-US" altLang="ko-KR" sz="1600">
                <a:solidFill>
                  <a:schemeClr val="bg1"/>
                </a:solidFill>
                <a:cs typeface="Arial" charset="0"/>
              </a:rPr>
              <a:t>from Republic of Korea</a:t>
            </a:r>
            <a:endParaRPr lang="ko-KR" altLang="ko-KR" sz="1600">
              <a:solidFill>
                <a:schemeClr val="bg1"/>
              </a:solidFill>
              <a:ea typeface="바탕" pitchFamily="18" charset="-127"/>
              <a:cs typeface="Arial" charset="0"/>
            </a:endParaRPr>
          </a:p>
        </p:txBody>
      </p:sp>
      <p:pic>
        <p:nvPicPr>
          <p:cNvPr id="410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5" y="6470650"/>
            <a:ext cx="24701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C:\Users\기본\Desktop\국토교통부_영_좌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416675"/>
            <a:ext cx="22479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Fuel System Integrity (article 91)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212850"/>
            <a:ext cx="8424863" cy="500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Electric Vehicle</a:t>
            </a:r>
            <a:endParaRPr lang="en-US" altLang="ko-KR" sz="2000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31825" y="1812925"/>
          <a:ext cx="8642350" cy="450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352"/>
                <a:gridCol w="3312901">
                  <a:extLst>
                    <a:ext uri="{9D8B030D-6E8A-4147-A177-3AD203B41FA5}"/>
                  </a:extLst>
                </a:gridCol>
                <a:gridCol w="4033097">
                  <a:extLst>
                    <a:ext uri="{9D8B030D-6E8A-4147-A177-3AD203B41FA5}"/>
                  </a:extLst>
                </a:gridCol>
              </a:tblGrid>
              <a:tr h="392185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extLst>
                  <a:ext uri="{0D108BD9-81ED-4DB2-BD59-A6C34878D82A}"/>
                </a:extLst>
              </a:tr>
              <a:tr h="914382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 and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bus </a:t>
                      </a: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not exceeding 4.5 ton</a:t>
                      </a:r>
                      <a:endParaRPr lang="en-US" altLang="ko-KR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(Bus not exceeding 4.5 ton: Maintain 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requirements)</a:t>
                      </a:r>
                      <a:endParaRPr lang="en-US" altLang="ko-KR" sz="18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extLst>
                  <a:ext uri="{0D108BD9-81ED-4DB2-BD59-A6C34878D82A}"/>
                </a:extLst>
              </a:tr>
              <a:tr h="118869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Full width frontal collision test (48km/h) with article 91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Revised tests: Harmonized 2 type crash tests with UN Regulations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Full width frontal collision test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Offset frontal collision test</a:t>
                      </a: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</a:tr>
              <a:tr h="201164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Side impact test with article 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102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Rear moving barrier impact test (48km/h, 1,805kg) with article 91</a:t>
                      </a:r>
                      <a:endParaRPr lang="en-US" altLang="ko-KR" sz="1800" kern="12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Static rollover test with article 91</a:t>
                      </a:r>
                      <a:endParaRPr lang="ko-KR" altLang="en-US" sz="18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Maintain current tests: Side impact test, rear moving barrier test, and static rollover test</a:t>
                      </a: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16" marB="45716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72185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latinLnBrk="0"/>
            <a:endParaRPr kumimoji="0" lang="ko-KR" altLang="en-US">
              <a:solidFill>
                <a:srgbClr val="1D528D"/>
              </a:solidFill>
              <a:ea typeface="HY헤드라인M" pitchFamily="18" charset="-127"/>
              <a:cs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Purpose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750" y="1196975"/>
            <a:ext cx="9021763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H</a:t>
            </a:r>
            <a:r>
              <a:rPr lang="en-US" altLang="ko-KR" sz="2000" b="1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armonization with UN GTR and/or UN Regulations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2000" b="1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Occupant Protection</a:t>
            </a:r>
          </a:p>
          <a:p>
            <a:pPr marL="1200150" lvl="2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KMVSS article 102 is harmonized with UN Regulations </a:t>
            </a:r>
            <a:b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</a:b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(R94, R95, R135 and R137)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2000" b="1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Fuel System Integrity</a:t>
            </a:r>
          </a:p>
          <a:p>
            <a:pPr marL="1200150" lvl="2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KMVSS article 91 is harmonized with UN Regulations </a:t>
            </a:r>
            <a:b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</a:b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(UN R94, 95, 134, 135 and 137) about passenger vehicles </a:t>
            </a:r>
          </a:p>
          <a:p>
            <a:pPr marL="1200150" lvl="2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Side impact test, rear moving barrier test, and static rollover test are maintained</a:t>
            </a:r>
            <a:endParaRPr lang="ko-KR" altLang="en-US" sz="2000" dirty="0">
              <a:solidFill>
                <a:schemeClr val="tx2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9721850" y="444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 latinLnBrk="0"/>
            <a:endParaRPr kumimoji="0" lang="ko-KR" altLang="en-US">
              <a:solidFill>
                <a:srgbClr val="1D528D"/>
              </a:solidFill>
              <a:ea typeface="HY헤드라인M" pitchFamily="18" charset="-127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Timeline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1196975"/>
            <a:ext cx="8424863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Notice for Proposed of Rule Making </a:t>
            </a:r>
            <a:endParaRPr lang="en-US" altLang="ko-KR" sz="2000" b="1" spc="80" dirty="0">
              <a:solidFill>
                <a:schemeClr val="tx2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da-DK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26 April 2018 – 25 June 2018</a:t>
            </a: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  <a:p>
            <a:pPr marL="1200150" lvl="2" indent="-28575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altLang="ko-KR" sz="2000" spc="80" dirty="0">
              <a:solidFill>
                <a:schemeClr val="tx2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lang="en-US" altLang="ko-KR" sz="2000" b="1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Implementation of the Amended Regulations</a:t>
            </a:r>
            <a:endParaRPr lang="en-US" altLang="ko-KR" sz="2000" spc="80" dirty="0">
              <a:solidFill>
                <a:schemeClr val="tx2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New types: 1 September 2020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2000" spc="80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All new vehicles: [31 December 2021]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Protection of Occupants (article 102)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424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Full Width Frontal Collision Test</a:t>
            </a:r>
            <a:endParaRPr lang="en-US" altLang="ko-KR" sz="2000" b="1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31825" y="1800225"/>
          <a:ext cx="864235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50"/>
                <a:gridCol w="2952803">
                  <a:extLst>
                    <a:ext uri="{9D8B030D-6E8A-4147-A177-3AD203B41FA5}"/>
                  </a:extLst>
                </a:gridCol>
                <a:gridCol w="4033097">
                  <a:extLst>
                    <a:ext uri="{9D8B030D-6E8A-4147-A177-3AD203B41FA5}"/>
                  </a:extLst>
                </a:gridCol>
              </a:tblGrid>
              <a:tr h="392218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/>
                </a:extLst>
              </a:tr>
              <a:tr h="759921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</a:t>
                      </a: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</a:t>
                      </a:r>
                      <a:r>
                        <a:rPr lang="en-US" altLang="ko-KR" sz="1800" dirty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vehicle </a:t>
                      </a:r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not exceeding 3.5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ton</a:t>
                      </a:r>
                      <a:endParaRPr lang="en-US" altLang="ko-KR" sz="18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extLst>
                  <a:ext uri="{0D108BD9-81ED-4DB2-BD59-A6C34878D82A}"/>
                </a:extLst>
              </a:tr>
              <a:tr h="1463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Fixed rigid barrier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Speed: 48 km/h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Dummies: Driver &amp; Passenger (H3 50%ile M)</a:t>
                      </a: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Fixed rigid barrier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Speed: </a:t>
                      </a: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50 km/h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Dummies: Driver (H3 50%ile M),</a:t>
                      </a:r>
                      <a:b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(</a:t>
                      </a: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H3 5%ile F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)</a:t>
                      </a:r>
                      <a:endParaRPr lang="en-US" altLang="ko-KR" sz="1800" kern="1200" baseline="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</a:tr>
              <a:tr h="1728208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Requirements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Injury criteria</a:t>
                      </a:r>
                      <a:endParaRPr lang="ko-KR" altLang="en-US" sz="18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Injury criteria, </a:t>
                      </a:r>
                      <a:r>
                        <a:rPr lang="en-US" altLang="ko-KR" sz="18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steering wheel displacement, door opening during/after impact, fuel leakage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→ Harmonized with UN R 137</a:t>
                      </a:r>
                      <a:endParaRPr lang="en-US" altLang="ko-KR" sz="1800" kern="1200" baseline="0" dirty="0">
                        <a:solidFill>
                          <a:srgbClr val="FF0000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Protection of Occupants (article 102)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424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Offset Frontal Collision Test</a:t>
            </a:r>
            <a:endParaRPr lang="en-US" altLang="ko-KR" sz="2000" b="1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31825" y="1814513"/>
          <a:ext cx="8642350" cy="4184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50"/>
                <a:gridCol w="2952803">
                  <a:extLst>
                    <a:ext uri="{9D8B030D-6E8A-4147-A177-3AD203B41FA5}"/>
                  </a:extLst>
                </a:gridCol>
                <a:gridCol w="4033097">
                  <a:extLst>
                    <a:ext uri="{9D8B030D-6E8A-4147-A177-3AD203B41FA5}"/>
                  </a:extLst>
                </a:gridCol>
              </a:tblGrid>
              <a:tr h="392122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extLst>
                  <a:ext uri="{0D108BD9-81ED-4DB2-BD59-A6C34878D82A}"/>
                </a:extLst>
              </a:tr>
              <a:tr h="759736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None</a:t>
                      </a: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</a:t>
                      </a:r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vehicle not exceeding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2.5 ton</a:t>
                      </a:r>
                      <a:endParaRPr lang="en-US" altLang="ko-KR" sz="18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extLst>
                  <a:ext uri="{0D108BD9-81ED-4DB2-BD59-A6C34878D82A}"/>
                </a:extLst>
              </a:tr>
              <a:tr h="1305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None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Deformable barrier(40% offset)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Speed: 56 km/h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Dummies: Driver &amp; Passenger (50%ile H3 M)</a:t>
                      </a:r>
                      <a:endParaRPr lang="en-US" altLang="ko-KR" sz="1800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</a:tr>
              <a:tr h="1727787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Requirements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None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Injury criteria, steering wheel displacement, door opening during/after impact, fuel leakage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→ Harmonized with UN R 94</a:t>
                      </a:r>
                      <a:endParaRPr lang="en-US" altLang="ko-KR" sz="1800" kern="1200" baseline="0" dirty="0">
                        <a:solidFill>
                          <a:srgbClr val="FF0000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Protection of Occupants (article 102)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424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Side Impact Test</a:t>
            </a:r>
            <a:endParaRPr lang="en-US" altLang="ko-KR" sz="2000" b="1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31825" y="1822450"/>
          <a:ext cx="8642349" cy="4186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50"/>
                <a:gridCol w="3240881">
                  <a:extLst>
                    <a:ext uri="{9D8B030D-6E8A-4147-A177-3AD203B41FA5}"/>
                  </a:extLst>
                </a:gridCol>
                <a:gridCol w="3745018">
                  <a:extLst>
                    <a:ext uri="{9D8B030D-6E8A-4147-A177-3AD203B41FA5}"/>
                  </a:extLst>
                </a:gridCol>
              </a:tblGrid>
              <a:tr h="392271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extLst>
                  <a:ext uri="{0D108BD9-81ED-4DB2-BD59-A6C34878D82A}"/>
                </a:extLst>
              </a:tr>
              <a:tr h="760024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</a:t>
                      </a: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 and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truck</a:t>
                      </a: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not </a:t>
                      </a:r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exceeding 3.5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ton</a:t>
                      </a:r>
                      <a:endParaRPr lang="en-US" altLang="ko-KR" sz="18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extLst>
                  <a:ext uri="{0D108BD9-81ED-4DB2-BD59-A6C34878D82A}"/>
                </a:extLst>
              </a:tr>
              <a:tr h="1305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Moving deformable barrier (MDB, 950kg)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Speed: 50 km/h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Dummy: Driver (ES2)</a:t>
                      </a: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Moving deformable barrier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   (MDB, 950kg) 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Speed: 50 km/h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Dummy: Driver (ES2)</a:t>
                      </a: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</a:tr>
              <a:tr h="1728443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Requirements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Injury criteria, door opening during/after impact, fuel leakage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Injury criteria, door opening during/after impact, fuel leakage</a:t>
                      </a:r>
                      <a:endParaRPr lang="ko-KR" altLang="en-US" sz="18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indent="0" latinLnBrk="1">
                        <a:buFont typeface="Arial" pitchFamily="34" charset="0"/>
                        <a:buNone/>
                      </a:pPr>
                      <a:endParaRPr lang="en-US" altLang="ko-KR" sz="1800" kern="12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→ Harmonized with UN R 95</a:t>
                      </a:r>
                      <a:endParaRPr lang="en-US" altLang="ko-KR" sz="1800" kern="1200" baseline="0" dirty="0">
                        <a:solidFill>
                          <a:srgbClr val="FF0000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27" marB="45727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Protection of Occupants (article 102)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424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Pole Side Impact Test</a:t>
            </a:r>
            <a:endParaRPr lang="en-US" altLang="ko-KR" sz="2000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31825" y="1814513"/>
          <a:ext cx="8642350" cy="4184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450"/>
                <a:gridCol w="2952803">
                  <a:extLst>
                    <a:ext uri="{9D8B030D-6E8A-4147-A177-3AD203B41FA5}"/>
                  </a:extLst>
                </a:gridCol>
                <a:gridCol w="4033097">
                  <a:extLst>
                    <a:ext uri="{9D8B030D-6E8A-4147-A177-3AD203B41FA5}"/>
                  </a:extLst>
                </a:gridCol>
              </a:tblGrid>
              <a:tr h="392122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extLst>
                  <a:ext uri="{0D108BD9-81ED-4DB2-BD59-A6C34878D82A}"/>
                </a:extLst>
              </a:tr>
              <a:tr h="759736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None</a:t>
                      </a: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 </a:t>
                      </a: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and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truck</a:t>
                      </a: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not </a:t>
                      </a:r>
                      <a:r>
                        <a:rPr lang="en-US" altLang="ko-KR" sz="1800" dirty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exceeding 3.5 </a:t>
                      </a:r>
                      <a:r>
                        <a:rPr lang="en-US" altLang="ko-KR" sz="18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ton</a:t>
                      </a:r>
                      <a:endParaRPr lang="en-US" altLang="ko-KR" sz="18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extLst>
                  <a:ext uri="{0D108BD9-81ED-4DB2-BD59-A6C34878D82A}"/>
                </a:extLst>
              </a:tr>
              <a:tr h="13050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None</a:t>
                      </a: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Fixed rigid pole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Speed: 32 km/h (75 degree angle)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Dummies: </a:t>
                      </a: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Driver (WorldSID 50%ile M)</a:t>
                      </a:r>
                      <a:endParaRPr lang="en-US" altLang="ko-KR" sz="18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</a:tr>
              <a:tr h="1727787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Requirements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None</a:t>
                      </a:r>
                    </a:p>
                  </a:txBody>
                  <a:tcPr marL="91455" marR="91455" marT="45709" marB="45709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Injury criteria, door opening during/after impact, fuel leakage</a:t>
                      </a:r>
                      <a:endParaRPr lang="ko-KR" altLang="en-US" sz="1800" dirty="0" smtClean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indent="0" latinLnBrk="1">
                        <a:buFont typeface="Arial" pitchFamily="34" charset="0"/>
                        <a:buNone/>
                      </a:pPr>
                      <a:endParaRPr lang="en-US" altLang="ko-KR" sz="1800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→ Harmonized with GTR 14 and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   UN R 135</a:t>
                      </a:r>
                      <a:endParaRPr lang="en-US" altLang="ko-KR" sz="1800" kern="1200" baseline="0" dirty="0">
                        <a:solidFill>
                          <a:srgbClr val="FF0000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9" marB="45709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Fuel System Integrity (article 91)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424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Liquid Fuel Vehicle</a:t>
            </a:r>
            <a:endParaRPr lang="en-US" altLang="ko-KR" sz="2000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31825" y="1822450"/>
          <a:ext cx="8785225" cy="475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783"/>
                <a:gridCol w="3367670">
                  <a:extLst>
                    <a:ext uri="{9D8B030D-6E8A-4147-A177-3AD203B41FA5}"/>
                  </a:extLst>
                </a:gridCol>
                <a:gridCol w="4099772">
                  <a:extLst>
                    <a:ext uri="{9D8B030D-6E8A-4147-A177-3AD203B41FA5}"/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extLst>
                  <a:ext uri="{0D108BD9-81ED-4DB2-BD59-A6C34878D82A}"/>
                </a:extLst>
              </a:tr>
              <a:tr h="914334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 and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bus </a:t>
                      </a: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not exceeding 4.5 ton</a:t>
                      </a:r>
                      <a:endParaRPr lang="en-US" altLang="ko-KR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(Bus not exceeding 4.5 ton: Maintain 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requirements)</a:t>
                      </a:r>
                      <a:endParaRPr lang="en-US" altLang="ko-KR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extLst>
                  <a:ext uri="{0D108BD9-81ED-4DB2-BD59-A6C34878D82A}"/>
                </a:extLst>
              </a:tr>
              <a:tr h="14629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Full width frontal collision test (48 km/h) with article 91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Revised tests: Harmonized 3 type crash tests with UN Regulations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Full width frontal collision test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Offset frontal collision test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Pole side impact test</a:t>
                      </a: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</a:tr>
              <a:tr h="201156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Side impact test (50 km/h, 950 kg) with article 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102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Rear moving barrier impact test (48 km/h, 1,805 kg) with article 91</a:t>
                      </a:r>
                      <a:endParaRPr lang="en-US" altLang="ko-KR" sz="1800" kern="12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Static rollover test with article 91</a:t>
                      </a:r>
                      <a:endParaRPr lang="ko-KR" altLang="en-US" sz="18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Maintain current tests: Side impact test, rear moving barrier test, and static rollover test</a:t>
                      </a: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43" marR="91443" marT="45707" marB="45707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0" y="188913"/>
            <a:ext cx="990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800">
                <a:solidFill>
                  <a:srgbClr val="FFFFFF"/>
                </a:solidFill>
                <a:latin typeface="Arial Black" pitchFamily="34" charset="0"/>
                <a:ea typeface="HY헤드라인M" pitchFamily="18" charset="-127"/>
                <a:cs typeface="Arial" charset="0"/>
              </a:rPr>
              <a:t>Fuel System Integrity (article 91)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196975"/>
            <a:ext cx="84248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  <a:defRPr/>
            </a:pPr>
            <a:r>
              <a:rPr kumimoji="0" lang="en-US" altLang="ko-KR" sz="20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Hydrogen and Fuel Cell Vehicle</a:t>
            </a:r>
            <a:endParaRPr lang="en-US" altLang="ko-KR" sz="2000" spc="80" dirty="0">
              <a:solidFill>
                <a:schemeClr val="tx2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31825" y="1841500"/>
          <a:ext cx="8642350" cy="423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352"/>
                <a:gridCol w="3384920">
                  <a:extLst>
                    <a:ext uri="{9D8B030D-6E8A-4147-A177-3AD203B41FA5}"/>
                  </a:extLst>
                </a:gridCol>
                <a:gridCol w="3961077">
                  <a:extLst>
                    <a:ext uri="{9D8B030D-6E8A-4147-A177-3AD203B41FA5}"/>
                  </a:extLst>
                </a:gridCol>
              </a:tblGrid>
              <a:tr h="392072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NPRM</a:t>
                      </a:r>
                      <a:endParaRPr lang="ko-KR" altLang="en-US" sz="1800" dirty="0"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extLst>
                  <a:ext uri="{0D108BD9-81ED-4DB2-BD59-A6C34878D82A}"/>
                </a:extLst>
              </a:tr>
              <a:tr h="914326">
                <a:tc>
                  <a:txBody>
                    <a:bodyPr/>
                    <a:lstStyle/>
                    <a:p>
                      <a:pPr marL="0" indent="0" latinLnBrk="1">
                        <a:buFont typeface="Wingdings" pitchFamily="2" charset="2"/>
                        <a:buNone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Scope</a:t>
                      </a: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 and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bus </a:t>
                      </a: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not exceeding 4.5 ton</a:t>
                      </a:r>
                      <a:endParaRPr lang="en-US" altLang="ko-KR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Passenger vehicle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(Bus not exceeding 4.5 ton: Maintain 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current requirements)</a:t>
                      </a: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 </a:t>
                      </a:r>
                      <a:endParaRPr lang="en-US" altLang="ko-KR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extLst>
                  <a:ext uri="{0D108BD9-81ED-4DB2-BD59-A6C34878D82A}"/>
                </a:extLst>
              </a:tr>
              <a:tr h="118863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Test</a:t>
                      </a: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Procedure </a:t>
                      </a:r>
                    </a:p>
                    <a:p>
                      <a:pPr marL="0" indent="0" latinLnBrk="1">
                        <a:buFont typeface="Wingdings" pitchFamily="2" charset="2"/>
                        <a:buNone/>
                      </a:pPr>
                      <a:endParaRPr lang="ko-KR" altLang="en-US" sz="1800" dirty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Full width frontal collision test (48 km/h) with article 91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Revised tests: Harmonized 2 type crash tests with UN Regulations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Offset frontal collision test</a:t>
                      </a:r>
                      <a:b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</a:br>
                      <a:r>
                        <a:rPr lang="en-US" altLang="ko-KR" sz="18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- Pole side impact test</a:t>
                      </a:r>
                    </a:p>
                  </a:txBody>
                  <a:tcPr marL="91455" marR="91455" marT="45704" marB="45704"/>
                </a:tc>
              </a:tr>
              <a:tr h="17372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Side impact test (50 km/h, 950 kg) with article </a:t>
                      </a: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102</a:t>
                      </a: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r>
                        <a:rPr lang="en-US" altLang="ko-KR" sz="18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Rear moving barrier impact test (48 km/h, 1,805kg) with article 91</a:t>
                      </a:r>
                      <a:endParaRPr lang="en-US" altLang="ko-KR" sz="1800" kern="12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baseline="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800" kern="12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ea typeface="Arial Unicode MS" pitchFamily="50" charset="-127"/>
                          <a:cs typeface="Arial" pitchFamily="34" charset="0"/>
                        </a:rPr>
                        <a:t>Maintain current tests: Side impact test, rear moving barrier test</a:t>
                      </a: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  <a:p>
                      <a:pPr marL="285750" indent="-285750" latinLnBrk="1">
                        <a:buFont typeface="Arial" pitchFamily="34" charset="0"/>
                        <a:buChar char="•"/>
                      </a:pPr>
                      <a:endParaRPr lang="en-US" altLang="ko-KR" sz="1800" kern="1200" dirty="0" smtClean="0">
                        <a:solidFill>
                          <a:schemeClr val="tx2"/>
                        </a:solidFill>
                        <a:latin typeface="Arial" pitchFamily="34" charset="0"/>
                        <a:ea typeface="Arial Unicode MS" pitchFamily="50" charset="-127"/>
                        <a:cs typeface="Arial" pitchFamily="34" charset="0"/>
                      </a:endParaRPr>
                    </a:p>
                  </a:txBody>
                  <a:tcPr marL="91455" marR="91455" marT="45704" marB="45704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_예제 프레젠테이션 슬라이드">
  <a:themeElements>
    <a:clrScheme name="2_예제 프레젠테이션 슬라이드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2_예제 프레젠테이션 슬라이드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예제 프레젠테이션 슬라이드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예제 프레젠테이션 슬라이드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예제 프레젠테이션 슬라이드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예제 프레젠테이션 슬라이드">
  <a:themeElements>
    <a:clrScheme name="예제 프레젠테이션 슬라이드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3_예제 프레젠테이션 슬라이드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예제 프레젠테이션 슬라이드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예제 프레젠테이션 슬라이드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예제 프레젠테이션 슬라이드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22835</TotalTime>
  <Words>706</Words>
  <Application>Microsoft Office PowerPoint</Application>
  <PresentationFormat>A4 Paper (210x297 mm)</PresentationFormat>
  <Paragraphs>149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굴림</vt:lpstr>
      <vt:lpstr>HY헤드라인M</vt:lpstr>
      <vt:lpstr>Arial Narrow</vt:lpstr>
      <vt:lpstr>Arial Black</vt:lpstr>
      <vt:lpstr>Arial Unicode MS</vt:lpstr>
      <vt:lpstr>바탕</vt:lpstr>
      <vt:lpstr>Wingdings</vt:lpstr>
      <vt:lpstr>2_예제 프레젠테이션 슬라이드</vt:lpstr>
      <vt:lpstr>3_예제 프레젠테이션 슬라이드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safety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첨단안전자동차 안전성 평가기술 개발</dc:title>
  <dc:creator>이재완</dc:creator>
  <cp:lastModifiedBy>Gianotti3</cp:lastModifiedBy>
  <cp:revision>1098</cp:revision>
  <cp:lastPrinted>2013-10-01T15:05:17Z</cp:lastPrinted>
  <dcterms:created xsi:type="dcterms:W3CDTF">2007-06-19T04:06:14Z</dcterms:created>
  <dcterms:modified xsi:type="dcterms:W3CDTF">2018-05-14T06:54:02Z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TC011367961042</vt:lpwstr>
  </property>
</Properties>
</file>