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1" r:id="rId3"/>
    <p:sldId id="292" r:id="rId4"/>
    <p:sldId id="283" r:id="rId5"/>
    <p:sldId id="293" r:id="rId6"/>
    <p:sldId id="299" r:id="rId7"/>
    <p:sldId id="294" r:id="rId8"/>
    <p:sldId id="295" r:id="rId9"/>
    <p:sldId id="296" r:id="rId10"/>
    <p:sldId id="297" r:id="rId11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385D8A"/>
    <a:srgbClr val="C00000"/>
    <a:srgbClr val="FFFFFF"/>
    <a:srgbClr val="00B0F0"/>
    <a:srgbClr val="FCD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2597" y="-619"/>
      </p:cViewPr>
      <p:guideLst>
        <p:guide orient="horz" pos="4201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17061-29D0-42DA-837C-1ADC46FB4778}" type="datetimeFigureOut">
              <a:rPr lang="en-GB" smtClean="0"/>
              <a:pPr/>
              <a:t>25/04/2018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E66AF-0F9C-4791-B29F-24A818E4221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27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52815-3348-4212-928D-79D1F17B4929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CA65-2318-4174-8B10-9722A79B079A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7D5D7-8D87-4C88-B4AF-77A42D3C1328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4EC76-66CF-4D99-A8B6-06C74675CD9B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C68DE-3BE5-422C-A8B3-1BD3E41DB926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D58FA-EB56-4EE0-9BFD-98D4B9CCB4CC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FCC04-EC3D-4E6B-AD81-1DF37B27759C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F8EA0-E1EB-4B20-A35C-ADCCA5729635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AD76-A556-4523-8570-450EB627BD62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C706-E577-4CF8-9FF3-F25BC2587FD3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8015-AB84-41BA-BA3F-C04550702BEF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E576E-2E5B-475B-BA25-0A925A8EC6B3}" type="datetime1">
              <a:rPr lang="en-US" smtClean="0"/>
              <a:pPr/>
              <a:t>4/25/2018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Geoff Draper (GTB)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6F99-AF4C-43D3-8DA9-0FC98A7A07D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345488" y="6381328"/>
            <a:ext cx="425252" cy="340148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fld id="{EB606F99-AF4C-43D3-8DA9-0FC98A7A07DC}" type="slidenum">
              <a:rPr lang="en-US" b="1" smtClean="0">
                <a:solidFill>
                  <a:srgbClr val="002060"/>
                </a:solidFill>
              </a:rPr>
              <a:pPr algn="ctr"/>
              <a:t>1</a:t>
            </a:fld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73080" y="312783"/>
            <a:ext cx="37354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Informal </a:t>
            </a:r>
            <a:r>
              <a:rPr lang="en-GB"/>
              <a:t>document </a:t>
            </a:r>
            <a:r>
              <a:rPr lang="en-GB" smtClean="0"/>
              <a:t>GRE-79-28 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 smtClean="0"/>
              <a:t>79th </a:t>
            </a:r>
            <a:r>
              <a:rPr lang="en-GB" dirty="0"/>
              <a:t>GRE, </a:t>
            </a:r>
            <a:r>
              <a:rPr lang="en-GB" dirty="0" smtClean="0"/>
              <a:t>24-28 April 2018, </a:t>
            </a:r>
            <a:endParaRPr lang="en-GB" dirty="0"/>
          </a:p>
          <a:p>
            <a:r>
              <a:rPr lang="en-GB" dirty="0"/>
              <a:t>agenda </a:t>
            </a:r>
            <a:r>
              <a:rPr lang="en-GB" dirty="0" smtClean="0"/>
              <a:t>item 4)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76545" y="4154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 </a:t>
            </a:r>
            <a:r>
              <a:rPr lang="en-GB" dirty="0"/>
              <a:t>Transmitted by IWG SLR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64568" y="1853059"/>
            <a:ext cx="7772400" cy="114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Simplification of the UN Lighting and Light-</a:t>
            </a:r>
            <a:r>
              <a:rPr kumimoji="0" lang="en-US" alt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signalling</a:t>
            </a:r>
            <a:r>
              <a:rPr kumimoji="0" lang="en-US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/>
                <a:ea typeface="+mj-ea"/>
                <a:cs typeface="+mj-cs"/>
              </a:rPr>
              <a:t> Regulations</a:t>
            </a:r>
            <a:endParaRPr kumimoji="0" lang="it-IT" altLang="en-US" sz="36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ahoma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76536" y="3789040"/>
            <a:ext cx="8280920" cy="1225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b="1" kern="0" dirty="0" smtClean="0">
                <a:solidFill>
                  <a:srgbClr val="FF0000"/>
                </a:solidFill>
                <a:latin typeface="Tahoma"/>
              </a:rPr>
              <a:t>Progress </a:t>
            </a:r>
            <a:r>
              <a:rPr lang="en-US" altLang="en-US" b="1" kern="0" dirty="0">
                <a:solidFill>
                  <a:srgbClr val="FF0000"/>
                </a:solidFill>
                <a:latin typeface="Tahoma"/>
              </a:rPr>
              <a:t>report on the Stage 1 and Stage </a:t>
            </a:r>
            <a:r>
              <a:rPr lang="en-US" altLang="en-US" b="1" kern="0" dirty="0" smtClean="0">
                <a:solidFill>
                  <a:srgbClr val="FF0000"/>
                </a:solidFill>
                <a:latin typeface="Tahoma"/>
              </a:rPr>
              <a:t>2</a:t>
            </a:r>
          </a:p>
          <a:p>
            <a:pPr eaLnBrk="1" hangingPunct="1"/>
            <a:r>
              <a:rPr lang="en-US" altLang="en-US" b="1" kern="0" dirty="0">
                <a:solidFill>
                  <a:srgbClr val="FF0000"/>
                </a:solidFill>
                <a:latin typeface="Tahoma"/>
              </a:rPr>
              <a:t>and harmonization with </a:t>
            </a:r>
            <a:endParaRPr lang="en-US" altLang="en-US" b="1" kern="0" dirty="0" smtClean="0">
              <a:solidFill>
                <a:srgbClr val="FF0000"/>
              </a:solidFill>
              <a:latin typeface="Tahoma"/>
            </a:endParaRPr>
          </a:p>
          <a:p>
            <a:pPr eaLnBrk="1" hangingPunct="1"/>
            <a:r>
              <a:rPr lang="en-US" altLang="en-US" b="1" kern="0" dirty="0" smtClean="0">
                <a:solidFill>
                  <a:srgbClr val="FF0000"/>
                </a:solidFill>
                <a:latin typeface="Tahoma"/>
              </a:rPr>
              <a:t>Chinese </a:t>
            </a:r>
            <a:r>
              <a:rPr lang="en-US" altLang="en-US" b="1" kern="0" dirty="0">
                <a:solidFill>
                  <a:srgbClr val="FF0000"/>
                </a:solidFill>
                <a:latin typeface="Tahoma"/>
              </a:rPr>
              <a:t>simplification of GB standards</a:t>
            </a:r>
            <a:endParaRPr lang="it-IT" altLang="en-US" b="1" kern="0" dirty="0" smtClean="0">
              <a:solidFill>
                <a:srgbClr val="FF0000"/>
              </a:solidFill>
              <a:latin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3"/>
          <p:cNvSpPr/>
          <p:nvPr/>
        </p:nvSpPr>
        <p:spPr>
          <a:xfrm>
            <a:off x="488504" y="912592"/>
            <a:ext cx="8928992" cy="36685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74" tIns="53637" rIns="107274" bIns="53637" rtlCol="0" anchor="ctr"/>
          <a:lstStyle/>
          <a:p>
            <a:pPr algn="ctr"/>
            <a:endParaRPr lang="en-GB" dirty="0"/>
          </a:p>
        </p:txBody>
      </p:sp>
      <p:graphicFrame>
        <p:nvGraphicFramePr>
          <p:cNvPr id="71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232186"/>
              </p:ext>
            </p:extLst>
          </p:nvPr>
        </p:nvGraphicFramePr>
        <p:xfrm>
          <a:off x="506506" y="1626632"/>
          <a:ext cx="8693230" cy="65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6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86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386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386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8646"/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2017</a:t>
                      </a:r>
                    </a:p>
                  </a:txBody>
                  <a:tcPr marL="107315" marR="107315" marT="81280" marB="812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2018</a:t>
                      </a:r>
                    </a:p>
                  </a:txBody>
                  <a:tcPr marL="107315" marR="107315" marT="81280" marB="812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2019</a:t>
                      </a:r>
                    </a:p>
                  </a:txBody>
                  <a:tcPr marL="107315" marR="107315" marT="81280" marB="812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2020</a:t>
                      </a:r>
                    </a:p>
                  </a:txBody>
                  <a:tcPr marL="107315" marR="107315" marT="81280" marB="812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2021</a:t>
                      </a:r>
                      <a:endParaRPr lang="en-GB" sz="3200" dirty="0"/>
                    </a:p>
                  </a:txBody>
                  <a:tcPr marL="107315" marR="107315" marT="81280" marB="8128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Rectangle 81"/>
          <p:cNvSpPr/>
          <p:nvPr/>
        </p:nvSpPr>
        <p:spPr>
          <a:xfrm>
            <a:off x="488504" y="4721272"/>
            <a:ext cx="8928992" cy="13000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74" tIns="53637" rIns="107274" bIns="53637" rtlCol="0" anchor="ctr"/>
          <a:lstStyle/>
          <a:p>
            <a:pPr algn="ctr"/>
            <a:endParaRPr lang="en-GB"/>
          </a:p>
        </p:txBody>
      </p:sp>
      <p:grpSp>
        <p:nvGrpSpPr>
          <p:cNvPr id="21" name="Group 56"/>
          <p:cNvGrpSpPr/>
          <p:nvPr/>
        </p:nvGrpSpPr>
        <p:grpSpPr>
          <a:xfrm>
            <a:off x="4016896" y="2155471"/>
            <a:ext cx="4680523" cy="3779197"/>
            <a:chOff x="3928162" y="1825058"/>
            <a:chExt cx="4680523" cy="3927399"/>
          </a:xfrm>
          <a:solidFill>
            <a:schemeClr val="bg1"/>
          </a:solidFill>
        </p:grpSpPr>
        <p:cxnSp>
          <p:nvCxnSpPr>
            <p:cNvPr id="23" name="Connecteur droit avec flèche 24"/>
            <p:cNvCxnSpPr>
              <a:stCxn id="28" idx="0"/>
            </p:cNvCxnSpPr>
            <p:nvPr/>
          </p:nvCxnSpPr>
          <p:spPr>
            <a:xfrm flipH="1" flipV="1">
              <a:off x="7240525" y="1951226"/>
              <a:ext cx="601509" cy="2734069"/>
            </a:xfrm>
            <a:prstGeom prst="straightConnector1">
              <a:avLst/>
            </a:prstGeom>
            <a:grpFill/>
            <a:ln w="28575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5"/>
            <p:cNvCxnSpPr>
              <a:stCxn id="27" idx="0"/>
            </p:cNvCxnSpPr>
            <p:nvPr/>
          </p:nvCxnSpPr>
          <p:spPr>
            <a:xfrm flipV="1">
              <a:off x="6272561" y="1825058"/>
              <a:ext cx="57581" cy="2860237"/>
            </a:xfrm>
            <a:prstGeom prst="straightConnector1">
              <a:avLst/>
            </a:prstGeom>
            <a:grpFill/>
            <a:ln w="28575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9"/>
            <p:cNvCxnSpPr>
              <a:stCxn id="26" idx="0"/>
              <a:endCxn id="59" idx="3"/>
            </p:cNvCxnSpPr>
            <p:nvPr/>
          </p:nvCxnSpPr>
          <p:spPr>
            <a:xfrm flipV="1">
              <a:off x="4664973" y="1911640"/>
              <a:ext cx="667345" cy="2833302"/>
            </a:xfrm>
            <a:prstGeom prst="straightConnector1">
              <a:avLst/>
            </a:prstGeom>
            <a:grpFill/>
            <a:ln w="28575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34"/>
            <p:cNvSpPr txBox="1"/>
            <p:nvPr/>
          </p:nvSpPr>
          <p:spPr>
            <a:xfrm>
              <a:off x="3928162" y="4744942"/>
              <a:ext cx="1473622" cy="1007515"/>
            </a:xfrm>
            <a:prstGeom prst="rect">
              <a:avLst/>
            </a:prstGeom>
            <a:grp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900" b="1" dirty="0">
                  <a:solidFill>
                    <a:schemeClr val="tx1"/>
                  </a:solidFill>
                </a:rPr>
                <a:t>12-2019 draft for approval</a:t>
              </a:r>
            </a:p>
          </p:txBody>
        </p:sp>
        <p:sp>
          <p:nvSpPr>
            <p:cNvPr id="27" name="TextBox 34"/>
            <p:cNvSpPr txBox="1"/>
            <p:nvPr/>
          </p:nvSpPr>
          <p:spPr>
            <a:xfrm>
              <a:off x="5672494" y="4685295"/>
              <a:ext cx="1200133" cy="100751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900" b="1" dirty="0">
                  <a:solidFill>
                    <a:schemeClr val="tx1"/>
                  </a:solidFill>
                </a:rPr>
                <a:t>06-2020 China </a:t>
              </a:r>
            </a:p>
            <a:p>
              <a:pPr algn="ctr"/>
              <a:r>
                <a:rPr lang="en-GB" sz="1900" b="1" dirty="0">
                  <a:solidFill>
                    <a:schemeClr val="tx1"/>
                  </a:solidFill>
                </a:rPr>
                <a:t>Adoption</a:t>
              </a:r>
            </a:p>
          </p:txBody>
        </p:sp>
        <p:sp>
          <p:nvSpPr>
            <p:cNvPr id="28" name="TextBox 91"/>
            <p:cNvSpPr txBox="1"/>
            <p:nvPr/>
          </p:nvSpPr>
          <p:spPr>
            <a:xfrm>
              <a:off x="7075383" y="4685295"/>
              <a:ext cx="1533302" cy="100751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900" b="1" dirty="0">
                  <a:solidFill>
                    <a:schemeClr val="tx1"/>
                  </a:solidFill>
                </a:rPr>
                <a:t>12-2020 </a:t>
              </a:r>
            </a:p>
            <a:p>
              <a:pPr algn="ctr"/>
              <a:r>
                <a:rPr lang="en-GB" sz="1900" b="1" dirty="0">
                  <a:solidFill>
                    <a:schemeClr val="tx1"/>
                  </a:solidFill>
                </a:rPr>
                <a:t>China Entry into Force</a:t>
              </a:r>
            </a:p>
          </p:txBody>
        </p:sp>
      </p:grpSp>
      <p:sp>
        <p:nvSpPr>
          <p:cNvPr id="31" name="TextBox 35"/>
          <p:cNvSpPr txBox="1"/>
          <p:nvPr/>
        </p:nvSpPr>
        <p:spPr>
          <a:xfrm>
            <a:off x="1496618" y="2500460"/>
            <a:ext cx="1090707" cy="619489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25822" tIns="62909" rIns="125822" bIns="62909" rtlCol="0">
            <a:spAutoFit/>
          </a:bodyPr>
          <a:lstStyle/>
          <a:p>
            <a:pPr algn="ctr"/>
            <a:r>
              <a:rPr lang="en-GB" sz="1600" b="1" dirty="0">
                <a:solidFill>
                  <a:srgbClr val="002060"/>
                </a:solidFill>
              </a:rPr>
              <a:t>SLR 22</a:t>
            </a:r>
          </a:p>
          <a:p>
            <a:pPr algn="ctr"/>
            <a:r>
              <a:rPr lang="en-GB" sz="1600" b="1" dirty="0">
                <a:solidFill>
                  <a:srgbClr val="002060"/>
                </a:solidFill>
              </a:rPr>
              <a:t>Shenzhen</a:t>
            </a:r>
          </a:p>
        </p:txBody>
      </p:sp>
      <p:grpSp>
        <p:nvGrpSpPr>
          <p:cNvPr id="32" name="Group 17"/>
          <p:cNvGrpSpPr/>
          <p:nvPr/>
        </p:nvGrpSpPr>
        <p:grpSpPr>
          <a:xfrm>
            <a:off x="6033120" y="1637286"/>
            <a:ext cx="1215771" cy="2772845"/>
            <a:chOff x="-774591" y="1242687"/>
            <a:chExt cx="1215771" cy="2772845"/>
          </a:xfrm>
          <a:solidFill>
            <a:srgbClr val="FFFF00"/>
          </a:solidFill>
        </p:grpSpPr>
        <p:sp>
          <p:nvSpPr>
            <p:cNvPr id="33" name="TextBox 35"/>
            <p:cNvSpPr txBox="1"/>
            <p:nvPr/>
          </p:nvSpPr>
          <p:spPr>
            <a:xfrm>
              <a:off x="-774591" y="3322435"/>
              <a:ext cx="1215771" cy="693097"/>
            </a:xfrm>
            <a:prstGeom prst="rect">
              <a:avLst/>
            </a:prstGeom>
            <a:grpFill/>
            <a:ln w="12700"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107275" tIns="53637" rIns="107275" bIns="53637" rtlCol="0">
              <a:spAutoFit/>
            </a:bodyPr>
            <a:lstStyle/>
            <a:p>
              <a:pPr algn="ctr"/>
              <a:r>
                <a:rPr lang="en-GB" sz="1900" b="1" dirty="0">
                  <a:solidFill>
                    <a:srgbClr val="002060"/>
                  </a:solidFill>
                </a:rPr>
                <a:t>GRE Adoption</a:t>
              </a:r>
            </a:p>
          </p:txBody>
        </p:sp>
        <p:cxnSp>
          <p:nvCxnSpPr>
            <p:cNvPr id="34" name="Connecteur droit avec flèche 13"/>
            <p:cNvCxnSpPr>
              <a:stCxn id="33" idx="0"/>
            </p:cNvCxnSpPr>
            <p:nvPr/>
          </p:nvCxnSpPr>
          <p:spPr>
            <a:xfrm flipH="1" flipV="1">
              <a:off x="-733341" y="1242687"/>
              <a:ext cx="566636" cy="2079748"/>
            </a:xfrm>
            <a:prstGeom prst="straightConnector1">
              <a:avLst/>
            </a:prstGeom>
            <a:grpFill/>
            <a:ln w="127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26"/>
          <p:cNvSpPr txBox="1"/>
          <p:nvPr/>
        </p:nvSpPr>
        <p:spPr>
          <a:xfrm>
            <a:off x="2360715" y="1085298"/>
            <a:ext cx="576064" cy="539185"/>
          </a:xfrm>
          <a:prstGeom prst="rect">
            <a:avLst/>
          </a:prstGeom>
          <a:noFill/>
          <a:ln>
            <a:noFill/>
          </a:ln>
        </p:spPr>
        <p:txBody>
          <a:bodyPr wrap="square" lIns="107249" tIns="53625" rIns="107249" bIns="53625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GRE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79</a:t>
            </a:r>
          </a:p>
        </p:txBody>
      </p:sp>
      <p:grpSp>
        <p:nvGrpSpPr>
          <p:cNvPr id="35" name="Group 20"/>
          <p:cNvGrpSpPr/>
          <p:nvPr/>
        </p:nvGrpSpPr>
        <p:grpSpPr>
          <a:xfrm>
            <a:off x="7371269" y="1708268"/>
            <a:ext cx="1248131" cy="2713061"/>
            <a:chOff x="592797" y="3055208"/>
            <a:chExt cx="1248137" cy="2713062"/>
          </a:xfrm>
          <a:solidFill>
            <a:schemeClr val="bg1"/>
          </a:solidFill>
        </p:grpSpPr>
        <p:sp>
          <p:nvSpPr>
            <p:cNvPr id="36" name="TextBox 35"/>
            <p:cNvSpPr txBox="1"/>
            <p:nvPr/>
          </p:nvSpPr>
          <p:spPr>
            <a:xfrm>
              <a:off x="592797" y="5075173"/>
              <a:ext cx="1248137" cy="693097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107275" tIns="53637" rIns="107275" bIns="53637" rtlCol="0">
              <a:spAutoFit/>
            </a:bodyPr>
            <a:lstStyle/>
            <a:p>
              <a:pPr algn="ctr"/>
              <a:r>
                <a:rPr lang="en-GB" sz="1900" b="1" dirty="0">
                  <a:solidFill>
                    <a:srgbClr val="002060"/>
                  </a:solidFill>
                </a:rPr>
                <a:t>W29 Adoption</a:t>
              </a:r>
            </a:p>
          </p:txBody>
        </p:sp>
        <p:cxnSp>
          <p:nvCxnSpPr>
            <p:cNvPr id="37" name="Connecteur droit avec flèche 13"/>
            <p:cNvCxnSpPr>
              <a:stCxn id="36" idx="0"/>
            </p:cNvCxnSpPr>
            <p:nvPr/>
          </p:nvCxnSpPr>
          <p:spPr>
            <a:xfrm flipH="1" flipV="1">
              <a:off x="592799" y="3055208"/>
              <a:ext cx="624067" cy="2019965"/>
            </a:xfrm>
            <a:prstGeom prst="straightConnector1">
              <a:avLst/>
            </a:prstGeom>
            <a:grpFill/>
            <a:ln w="127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30"/>
          <p:cNvSpPr txBox="1"/>
          <p:nvPr/>
        </p:nvSpPr>
        <p:spPr>
          <a:xfrm>
            <a:off x="5761228" y="928614"/>
            <a:ext cx="664005" cy="69307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lIns="107249" tIns="53625" rIns="107249" bIns="53625" rtlCol="0">
            <a:spAutoFit/>
          </a:bodyPr>
          <a:lstStyle/>
          <a:p>
            <a:pPr algn="ctr"/>
            <a:r>
              <a:rPr lang="en-GB" sz="1900" b="1" dirty="0">
                <a:solidFill>
                  <a:srgbClr val="002060"/>
                </a:solidFill>
              </a:rPr>
              <a:t>GRE</a:t>
            </a:r>
          </a:p>
          <a:p>
            <a:pPr algn="ctr"/>
            <a:r>
              <a:rPr lang="en-GB" sz="1900" b="1" dirty="0">
                <a:solidFill>
                  <a:srgbClr val="002060"/>
                </a:solidFill>
              </a:rPr>
              <a:t>83</a:t>
            </a:r>
          </a:p>
        </p:txBody>
      </p:sp>
      <p:sp>
        <p:nvSpPr>
          <p:cNvPr id="44" name="TextBox 35"/>
          <p:cNvSpPr txBox="1"/>
          <p:nvPr/>
        </p:nvSpPr>
        <p:spPr>
          <a:xfrm>
            <a:off x="1511202" y="3545804"/>
            <a:ext cx="1440161" cy="619489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25822" tIns="62909" rIns="125822" bIns="62909" rtlCol="0">
            <a:spAutoFit/>
          </a:bodyPr>
          <a:lstStyle/>
          <a:p>
            <a:pPr algn="ctr"/>
            <a:r>
              <a:rPr lang="en-GB" sz="1600" dirty="0">
                <a:solidFill>
                  <a:srgbClr val="002060"/>
                </a:solidFill>
              </a:rPr>
              <a:t>Draft plan for Stage 2</a:t>
            </a:r>
          </a:p>
        </p:txBody>
      </p:sp>
      <p:cxnSp>
        <p:nvCxnSpPr>
          <p:cNvPr id="45" name="Connecteur droit avec flèche 13"/>
          <p:cNvCxnSpPr>
            <a:endCxn id="31" idx="2"/>
          </p:cNvCxnSpPr>
          <p:nvPr/>
        </p:nvCxnSpPr>
        <p:spPr>
          <a:xfrm flipV="1">
            <a:off x="2041972" y="3119949"/>
            <a:ext cx="0" cy="431592"/>
          </a:xfrm>
          <a:prstGeom prst="straightConnector1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grpSp>
        <p:nvGrpSpPr>
          <p:cNvPr id="47" name="Group 20"/>
          <p:cNvGrpSpPr/>
          <p:nvPr/>
        </p:nvGrpSpPr>
        <p:grpSpPr>
          <a:xfrm>
            <a:off x="8265367" y="2276878"/>
            <a:ext cx="1152129" cy="1661911"/>
            <a:chOff x="831363" y="3350703"/>
            <a:chExt cx="997626" cy="1711752"/>
          </a:xfrm>
          <a:solidFill>
            <a:schemeClr val="bg1"/>
          </a:solidFill>
        </p:grpSpPr>
        <p:sp>
          <p:nvSpPr>
            <p:cNvPr id="48" name="TextBox 35"/>
            <p:cNvSpPr txBox="1"/>
            <p:nvPr/>
          </p:nvSpPr>
          <p:spPr>
            <a:xfrm>
              <a:off x="831363" y="3746258"/>
              <a:ext cx="997626" cy="1316197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107275" tIns="53637" rIns="107275" bIns="53637" rtlCol="0">
              <a:spAutoFit/>
            </a:bodyPr>
            <a:lstStyle/>
            <a:p>
              <a:pPr algn="ctr"/>
              <a:r>
                <a:rPr lang="en-GB" sz="1900" b="1" dirty="0">
                  <a:solidFill>
                    <a:srgbClr val="002060"/>
                  </a:solidFill>
                </a:rPr>
                <a:t>09-2021</a:t>
              </a:r>
            </a:p>
            <a:p>
              <a:pPr algn="ctr"/>
              <a:r>
                <a:rPr lang="en-GB" sz="1900" b="1" dirty="0">
                  <a:solidFill>
                    <a:srgbClr val="002060"/>
                  </a:solidFill>
                </a:rPr>
                <a:t>UN Entry into force</a:t>
              </a:r>
            </a:p>
          </p:txBody>
        </p:sp>
        <p:cxnSp>
          <p:nvCxnSpPr>
            <p:cNvPr id="49" name="Connecteur droit avec flèche 13"/>
            <p:cNvCxnSpPr>
              <a:stCxn id="48" idx="0"/>
            </p:cNvCxnSpPr>
            <p:nvPr/>
          </p:nvCxnSpPr>
          <p:spPr>
            <a:xfrm flipH="1" flipV="1">
              <a:off x="1273022" y="3350703"/>
              <a:ext cx="57154" cy="395555"/>
            </a:xfrm>
            <a:prstGeom prst="straightConnector1">
              <a:avLst/>
            </a:prstGeom>
            <a:grpFill/>
            <a:ln w="127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85"/>
          <p:cNvSpPr txBox="1"/>
          <p:nvPr/>
        </p:nvSpPr>
        <p:spPr>
          <a:xfrm rot="16200000">
            <a:off x="-69851" y="2775427"/>
            <a:ext cx="1152128" cy="40009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lIns="107274" tIns="53637" rIns="107274" bIns="53637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2060"/>
                </a:solidFill>
              </a:rPr>
              <a:t>UNECE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51" name="TextBox 86"/>
          <p:cNvSpPr txBox="1"/>
          <p:nvPr/>
        </p:nvSpPr>
        <p:spPr>
          <a:xfrm rot="16200000">
            <a:off x="-87853" y="5149164"/>
            <a:ext cx="1152128" cy="40009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107274" tIns="53637" rIns="107274" bIns="53637" rtlCol="0">
            <a:spAutoFit/>
          </a:bodyPr>
          <a:lstStyle/>
          <a:p>
            <a:pPr algn="ctr"/>
            <a:r>
              <a:rPr lang="en-GB" b="1" dirty="0" smtClean="0"/>
              <a:t>CHINA</a:t>
            </a:r>
            <a:endParaRPr lang="en-GB" b="1" dirty="0"/>
          </a:p>
        </p:txBody>
      </p:sp>
      <p:sp>
        <p:nvSpPr>
          <p:cNvPr id="58" name="TextBox 35"/>
          <p:cNvSpPr txBox="1"/>
          <p:nvPr/>
        </p:nvSpPr>
        <p:spPr>
          <a:xfrm>
            <a:off x="6609183" y="912592"/>
            <a:ext cx="1321583" cy="711869"/>
          </a:xfrm>
          <a:prstGeom prst="rect">
            <a:avLst/>
          </a:prstGeom>
          <a:solidFill>
            <a:srgbClr val="FFFF00"/>
          </a:solidFill>
          <a:ln w="127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25866" tIns="62932" rIns="125866" bIns="62932" rtlCol="0">
            <a:spAutoFit/>
          </a:bodyPr>
          <a:lstStyle/>
          <a:p>
            <a:pPr algn="ctr"/>
            <a:r>
              <a:rPr lang="en-GB" sz="1900" b="1" dirty="0">
                <a:solidFill>
                  <a:srgbClr val="002060"/>
                </a:solidFill>
              </a:rPr>
              <a:t>WP29 Nov 2020</a:t>
            </a:r>
          </a:p>
        </p:txBody>
      </p:sp>
      <p:sp>
        <p:nvSpPr>
          <p:cNvPr id="59" name="6-Point Star 77"/>
          <p:cNvSpPr/>
          <p:nvPr/>
        </p:nvSpPr>
        <p:spPr>
          <a:xfrm>
            <a:off x="5421052" y="1988841"/>
            <a:ext cx="312035" cy="333260"/>
          </a:xfrm>
          <a:prstGeom prst="star6">
            <a:avLst>
              <a:gd name="adj" fmla="val 22924"/>
              <a:gd name="hf" fmla="val 115470"/>
            </a:avLst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0" name="6-Point Star 77"/>
          <p:cNvSpPr/>
          <p:nvPr/>
        </p:nvSpPr>
        <p:spPr>
          <a:xfrm>
            <a:off x="4352934" y="3456967"/>
            <a:ext cx="312035" cy="333260"/>
          </a:xfrm>
          <a:prstGeom prst="star6">
            <a:avLst>
              <a:gd name="adj" fmla="val 22924"/>
              <a:gd name="hf" fmla="val 115470"/>
            </a:avLst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1" name="CasellaDiTesto 60"/>
          <p:cNvSpPr txBox="1"/>
          <p:nvPr/>
        </p:nvSpPr>
        <p:spPr>
          <a:xfrm>
            <a:off x="3548844" y="3813290"/>
            <a:ext cx="1204863" cy="693109"/>
          </a:xfrm>
          <a:prstGeom prst="rect">
            <a:avLst/>
          </a:prstGeom>
          <a:solidFill>
            <a:srgbClr val="FFFF00"/>
          </a:solidFill>
          <a:ln w="19050">
            <a:solidFill>
              <a:srgbClr val="0070C0"/>
            </a:solidFill>
          </a:ln>
        </p:spPr>
        <p:txBody>
          <a:bodyPr wrap="square" lIns="107287" tIns="53643" rIns="107287" bIns="53643" rtlCol="0">
            <a:spAutoFit/>
          </a:bodyPr>
          <a:lstStyle/>
          <a:p>
            <a:r>
              <a:rPr lang="it-IT" sz="1900" dirty="0"/>
              <a:t>GRE-83 </a:t>
            </a:r>
            <a:r>
              <a:rPr lang="it-IT" sz="1900" dirty="0" err="1"/>
              <a:t>deadline</a:t>
            </a:r>
            <a:endParaRPr lang="it-IT" sz="1900" dirty="0"/>
          </a:p>
        </p:txBody>
      </p:sp>
      <p:cxnSp>
        <p:nvCxnSpPr>
          <p:cNvPr id="62" name="Connecteur droit avec flèche 13"/>
          <p:cNvCxnSpPr/>
          <p:nvPr/>
        </p:nvCxnSpPr>
        <p:spPr>
          <a:xfrm flipV="1">
            <a:off x="4664969" y="2322102"/>
            <a:ext cx="912101" cy="1202909"/>
          </a:xfrm>
          <a:prstGeom prst="straightConnector1">
            <a:avLst/>
          </a:prstGeom>
          <a:solidFill>
            <a:schemeClr val="bg1"/>
          </a:solidFill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35"/>
          <p:cNvSpPr txBox="1"/>
          <p:nvPr/>
        </p:nvSpPr>
        <p:spPr>
          <a:xfrm>
            <a:off x="2678748" y="2492896"/>
            <a:ext cx="3522391" cy="850322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lIns="125822" tIns="62909" rIns="125822" bIns="62909" rtlCol="0">
            <a:spAutoFit/>
          </a:bodyPr>
          <a:lstStyle/>
          <a:p>
            <a:pPr algn="ctr"/>
            <a:r>
              <a:rPr lang="en-GB" sz="1900" b="1" dirty="0">
                <a:solidFill>
                  <a:srgbClr val="002060"/>
                </a:solidFill>
              </a:rPr>
              <a:t>Ongoing SLR Meetings</a:t>
            </a:r>
          </a:p>
          <a:p>
            <a:pPr algn="ctr"/>
            <a:r>
              <a:rPr lang="en-GB" sz="1400" i="1" dirty="0">
                <a:solidFill>
                  <a:srgbClr val="002060"/>
                </a:solidFill>
              </a:rPr>
              <a:t>Meetings to be synchronised with GRE sessions</a:t>
            </a:r>
          </a:p>
        </p:txBody>
      </p:sp>
      <p:sp>
        <p:nvSpPr>
          <p:cNvPr id="64" name="Freccia a destra 63"/>
          <p:cNvSpPr/>
          <p:nvPr/>
        </p:nvSpPr>
        <p:spPr>
          <a:xfrm rot="16200000">
            <a:off x="5536167" y="1917648"/>
            <a:ext cx="747581" cy="328825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  <p:cxnSp>
        <p:nvCxnSpPr>
          <p:cNvPr id="65" name="Connecteur droit avec flèche 13"/>
          <p:cNvCxnSpPr/>
          <p:nvPr/>
        </p:nvCxnSpPr>
        <p:spPr>
          <a:xfrm flipV="1">
            <a:off x="2007258" y="2155469"/>
            <a:ext cx="448050" cy="350691"/>
          </a:xfrm>
          <a:prstGeom prst="straightConnector1">
            <a:avLst/>
          </a:prstGeom>
          <a:solidFill>
            <a:schemeClr val="bg1"/>
          </a:solidFill>
          <a:ln w="127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10"/>
          <p:cNvSpPr>
            <a:spLocks noChangeArrowheads="1"/>
          </p:cNvSpPr>
          <p:nvPr/>
        </p:nvSpPr>
        <p:spPr bwMode="auto">
          <a:xfrm>
            <a:off x="685459" y="-27384"/>
            <a:ext cx="829799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b="1" dirty="0" err="1">
                <a:solidFill>
                  <a:srgbClr val="385D8A"/>
                </a:solidFill>
              </a:rPr>
              <a:t>Synchronisation</a:t>
            </a:r>
            <a:r>
              <a:rPr lang="en-US" altLang="en-US" b="1" dirty="0">
                <a:solidFill>
                  <a:srgbClr val="385D8A"/>
                </a:solidFill>
              </a:rPr>
              <a:t> with Chinese GB Standards</a:t>
            </a:r>
          </a:p>
        </p:txBody>
      </p:sp>
      <p:sp>
        <p:nvSpPr>
          <p:cNvPr id="81" name="TextBox 35"/>
          <p:cNvSpPr txBox="1"/>
          <p:nvPr/>
        </p:nvSpPr>
        <p:spPr>
          <a:xfrm>
            <a:off x="1442610" y="644691"/>
            <a:ext cx="4230470" cy="400709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107274" tIns="53637" rIns="107274" bIns="53637" rtlCol="0">
            <a:spAutoFit/>
          </a:bodyPr>
          <a:lstStyle/>
          <a:p>
            <a:pPr algn="ctr"/>
            <a:r>
              <a:rPr lang="en-GB" sz="1900" b="1" dirty="0">
                <a:solidFill>
                  <a:srgbClr val="00B050"/>
                </a:solidFill>
              </a:rPr>
              <a:t>Window of Opportunity</a:t>
            </a:r>
          </a:p>
        </p:txBody>
      </p:sp>
      <p:sp>
        <p:nvSpPr>
          <p:cNvPr id="82" name="TextBox 26"/>
          <p:cNvSpPr txBox="1"/>
          <p:nvPr/>
        </p:nvSpPr>
        <p:spPr>
          <a:xfrm>
            <a:off x="3342277" y="1085298"/>
            <a:ext cx="576064" cy="539185"/>
          </a:xfrm>
          <a:prstGeom prst="rect">
            <a:avLst/>
          </a:prstGeom>
          <a:noFill/>
          <a:ln>
            <a:noFill/>
          </a:ln>
        </p:spPr>
        <p:txBody>
          <a:bodyPr wrap="square" lIns="107249" tIns="53625" rIns="107249" bIns="53625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GRE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80</a:t>
            </a:r>
          </a:p>
        </p:txBody>
      </p:sp>
      <p:sp>
        <p:nvSpPr>
          <p:cNvPr id="83" name="TextBox 26"/>
          <p:cNvSpPr txBox="1"/>
          <p:nvPr/>
        </p:nvSpPr>
        <p:spPr>
          <a:xfrm>
            <a:off x="4102630" y="1098101"/>
            <a:ext cx="576064" cy="539185"/>
          </a:xfrm>
          <a:prstGeom prst="rect">
            <a:avLst/>
          </a:prstGeom>
          <a:noFill/>
          <a:ln>
            <a:noFill/>
          </a:ln>
        </p:spPr>
        <p:txBody>
          <a:bodyPr wrap="square" lIns="107249" tIns="53625" rIns="107249" bIns="53625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GRE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81</a:t>
            </a:r>
          </a:p>
        </p:txBody>
      </p:sp>
      <p:sp>
        <p:nvSpPr>
          <p:cNvPr id="84" name="TextBox 26"/>
          <p:cNvSpPr txBox="1"/>
          <p:nvPr/>
        </p:nvSpPr>
        <p:spPr>
          <a:xfrm>
            <a:off x="4966725" y="1098101"/>
            <a:ext cx="576064" cy="539185"/>
          </a:xfrm>
          <a:prstGeom prst="rect">
            <a:avLst/>
          </a:prstGeom>
          <a:noFill/>
          <a:ln>
            <a:noFill/>
          </a:ln>
        </p:spPr>
        <p:txBody>
          <a:bodyPr wrap="square" lIns="107249" tIns="53625" rIns="107249" bIns="53625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2060"/>
                </a:solidFill>
              </a:rPr>
              <a:t>GRE</a:t>
            </a:r>
          </a:p>
          <a:p>
            <a:pPr algn="ctr"/>
            <a:r>
              <a:rPr lang="en-GB" sz="1400" b="1" dirty="0">
                <a:solidFill>
                  <a:srgbClr val="002060"/>
                </a:solidFill>
              </a:rPr>
              <a:t>82</a:t>
            </a:r>
          </a:p>
        </p:txBody>
      </p:sp>
      <p:sp>
        <p:nvSpPr>
          <p:cNvPr id="93" name="Rettangolo 92"/>
          <p:cNvSpPr/>
          <p:nvPr/>
        </p:nvSpPr>
        <p:spPr>
          <a:xfrm>
            <a:off x="1442609" y="653028"/>
            <a:ext cx="4230471" cy="1746385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319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9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279026" y="852555"/>
            <a:ext cx="5664074" cy="43248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107287" tIns="53643" rIns="107287" bIns="53643">
            <a:spAutoFit/>
          </a:bodyPr>
          <a:lstStyle/>
          <a:p>
            <a:pPr marL="542925" fontAlgn="base">
              <a:spcBef>
                <a:spcPct val="50000"/>
              </a:spcBef>
              <a:spcAft>
                <a:spcPct val="0"/>
              </a:spcAft>
            </a:pPr>
            <a:r>
              <a:rPr lang="it-IT" b="1" dirty="0" smtClean="0">
                <a:cs typeface="Tahoma" pitchFamily="34" charset="0"/>
              </a:rPr>
              <a:t>23 </a:t>
            </a:r>
            <a:r>
              <a:rPr lang="it-IT" b="1" dirty="0" err="1" smtClean="0">
                <a:cs typeface="Tahoma" pitchFamily="34" charset="0"/>
              </a:rPr>
              <a:t>meetings</a:t>
            </a:r>
            <a:r>
              <a:rPr lang="it-IT" b="1" dirty="0" smtClean="0">
                <a:cs typeface="Tahoma" pitchFamily="34" charset="0"/>
              </a:rPr>
              <a:t> </a:t>
            </a:r>
            <a:r>
              <a:rPr lang="it-IT" b="1" dirty="0" err="1" smtClean="0">
                <a:cs typeface="Tahoma" pitchFamily="34" charset="0"/>
              </a:rPr>
              <a:t>held</a:t>
            </a:r>
            <a:r>
              <a:rPr lang="it-IT" b="1" dirty="0" smtClean="0">
                <a:cs typeface="Tahoma" pitchFamily="34" charset="0"/>
              </a:rPr>
              <a:t> </a:t>
            </a:r>
            <a:r>
              <a:rPr lang="it-IT" b="1" dirty="0" err="1" smtClean="0">
                <a:cs typeface="Tahoma" pitchFamily="34" charset="0"/>
              </a:rPr>
              <a:t>until</a:t>
            </a:r>
            <a:r>
              <a:rPr lang="it-IT" b="1" dirty="0" smtClean="0">
                <a:cs typeface="Tahoma" pitchFamily="34" charset="0"/>
              </a:rPr>
              <a:t> </a:t>
            </a:r>
            <a:r>
              <a:rPr lang="it-IT" b="1" dirty="0" err="1" smtClean="0">
                <a:cs typeface="Tahoma" pitchFamily="34" charset="0"/>
              </a:rPr>
              <a:t>now</a:t>
            </a:r>
            <a:r>
              <a:rPr lang="it-IT" dirty="0" smtClean="0">
                <a:cs typeface="Tahoma" pitchFamily="34" charset="0"/>
              </a:rPr>
              <a:t>: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i="1" dirty="0">
                <a:cs typeface="Tahoma" pitchFamily="34" charset="0"/>
              </a:rPr>
              <a:t>11 </a:t>
            </a:r>
            <a:r>
              <a:rPr lang="it-IT" i="1" dirty="0" err="1">
                <a:cs typeface="Tahoma" pitchFamily="34" charset="0"/>
              </a:rPr>
              <a:t>September</a:t>
            </a:r>
            <a:r>
              <a:rPr lang="it-IT" i="1" dirty="0">
                <a:cs typeface="Tahoma" pitchFamily="34" charset="0"/>
              </a:rPr>
              <a:t> 2014 in </a:t>
            </a:r>
            <a:r>
              <a:rPr lang="it-IT" i="1" dirty="0" err="1">
                <a:cs typeface="Tahoma" pitchFamily="34" charset="0"/>
              </a:rPr>
              <a:t>Brussels</a:t>
            </a:r>
            <a:r>
              <a:rPr lang="it-IT" i="1" dirty="0">
                <a:cs typeface="Tahoma" pitchFamily="34" charset="0"/>
              </a:rPr>
              <a:t>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i="1" dirty="0">
                <a:cs typeface="Tahoma" pitchFamily="34" charset="0"/>
              </a:rPr>
              <a:t>23 </a:t>
            </a:r>
            <a:r>
              <a:rPr lang="it-IT" i="1" dirty="0" err="1">
                <a:cs typeface="Tahoma" pitchFamily="34" charset="0"/>
              </a:rPr>
              <a:t>October</a:t>
            </a:r>
            <a:r>
              <a:rPr lang="it-IT" i="1" dirty="0">
                <a:cs typeface="Tahoma" pitchFamily="34" charset="0"/>
              </a:rPr>
              <a:t> 2014 in Geneva (CH)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i="1" dirty="0">
                <a:cs typeface="Tahoma" pitchFamily="34" charset="0"/>
              </a:rPr>
              <a:t>14 </a:t>
            </a:r>
            <a:r>
              <a:rPr lang="it-IT" i="1" dirty="0" err="1">
                <a:cs typeface="Tahoma" pitchFamily="34" charset="0"/>
              </a:rPr>
              <a:t>January</a:t>
            </a:r>
            <a:r>
              <a:rPr lang="it-IT" i="1" dirty="0">
                <a:cs typeface="Tahoma" pitchFamily="34" charset="0"/>
              </a:rPr>
              <a:t> 2015 in </a:t>
            </a:r>
            <a:r>
              <a:rPr lang="it-IT" i="1" dirty="0" err="1">
                <a:cs typeface="Tahoma" pitchFamily="34" charset="0"/>
              </a:rPr>
              <a:t>Brussels</a:t>
            </a:r>
            <a:r>
              <a:rPr lang="it-IT" i="1" dirty="0">
                <a:cs typeface="Tahoma" pitchFamily="34" charset="0"/>
              </a:rPr>
              <a:t>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i="1" dirty="0">
                <a:cs typeface="Tahoma" pitchFamily="34" charset="0"/>
              </a:rPr>
              <a:t>13 April 2015 in Geneva (CH)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i="1" dirty="0">
                <a:cs typeface="Tahoma" pitchFamily="34" charset="0"/>
              </a:rPr>
              <a:t>13 </a:t>
            </a:r>
            <a:r>
              <a:rPr lang="en-US" i="1" dirty="0">
                <a:cs typeface="Tahoma" pitchFamily="34" charset="0"/>
              </a:rPr>
              <a:t>October 2015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r>
              <a:rPr lang="it-IT" i="1" dirty="0">
                <a:cs typeface="Tahoma" pitchFamily="34" charset="0"/>
              </a:rPr>
              <a:t>5-6 </a:t>
            </a:r>
            <a:r>
              <a:rPr lang="it-IT" i="1" dirty="0" err="1">
                <a:cs typeface="Tahoma" pitchFamily="34" charset="0"/>
              </a:rPr>
              <a:t>November</a:t>
            </a:r>
            <a:r>
              <a:rPr lang="it-IT" i="1" dirty="0">
                <a:cs typeface="Tahoma" pitchFamily="34" charset="0"/>
              </a:rPr>
              <a:t> 2015 </a:t>
            </a:r>
            <a:r>
              <a:rPr lang="en-US" i="1" dirty="0">
                <a:cs typeface="Tahoma" pitchFamily="34" charset="0"/>
              </a:rPr>
              <a:t>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r>
              <a:rPr lang="en-US" i="1" dirty="0">
                <a:cs typeface="Tahoma" pitchFamily="34" charset="0"/>
              </a:rPr>
              <a:t>15-16 December 2015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r>
              <a:rPr lang="en-US" i="1" dirty="0">
                <a:cs typeface="Tahoma" pitchFamily="34" charset="0"/>
              </a:rPr>
              <a:t>13-14 January 2016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9"/>
            </a:pPr>
            <a:r>
              <a:rPr lang="en-US" i="1" dirty="0">
                <a:cs typeface="Tahoma" pitchFamily="34" charset="0"/>
              </a:rPr>
              <a:t>29 February &amp; 1 March 2016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9"/>
            </a:pPr>
            <a:r>
              <a:rPr lang="en-US" i="1" dirty="0">
                <a:cs typeface="Tahoma" pitchFamily="34" charset="0"/>
              </a:rPr>
              <a:t>14-15 April 2016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9"/>
            </a:pPr>
            <a:r>
              <a:rPr lang="en-US" i="1" dirty="0">
                <a:cs typeface="Tahoma" pitchFamily="34" charset="0"/>
              </a:rPr>
              <a:t>9-10 June 2016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/>
            </a:pPr>
            <a:endParaRPr lang="en-US" i="1" dirty="0">
              <a:cs typeface="Tahoma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3254" y="68628"/>
            <a:ext cx="9479492" cy="5392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7287" tIns="53643" rIns="107287" bIns="5364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rgbClr val="385D8A"/>
                </a:solidFill>
                <a:latin typeface="Tahoma" pitchFamily="34" charset="0"/>
              </a:rPr>
              <a:t>Workload and meeting pace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938555" y="1160614"/>
            <a:ext cx="5199021" cy="39965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lIns="107287" tIns="53643" rIns="107287" bIns="53643">
            <a:spAutoFit/>
          </a:bodyPr>
          <a:lstStyle/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5-7 September 2016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5-7 October 2016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5-7 December 2016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21-23 February 2017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22-24 March 2017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16-18 May 2017 in Tokyo (JP)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it-IT" i="1" dirty="0">
                <a:cs typeface="Tahoma" pitchFamily="34" charset="0"/>
              </a:rPr>
              <a:t>13-15 </a:t>
            </a:r>
            <a:r>
              <a:rPr lang="it-IT" i="1" dirty="0" err="1">
                <a:cs typeface="Tahoma" pitchFamily="34" charset="0"/>
              </a:rPr>
              <a:t>June</a:t>
            </a:r>
            <a:r>
              <a:rPr lang="it-IT" i="1" dirty="0">
                <a:cs typeface="Tahoma" pitchFamily="34" charset="0"/>
              </a:rPr>
              <a:t> 2017 </a:t>
            </a:r>
            <a:r>
              <a:rPr lang="en-US" i="1" dirty="0">
                <a:cs typeface="Tahoma" pitchFamily="34" charset="0"/>
              </a:rPr>
              <a:t>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it-IT" i="1" dirty="0">
                <a:cs typeface="Tahoma" pitchFamily="34" charset="0"/>
              </a:rPr>
              <a:t>12-14 </a:t>
            </a:r>
            <a:r>
              <a:rPr lang="it-IT" i="1" dirty="0" err="1">
                <a:cs typeface="Tahoma" pitchFamily="34" charset="0"/>
              </a:rPr>
              <a:t>July</a:t>
            </a:r>
            <a:r>
              <a:rPr lang="it-IT" i="1" dirty="0">
                <a:cs typeface="Tahoma" pitchFamily="34" charset="0"/>
              </a:rPr>
              <a:t> 2017 </a:t>
            </a:r>
            <a:r>
              <a:rPr lang="en-US" i="1" dirty="0">
                <a:cs typeface="Tahoma" pitchFamily="34" charset="0"/>
              </a:rPr>
              <a:t>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it-IT" i="1" dirty="0">
                <a:cs typeface="Tahoma" pitchFamily="34" charset="0"/>
              </a:rPr>
              <a:t>4-6 </a:t>
            </a:r>
            <a:r>
              <a:rPr lang="it-IT" i="1" dirty="0" err="1">
                <a:cs typeface="Tahoma" pitchFamily="34" charset="0"/>
              </a:rPr>
              <a:t>October</a:t>
            </a:r>
            <a:r>
              <a:rPr lang="it-IT" i="1" dirty="0">
                <a:cs typeface="Tahoma" pitchFamily="34" charset="0"/>
              </a:rPr>
              <a:t> 2017 </a:t>
            </a:r>
            <a:r>
              <a:rPr lang="en-US" i="1" dirty="0">
                <a:cs typeface="Tahoma" pitchFamily="34" charset="0"/>
              </a:rPr>
              <a:t>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18-21 December 2017 in Brussels (BE)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29 Jan / 1 Feb 2018 in Shenzhen (CN</a:t>
            </a:r>
            <a:r>
              <a:rPr lang="en-US" i="1" dirty="0" smtClean="0">
                <a:cs typeface="Tahoma" pitchFamily="34" charset="0"/>
              </a:rPr>
              <a:t>)</a:t>
            </a:r>
          </a:p>
          <a:p>
            <a:pPr marL="1154821" lvl="1" indent="-627701" fontAlgn="base">
              <a:spcBef>
                <a:spcPts val="352"/>
              </a:spcBef>
              <a:spcAft>
                <a:spcPct val="0"/>
              </a:spcAft>
              <a:buFont typeface="+mj-lt"/>
              <a:buAutoNum type="romanUcPeriod" startAt="12"/>
            </a:pPr>
            <a:r>
              <a:rPr lang="en-US" i="1" dirty="0">
                <a:cs typeface="Tahoma" pitchFamily="34" charset="0"/>
              </a:rPr>
              <a:t>4-6 April 2018 in Brussels (BE</a:t>
            </a:r>
            <a:r>
              <a:rPr lang="en-US" i="1" dirty="0" smtClean="0">
                <a:cs typeface="Tahoma" pitchFamily="34" charset="0"/>
              </a:rPr>
              <a:t>)</a:t>
            </a:r>
          </a:p>
        </p:txBody>
      </p:sp>
      <p:sp>
        <p:nvSpPr>
          <p:cNvPr id="2" name="Rettangolo 1"/>
          <p:cNvSpPr/>
          <p:nvPr/>
        </p:nvSpPr>
        <p:spPr>
          <a:xfrm>
            <a:off x="4172913" y="5421673"/>
            <a:ext cx="5463051" cy="1031663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r" fontAlgn="base">
              <a:spcAft>
                <a:spcPct val="0"/>
              </a:spcAft>
            </a:pPr>
            <a:r>
              <a:rPr lang="en-GB" sz="2000" b="1" dirty="0">
                <a:cs typeface="Tahoma" pitchFamily="34" charset="0"/>
              </a:rPr>
              <a:t>Next meetings:</a:t>
            </a:r>
          </a:p>
          <a:p>
            <a:pPr algn="r" fontAlgn="base">
              <a:spcAft>
                <a:spcPct val="0"/>
              </a:spcAft>
            </a:pPr>
            <a:r>
              <a:rPr lang="en-GB" sz="2000" b="1" dirty="0" smtClean="0">
                <a:cs typeface="Tahoma" pitchFamily="34" charset="0"/>
              </a:rPr>
              <a:t>SLR-24 </a:t>
            </a:r>
            <a:r>
              <a:rPr lang="en-GB" sz="2000" dirty="0">
                <a:cs typeface="Tahoma" pitchFamily="34" charset="0"/>
              </a:rPr>
              <a:t>on </a:t>
            </a:r>
            <a:r>
              <a:rPr lang="en-US" sz="2000" dirty="0">
                <a:cs typeface="Tahoma" pitchFamily="34" charset="0"/>
              </a:rPr>
              <a:t>30 May / 1 June 2018 in Brussels (BE</a:t>
            </a:r>
            <a:r>
              <a:rPr lang="en-US" sz="2000" dirty="0" smtClean="0">
                <a:cs typeface="Tahoma" pitchFamily="34" charset="0"/>
              </a:rPr>
              <a:t>)</a:t>
            </a:r>
          </a:p>
          <a:p>
            <a:pPr algn="r" fontAlgn="base">
              <a:spcAft>
                <a:spcPct val="0"/>
              </a:spcAft>
            </a:pPr>
            <a:r>
              <a:rPr lang="en-US" sz="2000" b="1" dirty="0">
                <a:cs typeface="Tahoma" pitchFamily="34" charset="0"/>
              </a:rPr>
              <a:t>SLR-25 </a:t>
            </a:r>
            <a:r>
              <a:rPr lang="en-US" sz="2000" dirty="0">
                <a:cs typeface="Tahoma" pitchFamily="34" charset="0"/>
              </a:rPr>
              <a:t>on 24-26 September </a:t>
            </a:r>
            <a:r>
              <a:rPr lang="en-US" sz="2000" dirty="0" smtClean="0">
                <a:cs typeface="Tahoma" pitchFamily="34" charset="0"/>
              </a:rPr>
              <a:t>2018 in Brussels (BE)</a:t>
            </a:r>
            <a:endParaRPr lang="en-US" sz="2000" dirty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85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/>
          <p:nvPr/>
        </p:nvSpPr>
        <p:spPr>
          <a:xfrm>
            <a:off x="128464" y="936764"/>
            <a:ext cx="4590510" cy="668035"/>
          </a:xfrm>
          <a:prstGeom prst="rect">
            <a:avLst/>
          </a:prstGeom>
          <a:solidFill>
            <a:srgbClr val="92D050"/>
          </a:solidFill>
          <a:ln w="38100">
            <a:noFill/>
          </a:ln>
        </p:spPr>
        <p:txBody>
          <a:bodyPr wrap="square" lIns="91429" tIns="45715" rIns="91429" bIns="45715" rtlCol="0">
            <a:noAutofit/>
          </a:bodyPr>
          <a:lstStyle/>
          <a:p>
            <a:pPr algn="ctr"/>
            <a:r>
              <a:rPr lang="en-GB" sz="1600" b="1" dirty="0"/>
              <a:t>STAGE 1</a:t>
            </a:r>
          </a:p>
          <a:p>
            <a:pPr algn="ctr"/>
            <a:r>
              <a:rPr lang="en-GB" sz="1600" b="1" dirty="0"/>
              <a:t>“Editorial simplification”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187026" y="934956"/>
            <a:ext cx="4590510" cy="6698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</a:ln>
        </p:spPr>
        <p:txBody>
          <a:bodyPr wrap="square" lIns="91429" tIns="45715" rIns="91429" bIns="45715" rtlCol="0">
            <a:noAutofit/>
          </a:bodyPr>
          <a:lstStyle/>
          <a:p>
            <a:pPr algn="ctr"/>
            <a:r>
              <a:rPr lang="en-GB" sz="1600" b="1" dirty="0"/>
              <a:t>STAGE 2</a:t>
            </a:r>
          </a:p>
          <a:p>
            <a:pPr algn="ctr"/>
            <a:r>
              <a:rPr lang="en-GB" sz="1600" b="1" dirty="0"/>
              <a:t>“Performance based / Technology neutral”</a:t>
            </a:r>
          </a:p>
        </p:txBody>
      </p:sp>
      <p:sp>
        <p:nvSpPr>
          <p:cNvPr id="72" name="Rectangle 10"/>
          <p:cNvSpPr>
            <a:spLocks noChangeArrowheads="1"/>
          </p:cNvSpPr>
          <p:nvPr/>
        </p:nvSpPr>
        <p:spPr bwMode="auto">
          <a:xfrm>
            <a:off x="685459" y="64673"/>
            <a:ext cx="829799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en-US" b="1" dirty="0" err="1">
                <a:solidFill>
                  <a:srgbClr val="385D8A"/>
                </a:solidFill>
              </a:rPr>
              <a:t>Simplification</a:t>
            </a:r>
            <a:r>
              <a:rPr lang="it-IT" altLang="en-US" b="1" dirty="0">
                <a:solidFill>
                  <a:srgbClr val="385D8A"/>
                </a:solidFill>
              </a:rPr>
              <a:t> to be </a:t>
            </a:r>
            <a:r>
              <a:rPr lang="it-IT" altLang="en-US" b="1" dirty="0" err="1">
                <a:solidFill>
                  <a:srgbClr val="385D8A"/>
                </a:solidFill>
              </a:rPr>
              <a:t>delivered</a:t>
            </a:r>
            <a:r>
              <a:rPr lang="it-IT" altLang="en-US" b="1" dirty="0">
                <a:solidFill>
                  <a:srgbClr val="385D8A"/>
                </a:solidFill>
              </a:rPr>
              <a:t> in </a:t>
            </a:r>
            <a:r>
              <a:rPr lang="it-IT" altLang="en-US" b="1" dirty="0" err="1">
                <a:solidFill>
                  <a:srgbClr val="385D8A"/>
                </a:solidFill>
              </a:rPr>
              <a:t>two</a:t>
            </a:r>
            <a:r>
              <a:rPr lang="it-IT" altLang="en-US" b="1" dirty="0">
                <a:solidFill>
                  <a:srgbClr val="385D8A"/>
                </a:solidFill>
              </a:rPr>
              <a:t> </a:t>
            </a:r>
            <a:r>
              <a:rPr lang="it-IT" altLang="en-US" b="1" dirty="0" err="1">
                <a:solidFill>
                  <a:srgbClr val="385D8A"/>
                </a:solidFill>
              </a:rPr>
              <a:t>stages</a:t>
            </a:r>
            <a:endParaRPr lang="it-IT" altLang="en-US" b="1" dirty="0">
              <a:solidFill>
                <a:srgbClr val="385D8A"/>
              </a:solidFill>
            </a:endParaRPr>
          </a:p>
        </p:txBody>
      </p:sp>
      <p:sp>
        <p:nvSpPr>
          <p:cNvPr id="4" name="Callout con freccia in giù 3"/>
          <p:cNvSpPr/>
          <p:nvPr/>
        </p:nvSpPr>
        <p:spPr>
          <a:xfrm>
            <a:off x="5187026" y="1700808"/>
            <a:ext cx="4590510" cy="1248139"/>
          </a:xfrm>
          <a:prstGeom prst="downArrowCallout">
            <a:avLst>
              <a:gd name="adj1" fmla="val 16797"/>
              <a:gd name="adj2" fmla="val 25000"/>
              <a:gd name="adj3" fmla="val 19531"/>
              <a:gd name="adj4" fmla="val 72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sz="1600" b="1" dirty="0"/>
              <a:t>REWRITE THE </a:t>
            </a:r>
            <a:r>
              <a:rPr lang="en-US" sz="1600" b="1" u="sng" dirty="0"/>
              <a:t>NEW REGULATIONS</a:t>
            </a:r>
            <a:r>
              <a:rPr lang="en-US" sz="1600" b="1" dirty="0"/>
              <a:t> WITH UPDATED PERFORMANCE BASED TECHNICAL REQUIREMENTS</a:t>
            </a:r>
          </a:p>
          <a:p>
            <a:pPr algn="ctr"/>
            <a:r>
              <a:rPr lang="en-US" sz="1600" b="1" u="sng" dirty="0"/>
              <a:t>SUITABLE FOR THE FUTURE</a:t>
            </a:r>
          </a:p>
        </p:txBody>
      </p:sp>
      <p:sp>
        <p:nvSpPr>
          <p:cNvPr id="16" name="Callout con freccia in giù 15"/>
          <p:cNvSpPr/>
          <p:nvPr/>
        </p:nvSpPr>
        <p:spPr>
          <a:xfrm>
            <a:off x="132409" y="1700808"/>
            <a:ext cx="4586565" cy="1248139"/>
          </a:xfrm>
          <a:prstGeom prst="downArrowCallout">
            <a:avLst>
              <a:gd name="adj1" fmla="val 19455"/>
              <a:gd name="adj2" fmla="val 25000"/>
              <a:gd name="adj3" fmla="val 25000"/>
              <a:gd name="adj4" fmla="val 573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sz="1900" b="1" dirty="0">
                <a:solidFill>
                  <a:schemeClr val="tx1"/>
                </a:solidFill>
              </a:rPr>
              <a:t>REDUCE 41 UN REGULATIONS TO </a:t>
            </a:r>
          </a:p>
          <a:p>
            <a:pPr algn="ctr"/>
            <a:r>
              <a:rPr lang="en-US" sz="1900" b="1" dirty="0">
                <a:solidFill>
                  <a:schemeClr val="tx1"/>
                </a:solidFill>
              </a:rPr>
              <a:t>14 + 1 RESOLUTION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025347"/>
              </p:ext>
            </p:extLst>
          </p:nvPr>
        </p:nvGraphicFramePr>
        <p:xfrm>
          <a:off x="206473" y="3140968"/>
          <a:ext cx="4590510" cy="24688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590510"/>
              </a:tblGrid>
              <a:tr h="711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 a structure that limits to a minimum the number of parallel amendments </a:t>
                      </a:r>
                      <a:r>
                        <a:rPr lang="en-GB" altLang="ja-JP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necessary to achieve a regulatory change</a:t>
                      </a:r>
                      <a:endParaRPr lang="en-GB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Reduce the number of active/non-frozen regulations</a:t>
                      </a:r>
                      <a:endParaRPr lang="en-GB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Reduce the administrative burden (caused by maintenance of Regulations) 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 the Contracting Parties, the UNECE secretariat (and associated UN services) and the affected industrial sector</a:t>
                      </a:r>
                      <a:endParaRPr lang="en-GB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744940"/>
              </p:ext>
            </p:extLst>
          </p:nvPr>
        </p:nvGraphicFramePr>
        <p:xfrm>
          <a:off x="5109017" y="3140968"/>
          <a:ext cx="4590510" cy="32918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590510"/>
              </a:tblGrid>
              <a:tr h="579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600" b="0" dirty="0" smtClean="0">
                          <a:solidFill>
                            <a:schemeClr val="tx1"/>
                          </a:solidFill>
                        </a:rPr>
                        <a:t>Reduce ambiguity in the provisions to provide </a:t>
                      </a:r>
                      <a:r>
                        <a:rPr lang="en-GB" altLang="ja-JP" sz="1600" b="1" dirty="0" smtClean="0">
                          <a:solidFill>
                            <a:schemeClr val="tx1"/>
                          </a:solidFill>
                        </a:rPr>
                        <a:t>consistent interpretation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1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600" dirty="0" smtClean="0">
                          <a:solidFill>
                            <a:schemeClr val="tx1"/>
                          </a:solidFill>
                        </a:rPr>
                        <a:t>Define the essential requirements in </a:t>
                      </a:r>
                      <a:r>
                        <a:rPr lang="en-GB" altLang="ja-JP" sz="1600" b="1" dirty="0" smtClean="0">
                          <a:solidFill>
                            <a:schemeClr val="tx1"/>
                          </a:solidFill>
                        </a:rPr>
                        <a:t>performance (technology neutral) terms to provide opportunities for innovation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13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600" dirty="0" smtClean="0"/>
                        <a:t>Dete</a:t>
                      </a:r>
                      <a:r>
                        <a:rPr lang="en-GB" altLang="ja-JP" sz="1600" b="1" dirty="0" smtClean="0"/>
                        <a:t>rmine whether the current regulatory text presents barriers to innovation and whether safety considerations are addressed</a:t>
                      </a:r>
                      <a:endParaRPr lang="en-GB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ja-JP" sz="1600" dirty="0" smtClean="0"/>
                        <a:t>Develop, as far as possible, </a:t>
                      </a:r>
                      <a:r>
                        <a:rPr lang="en-GB" altLang="ja-JP" sz="1600" b="1" dirty="0" smtClean="0"/>
                        <a:t>performance-based and technology-neutral requirements to ensure freedom for technical innovation within a framework of safety principles</a:t>
                      </a:r>
                      <a:endParaRPr lang="en-GB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28462" y="3045885"/>
            <a:ext cx="4746529" cy="326343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5027293" y="3045884"/>
            <a:ext cx="4746529" cy="347945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58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9" grpId="0" animBg="1"/>
      <p:bldP spid="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/>
        </p:nvSpPr>
        <p:spPr>
          <a:xfrm>
            <a:off x="56456" y="675957"/>
            <a:ext cx="1868717" cy="34563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Abgerundetes Rechteck 8"/>
          <p:cNvSpPr/>
          <p:nvPr/>
        </p:nvSpPr>
        <p:spPr>
          <a:xfrm>
            <a:off x="128464" y="4869160"/>
            <a:ext cx="1944216" cy="11521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Box 6"/>
          <p:cNvSpPr txBox="1"/>
          <p:nvPr/>
        </p:nvSpPr>
        <p:spPr>
          <a:xfrm>
            <a:off x="3836876" y="116632"/>
            <a:ext cx="5652629" cy="3580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lIns="87915" tIns="43958" rIns="87915" bIns="43958" rtlCol="0">
            <a:spAutoFit/>
          </a:bodyPr>
          <a:lstStyle/>
          <a:p>
            <a:pPr algn="r">
              <a:lnSpc>
                <a:spcPts val="2077"/>
              </a:lnSpc>
              <a:spcAft>
                <a:spcPts val="577"/>
              </a:spcAft>
            </a:pPr>
            <a:r>
              <a:rPr lang="en-GB" sz="2300" dirty="0" smtClean="0"/>
              <a:t>GRE Regulations after Stage 1 of simplification</a:t>
            </a:r>
            <a:endParaRPr lang="en-GB" sz="2300" dirty="0"/>
          </a:p>
        </p:txBody>
      </p:sp>
      <p:sp>
        <p:nvSpPr>
          <p:cNvPr id="6" name="Pfeil nach unten 5"/>
          <p:cNvSpPr/>
          <p:nvPr/>
        </p:nvSpPr>
        <p:spPr>
          <a:xfrm>
            <a:off x="380492" y="4221088"/>
            <a:ext cx="129614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56456" y="4797152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R xxx </a:t>
            </a:r>
          </a:p>
          <a:p>
            <a:pPr algn="ctr"/>
            <a:r>
              <a:rPr lang="de-DE" sz="2000" b="1" dirty="0" smtClean="0"/>
              <a:t>(NEW 1)</a:t>
            </a:r>
          </a:p>
          <a:p>
            <a:pPr algn="ctr"/>
            <a:r>
              <a:rPr lang="de-DE" sz="2000" b="1" dirty="0" smtClean="0"/>
              <a:t>Light </a:t>
            </a:r>
            <a:r>
              <a:rPr lang="de-DE" sz="2000" b="1" dirty="0" err="1" smtClean="0"/>
              <a:t>Signalling</a:t>
            </a:r>
            <a:r>
              <a:rPr lang="de-DE" sz="2000" b="1" dirty="0" smtClean="0"/>
              <a:t> Devices</a:t>
            </a:r>
            <a:endParaRPr lang="de-DE" sz="2000" b="1" dirty="0"/>
          </a:p>
        </p:txBody>
      </p:sp>
      <p:sp>
        <p:nvSpPr>
          <p:cNvPr id="10" name="Abgerundetes Rechteck 9"/>
          <p:cNvSpPr/>
          <p:nvPr/>
        </p:nvSpPr>
        <p:spPr>
          <a:xfrm>
            <a:off x="2288704" y="4869160"/>
            <a:ext cx="1944216" cy="11521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Pfeil nach unten 10"/>
          <p:cNvSpPr/>
          <p:nvPr/>
        </p:nvSpPr>
        <p:spPr>
          <a:xfrm>
            <a:off x="2540732" y="4221088"/>
            <a:ext cx="129614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2216696" y="4797152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R xxx </a:t>
            </a:r>
          </a:p>
          <a:p>
            <a:pPr algn="ctr"/>
            <a:r>
              <a:rPr lang="de-DE" sz="2000" b="1" dirty="0" smtClean="0"/>
              <a:t>(NEW 2)</a:t>
            </a:r>
          </a:p>
          <a:p>
            <a:pPr algn="ctr"/>
            <a:r>
              <a:rPr lang="de-DE" sz="2000" b="1" dirty="0" smtClean="0"/>
              <a:t>Road </a:t>
            </a:r>
            <a:r>
              <a:rPr lang="de-DE" sz="2000" b="1" dirty="0"/>
              <a:t>I</a:t>
            </a:r>
            <a:r>
              <a:rPr lang="de-DE" sz="2000" b="1" dirty="0" smtClean="0"/>
              <a:t>llumination Devices</a:t>
            </a:r>
            <a:endParaRPr lang="de-DE" sz="20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4527748" y="4869160"/>
            <a:ext cx="1944216" cy="11521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unten 13"/>
          <p:cNvSpPr/>
          <p:nvPr/>
        </p:nvSpPr>
        <p:spPr>
          <a:xfrm>
            <a:off x="4779776" y="4221088"/>
            <a:ext cx="129614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4455740" y="4791886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R xxx </a:t>
            </a:r>
          </a:p>
          <a:p>
            <a:pPr algn="ctr"/>
            <a:r>
              <a:rPr lang="de-DE" sz="2000" b="1" dirty="0" smtClean="0"/>
              <a:t>(NEW 3)</a:t>
            </a:r>
          </a:p>
          <a:p>
            <a:pPr algn="ctr"/>
            <a:r>
              <a:rPr lang="de-DE" sz="2000" b="1" dirty="0" smtClean="0"/>
              <a:t>Retro-</a:t>
            </a:r>
            <a:r>
              <a:rPr lang="de-DE" sz="2000" b="1" dirty="0" err="1" smtClean="0"/>
              <a:t>Reflective</a:t>
            </a:r>
            <a:r>
              <a:rPr lang="de-DE" sz="2000" b="1" dirty="0" smtClean="0"/>
              <a:t> Devices</a:t>
            </a:r>
            <a:endParaRPr lang="de-DE" sz="2000" b="1" dirty="0"/>
          </a:p>
        </p:txBody>
      </p:sp>
      <p:sp>
        <p:nvSpPr>
          <p:cNvPr id="17" name="Rechteck 16"/>
          <p:cNvSpPr/>
          <p:nvPr/>
        </p:nvSpPr>
        <p:spPr>
          <a:xfrm>
            <a:off x="2072680" y="693851"/>
            <a:ext cx="2247542" cy="34384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4448944" y="686155"/>
            <a:ext cx="1980220" cy="34461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Abgerundetes Rechteck 18"/>
          <p:cNvSpPr/>
          <p:nvPr/>
        </p:nvSpPr>
        <p:spPr>
          <a:xfrm>
            <a:off x="7401272" y="4858963"/>
            <a:ext cx="1944216" cy="115212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unten 19"/>
          <p:cNvSpPr/>
          <p:nvPr/>
        </p:nvSpPr>
        <p:spPr>
          <a:xfrm>
            <a:off x="7653300" y="4210891"/>
            <a:ext cx="129614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/>
          <p:cNvSpPr txBox="1"/>
          <p:nvPr/>
        </p:nvSpPr>
        <p:spPr>
          <a:xfrm>
            <a:off x="7331153" y="4834862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NOT ON SLR AGENDA FOR STAGE 1</a:t>
            </a:r>
            <a:endParaRPr lang="de-DE" sz="2400" dirty="0"/>
          </a:p>
        </p:txBody>
      </p:sp>
      <p:sp>
        <p:nvSpPr>
          <p:cNvPr id="22" name="Rechteck 21"/>
          <p:cNvSpPr/>
          <p:nvPr/>
        </p:nvSpPr>
        <p:spPr>
          <a:xfrm>
            <a:off x="6681192" y="2462510"/>
            <a:ext cx="3024336" cy="16698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7653300" y="2609617"/>
            <a:ext cx="900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R48*,</a:t>
            </a:r>
          </a:p>
          <a:p>
            <a:r>
              <a:rPr lang="de-DE" sz="2000" dirty="0" smtClean="0"/>
              <a:t>R53*,</a:t>
            </a:r>
            <a:endParaRPr lang="de-DE" sz="2000" dirty="0"/>
          </a:p>
          <a:p>
            <a:r>
              <a:rPr lang="de-DE" sz="2000" dirty="0" smtClean="0"/>
              <a:t>R74*,</a:t>
            </a:r>
            <a:endParaRPr lang="de-DE" sz="2000" dirty="0"/>
          </a:p>
          <a:p>
            <a:r>
              <a:rPr lang="de-DE" sz="2000" dirty="0" smtClean="0"/>
              <a:t>R86*,</a:t>
            </a:r>
            <a:endParaRPr lang="de-DE" sz="2000" dirty="0"/>
          </a:p>
        </p:txBody>
      </p:sp>
      <p:sp>
        <p:nvSpPr>
          <p:cNvPr id="27" name="Textfeld 26"/>
          <p:cNvSpPr txBox="1"/>
          <p:nvPr/>
        </p:nvSpPr>
        <p:spPr>
          <a:xfrm>
            <a:off x="624907" y="4221088"/>
            <a:ext cx="727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9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864768" y="420435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6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5169024" y="42210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5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8049344" y="422108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8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187204" y="784481"/>
            <a:ext cx="720080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R4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187204" y="1441505"/>
            <a:ext cx="720080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R6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187204" y="2103022"/>
            <a:ext cx="720080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R7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3" name="Abgerundetes Rechteck 32"/>
          <p:cNvSpPr/>
          <p:nvPr/>
        </p:nvSpPr>
        <p:spPr>
          <a:xfrm>
            <a:off x="187204" y="2692182"/>
            <a:ext cx="720080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R23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1064568" y="802360"/>
            <a:ext cx="720080" cy="2321870"/>
            <a:chOff x="1205093" y="1107130"/>
            <a:chExt cx="720080" cy="2321870"/>
          </a:xfrm>
        </p:grpSpPr>
        <p:sp>
          <p:nvSpPr>
            <p:cNvPr id="34" name="Abgerundetes Rechteck 33"/>
            <p:cNvSpPr/>
            <p:nvPr/>
          </p:nvSpPr>
          <p:spPr>
            <a:xfrm>
              <a:off x="1205093" y="1107130"/>
              <a:ext cx="720080" cy="43204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R38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Abgerundetes Rechteck 34"/>
            <p:cNvSpPr/>
            <p:nvPr/>
          </p:nvSpPr>
          <p:spPr>
            <a:xfrm>
              <a:off x="1205093" y="1746275"/>
              <a:ext cx="720080" cy="43204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R77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Abgerundetes Rechteck 35"/>
            <p:cNvSpPr/>
            <p:nvPr/>
          </p:nvSpPr>
          <p:spPr>
            <a:xfrm>
              <a:off x="1205093" y="2407995"/>
              <a:ext cx="720080" cy="43204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R87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Abgerundetes Rechteck 36"/>
            <p:cNvSpPr/>
            <p:nvPr/>
          </p:nvSpPr>
          <p:spPr>
            <a:xfrm>
              <a:off x="1205093" y="2996952"/>
              <a:ext cx="720080" cy="43204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R91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Abgerundetes Rechteck 37"/>
          <p:cNvSpPr/>
          <p:nvPr/>
        </p:nvSpPr>
        <p:spPr>
          <a:xfrm>
            <a:off x="2288704" y="825005"/>
            <a:ext cx="720080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R19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9" name="Abgerundetes Rechteck 38"/>
          <p:cNvSpPr/>
          <p:nvPr/>
        </p:nvSpPr>
        <p:spPr>
          <a:xfrm>
            <a:off x="2288704" y="1482029"/>
            <a:ext cx="720080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R98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Abgerundetes Rechteck 39"/>
          <p:cNvSpPr/>
          <p:nvPr/>
        </p:nvSpPr>
        <p:spPr>
          <a:xfrm>
            <a:off x="3402195" y="828901"/>
            <a:ext cx="720080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R119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Abgerundetes Rechteck 40"/>
          <p:cNvSpPr/>
          <p:nvPr/>
        </p:nvSpPr>
        <p:spPr>
          <a:xfrm>
            <a:off x="3402195" y="1468046"/>
            <a:ext cx="720080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R123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Abgerundetes Rechteck 41"/>
          <p:cNvSpPr/>
          <p:nvPr/>
        </p:nvSpPr>
        <p:spPr>
          <a:xfrm>
            <a:off x="2201402" y="2044110"/>
            <a:ext cx="951398" cy="131288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tx1"/>
                </a:solidFill>
              </a:rPr>
              <a:t>R112</a:t>
            </a:r>
          </a:p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(R1),</a:t>
            </a:r>
          </a:p>
          <a:p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R8),</a:t>
            </a:r>
          </a:p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(R20</a:t>
            </a:r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de-DE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Abgerundetes Rechteck 42"/>
          <p:cNvSpPr/>
          <p:nvPr/>
        </p:nvSpPr>
        <p:spPr>
          <a:xfrm>
            <a:off x="4583183" y="814708"/>
            <a:ext cx="720080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4583183" y="1471732"/>
            <a:ext cx="720080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R69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5601072" y="832587"/>
            <a:ext cx="720080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R70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5601072" y="1471732"/>
            <a:ext cx="720080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R104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7" name="Textfeld 24"/>
          <p:cNvSpPr txBox="1"/>
          <p:nvPr/>
        </p:nvSpPr>
        <p:spPr>
          <a:xfrm>
            <a:off x="6681192" y="2649106"/>
            <a:ext cx="900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(R5),</a:t>
            </a:r>
          </a:p>
          <a:p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(R31),</a:t>
            </a:r>
          </a:p>
        </p:txBody>
      </p:sp>
      <p:sp>
        <p:nvSpPr>
          <p:cNvPr id="48" name="Textfeld 24"/>
          <p:cNvSpPr txBox="1"/>
          <p:nvPr/>
        </p:nvSpPr>
        <p:spPr>
          <a:xfrm>
            <a:off x="8604111" y="2609617"/>
            <a:ext cx="900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R10,</a:t>
            </a:r>
          </a:p>
          <a:p>
            <a:r>
              <a:rPr lang="de-DE" sz="2000" dirty="0" smtClean="0"/>
              <a:t>R45,</a:t>
            </a:r>
          </a:p>
          <a:p>
            <a:r>
              <a:rPr lang="de-DE" sz="2000" dirty="0" smtClean="0"/>
              <a:t>R65</a:t>
            </a:r>
            <a:r>
              <a:rPr lang="de-DE" sz="2000" dirty="0"/>
              <a:t>,</a:t>
            </a:r>
          </a:p>
          <a:p>
            <a:r>
              <a:rPr lang="de-DE" sz="2000" dirty="0" smtClean="0"/>
              <a:t>R88,</a:t>
            </a:r>
          </a:p>
        </p:txBody>
      </p:sp>
      <p:sp>
        <p:nvSpPr>
          <p:cNvPr id="49" name="Abgerundetes Rechteck 43"/>
          <p:cNvSpPr/>
          <p:nvPr/>
        </p:nvSpPr>
        <p:spPr>
          <a:xfrm>
            <a:off x="4592960" y="2116118"/>
            <a:ext cx="720080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R27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0" name="Textfeld 24"/>
          <p:cNvSpPr txBox="1"/>
          <p:nvPr/>
        </p:nvSpPr>
        <p:spPr>
          <a:xfrm>
            <a:off x="6681192" y="802360"/>
            <a:ext cx="1296144" cy="132343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R37, </a:t>
            </a:r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(R2</a:t>
            </a:r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),</a:t>
            </a:r>
            <a:endParaRPr lang="de-DE" sz="2000" dirty="0" smtClean="0"/>
          </a:p>
          <a:p>
            <a:r>
              <a:rPr lang="de-DE" sz="2000" dirty="0" smtClean="0"/>
              <a:t>R99,</a:t>
            </a:r>
          </a:p>
          <a:p>
            <a:r>
              <a:rPr lang="de-DE" sz="2000" dirty="0" smtClean="0"/>
              <a:t>R128,</a:t>
            </a:r>
          </a:p>
          <a:p>
            <a:r>
              <a:rPr lang="de-DE" sz="2000" dirty="0" smtClean="0"/>
              <a:t>Resolution</a:t>
            </a:r>
            <a:endParaRPr lang="de-DE" sz="2000" dirty="0"/>
          </a:p>
        </p:txBody>
      </p:sp>
      <p:sp>
        <p:nvSpPr>
          <p:cNvPr id="51" name="Abgerundetes Rechteck 41"/>
          <p:cNvSpPr/>
          <p:nvPr/>
        </p:nvSpPr>
        <p:spPr>
          <a:xfrm>
            <a:off x="3260812" y="2044110"/>
            <a:ext cx="987402" cy="196654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tx1"/>
                </a:solidFill>
              </a:rPr>
              <a:t>R113</a:t>
            </a:r>
            <a:endParaRPr lang="de-DE" b="1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(R56),</a:t>
            </a:r>
          </a:p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(R57),</a:t>
            </a:r>
          </a:p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(R72),</a:t>
            </a:r>
          </a:p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(R76),</a:t>
            </a:r>
          </a:p>
          <a:p>
            <a:r>
              <a:rPr lang="de-DE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(R82)</a:t>
            </a:r>
            <a:endParaRPr lang="de-DE" sz="2000" dirty="0"/>
          </a:p>
        </p:txBody>
      </p:sp>
      <p:sp>
        <p:nvSpPr>
          <p:cNvPr id="53" name="Abgerundetes Rechteck 32"/>
          <p:cNvSpPr/>
          <p:nvPr/>
        </p:nvSpPr>
        <p:spPr>
          <a:xfrm>
            <a:off x="200471" y="3268246"/>
            <a:ext cx="706813" cy="432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0472" y="6165304"/>
            <a:ext cx="8363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* </a:t>
            </a:r>
            <a:r>
              <a:rPr lang="it-IT" dirty="0" err="1" smtClean="0"/>
              <a:t>Definitions</a:t>
            </a:r>
            <a:r>
              <a:rPr lang="it-IT" dirty="0" smtClean="0"/>
              <a:t> and </a:t>
            </a:r>
            <a:r>
              <a:rPr lang="it-IT" dirty="0" err="1" smtClean="0"/>
              <a:t>other</a:t>
            </a:r>
            <a:r>
              <a:rPr lang="it-IT" dirty="0" smtClean="0"/>
              <a:t> minor </a:t>
            </a:r>
            <a:r>
              <a:rPr lang="it-IT" dirty="0" err="1" smtClean="0"/>
              <a:t>editorial</a:t>
            </a:r>
            <a:r>
              <a:rPr lang="it-IT" dirty="0" smtClean="0"/>
              <a:t> </a:t>
            </a:r>
            <a:r>
              <a:rPr lang="it-IT" dirty="0" err="1" smtClean="0"/>
              <a:t>adjustments</a:t>
            </a:r>
            <a:r>
              <a:rPr lang="it-IT" dirty="0" smtClean="0"/>
              <a:t> / </a:t>
            </a:r>
            <a:r>
              <a:rPr lang="it-IT" dirty="0" err="1" smtClean="0"/>
              <a:t>synchronisation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be </a:t>
            </a:r>
            <a:r>
              <a:rPr lang="it-IT" dirty="0" err="1" smtClean="0"/>
              <a:t>addressed</a:t>
            </a:r>
            <a:endParaRPr lang="it-IT" dirty="0" smtClean="0"/>
          </a:p>
          <a:p>
            <a:r>
              <a:rPr lang="it-IT" dirty="0" err="1" smtClean="0"/>
              <a:t>Regulations</a:t>
            </a:r>
            <a:r>
              <a:rPr lang="it-IT" dirty="0" smtClean="0"/>
              <a:t> in </a:t>
            </a:r>
            <a:r>
              <a:rPr lang="it-IT" dirty="0" err="1" smtClean="0"/>
              <a:t>parenthesis</a:t>
            </a:r>
            <a:r>
              <a:rPr lang="it-IT" dirty="0" smtClean="0"/>
              <a:t> are </a:t>
            </a:r>
            <a:r>
              <a:rPr lang="it-IT" dirty="0" err="1" smtClean="0"/>
              <a:t>frozen</a:t>
            </a:r>
            <a:r>
              <a:rPr lang="it-IT" dirty="0" smtClean="0"/>
              <a:t> </a:t>
            </a:r>
            <a:r>
              <a:rPr lang="it-IT" dirty="0" err="1" smtClean="0"/>
              <a:t>already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23" name="Freccia a destra 22"/>
          <p:cNvSpPr/>
          <p:nvPr/>
        </p:nvSpPr>
        <p:spPr>
          <a:xfrm>
            <a:off x="8049344" y="1246756"/>
            <a:ext cx="252028" cy="410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Textfeld 24"/>
          <p:cNvSpPr txBox="1"/>
          <p:nvPr/>
        </p:nvSpPr>
        <p:spPr>
          <a:xfrm>
            <a:off x="8386259" y="816920"/>
            <a:ext cx="1391277" cy="1015663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de-DE" sz="2000" dirty="0" err="1" smtClean="0"/>
              <a:t>Already</a:t>
            </a:r>
            <a:r>
              <a:rPr lang="de-DE" sz="2000" dirty="0" smtClean="0"/>
              <a:t> </a:t>
            </a:r>
            <a:r>
              <a:rPr lang="de-DE" sz="2000" dirty="0" err="1" smtClean="0"/>
              <a:t>adopted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GRE-75</a:t>
            </a:r>
            <a:endParaRPr lang="de-DE" sz="2000" dirty="0"/>
          </a:p>
        </p:txBody>
      </p:sp>
      <p:sp>
        <p:nvSpPr>
          <p:cNvPr id="55" name="Slide Number Placeholder 11"/>
          <p:cNvSpPr txBox="1">
            <a:spLocks/>
          </p:cNvSpPr>
          <p:nvPr/>
        </p:nvSpPr>
        <p:spPr>
          <a:xfrm>
            <a:off x="9345488" y="6381328"/>
            <a:ext cx="425252" cy="34014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B606F99-AF4C-43D3-8DA9-0FC98A7A07DC}" type="slidenum">
              <a:rPr lang="en-US" b="1" smtClean="0">
                <a:solidFill>
                  <a:srgbClr val="002060"/>
                </a:solidFill>
              </a:rPr>
              <a:pPr algn="ctr"/>
              <a:t>4</a:t>
            </a:fld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7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831469" y="105874"/>
            <a:ext cx="8297995" cy="108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87" tIns="53643" rIns="107287" bIns="53643"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1072866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b="1" dirty="0">
                <a:solidFill>
                  <a:srgbClr val="385D8A"/>
                </a:solidFill>
              </a:rPr>
              <a:t>SLR </a:t>
            </a:r>
            <a:r>
              <a:rPr lang="en-US" altLang="en-US" b="1" dirty="0" smtClean="0">
                <a:solidFill>
                  <a:srgbClr val="385D8A"/>
                </a:solidFill>
              </a:rPr>
              <a:t>“Stage 1”</a:t>
            </a:r>
            <a:endParaRPr lang="en-US" altLang="en-US" b="1" dirty="0">
              <a:solidFill>
                <a:srgbClr val="385D8A"/>
              </a:solidFill>
            </a:endParaRPr>
          </a:p>
          <a:p>
            <a:pPr algn="ctr" defTabSz="1072866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altLang="en-US" b="1" kern="0" dirty="0" smtClean="0">
                <a:solidFill>
                  <a:srgbClr val="FF0000"/>
                </a:solidFill>
              </a:rPr>
              <a:t>The </a:t>
            </a:r>
            <a:r>
              <a:rPr lang="en-US" altLang="en-US" b="1" u="sng" kern="0" dirty="0" smtClean="0">
                <a:solidFill>
                  <a:srgbClr val="FF0000"/>
                </a:solidFill>
              </a:rPr>
              <a:t>complete</a:t>
            </a:r>
            <a:r>
              <a:rPr lang="en-US" altLang="en-US" b="1" kern="0" dirty="0" smtClean="0">
                <a:solidFill>
                  <a:srgbClr val="FF0000"/>
                </a:solidFill>
              </a:rPr>
              <a:t> package</a:t>
            </a:r>
            <a:endParaRPr lang="it-IT" altLang="en-US" b="1" kern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345488" y="6381328"/>
            <a:ext cx="425252" cy="340148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fld id="{EB606F99-AF4C-43D3-8DA9-0FC98A7A07DC}" type="slidenum">
              <a:rPr lang="en-US" b="1" smtClean="0">
                <a:solidFill>
                  <a:srgbClr val="002060"/>
                </a:solidFill>
              </a:rPr>
              <a:pPr algn="ctr"/>
              <a:t>5</a:t>
            </a:fld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934376" y="3427515"/>
            <a:ext cx="2771152" cy="15856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107287" tIns="53643" rIns="107287" bIns="5364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Reorganized and grouped </a:t>
            </a:r>
            <a:r>
              <a:rPr lang="en-US" sz="16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R48-06, R53-02, R74-01, R86-01</a:t>
            </a:r>
            <a:b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</a:t>
            </a:r>
            <a:r>
              <a:rPr lang="en-US" sz="16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GRE/2018/13, GRE-79-08, GRE-79-09, GRE/2018/12)</a:t>
            </a:r>
            <a:endParaRPr lang="en-US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6969224" y="1380490"/>
            <a:ext cx="2736304" cy="15856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107287" tIns="53643" rIns="107287" bIns="5364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Transitional Provisions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Coll. </a:t>
            </a:r>
            <a:r>
              <a:rPr lang="en-US" sz="16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Amd</a:t>
            </a: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for </a:t>
            </a:r>
            <a:r>
              <a:rPr lang="en-US" sz="16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Regs</a:t>
            </a: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Nos. 3</a:t>
            </a:r>
            <a:r>
              <a:rPr lang="en-US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4, 6, 7, 19, 23, 27, 38, 50, 69, 70, 77, 87, 91, 98, 104, 112, 113, 119 and </a:t>
            </a: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</a:t>
            </a:r>
            <a:r>
              <a:rPr lang="en-US" sz="16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GRE/2018/11)</a:t>
            </a:r>
            <a:endParaRPr lang="en-US" sz="1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712640" y="5445224"/>
            <a:ext cx="6624736" cy="84699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107287" tIns="53643" rIns="107287" bIns="53643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</a:t>
            </a:r>
            <a:r>
              <a:rPr lang="en-US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sz="16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”Change Index” </a:t>
            </a: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its definition</a:t>
            </a:r>
            <a:endParaRPr lang="en-US" sz="1600" b="1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R48-06</a:t>
            </a:r>
            <a:r>
              <a:rPr lang="en-US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Coll. </a:t>
            </a:r>
            <a:r>
              <a:rPr lang="en-US" sz="16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Amd</a:t>
            </a: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 R53-02, R74-01 and R86-01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(GRE/2018/16, GRE/2018/18, GRE-79-11, GRE-79-12)</a:t>
            </a:r>
            <a:endParaRPr lang="en-US" sz="16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" name="Gruppo 13"/>
          <p:cNvGrpSpPr/>
          <p:nvPr/>
        </p:nvGrpSpPr>
        <p:grpSpPr>
          <a:xfrm>
            <a:off x="96738" y="2832867"/>
            <a:ext cx="6669325" cy="2324325"/>
            <a:chOff x="96738" y="2760859"/>
            <a:chExt cx="6669325" cy="2324325"/>
          </a:xfrm>
        </p:grpSpPr>
        <p:sp>
          <p:nvSpPr>
            <p:cNvPr id="5" name="CasellaDiTesto 4"/>
            <p:cNvSpPr txBox="1"/>
            <p:nvPr/>
          </p:nvSpPr>
          <p:spPr>
            <a:xfrm>
              <a:off x="96738" y="2760859"/>
              <a:ext cx="6669325" cy="2324325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lIns="107287" tIns="53643" rIns="107287" bIns="53643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UPDATED REFERENCES TO DEVICE REGS.</a:t>
              </a:r>
            </a:p>
            <a:p>
              <a:pPr marL="402325" indent="-402325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R48, series 03, 04, 05 and 06 of amendments</a:t>
              </a:r>
              <a:b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</a:br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(GRE/2018/30, …/08, …/07, …/06)</a:t>
              </a:r>
            </a:p>
            <a:p>
              <a:pPr marL="402325" indent="-402325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R53, series 01 and 02 of amendments</a:t>
              </a:r>
              <a:b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</a:br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(GRE/2018/17, GRE/2018/15)</a:t>
              </a:r>
              <a:endPara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endParaRPr>
            </a:p>
            <a:p>
              <a:pPr marL="402325" indent="-402325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R74, series 01 of amendments</a:t>
              </a:r>
              <a:b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</a:br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(GRE/2018/14)</a:t>
              </a:r>
              <a:endPara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endParaRPr>
            </a:p>
            <a:p>
              <a:pPr marL="402325" indent="-402325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R86, series 00 and 01 of amendments</a:t>
              </a:r>
              <a:b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</a:br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(GRE/2018/10, GRE/2018/09)</a:t>
              </a:r>
              <a:endParaRPr lang="en-US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endParaRPr>
            </a:p>
          </p:txBody>
        </p:sp>
        <p:sp>
          <p:nvSpPr>
            <p:cNvPr id="9" name="Parentesi graffa chiusa 8"/>
            <p:cNvSpPr/>
            <p:nvPr/>
          </p:nvSpPr>
          <p:spPr>
            <a:xfrm>
              <a:off x="4592960" y="2834676"/>
              <a:ext cx="504056" cy="2158431"/>
            </a:xfrm>
            <a:prstGeom prst="rightBrace">
              <a:avLst>
                <a:gd name="adj1" fmla="val 33646"/>
                <a:gd name="adj2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5097016" y="3713836"/>
              <a:ext cx="15247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+ GRE-79-13</a:t>
              </a:r>
              <a:endParaRPr lang="it-IT" dirty="0"/>
            </a:p>
          </p:txBody>
        </p:sp>
      </p:grpSp>
      <p:grpSp>
        <p:nvGrpSpPr>
          <p:cNvPr id="13" name="Gruppo 12"/>
          <p:cNvGrpSpPr/>
          <p:nvPr/>
        </p:nvGrpSpPr>
        <p:grpSpPr>
          <a:xfrm>
            <a:off x="86431" y="1340768"/>
            <a:ext cx="6679632" cy="1093219"/>
            <a:chOff x="86431" y="1556400"/>
            <a:chExt cx="6679632" cy="1093219"/>
          </a:xfrm>
        </p:grpSpPr>
        <p:sp>
          <p:nvSpPr>
            <p:cNvPr id="3" name="CasellaDiTesto 2"/>
            <p:cNvSpPr txBox="1"/>
            <p:nvPr/>
          </p:nvSpPr>
          <p:spPr>
            <a:xfrm>
              <a:off x="86431" y="1556400"/>
              <a:ext cx="6679632" cy="1093219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lIns="107287" tIns="53643" rIns="107287" bIns="53643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NEW SIMPLIFIED UN REGULATIONS</a:t>
              </a:r>
            </a:p>
            <a:p>
              <a:pPr marL="402325" indent="-402325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Light </a:t>
              </a:r>
              <a:r>
                <a:rPr lang="en-US" sz="1600" dirty="0" err="1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Signalling</a:t>
              </a:r>
              <a:r>
                <a:rPr lang="en-US" sz="16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Devices (LSD</a:t>
              </a: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 </a:t>
              </a: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 </a:t>
              </a:r>
              <a:r>
                <a:rPr lang="en-US" sz="1600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(</a:t>
              </a:r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GRE/2018/02)</a:t>
              </a:r>
              <a:endParaRPr lang="en-US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402325" indent="-402325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Road </a:t>
              </a:r>
              <a:r>
                <a:rPr lang="en-US" sz="16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Illumination Devices (</a:t>
              </a: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RID</a:t>
              </a:r>
              <a:r>
                <a:rPr lang="en-US" sz="16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) </a:t>
              </a:r>
              <a:r>
                <a:rPr lang="en-US" sz="16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 </a:t>
              </a:r>
              <a:r>
                <a:rPr lang="en-US" sz="1600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(</a:t>
              </a:r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GRE/2018/03)</a:t>
              </a:r>
              <a:endParaRPr lang="en-US" sz="16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marL="402325" indent="-402325" fontAlgn="base">
                <a:spcBef>
                  <a:spcPct val="0"/>
                </a:spcBef>
                <a:spcAft>
                  <a:spcPct val="0"/>
                </a:spcAft>
                <a:buFont typeface="Wingdings" panose="05000000000000000000" pitchFamily="2" charset="2"/>
                <a:buChar char="Ø"/>
              </a:pPr>
              <a:r>
                <a:rPr lang="en-US" sz="1600" dirty="0" smtClean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Retro-Reflective </a:t>
              </a:r>
              <a:r>
                <a:rPr lang="en-US" sz="16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Devices (RRD) </a:t>
              </a:r>
              <a:r>
                <a:rPr lang="en-US" sz="1600" dirty="0">
                  <a:solidFill>
                    <a:srgbClr val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 </a:t>
              </a:r>
              <a:r>
                <a:rPr lang="en-US" sz="1600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(</a:t>
              </a:r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Wingdings" panose="05000000000000000000" pitchFamily="2" charset="2"/>
                </a:rPr>
                <a:t>GRE/2018/04)</a:t>
              </a:r>
              <a:endParaRPr lang="en-US" sz="16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Parentesi graffa chiusa 10"/>
            <p:cNvSpPr/>
            <p:nvPr/>
          </p:nvSpPr>
          <p:spPr>
            <a:xfrm>
              <a:off x="5048415" y="1680739"/>
              <a:ext cx="408641" cy="872416"/>
            </a:xfrm>
            <a:prstGeom prst="rightBrace">
              <a:avLst>
                <a:gd name="adj1" fmla="val 14661"/>
                <a:gd name="adj2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2" name="Rettangolo 11"/>
            <p:cNvSpPr/>
            <p:nvPr/>
          </p:nvSpPr>
          <p:spPr>
            <a:xfrm>
              <a:off x="5313040" y="1752747"/>
              <a:ext cx="143981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+  GRE-79-10</a:t>
              </a:r>
            </a:p>
            <a:p>
              <a:r>
                <a:rPr lang="en-US" sz="1600" dirty="0" smtClean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GRE-79-14</a:t>
              </a:r>
              <a:endParaRPr lang="it-IT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3286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833070" y="1988840"/>
            <a:ext cx="8297995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287" tIns="53643" rIns="107287" bIns="53643" anchor="ctr"/>
          <a:lstStyle>
            <a:lvl1pPr algn="l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defTabSz="1072866" eaLnBrk="1" fontAlgn="base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3200" b="1" dirty="0">
                <a:solidFill>
                  <a:srgbClr val="385D8A"/>
                </a:solidFill>
              </a:rPr>
              <a:t>SLR “Stage 2”</a:t>
            </a:r>
          </a:p>
          <a:p>
            <a:pPr algn="ctr" defTabSz="1072866" eaLnBrk="1" fontAlgn="base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3200" b="1" dirty="0">
                <a:solidFill>
                  <a:srgbClr val="385D8A"/>
                </a:solidFill>
              </a:rPr>
              <a:t>and harmonization with </a:t>
            </a:r>
          </a:p>
          <a:p>
            <a:pPr algn="ctr" defTabSz="1072866" eaLnBrk="1" fontAlgn="base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en-US" altLang="en-US" sz="3200" b="1" dirty="0">
                <a:solidFill>
                  <a:srgbClr val="385D8A"/>
                </a:solidFill>
              </a:rPr>
              <a:t>Chinese simplification of GB standards</a:t>
            </a: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9345488" y="6381328"/>
            <a:ext cx="425252" cy="340148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fld id="{EB606F99-AF4C-43D3-8DA9-0FC98A7A07DC}" type="slidenum">
              <a:rPr lang="en-US" b="1" smtClean="0">
                <a:solidFill>
                  <a:srgbClr val="002060"/>
                </a:solidFill>
              </a:rPr>
              <a:pPr algn="ctr"/>
              <a:t>6</a:t>
            </a:fld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61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932159" y="116632"/>
            <a:ext cx="8050994" cy="616165"/>
          </a:xfrm>
          <a:prstGeom prst="rect">
            <a:avLst/>
          </a:prstGeom>
        </p:spPr>
        <p:txBody>
          <a:bodyPr wrap="none" lIns="107287" tIns="53643" rIns="107287" bIns="53643">
            <a:spAutoFit/>
          </a:bodyPr>
          <a:lstStyle/>
          <a:p>
            <a:pPr algn="ctr"/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CHINESE SIMPLIFICATION OF GB STANDARDS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4" y="1028734"/>
            <a:ext cx="3276364" cy="2683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llout con freccia in giù 14"/>
          <p:cNvSpPr/>
          <p:nvPr/>
        </p:nvSpPr>
        <p:spPr>
          <a:xfrm>
            <a:off x="3548844" y="2468893"/>
            <a:ext cx="2322615" cy="1096579"/>
          </a:xfrm>
          <a:prstGeom prst="downArrowCallout">
            <a:avLst>
              <a:gd name="adj1" fmla="val 19455"/>
              <a:gd name="adj2" fmla="val 25000"/>
              <a:gd name="adj3" fmla="val 25000"/>
              <a:gd name="adj4" fmla="val 573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sz="1900" b="1" dirty="0">
                <a:solidFill>
                  <a:schemeClr val="tx1"/>
                </a:solidFill>
              </a:rPr>
              <a:t>SIGNAL LIGHTING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365" y="1059511"/>
            <a:ext cx="3410176" cy="243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llout con freccia a destra 15"/>
          <p:cNvSpPr/>
          <p:nvPr/>
        </p:nvSpPr>
        <p:spPr>
          <a:xfrm rot="16200000">
            <a:off x="661852" y="3287824"/>
            <a:ext cx="1017945" cy="1952704"/>
          </a:xfrm>
          <a:prstGeom prst="rightArrowCallout">
            <a:avLst>
              <a:gd name="adj1" fmla="val 16382"/>
              <a:gd name="adj2" fmla="val 23824"/>
              <a:gd name="adj3" fmla="val 33918"/>
              <a:gd name="adj4" fmla="val 4483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107287" tIns="53643" rIns="107287" bIns="53643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FRONT </a:t>
            </a:r>
            <a:r>
              <a:rPr lang="en-US" b="1" dirty="0" smtClean="0">
                <a:solidFill>
                  <a:schemeClr val="tx1"/>
                </a:solidFill>
              </a:rPr>
              <a:t>LIGHTING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Callout con freccia a destra 19"/>
          <p:cNvSpPr/>
          <p:nvPr/>
        </p:nvSpPr>
        <p:spPr>
          <a:xfrm rot="16200000">
            <a:off x="7701674" y="3396877"/>
            <a:ext cx="1603932" cy="2108720"/>
          </a:xfrm>
          <a:prstGeom prst="rightArrowCallout">
            <a:avLst>
              <a:gd name="adj1" fmla="val 14915"/>
              <a:gd name="adj2" fmla="val 22358"/>
              <a:gd name="adj3" fmla="val 33918"/>
              <a:gd name="adj4" fmla="val 4483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107287" tIns="53643" rIns="107287" bIns="53643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RETRO-REFLECTIVE DEVICES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ettangolo arrotondato 16"/>
          <p:cNvSpPr/>
          <p:nvPr/>
        </p:nvSpPr>
        <p:spPr>
          <a:xfrm>
            <a:off x="2456723" y="3755204"/>
            <a:ext cx="4758529" cy="280876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  <p:sp>
        <p:nvSpPr>
          <p:cNvPr id="22" name="Rettangolo arrotondato 21"/>
          <p:cNvSpPr/>
          <p:nvPr/>
        </p:nvSpPr>
        <p:spPr>
          <a:xfrm>
            <a:off x="6201139" y="932724"/>
            <a:ext cx="3590626" cy="26930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740" y="3865378"/>
            <a:ext cx="4446494" cy="2511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50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0" grpId="0" animBg="1"/>
      <p:bldP spid="17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874992" y="4957954"/>
            <a:ext cx="4836537" cy="58464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lIns="91314" tIns="45654" rIns="91314" bIns="45654">
            <a:spAutoFit/>
          </a:bodyPr>
          <a:lstStyle/>
          <a:p>
            <a:r>
              <a:rPr lang="en-GB" sz="1600" dirty="0"/>
              <a:t>Simplify UN</a:t>
            </a:r>
            <a:r>
              <a:rPr lang="en-GB" sz="1600" b="1" dirty="0"/>
              <a:t> installation Regulations </a:t>
            </a:r>
            <a:r>
              <a:rPr lang="en-GB" sz="1600" dirty="0"/>
              <a:t>(48, 53, 74, 86) and harmonise with </a:t>
            </a:r>
            <a:r>
              <a:rPr lang="en-US" sz="1600" dirty="0"/>
              <a:t>corresponding Chinese GB Standards</a:t>
            </a:r>
            <a:r>
              <a:rPr lang="en-GB" sz="1600" dirty="0"/>
              <a:t>.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874992" y="1699782"/>
            <a:ext cx="4836537" cy="255441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314" tIns="45654" rIns="91314" bIns="45654">
            <a:spAutoFit/>
          </a:bodyPr>
          <a:lstStyle/>
          <a:p>
            <a:r>
              <a:rPr lang="de-DE" sz="1600" dirty="0" err="1">
                <a:cs typeface="Arial" pitchFamily="34" charset="0"/>
              </a:rPr>
              <a:t>Improve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the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simplified</a:t>
            </a:r>
            <a:r>
              <a:rPr lang="de-DE" sz="1600" dirty="0">
                <a:cs typeface="Arial" pitchFamily="34" charset="0"/>
              </a:rPr>
              <a:t> UN </a:t>
            </a:r>
            <a:r>
              <a:rPr lang="de-DE" sz="1600" b="1" dirty="0" err="1">
                <a:cs typeface="Arial" pitchFamily="34" charset="0"/>
              </a:rPr>
              <a:t>device</a:t>
            </a:r>
            <a:r>
              <a:rPr lang="de-DE" sz="1600" b="1" dirty="0">
                <a:cs typeface="Arial" pitchFamily="34" charset="0"/>
              </a:rPr>
              <a:t> </a:t>
            </a:r>
            <a:r>
              <a:rPr lang="de-DE" sz="1600" b="1" dirty="0" err="1">
                <a:cs typeface="Arial" pitchFamily="34" charset="0"/>
              </a:rPr>
              <a:t>Regulations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resulting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from</a:t>
            </a:r>
            <a:r>
              <a:rPr lang="de-DE" sz="1600" dirty="0">
                <a:cs typeface="Arial" pitchFamily="34" charset="0"/>
              </a:rPr>
              <a:t> Stage 1 (i.e. LSD, RID </a:t>
            </a:r>
            <a:r>
              <a:rPr lang="de-DE" sz="1600" dirty="0" err="1">
                <a:cs typeface="Arial" pitchFamily="34" charset="0"/>
              </a:rPr>
              <a:t>and</a:t>
            </a:r>
            <a:r>
              <a:rPr lang="de-DE" sz="1600" dirty="0">
                <a:cs typeface="Arial" pitchFamily="34" charset="0"/>
              </a:rPr>
              <a:t> RRD) </a:t>
            </a:r>
            <a:r>
              <a:rPr lang="de-DE" sz="1600" dirty="0" err="1">
                <a:cs typeface="Arial" pitchFamily="34" charset="0"/>
              </a:rPr>
              <a:t>with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regards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to</a:t>
            </a:r>
            <a:r>
              <a:rPr lang="de-DE" sz="1600" dirty="0">
                <a:cs typeface="Arial" pitchFamily="34" charset="0"/>
              </a:rPr>
              <a:t>:</a:t>
            </a:r>
          </a:p>
          <a:p>
            <a:pPr marL="871703" lvl="1" indent="-335270">
              <a:buFont typeface="Arial" panose="020B0604020202020204" pitchFamily="34" charset="0"/>
              <a:buChar char="•"/>
            </a:pPr>
            <a:r>
              <a:rPr lang="de-DE" sz="1600" dirty="0" err="1">
                <a:cs typeface="Arial" pitchFamily="34" charset="0"/>
              </a:rPr>
              <a:t>technology</a:t>
            </a:r>
            <a:r>
              <a:rPr lang="de-DE" sz="1600" dirty="0">
                <a:cs typeface="Arial" pitchFamily="34" charset="0"/>
              </a:rPr>
              <a:t> neutral</a:t>
            </a:r>
          </a:p>
          <a:p>
            <a:pPr marL="871703" lvl="1" indent="-335270">
              <a:buFont typeface="Arial" panose="020B0604020202020204" pitchFamily="34" charset="0"/>
              <a:buChar char="•"/>
            </a:pPr>
            <a:r>
              <a:rPr lang="de-DE" sz="1600" dirty="0" err="1">
                <a:cs typeface="Arial" pitchFamily="34" charset="0"/>
              </a:rPr>
              <a:t>performance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based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requirements</a:t>
            </a:r>
            <a:endParaRPr lang="de-DE" sz="1600" dirty="0">
              <a:cs typeface="Arial" pitchFamily="34" charset="0"/>
            </a:endParaRPr>
          </a:p>
          <a:p>
            <a:pPr marL="871703" lvl="1" indent="-335270">
              <a:buFont typeface="Arial" panose="020B0604020202020204" pitchFamily="34" charset="0"/>
              <a:buChar char="•"/>
            </a:pPr>
            <a:r>
              <a:rPr lang="de-DE" sz="1600" dirty="0" err="1">
                <a:cs typeface="Arial" pitchFamily="34" charset="0"/>
              </a:rPr>
              <a:t>objectively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testable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provisions</a:t>
            </a:r>
            <a:endParaRPr lang="de-DE" sz="1600" dirty="0">
              <a:cs typeface="Arial" pitchFamily="34" charset="0"/>
            </a:endParaRPr>
          </a:p>
          <a:p>
            <a:pPr marL="0" lvl="1"/>
            <a:endParaRPr lang="de-DE" sz="1600" dirty="0">
              <a:cs typeface="Arial" pitchFamily="34" charset="0"/>
            </a:endParaRPr>
          </a:p>
          <a:p>
            <a:pPr marL="0" lvl="1"/>
            <a:r>
              <a:rPr lang="de-DE" sz="1600" dirty="0" err="1">
                <a:cs typeface="Arial" pitchFamily="34" charset="0"/>
              </a:rPr>
              <a:t>Align</a:t>
            </a:r>
            <a:r>
              <a:rPr lang="de-DE" sz="1600" dirty="0">
                <a:cs typeface="Arial" pitchFamily="34" charset="0"/>
              </a:rPr>
              <a:t> all </a:t>
            </a:r>
            <a:r>
              <a:rPr lang="de-DE" sz="1600" dirty="0" err="1">
                <a:cs typeface="Arial" pitchFamily="34" charset="0"/>
              </a:rPr>
              <a:t>changes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with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the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progress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of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the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corresponding</a:t>
            </a:r>
            <a:r>
              <a:rPr lang="de-DE" sz="1600" dirty="0">
                <a:cs typeface="Arial" pitchFamily="34" charset="0"/>
              </a:rPr>
              <a:t> </a:t>
            </a:r>
            <a:r>
              <a:rPr lang="de-DE" sz="1600" dirty="0" err="1">
                <a:cs typeface="Arial" pitchFamily="34" charset="0"/>
              </a:rPr>
              <a:t>simplified</a:t>
            </a:r>
            <a:r>
              <a:rPr lang="de-DE" sz="1600" dirty="0">
                <a:cs typeface="Arial" pitchFamily="34" charset="0"/>
              </a:rPr>
              <a:t> Chinese GB Standards</a:t>
            </a:r>
          </a:p>
          <a:p>
            <a:endParaRPr lang="en-GB" sz="1600" dirty="0"/>
          </a:p>
          <a:p>
            <a:r>
              <a:rPr lang="en-GB" sz="1600" dirty="0"/>
              <a:t>Minor amendments to installation will be necessary</a:t>
            </a:r>
          </a:p>
        </p:txBody>
      </p:sp>
      <p:sp>
        <p:nvSpPr>
          <p:cNvPr id="3" name="Rettangolo 2"/>
          <p:cNvSpPr/>
          <p:nvPr/>
        </p:nvSpPr>
        <p:spPr>
          <a:xfrm>
            <a:off x="169479" y="116632"/>
            <a:ext cx="9576348" cy="1262496"/>
          </a:xfrm>
          <a:prstGeom prst="rect">
            <a:avLst/>
          </a:prstGeom>
        </p:spPr>
        <p:txBody>
          <a:bodyPr wrap="none" lIns="107287" tIns="53643" rIns="107287" bIns="53643">
            <a:spAutoFit/>
          </a:bodyPr>
          <a:lstStyle/>
          <a:p>
            <a:pPr algn="ctr"/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 2 = SIMPLIFIED REGULATIONS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neutral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performance based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requirements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16463" y="2667635"/>
            <a:ext cx="3744416" cy="6769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lIns="91314" tIns="45654" rIns="91314" bIns="45654">
            <a:spAutoFit/>
          </a:bodyPr>
          <a:lstStyle>
            <a:defPPr>
              <a:defRPr lang="it-IT"/>
            </a:defPPr>
            <a:lvl1pPr algn="ctr">
              <a:defRPr sz="2300"/>
            </a:lvl1pPr>
          </a:lstStyle>
          <a:p>
            <a:r>
              <a:rPr lang="en-GB" sz="1900" dirty="0"/>
              <a:t>What </a:t>
            </a:r>
            <a:r>
              <a:rPr lang="en-GB" sz="1900" u="sng" dirty="0"/>
              <a:t>realistically</a:t>
            </a:r>
            <a:r>
              <a:rPr lang="en-GB" sz="1900" dirty="0"/>
              <a:t> </a:t>
            </a:r>
            <a:br>
              <a:rPr lang="en-GB" sz="1900" dirty="0"/>
            </a:br>
            <a:r>
              <a:rPr lang="en-GB" sz="1900" dirty="0"/>
              <a:t>can be achieved by the end of 2019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4016896" y="2847720"/>
            <a:ext cx="780087" cy="393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576480" y="2226102"/>
            <a:ext cx="876337" cy="400721"/>
          </a:xfrm>
          <a:prstGeom prst="rect">
            <a:avLst/>
          </a:prstGeom>
          <a:noFill/>
        </p:spPr>
        <p:txBody>
          <a:bodyPr wrap="none" lIns="107287" tIns="53643" rIns="107287" bIns="53643" rtlCol="0">
            <a:spAutoFit/>
          </a:bodyPr>
          <a:lstStyle/>
          <a:p>
            <a:r>
              <a:rPr lang="it-IT" sz="1900" b="1" dirty="0"/>
              <a:t>STEP 1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16463" y="4643595"/>
            <a:ext cx="3744417" cy="9693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lIns="91314" tIns="45654" rIns="91314" bIns="45654">
            <a:spAutoFit/>
          </a:bodyPr>
          <a:lstStyle/>
          <a:p>
            <a:pPr algn="ctr"/>
            <a:r>
              <a:rPr lang="en-GB" sz="1900" dirty="0"/>
              <a:t>What will be delivered afterwards (not because less important but because requiring more time!)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4016897" y="5051989"/>
            <a:ext cx="780086" cy="393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587554" y="4176570"/>
            <a:ext cx="876337" cy="400721"/>
          </a:xfrm>
          <a:prstGeom prst="rect">
            <a:avLst/>
          </a:prstGeom>
          <a:noFill/>
        </p:spPr>
        <p:txBody>
          <a:bodyPr wrap="none" lIns="107287" tIns="53643" rIns="107287" bIns="53643" rtlCol="0">
            <a:spAutoFit/>
          </a:bodyPr>
          <a:lstStyle/>
          <a:p>
            <a:r>
              <a:rPr lang="it-IT" sz="1900" b="1" dirty="0"/>
              <a:t>STEP 2</a:t>
            </a:r>
          </a:p>
        </p:txBody>
      </p:sp>
    </p:spTree>
    <p:extLst>
      <p:ext uri="{BB962C8B-B14F-4D97-AF65-F5344CB8AC3E}">
        <p14:creationId xmlns:p14="http://schemas.microsoft.com/office/powerpoint/2010/main" val="183105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5" grpId="0" animBg="1"/>
      <p:bldP spid="9" grpId="0"/>
      <p:bldP spid="10" grpId="0" animBg="1"/>
      <p:bldP spid="11" grpId="0" animBg="1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280279" y="116633"/>
            <a:ext cx="5180529" cy="1339440"/>
          </a:xfrm>
          <a:prstGeom prst="rect">
            <a:avLst/>
          </a:prstGeom>
        </p:spPr>
        <p:txBody>
          <a:bodyPr wrap="none" lIns="107287" tIns="53643" rIns="107287" bIns="53643">
            <a:spAutoFit/>
          </a:bodyPr>
          <a:lstStyle/>
          <a:p>
            <a:pPr algn="ctr"/>
            <a:r>
              <a:rPr lang="en-US" sz="4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Timeline for Stage 2</a:t>
            </a:r>
          </a:p>
          <a:p>
            <a:pPr algn="ctr"/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Step 1 and Step 2 -</a:t>
            </a:r>
          </a:p>
        </p:txBody>
      </p:sp>
      <p:sp>
        <p:nvSpPr>
          <p:cNvPr id="2" name="Pentagono 1"/>
          <p:cNvSpPr/>
          <p:nvPr/>
        </p:nvSpPr>
        <p:spPr>
          <a:xfrm>
            <a:off x="584515" y="3491716"/>
            <a:ext cx="1638182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r>
              <a:rPr lang="it-IT" b="1" dirty="0" smtClean="0"/>
              <a:t>STAGE 2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 rot="19471060">
            <a:off x="1870077" y="3097089"/>
            <a:ext cx="1281855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 rot="2185322">
            <a:off x="1894718" y="4020947"/>
            <a:ext cx="1165891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2846766" y="2564905"/>
            <a:ext cx="2340260" cy="864095"/>
          </a:xfrm>
          <a:prstGeom prst="rightArrow">
            <a:avLst>
              <a:gd name="adj1" fmla="val 545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r>
              <a:rPr lang="it-IT" b="1" dirty="0" smtClean="0"/>
              <a:t>STEP 1</a:t>
            </a:r>
            <a:endParaRPr lang="it-IT" b="1" dirty="0"/>
          </a:p>
        </p:txBody>
      </p:sp>
      <p:sp>
        <p:nvSpPr>
          <p:cNvPr id="9" name="Freccia a destra 8"/>
          <p:cNvSpPr/>
          <p:nvPr/>
        </p:nvSpPr>
        <p:spPr>
          <a:xfrm>
            <a:off x="2846766" y="4149080"/>
            <a:ext cx="3822425" cy="758328"/>
          </a:xfrm>
          <a:prstGeom prst="rightArrow">
            <a:avLst>
              <a:gd name="adj1" fmla="val 545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r>
              <a:rPr lang="it-IT" b="1" dirty="0"/>
              <a:t>STEP </a:t>
            </a:r>
            <a:r>
              <a:rPr lang="it-IT" b="1" dirty="0" smtClean="0"/>
              <a:t>2</a:t>
            </a:r>
            <a:endParaRPr lang="it-IT" b="1" dirty="0"/>
          </a:p>
        </p:txBody>
      </p:sp>
      <p:sp>
        <p:nvSpPr>
          <p:cNvPr id="11" name="Gallone 10"/>
          <p:cNvSpPr/>
          <p:nvPr/>
        </p:nvSpPr>
        <p:spPr>
          <a:xfrm>
            <a:off x="6786153" y="4453222"/>
            <a:ext cx="936104" cy="42144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cxnSp>
        <p:nvCxnSpPr>
          <p:cNvPr id="13" name="Connettore 1 12"/>
          <p:cNvCxnSpPr/>
          <p:nvPr/>
        </p:nvCxnSpPr>
        <p:spPr>
          <a:xfrm>
            <a:off x="1832653" y="2276872"/>
            <a:ext cx="0" cy="3312368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5203579" y="2276872"/>
            <a:ext cx="0" cy="3312368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1156888" y="1270502"/>
            <a:ext cx="1351531" cy="662332"/>
          </a:xfrm>
          <a:prstGeom prst="rect">
            <a:avLst/>
          </a:prstGeom>
          <a:noFill/>
        </p:spPr>
        <p:txBody>
          <a:bodyPr wrap="none" lIns="107287" tIns="53643" rIns="107287" bIns="53643" rtlCol="0">
            <a:spAutoFit/>
          </a:bodyPr>
          <a:lstStyle/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Today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March 2018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30186" y="1484784"/>
            <a:ext cx="1346787" cy="385333"/>
          </a:xfrm>
          <a:prstGeom prst="rect">
            <a:avLst/>
          </a:prstGeom>
          <a:noFill/>
        </p:spPr>
        <p:txBody>
          <a:bodyPr wrap="none" lIns="107287" tIns="53643" rIns="107287" bIns="53643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End of 2019</a:t>
            </a:r>
            <a:endParaRPr lang="it-IT" b="1" dirty="0">
              <a:solidFill>
                <a:srgbClr val="FF0000"/>
              </a:solidFill>
            </a:endParaRPr>
          </a:p>
        </p:txBody>
      </p:sp>
      <p:cxnSp>
        <p:nvCxnSpPr>
          <p:cNvPr id="18" name="Connettore 1 13"/>
          <p:cNvCxnSpPr/>
          <p:nvPr/>
        </p:nvCxnSpPr>
        <p:spPr>
          <a:xfrm>
            <a:off x="8492337" y="2276872"/>
            <a:ext cx="0" cy="3312368"/>
          </a:xfrm>
          <a:prstGeom prst="line">
            <a:avLst/>
          </a:prstGeom>
          <a:ln w="222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Gallone 10"/>
          <p:cNvSpPr/>
          <p:nvPr/>
        </p:nvSpPr>
        <p:spPr>
          <a:xfrm>
            <a:off x="7722257" y="4453948"/>
            <a:ext cx="936104" cy="421441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839152" y="1342510"/>
            <a:ext cx="1306370" cy="662332"/>
          </a:xfrm>
          <a:prstGeom prst="rect">
            <a:avLst/>
          </a:prstGeom>
        </p:spPr>
        <p:txBody>
          <a:bodyPr wrap="square" lIns="107287" tIns="53643" rIns="107287" bIns="53643">
            <a:spAutoFit/>
          </a:bodyPr>
          <a:lstStyle/>
          <a:p>
            <a:pPr algn="ctr"/>
            <a:r>
              <a:rPr lang="it-IT" b="1" dirty="0" err="1">
                <a:solidFill>
                  <a:srgbClr val="FF0000"/>
                </a:solidFill>
              </a:rPr>
              <a:t>Possibly</a:t>
            </a:r>
            <a:r>
              <a:rPr lang="it-IT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Mid-2024</a:t>
            </a:r>
          </a:p>
        </p:txBody>
      </p:sp>
      <p:sp>
        <p:nvSpPr>
          <p:cNvPr id="22" name="Fumetto 2 21"/>
          <p:cNvSpPr/>
          <p:nvPr/>
        </p:nvSpPr>
        <p:spPr>
          <a:xfrm>
            <a:off x="4172915" y="5445224"/>
            <a:ext cx="2925274" cy="1152128"/>
          </a:xfrm>
          <a:prstGeom prst="wedgeRoundRectCallout">
            <a:avLst>
              <a:gd name="adj1" fmla="val 97062"/>
              <a:gd name="adj2" fmla="val -764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rtlCol="0" anchor="ctr"/>
          <a:lstStyle/>
          <a:p>
            <a:pPr algn="ctr"/>
            <a:r>
              <a:rPr lang="it-IT" sz="1400" b="1" dirty="0"/>
              <a:t>Timing to be </a:t>
            </a:r>
            <a:r>
              <a:rPr lang="it-IT" sz="1400" b="1" dirty="0" err="1"/>
              <a:t>discussed</a:t>
            </a:r>
            <a:r>
              <a:rPr lang="it-IT" sz="1400" b="1" dirty="0"/>
              <a:t> </a:t>
            </a:r>
            <a:r>
              <a:rPr lang="it-IT" sz="1400" b="1" dirty="0" err="1"/>
              <a:t>according</a:t>
            </a:r>
            <a:r>
              <a:rPr lang="it-IT" sz="1400" b="1" dirty="0"/>
              <a:t> to the </a:t>
            </a:r>
            <a:r>
              <a:rPr lang="en-US" sz="1400" b="1" dirty="0"/>
              <a:t>earliest date that a further update to GB4785 (installation) could be submitted for publication</a:t>
            </a:r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31880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5435</TotalTime>
  <Words>988</Words>
  <Application>Microsoft Office PowerPoint</Application>
  <PresentationFormat>A4 Paper (210x297 mm)</PresentationFormat>
  <Paragraphs>206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GTB Secretariat</dc:creator>
  <cp:lastModifiedBy>Konstantin Glukhenkiy</cp:lastModifiedBy>
  <cp:revision>219</cp:revision>
  <dcterms:created xsi:type="dcterms:W3CDTF">2016-01-06T07:52:50Z</dcterms:created>
  <dcterms:modified xsi:type="dcterms:W3CDTF">2018-04-25T06:57:08Z</dcterms:modified>
</cp:coreProperties>
</file>