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92" r:id="rId4"/>
    <p:sldId id="283" r:id="rId5"/>
    <p:sldId id="293" r:id="rId6"/>
    <p:sldId id="299" r:id="rId7"/>
    <p:sldId id="294" r:id="rId8"/>
    <p:sldId id="295" r:id="rId9"/>
    <p:sldId id="296" r:id="rId10"/>
    <p:sldId id="297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85D8A"/>
    <a:srgbClr val="C00000"/>
    <a:srgbClr val="FFFFFF"/>
    <a:srgbClr val="00B0F0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597" y="-619"/>
      </p:cViewPr>
      <p:guideLst>
        <p:guide orient="horz" pos="420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/>
              <a:t>document </a:t>
            </a:r>
            <a:r>
              <a:rPr lang="en-GB" smtClean="0"/>
              <a:t>GRE-79-28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79th </a:t>
            </a:r>
            <a:r>
              <a:rPr lang="en-GB" dirty="0"/>
              <a:t>GRE, </a:t>
            </a:r>
            <a:r>
              <a:rPr lang="en-GB" dirty="0" smtClean="0"/>
              <a:t>24-28 April 2018, </a:t>
            </a:r>
            <a:endParaRPr lang="en-GB" dirty="0"/>
          </a:p>
          <a:p>
            <a:r>
              <a:rPr lang="en-GB" dirty="0"/>
              <a:t>agenda </a:t>
            </a:r>
            <a:r>
              <a:rPr lang="en-GB" dirty="0" smtClean="0"/>
              <a:t>item 4)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Transmitted by IWG SLR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4568" y="1853059"/>
            <a:ext cx="7772400" cy="114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Simplification of the UN Lighting and Light-</a:t>
            </a:r>
            <a:r>
              <a:rPr kumimoji="0" lang="en-US" alt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signalling</a:t>
            </a:r>
            <a:r>
              <a:rPr kumimoji="0" lang="en-US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Regulations</a:t>
            </a:r>
            <a:endParaRPr kumimoji="0" lang="it-IT" alt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76536" y="3789040"/>
            <a:ext cx="8280920" cy="122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kern="0" dirty="0" smtClean="0">
                <a:solidFill>
                  <a:srgbClr val="FF0000"/>
                </a:solidFill>
                <a:latin typeface="Tahoma"/>
              </a:rPr>
              <a:t>Progress </a:t>
            </a:r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report on the Stage 1 and Stage </a:t>
            </a:r>
            <a:r>
              <a:rPr lang="en-US" altLang="en-US" b="1" kern="0" dirty="0" smtClean="0">
                <a:solidFill>
                  <a:srgbClr val="FF0000"/>
                </a:solidFill>
                <a:latin typeface="Tahoma"/>
              </a:rPr>
              <a:t>2</a:t>
            </a:r>
          </a:p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and harmonization with </a:t>
            </a:r>
            <a:endParaRPr lang="en-US" altLang="en-US" b="1" kern="0" dirty="0" smtClean="0">
              <a:solidFill>
                <a:srgbClr val="FF0000"/>
              </a:solidFill>
              <a:latin typeface="Tahoma"/>
            </a:endParaRPr>
          </a:p>
          <a:p>
            <a:pPr eaLnBrk="1" hangingPunct="1"/>
            <a:r>
              <a:rPr lang="en-US" altLang="en-US" b="1" kern="0" dirty="0" smtClean="0">
                <a:solidFill>
                  <a:srgbClr val="FF0000"/>
                </a:solidFill>
                <a:latin typeface="Tahoma"/>
              </a:rPr>
              <a:t>Chinese </a:t>
            </a:r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simplification of GB standards</a:t>
            </a:r>
            <a:endParaRPr lang="it-IT" altLang="en-US" b="1" kern="0" dirty="0" smtClean="0">
              <a:solidFill>
                <a:srgbClr val="FF0000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3"/>
          <p:cNvSpPr/>
          <p:nvPr/>
        </p:nvSpPr>
        <p:spPr>
          <a:xfrm>
            <a:off x="488504" y="912592"/>
            <a:ext cx="8928992" cy="3668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4" tIns="53637" rIns="107274" bIns="53637" rtlCol="0" anchor="ctr"/>
          <a:lstStyle/>
          <a:p>
            <a:pPr algn="ctr"/>
            <a:endParaRPr lang="en-GB" dirty="0"/>
          </a:p>
        </p:txBody>
      </p:sp>
      <p:graphicFrame>
        <p:nvGraphicFramePr>
          <p:cNvPr id="71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32186"/>
              </p:ext>
            </p:extLst>
          </p:nvPr>
        </p:nvGraphicFramePr>
        <p:xfrm>
          <a:off x="506506" y="1626632"/>
          <a:ext cx="8693230" cy="65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6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8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86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86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864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2017</a:t>
                      </a:r>
                    </a:p>
                  </a:txBody>
                  <a:tcPr marL="107315" marR="107315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2018</a:t>
                      </a:r>
                    </a:p>
                  </a:txBody>
                  <a:tcPr marL="107315" marR="107315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2019</a:t>
                      </a:r>
                    </a:p>
                  </a:txBody>
                  <a:tcPr marL="107315" marR="107315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2020</a:t>
                      </a:r>
                    </a:p>
                  </a:txBody>
                  <a:tcPr marL="107315" marR="107315" marT="81280" marB="81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2021</a:t>
                      </a:r>
                      <a:endParaRPr lang="en-GB" sz="3200" dirty="0"/>
                    </a:p>
                  </a:txBody>
                  <a:tcPr marL="107315" marR="107315" marT="81280" marB="812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ectangle 81"/>
          <p:cNvSpPr/>
          <p:nvPr/>
        </p:nvSpPr>
        <p:spPr>
          <a:xfrm>
            <a:off x="488504" y="4721272"/>
            <a:ext cx="8928992" cy="1300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4" tIns="53637" rIns="107274" bIns="53637" rtlCol="0" anchor="ctr"/>
          <a:lstStyle/>
          <a:p>
            <a:pPr algn="ctr"/>
            <a:endParaRPr lang="en-GB"/>
          </a:p>
        </p:txBody>
      </p:sp>
      <p:grpSp>
        <p:nvGrpSpPr>
          <p:cNvPr id="21" name="Group 56"/>
          <p:cNvGrpSpPr/>
          <p:nvPr/>
        </p:nvGrpSpPr>
        <p:grpSpPr>
          <a:xfrm>
            <a:off x="4016896" y="2155471"/>
            <a:ext cx="4680523" cy="3779197"/>
            <a:chOff x="3928162" y="1825058"/>
            <a:chExt cx="4680523" cy="3927399"/>
          </a:xfrm>
          <a:solidFill>
            <a:schemeClr val="bg1"/>
          </a:solidFill>
        </p:grpSpPr>
        <p:cxnSp>
          <p:nvCxnSpPr>
            <p:cNvPr id="23" name="Connecteur droit avec flèche 24"/>
            <p:cNvCxnSpPr>
              <a:stCxn id="28" idx="0"/>
            </p:cNvCxnSpPr>
            <p:nvPr/>
          </p:nvCxnSpPr>
          <p:spPr>
            <a:xfrm flipH="1" flipV="1">
              <a:off x="7240525" y="1951226"/>
              <a:ext cx="601509" cy="2734069"/>
            </a:xfrm>
            <a:prstGeom prst="straightConnector1">
              <a:avLst/>
            </a:prstGeom>
            <a:grpFill/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5"/>
            <p:cNvCxnSpPr>
              <a:stCxn id="27" idx="0"/>
            </p:cNvCxnSpPr>
            <p:nvPr/>
          </p:nvCxnSpPr>
          <p:spPr>
            <a:xfrm flipV="1">
              <a:off x="6272561" y="1825058"/>
              <a:ext cx="57581" cy="2860237"/>
            </a:xfrm>
            <a:prstGeom prst="straightConnector1">
              <a:avLst/>
            </a:prstGeom>
            <a:grpFill/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9"/>
            <p:cNvCxnSpPr>
              <a:stCxn id="26" idx="0"/>
              <a:endCxn id="59" idx="3"/>
            </p:cNvCxnSpPr>
            <p:nvPr/>
          </p:nvCxnSpPr>
          <p:spPr>
            <a:xfrm flipV="1">
              <a:off x="4664973" y="1911640"/>
              <a:ext cx="667345" cy="2833302"/>
            </a:xfrm>
            <a:prstGeom prst="straightConnector1">
              <a:avLst/>
            </a:prstGeom>
            <a:grpFill/>
            <a:ln w="285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4"/>
            <p:cNvSpPr txBox="1"/>
            <p:nvPr/>
          </p:nvSpPr>
          <p:spPr>
            <a:xfrm>
              <a:off x="3928162" y="4744942"/>
              <a:ext cx="1473622" cy="100751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chemeClr val="tx1"/>
                  </a:solidFill>
                </a:rPr>
                <a:t>12-2019 draft for approval</a:t>
              </a:r>
            </a:p>
          </p:txBody>
        </p:sp>
        <p:sp>
          <p:nvSpPr>
            <p:cNvPr id="27" name="TextBox 34"/>
            <p:cNvSpPr txBox="1"/>
            <p:nvPr/>
          </p:nvSpPr>
          <p:spPr>
            <a:xfrm>
              <a:off x="5672494" y="4685295"/>
              <a:ext cx="1200133" cy="10075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chemeClr val="tx1"/>
                  </a:solidFill>
                </a:rPr>
                <a:t>06-2020 China </a:t>
              </a:r>
            </a:p>
            <a:p>
              <a:pPr algn="ctr"/>
              <a:r>
                <a:rPr lang="en-GB" sz="1900" b="1" dirty="0">
                  <a:solidFill>
                    <a:schemeClr val="tx1"/>
                  </a:solidFill>
                </a:rPr>
                <a:t>Adoption</a:t>
              </a:r>
            </a:p>
          </p:txBody>
        </p:sp>
        <p:sp>
          <p:nvSpPr>
            <p:cNvPr id="28" name="TextBox 91"/>
            <p:cNvSpPr txBox="1"/>
            <p:nvPr/>
          </p:nvSpPr>
          <p:spPr>
            <a:xfrm>
              <a:off x="7075383" y="4685295"/>
              <a:ext cx="1533302" cy="10075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chemeClr val="tx1"/>
                  </a:solidFill>
                </a:rPr>
                <a:t>12-2020 </a:t>
              </a:r>
            </a:p>
            <a:p>
              <a:pPr algn="ctr"/>
              <a:r>
                <a:rPr lang="en-GB" sz="1900" b="1" dirty="0">
                  <a:solidFill>
                    <a:schemeClr val="tx1"/>
                  </a:solidFill>
                </a:rPr>
                <a:t>China Entry into Force</a:t>
              </a:r>
            </a:p>
          </p:txBody>
        </p:sp>
      </p:grpSp>
      <p:sp>
        <p:nvSpPr>
          <p:cNvPr id="31" name="TextBox 35"/>
          <p:cNvSpPr txBox="1"/>
          <p:nvPr/>
        </p:nvSpPr>
        <p:spPr>
          <a:xfrm>
            <a:off x="1496618" y="2500460"/>
            <a:ext cx="1090707" cy="619489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25822" tIns="62909" rIns="125822" bIns="62909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SLR 22</a:t>
            </a:r>
          </a:p>
          <a:p>
            <a:pPr algn="ctr"/>
            <a:r>
              <a:rPr lang="en-GB" sz="1600" b="1" dirty="0">
                <a:solidFill>
                  <a:srgbClr val="002060"/>
                </a:solidFill>
              </a:rPr>
              <a:t>Shenzhen</a:t>
            </a:r>
          </a:p>
        </p:txBody>
      </p:sp>
      <p:grpSp>
        <p:nvGrpSpPr>
          <p:cNvPr id="32" name="Group 17"/>
          <p:cNvGrpSpPr/>
          <p:nvPr/>
        </p:nvGrpSpPr>
        <p:grpSpPr>
          <a:xfrm>
            <a:off x="6033120" y="1637286"/>
            <a:ext cx="1215771" cy="2772845"/>
            <a:chOff x="-774591" y="1242687"/>
            <a:chExt cx="1215771" cy="2772845"/>
          </a:xfrm>
          <a:solidFill>
            <a:srgbClr val="FFFF00"/>
          </a:solidFill>
        </p:grpSpPr>
        <p:sp>
          <p:nvSpPr>
            <p:cNvPr id="33" name="TextBox 35"/>
            <p:cNvSpPr txBox="1"/>
            <p:nvPr/>
          </p:nvSpPr>
          <p:spPr>
            <a:xfrm>
              <a:off x="-774591" y="3322435"/>
              <a:ext cx="1215771" cy="693097"/>
            </a:xfrm>
            <a:prstGeom prst="rect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107275" tIns="53637" rIns="107275" bIns="53637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rgbClr val="002060"/>
                  </a:solidFill>
                </a:rPr>
                <a:t>GRE Adoption</a:t>
              </a:r>
            </a:p>
          </p:txBody>
        </p:sp>
        <p:cxnSp>
          <p:nvCxnSpPr>
            <p:cNvPr id="34" name="Connecteur droit avec flèche 13"/>
            <p:cNvCxnSpPr>
              <a:stCxn id="33" idx="0"/>
            </p:cNvCxnSpPr>
            <p:nvPr/>
          </p:nvCxnSpPr>
          <p:spPr>
            <a:xfrm flipH="1" flipV="1">
              <a:off x="-733341" y="1242687"/>
              <a:ext cx="566636" cy="2079748"/>
            </a:xfrm>
            <a:prstGeom prst="straightConnector1">
              <a:avLst/>
            </a:prstGeom>
            <a:grpFill/>
            <a:ln w="127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26"/>
          <p:cNvSpPr txBox="1"/>
          <p:nvPr/>
        </p:nvSpPr>
        <p:spPr>
          <a:xfrm>
            <a:off x="2360715" y="1085298"/>
            <a:ext cx="576064" cy="539185"/>
          </a:xfrm>
          <a:prstGeom prst="rect">
            <a:avLst/>
          </a:prstGeom>
          <a:noFill/>
          <a:ln>
            <a:noFill/>
          </a:ln>
        </p:spPr>
        <p:txBody>
          <a:bodyPr wrap="square" lIns="107249" tIns="53625" rIns="107249" bIns="53625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GRE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79</a:t>
            </a:r>
          </a:p>
        </p:txBody>
      </p:sp>
      <p:grpSp>
        <p:nvGrpSpPr>
          <p:cNvPr id="35" name="Group 20"/>
          <p:cNvGrpSpPr/>
          <p:nvPr/>
        </p:nvGrpSpPr>
        <p:grpSpPr>
          <a:xfrm>
            <a:off x="7371269" y="1708268"/>
            <a:ext cx="1248131" cy="2713061"/>
            <a:chOff x="592797" y="3055208"/>
            <a:chExt cx="1248137" cy="2713062"/>
          </a:xfrm>
          <a:solidFill>
            <a:schemeClr val="bg1"/>
          </a:solidFill>
        </p:grpSpPr>
        <p:sp>
          <p:nvSpPr>
            <p:cNvPr id="36" name="TextBox 35"/>
            <p:cNvSpPr txBox="1"/>
            <p:nvPr/>
          </p:nvSpPr>
          <p:spPr>
            <a:xfrm>
              <a:off x="592797" y="5075173"/>
              <a:ext cx="1248137" cy="69309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107275" tIns="53637" rIns="107275" bIns="53637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rgbClr val="002060"/>
                  </a:solidFill>
                </a:rPr>
                <a:t>W29 Adoption</a:t>
              </a:r>
            </a:p>
          </p:txBody>
        </p:sp>
        <p:cxnSp>
          <p:nvCxnSpPr>
            <p:cNvPr id="37" name="Connecteur droit avec flèche 13"/>
            <p:cNvCxnSpPr>
              <a:stCxn id="36" idx="0"/>
            </p:cNvCxnSpPr>
            <p:nvPr/>
          </p:nvCxnSpPr>
          <p:spPr>
            <a:xfrm flipH="1" flipV="1">
              <a:off x="592799" y="3055208"/>
              <a:ext cx="624067" cy="2019965"/>
            </a:xfrm>
            <a:prstGeom prst="straightConnector1">
              <a:avLst/>
            </a:prstGeom>
            <a:grpFill/>
            <a:ln w="127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30"/>
          <p:cNvSpPr txBox="1"/>
          <p:nvPr/>
        </p:nvSpPr>
        <p:spPr>
          <a:xfrm>
            <a:off x="5761228" y="928614"/>
            <a:ext cx="664005" cy="69307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lIns="107249" tIns="53625" rIns="107249" bIns="53625" rtlCol="0">
            <a:spAutoFit/>
          </a:bodyPr>
          <a:lstStyle/>
          <a:p>
            <a:pPr algn="ctr"/>
            <a:r>
              <a:rPr lang="en-GB" sz="1900" b="1" dirty="0">
                <a:solidFill>
                  <a:srgbClr val="002060"/>
                </a:solidFill>
              </a:rPr>
              <a:t>GRE</a:t>
            </a:r>
          </a:p>
          <a:p>
            <a:pPr algn="ctr"/>
            <a:r>
              <a:rPr lang="en-GB" sz="1900" b="1" dirty="0">
                <a:solidFill>
                  <a:srgbClr val="002060"/>
                </a:solidFill>
              </a:rPr>
              <a:t>83</a:t>
            </a:r>
          </a:p>
        </p:txBody>
      </p:sp>
      <p:sp>
        <p:nvSpPr>
          <p:cNvPr id="44" name="TextBox 35"/>
          <p:cNvSpPr txBox="1"/>
          <p:nvPr/>
        </p:nvSpPr>
        <p:spPr>
          <a:xfrm>
            <a:off x="1511202" y="3545804"/>
            <a:ext cx="1440161" cy="619489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25822" tIns="62909" rIns="125822" bIns="62909" rtlCol="0">
            <a:spAutoFit/>
          </a:bodyPr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Draft plan for Stage 2</a:t>
            </a:r>
          </a:p>
        </p:txBody>
      </p:sp>
      <p:cxnSp>
        <p:nvCxnSpPr>
          <p:cNvPr id="45" name="Connecteur droit avec flèche 13"/>
          <p:cNvCxnSpPr>
            <a:endCxn id="31" idx="2"/>
          </p:cNvCxnSpPr>
          <p:nvPr/>
        </p:nvCxnSpPr>
        <p:spPr>
          <a:xfrm flipV="1">
            <a:off x="2041972" y="3119949"/>
            <a:ext cx="0" cy="431592"/>
          </a:xfrm>
          <a:prstGeom prst="straightConnector1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grpSp>
        <p:nvGrpSpPr>
          <p:cNvPr id="47" name="Group 20"/>
          <p:cNvGrpSpPr/>
          <p:nvPr/>
        </p:nvGrpSpPr>
        <p:grpSpPr>
          <a:xfrm>
            <a:off x="8265367" y="2276878"/>
            <a:ext cx="1152129" cy="1661911"/>
            <a:chOff x="831363" y="3350703"/>
            <a:chExt cx="997626" cy="1711752"/>
          </a:xfrm>
          <a:solidFill>
            <a:schemeClr val="bg1"/>
          </a:solidFill>
        </p:grpSpPr>
        <p:sp>
          <p:nvSpPr>
            <p:cNvPr id="48" name="TextBox 35"/>
            <p:cNvSpPr txBox="1"/>
            <p:nvPr/>
          </p:nvSpPr>
          <p:spPr>
            <a:xfrm>
              <a:off x="831363" y="3746258"/>
              <a:ext cx="997626" cy="1316197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107275" tIns="53637" rIns="107275" bIns="53637" rtlCol="0">
              <a:spAutoFit/>
            </a:bodyPr>
            <a:lstStyle/>
            <a:p>
              <a:pPr algn="ctr"/>
              <a:r>
                <a:rPr lang="en-GB" sz="1900" b="1" dirty="0">
                  <a:solidFill>
                    <a:srgbClr val="002060"/>
                  </a:solidFill>
                </a:rPr>
                <a:t>09-2021</a:t>
              </a:r>
            </a:p>
            <a:p>
              <a:pPr algn="ctr"/>
              <a:r>
                <a:rPr lang="en-GB" sz="1900" b="1" dirty="0">
                  <a:solidFill>
                    <a:srgbClr val="002060"/>
                  </a:solidFill>
                </a:rPr>
                <a:t>UN Entry into force</a:t>
              </a:r>
            </a:p>
          </p:txBody>
        </p:sp>
        <p:cxnSp>
          <p:nvCxnSpPr>
            <p:cNvPr id="49" name="Connecteur droit avec flèche 13"/>
            <p:cNvCxnSpPr>
              <a:stCxn id="48" idx="0"/>
            </p:cNvCxnSpPr>
            <p:nvPr/>
          </p:nvCxnSpPr>
          <p:spPr>
            <a:xfrm flipH="1" flipV="1">
              <a:off x="1273022" y="3350703"/>
              <a:ext cx="57154" cy="395555"/>
            </a:xfrm>
            <a:prstGeom prst="straightConnector1">
              <a:avLst/>
            </a:prstGeom>
            <a:grpFill/>
            <a:ln w="127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85"/>
          <p:cNvSpPr txBox="1"/>
          <p:nvPr/>
        </p:nvSpPr>
        <p:spPr>
          <a:xfrm rot="16200000">
            <a:off x="-69851" y="2775427"/>
            <a:ext cx="1152128" cy="40009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107274" tIns="53637" rIns="107274" bIns="53637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UNECE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1" name="TextBox 86"/>
          <p:cNvSpPr txBox="1"/>
          <p:nvPr/>
        </p:nvSpPr>
        <p:spPr>
          <a:xfrm rot="16200000">
            <a:off x="-87853" y="5149164"/>
            <a:ext cx="1152128" cy="4000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107274" tIns="53637" rIns="107274" bIns="53637" rtlCol="0">
            <a:spAutoFit/>
          </a:bodyPr>
          <a:lstStyle/>
          <a:p>
            <a:pPr algn="ctr"/>
            <a:r>
              <a:rPr lang="en-GB" b="1" dirty="0" smtClean="0"/>
              <a:t>CHINA</a:t>
            </a:r>
            <a:endParaRPr lang="en-GB" b="1" dirty="0"/>
          </a:p>
        </p:txBody>
      </p:sp>
      <p:sp>
        <p:nvSpPr>
          <p:cNvPr id="58" name="TextBox 35"/>
          <p:cNvSpPr txBox="1"/>
          <p:nvPr/>
        </p:nvSpPr>
        <p:spPr>
          <a:xfrm>
            <a:off x="6609183" y="912592"/>
            <a:ext cx="1321583" cy="711869"/>
          </a:xfrm>
          <a:prstGeom prst="rect">
            <a:avLst/>
          </a:prstGeom>
          <a:solidFill>
            <a:srgbClr val="FFFF00"/>
          </a:solidFill>
          <a:ln w="127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25866" tIns="62932" rIns="125866" bIns="62932" rtlCol="0">
            <a:spAutoFit/>
          </a:bodyPr>
          <a:lstStyle/>
          <a:p>
            <a:pPr algn="ctr"/>
            <a:r>
              <a:rPr lang="en-GB" sz="1900" b="1" dirty="0">
                <a:solidFill>
                  <a:srgbClr val="002060"/>
                </a:solidFill>
              </a:rPr>
              <a:t>WP29 Nov 2020</a:t>
            </a:r>
          </a:p>
        </p:txBody>
      </p:sp>
      <p:sp>
        <p:nvSpPr>
          <p:cNvPr id="59" name="6-Point Star 77"/>
          <p:cNvSpPr/>
          <p:nvPr/>
        </p:nvSpPr>
        <p:spPr>
          <a:xfrm>
            <a:off x="5421052" y="1988841"/>
            <a:ext cx="312035" cy="333260"/>
          </a:xfrm>
          <a:prstGeom prst="star6">
            <a:avLst>
              <a:gd name="adj" fmla="val 22924"/>
              <a:gd name="hf" fmla="val 11547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6-Point Star 77"/>
          <p:cNvSpPr/>
          <p:nvPr/>
        </p:nvSpPr>
        <p:spPr>
          <a:xfrm>
            <a:off x="4352934" y="3456967"/>
            <a:ext cx="312035" cy="333260"/>
          </a:xfrm>
          <a:prstGeom prst="star6">
            <a:avLst>
              <a:gd name="adj" fmla="val 22924"/>
              <a:gd name="hf" fmla="val 11547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3548844" y="3813290"/>
            <a:ext cx="1204863" cy="693109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 lIns="107287" tIns="53643" rIns="107287" bIns="53643" rtlCol="0">
            <a:spAutoFit/>
          </a:bodyPr>
          <a:lstStyle/>
          <a:p>
            <a:r>
              <a:rPr lang="it-IT" sz="1900" dirty="0"/>
              <a:t>GRE-83 </a:t>
            </a:r>
            <a:r>
              <a:rPr lang="it-IT" sz="1900" dirty="0" err="1"/>
              <a:t>deadline</a:t>
            </a:r>
            <a:endParaRPr lang="it-IT" sz="1900" dirty="0"/>
          </a:p>
        </p:txBody>
      </p:sp>
      <p:cxnSp>
        <p:nvCxnSpPr>
          <p:cNvPr id="62" name="Connecteur droit avec flèche 13"/>
          <p:cNvCxnSpPr/>
          <p:nvPr/>
        </p:nvCxnSpPr>
        <p:spPr>
          <a:xfrm flipV="1">
            <a:off x="4664969" y="2322102"/>
            <a:ext cx="912101" cy="1202909"/>
          </a:xfrm>
          <a:prstGeom prst="straightConnector1">
            <a:avLst/>
          </a:prstGeom>
          <a:solidFill>
            <a:schemeClr val="bg1"/>
          </a:solidFill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35"/>
          <p:cNvSpPr txBox="1"/>
          <p:nvPr/>
        </p:nvSpPr>
        <p:spPr>
          <a:xfrm>
            <a:off x="2678748" y="2492896"/>
            <a:ext cx="3522391" cy="850322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25822" tIns="62909" rIns="125822" bIns="62909" rtlCol="0">
            <a:spAutoFit/>
          </a:bodyPr>
          <a:lstStyle/>
          <a:p>
            <a:pPr algn="ctr"/>
            <a:r>
              <a:rPr lang="en-GB" sz="1900" b="1" dirty="0">
                <a:solidFill>
                  <a:srgbClr val="002060"/>
                </a:solidFill>
              </a:rPr>
              <a:t>Ongoing SLR Meetings</a:t>
            </a:r>
          </a:p>
          <a:p>
            <a:pPr algn="ctr"/>
            <a:r>
              <a:rPr lang="en-GB" sz="1400" i="1" dirty="0">
                <a:solidFill>
                  <a:srgbClr val="002060"/>
                </a:solidFill>
              </a:rPr>
              <a:t>Meetings to be synchronised with GRE sessions</a:t>
            </a:r>
          </a:p>
        </p:txBody>
      </p:sp>
      <p:sp>
        <p:nvSpPr>
          <p:cNvPr id="64" name="Freccia a destra 63"/>
          <p:cNvSpPr/>
          <p:nvPr/>
        </p:nvSpPr>
        <p:spPr>
          <a:xfrm rot="16200000">
            <a:off x="5536167" y="1917648"/>
            <a:ext cx="747581" cy="328825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cxnSp>
        <p:nvCxnSpPr>
          <p:cNvPr id="65" name="Connecteur droit avec flèche 13"/>
          <p:cNvCxnSpPr/>
          <p:nvPr/>
        </p:nvCxnSpPr>
        <p:spPr>
          <a:xfrm flipV="1">
            <a:off x="2007258" y="2155469"/>
            <a:ext cx="448050" cy="350691"/>
          </a:xfrm>
          <a:prstGeom prst="straightConnector1">
            <a:avLst/>
          </a:prstGeom>
          <a:solidFill>
            <a:schemeClr val="bg1"/>
          </a:solidFill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685459" y="-27384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 err="1">
                <a:solidFill>
                  <a:srgbClr val="385D8A"/>
                </a:solidFill>
              </a:rPr>
              <a:t>Synchronisation</a:t>
            </a:r>
            <a:r>
              <a:rPr lang="en-US" altLang="en-US" b="1" dirty="0">
                <a:solidFill>
                  <a:srgbClr val="385D8A"/>
                </a:solidFill>
              </a:rPr>
              <a:t> with Chinese GB Standards</a:t>
            </a:r>
          </a:p>
        </p:txBody>
      </p:sp>
      <p:sp>
        <p:nvSpPr>
          <p:cNvPr id="81" name="TextBox 35"/>
          <p:cNvSpPr txBox="1"/>
          <p:nvPr/>
        </p:nvSpPr>
        <p:spPr>
          <a:xfrm>
            <a:off x="1442610" y="644691"/>
            <a:ext cx="4230470" cy="40070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07274" tIns="53637" rIns="107274" bIns="53637" rtlCol="0">
            <a:spAutoFit/>
          </a:bodyPr>
          <a:lstStyle/>
          <a:p>
            <a:pPr algn="ctr"/>
            <a:r>
              <a:rPr lang="en-GB" sz="1900" b="1" dirty="0">
                <a:solidFill>
                  <a:srgbClr val="00B050"/>
                </a:solidFill>
              </a:rPr>
              <a:t>Window of Opportunity</a:t>
            </a:r>
          </a:p>
        </p:txBody>
      </p:sp>
      <p:sp>
        <p:nvSpPr>
          <p:cNvPr id="82" name="TextBox 26"/>
          <p:cNvSpPr txBox="1"/>
          <p:nvPr/>
        </p:nvSpPr>
        <p:spPr>
          <a:xfrm>
            <a:off x="3342277" y="1085298"/>
            <a:ext cx="576064" cy="539185"/>
          </a:xfrm>
          <a:prstGeom prst="rect">
            <a:avLst/>
          </a:prstGeom>
          <a:noFill/>
          <a:ln>
            <a:noFill/>
          </a:ln>
        </p:spPr>
        <p:txBody>
          <a:bodyPr wrap="square" lIns="107249" tIns="53625" rIns="107249" bIns="53625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GRE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80</a:t>
            </a:r>
          </a:p>
        </p:txBody>
      </p:sp>
      <p:sp>
        <p:nvSpPr>
          <p:cNvPr id="83" name="TextBox 26"/>
          <p:cNvSpPr txBox="1"/>
          <p:nvPr/>
        </p:nvSpPr>
        <p:spPr>
          <a:xfrm>
            <a:off x="4102630" y="1098101"/>
            <a:ext cx="576064" cy="539185"/>
          </a:xfrm>
          <a:prstGeom prst="rect">
            <a:avLst/>
          </a:prstGeom>
          <a:noFill/>
          <a:ln>
            <a:noFill/>
          </a:ln>
        </p:spPr>
        <p:txBody>
          <a:bodyPr wrap="square" lIns="107249" tIns="53625" rIns="107249" bIns="53625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GRE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81</a:t>
            </a:r>
          </a:p>
        </p:txBody>
      </p:sp>
      <p:sp>
        <p:nvSpPr>
          <p:cNvPr id="84" name="TextBox 26"/>
          <p:cNvSpPr txBox="1"/>
          <p:nvPr/>
        </p:nvSpPr>
        <p:spPr>
          <a:xfrm>
            <a:off x="4966725" y="1098101"/>
            <a:ext cx="576064" cy="539185"/>
          </a:xfrm>
          <a:prstGeom prst="rect">
            <a:avLst/>
          </a:prstGeom>
          <a:noFill/>
          <a:ln>
            <a:noFill/>
          </a:ln>
        </p:spPr>
        <p:txBody>
          <a:bodyPr wrap="square" lIns="107249" tIns="53625" rIns="107249" bIns="53625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GRE</a:t>
            </a:r>
          </a:p>
          <a:p>
            <a:pPr algn="ctr"/>
            <a:r>
              <a:rPr lang="en-GB" sz="1400" b="1" dirty="0">
                <a:solidFill>
                  <a:srgbClr val="002060"/>
                </a:solidFill>
              </a:rPr>
              <a:t>82</a:t>
            </a:r>
          </a:p>
        </p:txBody>
      </p:sp>
      <p:sp>
        <p:nvSpPr>
          <p:cNvPr id="93" name="Rettangolo 92"/>
          <p:cNvSpPr/>
          <p:nvPr/>
        </p:nvSpPr>
        <p:spPr>
          <a:xfrm>
            <a:off x="1442609" y="653028"/>
            <a:ext cx="4230471" cy="1746385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1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79026" y="852555"/>
            <a:ext cx="5664074" cy="43248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7287" tIns="53643" rIns="107287" bIns="53643">
            <a:spAutoFit/>
          </a:bodyPr>
          <a:lstStyle/>
          <a:p>
            <a:pPr marL="542925" fontAlgn="base">
              <a:spcBef>
                <a:spcPct val="50000"/>
              </a:spcBef>
              <a:spcAft>
                <a:spcPct val="0"/>
              </a:spcAft>
            </a:pPr>
            <a:r>
              <a:rPr lang="it-IT" b="1" dirty="0" smtClean="0">
                <a:cs typeface="Tahoma" pitchFamily="34" charset="0"/>
              </a:rPr>
              <a:t>23 </a:t>
            </a:r>
            <a:r>
              <a:rPr lang="it-IT" b="1" dirty="0" err="1" smtClean="0">
                <a:cs typeface="Tahoma" pitchFamily="34" charset="0"/>
              </a:rPr>
              <a:t>meetings</a:t>
            </a:r>
            <a:r>
              <a:rPr lang="it-IT" b="1" dirty="0" smtClean="0">
                <a:cs typeface="Tahoma" pitchFamily="34" charset="0"/>
              </a:rPr>
              <a:t> </a:t>
            </a:r>
            <a:r>
              <a:rPr lang="it-IT" b="1" dirty="0" err="1" smtClean="0">
                <a:cs typeface="Tahoma" pitchFamily="34" charset="0"/>
              </a:rPr>
              <a:t>held</a:t>
            </a:r>
            <a:r>
              <a:rPr lang="it-IT" b="1" dirty="0" smtClean="0">
                <a:cs typeface="Tahoma" pitchFamily="34" charset="0"/>
              </a:rPr>
              <a:t> </a:t>
            </a:r>
            <a:r>
              <a:rPr lang="it-IT" b="1" dirty="0" err="1" smtClean="0">
                <a:cs typeface="Tahoma" pitchFamily="34" charset="0"/>
              </a:rPr>
              <a:t>until</a:t>
            </a:r>
            <a:r>
              <a:rPr lang="it-IT" b="1" dirty="0" smtClean="0">
                <a:cs typeface="Tahoma" pitchFamily="34" charset="0"/>
              </a:rPr>
              <a:t> </a:t>
            </a:r>
            <a:r>
              <a:rPr lang="it-IT" b="1" dirty="0" err="1" smtClean="0">
                <a:cs typeface="Tahoma" pitchFamily="34" charset="0"/>
              </a:rPr>
              <a:t>now</a:t>
            </a:r>
            <a:r>
              <a:rPr lang="it-IT" dirty="0" smtClean="0">
                <a:cs typeface="Tahoma" pitchFamily="34" charset="0"/>
              </a:rPr>
              <a:t>: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11 </a:t>
            </a:r>
            <a:r>
              <a:rPr lang="it-IT" i="1" dirty="0" err="1">
                <a:cs typeface="Tahoma" pitchFamily="34" charset="0"/>
              </a:rPr>
              <a:t>September</a:t>
            </a:r>
            <a:r>
              <a:rPr lang="it-IT" i="1" dirty="0">
                <a:cs typeface="Tahoma" pitchFamily="34" charset="0"/>
              </a:rPr>
              <a:t> 2014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23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2014 in Geneva (CH)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14 </a:t>
            </a:r>
            <a:r>
              <a:rPr lang="it-IT" i="1" dirty="0" err="1">
                <a:cs typeface="Tahoma" pitchFamily="34" charset="0"/>
              </a:rPr>
              <a:t>January</a:t>
            </a:r>
            <a:r>
              <a:rPr lang="it-IT" i="1" dirty="0">
                <a:cs typeface="Tahoma" pitchFamily="34" charset="0"/>
              </a:rPr>
              <a:t> 2015 in </a:t>
            </a:r>
            <a:r>
              <a:rPr lang="it-IT" i="1" dirty="0" err="1">
                <a:cs typeface="Tahoma" pitchFamily="34" charset="0"/>
              </a:rPr>
              <a:t>Brussels</a:t>
            </a:r>
            <a:r>
              <a:rPr lang="it-IT" i="1" dirty="0">
                <a:cs typeface="Tahoma" pitchFamily="34" charset="0"/>
              </a:rPr>
              <a:t>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April 2015 in Geneva (CH)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13 </a:t>
            </a:r>
            <a:r>
              <a:rPr lang="en-US" i="1" dirty="0">
                <a:cs typeface="Tahoma" pitchFamily="34" charset="0"/>
              </a:rPr>
              <a:t>October 2015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>
                <a:cs typeface="Tahoma" pitchFamily="34" charset="0"/>
              </a:rPr>
              <a:t>5-6 </a:t>
            </a:r>
            <a:r>
              <a:rPr lang="it-IT" i="1" dirty="0" err="1">
                <a:cs typeface="Tahoma" pitchFamily="34" charset="0"/>
              </a:rPr>
              <a:t>November</a:t>
            </a:r>
            <a:r>
              <a:rPr lang="it-IT" i="1" dirty="0">
                <a:cs typeface="Tahoma" pitchFamily="34" charset="0"/>
              </a:rPr>
              <a:t> 2015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15-16 December 2015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13-14 January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29 February &amp; 1 March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14-15 April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9-10 June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/>
            </a:pPr>
            <a:endParaRPr lang="en-US" i="1" dirty="0">
              <a:cs typeface="Tahom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3254" y="68628"/>
            <a:ext cx="9479492" cy="539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7287" tIns="53643" rIns="107287" bIns="5364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85D8A"/>
                </a:solidFill>
                <a:latin typeface="Tahoma" pitchFamily="34" charset="0"/>
              </a:rPr>
              <a:t>Workload and meeting pace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38555" y="1160614"/>
            <a:ext cx="5199021" cy="39965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7287" tIns="53643" rIns="107287" bIns="53643">
            <a:spAutoFit/>
          </a:bodyPr>
          <a:lstStyle/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September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October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5-7 December 2016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21-23 February 2017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22-24 March 2017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16-18 May 2017 in Tokyo (JP)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it-IT" i="1" dirty="0">
                <a:cs typeface="Tahoma" pitchFamily="34" charset="0"/>
              </a:rPr>
              <a:t>13-15 </a:t>
            </a:r>
            <a:r>
              <a:rPr lang="it-IT" i="1" dirty="0" err="1">
                <a:cs typeface="Tahoma" pitchFamily="34" charset="0"/>
              </a:rPr>
              <a:t>June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it-IT" i="1" dirty="0">
                <a:cs typeface="Tahoma" pitchFamily="34" charset="0"/>
              </a:rPr>
              <a:t>12-14 </a:t>
            </a:r>
            <a:r>
              <a:rPr lang="it-IT" i="1" dirty="0" err="1">
                <a:cs typeface="Tahoma" pitchFamily="34" charset="0"/>
              </a:rPr>
              <a:t>July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it-IT" i="1" dirty="0">
                <a:cs typeface="Tahoma" pitchFamily="34" charset="0"/>
              </a:rPr>
              <a:t>4-6 </a:t>
            </a:r>
            <a:r>
              <a:rPr lang="it-IT" i="1" dirty="0" err="1">
                <a:cs typeface="Tahoma" pitchFamily="34" charset="0"/>
              </a:rPr>
              <a:t>October</a:t>
            </a:r>
            <a:r>
              <a:rPr lang="it-IT" i="1" dirty="0">
                <a:cs typeface="Tahoma" pitchFamily="34" charset="0"/>
              </a:rPr>
              <a:t> 2017 </a:t>
            </a:r>
            <a:r>
              <a:rPr lang="en-US" i="1" dirty="0">
                <a:cs typeface="Tahoma" pitchFamily="34" charset="0"/>
              </a:rPr>
              <a:t>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18-21 December 2017 in Brussels (BE)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29 Jan / 1 Feb 2018 in Shenzhen (CN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1154821" lvl="1" indent="-627701" fontAlgn="base">
              <a:spcBef>
                <a:spcPts val="352"/>
              </a:spcBef>
              <a:spcAft>
                <a:spcPct val="0"/>
              </a:spcAft>
              <a:buFont typeface="+mj-lt"/>
              <a:buAutoNum type="romanUcPeriod" startAt="12"/>
            </a:pPr>
            <a:r>
              <a:rPr lang="en-US" i="1" dirty="0">
                <a:cs typeface="Tahoma" pitchFamily="34" charset="0"/>
              </a:rPr>
              <a:t>4-6 April 2018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</p:txBody>
      </p:sp>
      <p:sp>
        <p:nvSpPr>
          <p:cNvPr id="2" name="Rettangolo 1"/>
          <p:cNvSpPr/>
          <p:nvPr/>
        </p:nvSpPr>
        <p:spPr>
          <a:xfrm>
            <a:off x="4172913" y="5421673"/>
            <a:ext cx="5463051" cy="1031663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r" fontAlgn="base">
              <a:spcAft>
                <a:spcPct val="0"/>
              </a:spcAft>
            </a:pPr>
            <a:r>
              <a:rPr lang="en-GB" sz="2000" b="1" dirty="0">
                <a:cs typeface="Tahoma" pitchFamily="34" charset="0"/>
              </a:rPr>
              <a:t>Next meetings:</a:t>
            </a:r>
          </a:p>
          <a:p>
            <a:pPr algn="r" fontAlgn="base">
              <a:spcAft>
                <a:spcPct val="0"/>
              </a:spcAft>
            </a:pPr>
            <a:r>
              <a:rPr lang="en-GB" sz="2000" b="1" dirty="0" smtClean="0">
                <a:cs typeface="Tahoma" pitchFamily="34" charset="0"/>
              </a:rPr>
              <a:t>SLR-24 </a:t>
            </a:r>
            <a:r>
              <a:rPr lang="en-GB" sz="2000" dirty="0">
                <a:cs typeface="Tahoma" pitchFamily="34" charset="0"/>
              </a:rPr>
              <a:t>on </a:t>
            </a:r>
            <a:r>
              <a:rPr lang="en-US" sz="2000" dirty="0">
                <a:cs typeface="Tahoma" pitchFamily="34" charset="0"/>
              </a:rPr>
              <a:t>30 May / 1 June 2018 in Brussels (BE</a:t>
            </a:r>
            <a:r>
              <a:rPr lang="en-US" sz="2000" dirty="0" smtClean="0">
                <a:cs typeface="Tahoma" pitchFamily="34" charset="0"/>
              </a:rPr>
              <a:t>)</a:t>
            </a:r>
          </a:p>
          <a:p>
            <a:pPr algn="r" fontAlgn="base">
              <a:spcAft>
                <a:spcPct val="0"/>
              </a:spcAft>
            </a:pPr>
            <a:r>
              <a:rPr lang="en-US" sz="2000" b="1" dirty="0">
                <a:cs typeface="Tahoma" pitchFamily="34" charset="0"/>
              </a:rPr>
              <a:t>SLR-25 </a:t>
            </a:r>
            <a:r>
              <a:rPr lang="en-US" sz="2000" dirty="0">
                <a:cs typeface="Tahoma" pitchFamily="34" charset="0"/>
              </a:rPr>
              <a:t>on 24-26 September </a:t>
            </a:r>
            <a:r>
              <a:rPr lang="en-US" sz="2000" dirty="0" smtClean="0">
                <a:cs typeface="Tahoma" pitchFamily="34" charset="0"/>
              </a:rPr>
              <a:t>2018 in Brussels (BE)</a:t>
            </a:r>
            <a:endParaRPr lang="en-US" sz="2000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28464" y="936764"/>
            <a:ext cx="4590510" cy="668035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txBody>
          <a:bodyPr wrap="square" lIns="91429" tIns="45715" rIns="91429" bIns="45715" rtlCol="0">
            <a:noAutofit/>
          </a:bodyPr>
          <a:lstStyle/>
          <a:p>
            <a:pPr algn="ctr"/>
            <a:r>
              <a:rPr lang="en-GB" sz="1600" b="1" dirty="0"/>
              <a:t>STAGE 1</a:t>
            </a:r>
          </a:p>
          <a:p>
            <a:pPr algn="ctr"/>
            <a:r>
              <a:rPr lang="en-GB" sz="1600" b="1" dirty="0"/>
              <a:t>“Editorial simplification”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87026" y="934956"/>
            <a:ext cx="4590510" cy="6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txBody>
          <a:bodyPr wrap="square" lIns="91429" tIns="45715" rIns="91429" bIns="45715" rtlCol="0">
            <a:noAutofit/>
          </a:bodyPr>
          <a:lstStyle/>
          <a:p>
            <a:pPr algn="ctr"/>
            <a:r>
              <a:rPr lang="en-GB" sz="1600" b="1" dirty="0"/>
              <a:t>STAGE 2</a:t>
            </a:r>
          </a:p>
          <a:p>
            <a:pPr algn="ctr"/>
            <a:r>
              <a:rPr lang="en-GB" sz="1600" b="1" dirty="0"/>
              <a:t>“Performance based / Technology neutral”</a:t>
            </a: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685459" y="64673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>
                <a:solidFill>
                  <a:srgbClr val="385D8A"/>
                </a:solidFill>
              </a:rPr>
              <a:t>Simplification</a:t>
            </a:r>
            <a:r>
              <a:rPr lang="it-IT" altLang="en-US" b="1" dirty="0">
                <a:solidFill>
                  <a:srgbClr val="385D8A"/>
                </a:solidFill>
              </a:rPr>
              <a:t> to be </a:t>
            </a:r>
            <a:r>
              <a:rPr lang="it-IT" altLang="en-US" b="1" dirty="0" err="1">
                <a:solidFill>
                  <a:srgbClr val="385D8A"/>
                </a:solidFill>
              </a:rPr>
              <a:t>delivered</a:t>
            </a:r>
            <a:r>
              <a:rPr lang="it-IT" altLang="en-US" b="1" dirty="0">
                <a:solidFill>
                  <a:srgbClr val="385D8A"/>
                </a:solidFill>
              </a:rPr>
              <a:t> in </a:t>
            </a:r>
            <a:r>
              <a:rPr lang="it-IT" altLang="en-US" b="1" dirty="0" err="1">
                <a:solidFill>
                  <a:srgbClr val="385D8A"/>
                </a:solidFill>
              </a:rPr>
              <a:t>two</a:t>
            </a:r>
            <a:r>
              <a:rPr lang="it-IT" altLang="en-US" b="1" dirty="0">
                <a:solidFill>
                  <a:srgbClr val="385D8A"/>
                </a:solidFill>
              </a:rPr>
              <a:t> </a:t>
            </a:r>
            <a:r>
              <a:rPr lang="it-IT" altLang="en-US" b="1" dirty="0" err="1">
                <a:solidFill>
                  <a:srgbClr val="385D8A"/>
                </a:solidFill>
              </a:rPr>
              <a:t>stages</a:t>
            </a:r>
            <a:endParaRPr lang="it-IT" altLang="en-US" b="1" dirty="0">
              <a:solidFill>
                <a:srgbClr val="385D8A"/>
              </a:solidFill>
            </a:endParaRPr>
          </a:p>
        </p:txBody>
      </p:sp>
      <p:sp>
        <p:nvSpPr>
          <p:cNvPr id="4" name="Callout con freccia in giù 3"/>
          <p:cNvSpPr/>
          <p:nvPr/>
        </p:nvSpPr>
        <p:spPr>
          <a:xfrm>
            <a:off x="5187026" y="1700808"/>
            <a:ext cx="4590510" cy="1248139"/>
          </a:xfrm>
          <a:prstGeom prst="downArrowCallout">
            <a:avLst>
              <a:gd name="adj1" fmla="val 16797"/>
              <a:gd name="adj2" fmla="val 25000"/>
              <a:gd name="adj3" fmla="val 19531"/>
              <a:gd name="adj4" fmla="val 72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1600" b="1" dirty="0"/>
              <a:t>REWRITE THE </a:t>
            </a:r>
            <a:r>
              <a:rPr lang="en-US" sz="1600" b="1" u="sng" dirty="0"/>
              <a:t>NEW REGULATIONS</a:t>
            </a:r>
            <a:r>
              <a:rPr lang="en-US" sz="1600" b="1" dirty="0"/>
              <a:t> WITH UPDATED PERFORMANCE BASED TECHNICAL REQUIREMENTS</a:t>
            </a:r>
          </a:p>
          <a:p>
            <a:pPr algn="ctr"/>
            <a:r>
              <a:rPr lang="en-US" sz="1600" b="1" u="sng" dirty="0"/>
              <a:t>SUITABLE FOR THE FUTURE</a:t>
            </a:r>
          </a:p>
        </p:txBody>
      </p:sp>
      <p:sp>
        <p:nvSpPr>
          <p:cNvPr id="16" name="Callout con freccia in giù 15"/>
          <p:cNvSpPr/>
          <p:nvPr/>
        </p:nvSpPr>
        <p:spPr>
          <a:xfrm>
            <a:off x="132409" y="1700808"/>
            <a:ext cx="4586565" cy="1248139"/>
          </a:xfrm>
          <a:prstGeom prst="downArrowCallout">
            <a:avLst>
              <a:gd name="adj1" fmla="val 19455"/>
              <a:gd name="adj2" fmla="val 25000"/>
              <a:gd name="adj3" fmla="val 25000"/>
              <a:gd name="adj4" fmla="val 573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REDUCE 41 UN REGULATIONS TO </a:t>
            </a:r>
          </a:p>
          <a:p>
            <a:pPr algn="ctr"/>
            <a:r>
              <a:rPr lang="en-US" sz="1900" b="1" dirty="0">
                <a:solidFill>
                  <a:schemeClr val="tx1"/>
                </a:solidFill>
              </a:rPr>
              <a:t>14 + 1 RESOLUTION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25347"/>
              </p:ext>
            </p:extLst>
          </p:nvPr>
        </p:nvGraphicFramePr>
        <p:xfrm>
          <a:off x="206473" y="3140968"/>
          <a:ext cx="4590510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90510"/>
              </a:tblGrid>
              <a:tr h="711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a structure that limits to a minimum the number of parallel amendments </a:t>
                      </a:r>
                      <a:r>
                        <a:rPr lang="en-GB" altLang="ja-JP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necessary to achieve a regulatory change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0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the number of active/non-frozen regulations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 the administrative burden (caused by maintenance of Regulations)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the Contracting Parties, the UNECE secretariat (and associated UN services) and the affected industrial sector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44940"/>
              </p:ext>
            </p:extLst>
          </p:nvPr>
        </p:nvGraphicFramePr>
        <p:xfrm>
          <a:off x="5109017" y="3140968"/>
          <a:ext cx="4590510" cy="3291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90510"/>
              </a:tblGrid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600" b="0" dirty="0" smtClean="0">
                          <a:solidFill>
                            <a:schemeClr val="tx1"/>
                          </a:solidFill>
                        </a:rPr>
                        <a:t>Reduce ambiguity in the provisions to provide </a:t>
                      </a:r>
                      <a:r>
                        <a:rPr lang="en-GB" altLang="ja-JP" sz="1600" b="1" dirty="0" smtClean="0">
                          <a:solidFill>
                            <a:schemeClr val="tx1"/>
                          </a:solidFill>
                        </a:rPr>
                        <a:t>consistent interpretation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600" dirty="0" smtClean="0">
                          <a:solidFill>
                            <a:schemeClr val="tx1"/>
                          </a:solidFill>
                        </a:rPr>
                        <a:t>Define the essential requirements in </a:t>
                      </a:r>
                      <a:r>
                        <a:rPr lang="en-GB" altLang="ja-JP" sz="1600" b="1" dirty="0" smtClean="0">
                          <a:solidFill>
                            <a:schemeClr val="tx1"/>
                          </a:solidFill>
                        </a:rPr>
                        <a:t>performance (technology neutral) terms to provide opportunities for innovation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600" dirty="0" smtClean="0"/>
                        <a:t>Dete</a:t>
                      </a:r>
                      <a:r>
                        <a:rPr lang="en-GB" altLang="ja-JP" sz="1600" b="1" dirty="0" smtClean="0"/>
                        <a:t>rmine whether the current regulatory text presents barriers to innovation and whether safety considerations are addressed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600" dirty="0" smtClean="0"/>
                        <a:t>Develop, as far as possible, </a:t>
                      </a:r>
                      <a:r>
                        <a:rPr lang="en-GB" altLang="ja-JP" sz="1600" b="1" dirty="0" smtClean="0"/>
                        <a:t>performance-based and technology-neutral requirements to ensure freedom for technical innovation within a framework of safety principles</a:t>
                      </a:r>
                      <a:endParaRPr lang="en-GB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8462" y="3045885"/>
            <a:ext cx="4746529" cy="32634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027293" y="3045884"/>
            <a:ext cx="4746529" cy="347945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58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56456" y="675957"/>
            <a:ext cx="1868717" cy="34563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128464" y="4869160"/>
            <a:ext cx="194421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6"/>
          <p:cNvSpPr txBox="1"/>
          <p:nvPr/>
        </p:nvSpPr>
        <p:spPr>
          <a:xfrm>
            <a:off x="3836876" y="116632"/>
            <a:ext cx="5652629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GRE Regulations after Stage 1 of simplification</a:t>
            </a:r>
            <a:endParaRPr lang="en-GB" sz="2300" dirty="0"/>
          </a:p>
        </p:txBody>
      </p:sp>
      <p:sp>
        <p:nvSpPr>
          <p:cNvPr id="6" name="Pfeil nach unten 5"/>
          <p:cNvSpPr/>
          <p:nvPr/>
        </p:nvSpPr>
        <p:spPr>
          <a:xfrm>
            <a:off x="38049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6456" y="479715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1)</a:t>
            </a:r>
          </a:p>
          <a:p>
            <a:pPr algn="ctr"/>
            <a:r>
              <a:rPr lang="de-DE" sz="2000" b="1" dirty="0" smtClean="0"/>
              <a:t>Light </a:t>
            </a:r>
            <a:r>
              <a:rPr lang="de-DE" sz="2000" b="1" dirty="0" err="1" smtClean="0"/>
              <a:t>Signalling</a:t>
            </a:r>
            <a:r>
              <a:rPr lang="de-DE" sz="2000" b="1" dirty="0" smtClean="0"/>
              <a:t> Devices</a:t>
            </a:r>
            <a:endParaRPr lang="de-DE" sz="20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288704" y="4869160"/>
            <a:ext cx="1944216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254073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216696" y="479715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2)</a:t>
            </a:r>
          </a:p>
          <a:p>
            <a:pPr algn="ctr"/>
            <a:r>
              <a:rPr lang="de-DE" sz="2000" b="1" dirty="0" smtClean="0"/>
              <a:t>Road </a:t>
            </a:r>
            <a:r>
              <a:rPr lang="de-DE" sz="2000" b="1" dirty="0"/>
              <a:t>I</a:t>
            </a:r>
            <a:r>
              <a:rPr lang="de-DE" sz="2000" b="1" dirty="0" smtClean="0"/>
              <a:t>llumination Devices</a:t>
            </a:r>
            <a:endParaRPr lang="de-DE" sz="2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527748" y="4869160"/>
            <a:ext cx="1944216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4779776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55740" y="479188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3)</a:t>
            </a:r>
          </a:p>
          <a:p>
            <a:pPr algn="ctr"/>
            <a:r>
              <a:rPr lang="de-DE" sz="2000" b="1" dirty="0" smtClean="0"/>
              <a:t>Retro-</a:t>
            </a:r>
            <a:r>
              <a:rPr lang="de-DE" sz="2000" b="1" dirty="0" err="1" smtClean="0"/>
              <a:t>Reflective</a:t>
            </a:r>
            <a:r>
              <a:rPr lang="de-DE" sz="2000" b="1" dirty="0" smtClean="0"/>
              <a:t> Devices</a:t>
            </a:r>
            <a:endParaRPr lang="de-DE" sz="2000" b="1" dirty="0"/>
          </a:p>
        </p:txBody>
      </p:sp>
      <p:sp>
        <p:nvSpPr>
          <p:cNvPr id="17" name="Rechteck 16"/>
          <p:cNvSpPr/>
          <p:nvPr/>
        </p:nvSpPr>
        <p:spPr>
          <a:xfrm>
            <a:off x="2072680" y="693851"/>
            <a:ext cx="2247542" cy="3438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448944" y="686155"/>
            <a:ext cx="1980220" cy="3446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7401272" y="4858963"/>
            <a:ext cx="194421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7653300" y="4210891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331153" y="483486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NOT ON SLR AGENDA FOR STAGE 1</a:t>
            </a:r>
            <a:endParaRPr lang="de-DE" sz="2400" dirty="0"/>
          </a:p>
        </p:txBody>
      </p:sp>
      <p:sp>
        <p:nvSpPr>
          <p:cNvPr id="22" name="Rechteck 21"/>
          <p:cNvSpPr/>
          <p:nvPr/>
        </p:nvSpPr>
        <p:spPr>
          <a:xfrm>
            <a:off x="6681192" y="2462510"/>
            <a:ext cx="3024336" cy="1669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7653300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R48*,</a:t>
            </a:r>
          </a:p>
          <a:p>
            <a:r>
              <a:rPr lang="de-DE" sz="2000" dirty="0" smtClean="0"/>
              <a:t>R53*,</a:t>
            </a:r>
            <a:endParaRPr lang="de-DE" sz="2000" dirty="0"/>
          </a:p>
          <a:p>
            <a:r>
              <a:rPr lang="de-DE" sz="2000" dirty="0" smtClean="0"/>
              <a:t>R74*,</a:t>
            </a:r>
            <a:endParaRPr lang="de-DE" sz="2000" dirty="0"/>
          </a:p>
          <a:p>
            <a:r>
              <a:rPr lang="de-DE" sz="2000" dirty="0" smtClean="0"/>
              <a:t>R86*,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624907" y="4221088"/>
            <a:ext cx="72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9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64768" y="420435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6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16902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5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04934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8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87204" y="784481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187204" y="1441505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87204" y="210302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187204" y="269218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R23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1064568" y="802360"/>
            <a:ext cx="720080" cy="2321870"/>
            <a:chOff x="1205093" y="1107130"/>
            <a:chExt cx="720080" cy="2321870"/>
          </a:xfrm>
        </p:grpSpPr>
        <p:sp>
          <p:nvSpPr>
            <p:cNvPr id="34" name="Abgerundetes Rechteck 33"/>
            <p:cNvSpPr/>
            <p:nvPr/>
          </p:nvSpPr>
          <p:spPr>
            <a:xfrm>
              <a:off x="1205093" y="1107130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R38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1205093" y="174627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R77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1205093" y="240799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R87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1205093" y="2996952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R91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Abgerundetes Rechteck 37"/>
          <p:cNvSpPr/>
          <p:nvPr/>
        </p:nvSpPr>
        <p:spPr>
          <a:xfrm>
            <a:off x="2288704" y="825005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2288704" y="1482029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R98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3402195" y="828901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Abgerundetes Rechteck 40"/>
          <p:cNvSpPr/>
          <p:nvPr/>
        </p:nvSpPr>
        <p:spPr>
          <a:xfrm>
            <a:off x="3402195" y="1468046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R123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2201402" y="2044110"/>
            <a:ext cx="951398" cy="13128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R112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(R1),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R8),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(R20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4583183" y="81470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4583183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601072" y="832587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5601072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R104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Textfeld 24"/>
          <p:cNvSpPr txBox="1"/>
          <p:nvPr/>
        </p:nvSpPr>
        <p:spPr>
          <a:xfrm>
            <a:off x="6681192" y="2649106"/>
            <a:ext cx="90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(R31),</a:t>
            </a:r>
          </a:p>
        </p:txBody>
      </p:sp>
      <p:sp>
        <p:nvSpPr>
          <p:cNvPr id="48" name="Textfeld 24"/>
          <p:cNvSpPr txBox="1"/>
          <p:nvPr/>
        </p:nvSpPr>
        <p:spPr>
          <a:xfrm>
            <a:off x="8604111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R10,</a:t>
            </a:r>
          </a:p>
          <a:p>
            <a:r>
              <a:rPr lang="de-DE" sz="2000" dirty="0" smtClean="0"/>
              <a:t>R45,</a:t>
            </a:r>
          </a:p>
          <a:p>
            <a:r>
              <a:rPr lang="de-DE" sz="2000" dirty="0" smtClean="0"/>
              <a:t>R65</a:t>
            </a:r>
            <a:r>
              <a:rPr lang="de-DE" sz="2000" dirty="0"/>
              <a:t>,</a:t>
            </a:r>
          </a:p>
          <a:p>
            <a:r>
              <a:rPr lang="de-DE" sz="2000" dirty="0" smtClean="0"/>
              <a:t>R88,</a:t>
            </a:r>
          </a:p>
        </p:txBody>
      </p:sp>
      <p:sp>
        <p:nvSpPr>
          <p:cNvPr id="49" name="Abgerundetes Rechteck 43"/>
          <p:cNvSpPr/>
          <p:nvPr/>
        </p:nvSpPr>
        <p:spPr>
          <a:xfrm>
            <a:off x="4592960" y="211611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0" name="Textfeld 24"/>
          <p:cNvSpPr txBox="1"/>
          <p:nvPr/>
        </p:nvSpPr>
        <p:spPr>
          <a:xfrm>
            <a:off x="6681192" y="802360"/>
            <a:ext cx="1296144" cy="132343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R37,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  <a:endParaRPr lang="de-DE" sz="2000" dirty="0" smtClean="0"/>
          </a:p>
          <a:p>
            <a:r>
              <a:rPr lang="de-DE" sz="2000" dirty="0" smtClean="0"/>
              <a:t>R99,</a:t>
            </a:r>
          </a:p>
          <a:p>
            <a:r>
              <a:rPr lang="de-DE" sz="2000" dirty="0" smtClean="0"/>
              <a:t>R128,</a:t>
            </a:r>
          </a:p>
          <a:p>
            <a:r>
              <a:rPr lang="de-DE" sz="2000" dirty="0" smtClean="0"/>
              <a:t>Resolution</a:t>
            </a:r>
            <a:endParaRPr lang="de-DE" sz="2000" dirty="0"/>
          </a:p>
        </p:txBody>
      </p:sp>
      <p:sp>
        <p:nvSpPr>
          <p:cNvPr id="51" name="Abgerundetes Rechteck 41"/>
          <p:cNvSpPr/>
          <p:nvPr/>
        </p:nvSpPr>
        <p:spPr>
          <a:xfrm>
            <a:off x="3260812" y="2044110"/>
            <a:ext cx="987402" cy="19665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R113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(R57),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(R72),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(R82)</a:t>
            </a:r>
            <a:endParaRPr lang="de-DE" sz="2000" dirty="0"/>
          </a:p>
        </p:txBody>
      </p:sp>
      <p:sp>
        <p:nvSpPr>
          <p:cNvPr id="53" name="Abgerundetes Rechteck 32"/>
          <p:cNvSpPr/>
          <p:nvPr/>
        </p:nvSpPr>
        <p:spPr>
          <a:xfrm>
            <a:off x="200471" y="3268246"/>
            <a:ext cx="706813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0472" y="6165304"/>
            <a:ext cx="8363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* </a:t>
            </a:r>
            <a:r>
              <a:rPr lang="it-IT" dirty="0" err="1" smtClean="0"/>
              <a:t>Definitions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minor </a:t>
            </a:r>
            <a:r>
              <a:rPr lang="it-IT" dirty="0" err="1" smtClean="0"/>
              <a:t>editorial</a:t>
            </a:r>
            <a:r>
              <a:rPr lang="it-IT" dirty="0" smtClean="0"/>
              <a:t> </a:t>
            </a:r>
            <a:r>
              <a:rPr lang="it-IT" dirty="0" err="1" smtClean="0"/>
              <a:t>adjustments</a:t>
            </a:r>
            <a:r>
              <a:rPr lang="it-IT" dirty="0" smtClean="0"/>
              <a:t> / </a:t>
            </a:r>
            <a:r>
              <a:rPr lang="it-IT" dirty="0" err="1" smtClean="0"/>
              <a:t>synchronisation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addressed</a:t>
            </a:r>
            <a:endParaRPr lang="it-IT" dirty="0" smtClean="0"/>
          </a:p>
          <a:p>
            <a:r>
              <a:rPr lang="it-IT" dirty="0" err="1" smtClean="0"/>
              <a:t>Regulations</a:t>
            </a:r>
            <a:r>
              <a:rPr lang="it-IT" dirty="0" smtClean="0"/>
              <a:t> in </a:t>
            </a:r>
            <a:r>
              <a:rPr lang="it-IT" dirty="0" err="1" smtClean="0"/>
              <a:t>parenthesis</a:t>
            </a:r>
            <a:r>
              <a:rPr lang="it-IT" dirty="0" smtClean="0"/>
              <a:t> are </a:t>
            </a:r>
            <a:r>
              <a:rPr lang="it-IT" dirty="0" err="1" smtClean="0"/>
              <a:t>frozen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8049344" y="1246756"/>
            <a:ext cx="252028" cy="41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Textfeld 24"/>
          <p:cNvSpPr txBox="1"/>
          <p:nvPr/>
        </p:nvSpPr>
        <p:spPr>
          <a:xfrm>
            <a:off x="8386259" y="816920"/>
            <a:ext cx="1391277" cy="101566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Already</a:t>
            </a:r>
            <a:r>
              <a:rPr lang="de-DE" sz="2000" dirty="0" smtClean="0"/>
              <a:t> </a:t>
            </a:r>
            <a:r>
              <a:rPr lang="de-DE" sz="2000" dirty="0" err="1" smtClean="0"/>
              <a:t>adopted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GRE-75</a:t>
            </a:r>
            <a:endParaRPr lang="de-DE" sz="2000" dirty="0"/>
          </a:p>
        </p:txBody>
      </p:sp>
      <p:sp>
        <p:nvSpPr>
          <p:cNvPr id="55" name="Slide Number Placeholder 11"/>
          <p:cNvSpPr txBox="1">
            <a:spLocks/>
          </p:cNvSpPr>
          <p:nvPr/>
        </p:nvSpPr>
        <p:spPr>
          <a:xfrm>
            <a:off x="9345488" y="6381328"/>
            <a:ext cx="425252" cy="3401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4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831469" y="105874"/>
            <a:ext cx="8297995" cy="108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1072866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b="1" dirty="0">
                <a:solidFill>
                  <a:srgbClr val="385D8A"/>
                </a:solidFill>
              </a:rPr>
              <a:t>SLR </a:t>
            </a:r>
            <a:r>
              <a:rPr lang="en-US" altLang="en-US" b="1" dirty="0" smtClean="0">
                <a:solidFill>
                  <a:srgbClr val="385D8A"/>
                </a:solidFill>
              </a:rPr>
              <a:t>“Stage 1”</a:t>
            </a:r>
            <a:endParaRPr lang="en-US" altLang="en-US" b="1" dirty="0">
              <a:solidFill>
                <a:srgbClr val="385D8A"/>
              </a:solidFill>
            </a:endParaRPr>
          </a:p>
          <a:p>
            <a:pPr algn="ctr" defTabSz="1072866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b="1" kern="0" dirty="0" smtClean="0">
                <a:solidFill>
                  <a:srgbClr val="FF0000"/>
                </a:solidFill>
              </a:rPr>
              <a:t>The </a:t>
            </a:r>
            <a:r>
              <a:rPr lang="en-US" altLang="en-US" b="1" u="sng" kern="0" dirty="0" smtClean="0">
                <a:solidFill>
                  <a:srgbClr val="FF0000"/>
                </a:solidFill>
              </a:rPr>
              <a:t>complete</a:t>
            </a:r>
            <a:r>
              <a:rPr lang="en-US" altLang="en-US" b="1" kern="0" dirty="0" smtClean="0">
                <a:solidFill>
                  <a:srgbClr val="FF0000"/>
                </a:solidFill>
              </a:rPr>
              <a:t> package</a:t>
            </a:r>
            <a:endParaRPr lang="it-IT" altLang="en-US" b="1" kern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5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34376" y="3427515"/>
            <a:ext cx="2771152" cy="1585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107287" tIns="53643" rIns="107287" bIns="536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Reorganized and grouped </a:t>
            </a: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R48-06, R53-02, R74-01, R86-01</a:t>
            </a:r>
            <a:b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en-US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GRE/2018/13, GRE-79-08, GRE-79-09, GRE/2018/12)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969224" y="1380490"/>
            <a:ext cx="2736304" cy="1585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107287" tIns="53643" rIns="107287" bIns="536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Transitional Provisions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Coll. </a:t>
            </a:r>
            <a:r>
              <a:rPr lang="en-US" sz="16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Amd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 </a:t>
            </a:r>
            <a:r>
              <a:rPr lang="en-US" sz="16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Regs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Nos. 3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4, 6, 7, 19, 23, 27, 38, 50, 69, 70, 77, 87, 91, 98, 104, 112, 113, 119 and 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en-US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GRE/2018/11)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12640" y="5445224"/>
            <a:ext cx="6624736" cy="846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107287" tIns="53643" rIns="107287" bIns="536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”Change Index” 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its definition</a:t>
            </a:r>
            <a:endParaRPr lang="en-US" sz="16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R48-06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Coll. </a:t>
            </a:r>
            <a:r>
              <a:rPr lang="en-US" sz="16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Amd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R53-02, R74-01 and R86-01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(GRE/2018/16, GRE/2018/18, GRE-79-11, GRE-79-12)</a:t>
            </a:r>
            <a:endParaRPr lang="en-US" sz="16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96738" y="2832867"/>
            <a:ext cx="6669325" cy="2324325"/>
            <a:chOff x="96738" y="2760859"/>
            <a:chExt cx="6669325" cy="2324325"/>
          </a:xfrm>
        </p:grpSpPr>
        <p:sp>
          <p:nvSpPr>
            <p:cNvPr id="5" name="CasellaDiTesto 4"/>
            <p:cNvSpPr txBox="1"/>
            <p:nvPr/>
          </p:nvSpPr>
          <p:spPr>
            <a:xfrm>
              <a:off x="96738" y="2760859"/>
              <a:ext cx="6669325" cy="23243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107287" tIns="53643" rIns="107287" bIns="5364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UPDATED REFERENCES TO DEVICE REGS.</a:t>
              </a: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R48, series 03, 04, 05 and 06 of amendments</a:t>
              </a:r>
              <a:b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</a:b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(GRE/2018/30, …/08, …/07, …/06)</a:t>
              </a: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R53, series 01 and 02 of amendments</a:t>
              </a:r>
              <a:b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</a:b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(GRE/2018/17, GRE/2018/15)</a:t>
              </a:r>
              <a:endPara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endParaRP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R74, series 01 of amendments</a:t>
              </a:r>
              <a:b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</a:b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(GRE/2018/14)</a:t>
              </a:r>
              <a:endPara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endParaRP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R86, series 00 and 01 of amendments</a:t>
              </a:r>
              <a:b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</a:b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(GRE/2018/10, GRE/2018/09)</a:t>
              </a:r>
              <a:endPara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9" name="Parentesi graffa chiusa 8"/>
            <p:cNvSpPr/>
            <p:nvPr/>
          </p:nvSpPr>
          <p:spPr>
            <a:xfrm>
              <a:off x="4592960" y="2834676"/>
              <a:ext cx="504056" cy="2158431"/>
            </a:xfrm>
            <a:prstGeom prst="rightBrace">
              <a:avLst>
                <a:gd name="adj1" fmla="val 33646"/>
                <a:gd name="adj2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5097016" y="3713836"/>
              <a:ext cx="1524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 GRE-79-13</a:t>
              </a:r>
              <a:endParaRPr lang="it-IT" dirty="0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86431" y="1340768"/>
            <a:ext cx="6679632" cy="1093219"/>
            <a:chOff x="86431" y="1556400"/>
            <a:chExt cx="6679632" cy="1093219"/>
          </a:xfrm>
        </p:grpSpPr>
        <p:sp>
          <p:nvSpPr>
            <p:cNvPr id="3" name="CasellaDiTesto 2"/>
            <p:cNvSpPr txBox="1"/>
            <p:nvPr/>
          </p:nvSpPr>
          <p:spPr>
            <a:xfrm>
              <a:off x="86431" y="1556400"/>
              <a:ext cx="6679632" cy="109321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lIns="107287" tIns="53643" rIns="107287" bIns="5364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NEW SIMPLIFIED UN REGULATIONS</a:t>
              </a: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Light </a:t>
              </a:r>
              <a:r>
                <a:rPr lang="en-US" sz="1600" dirty="0" err="1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Signalling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Devices (LSD</a:t>
              </a: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 </a:t>
              </a: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6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</a:t>
              </a: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GRE/2018/02)</a:t>
              </a:r>
              <a:endPara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Road 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Illumination Devices (</a:t>
              </a: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RID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 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6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</a:t>
              </a: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GRE/2018/03)</a:t>
              </a:r>
              <a:endParaRPr lang="en-US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402325" indent="-402325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Retro-Reflective 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Devices (RRD) </a:t>
              </a:r>
              <a:r>
                <a:rPr lang="en-US" sz="16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16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(</a:t>
              </a:r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" panose="05000000000000000000" pitchFamily="2" charset="2"/>
                </a:rPr>
                <a:t>GRE/2018/04)</a:t>
              </a:r>
              <a:endParaRPr lang="en-US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Parentesi graffa chiusa 10"/>
            <p:cNvSpPr/>
            <p:nvPr/>
          </p:nvSpPr>
          <p:spPr>
            <a:xfrm>
              <a:off x="5048415" y="1680739"/>
              <a:ext cx="408641" cy="872416"/>
            </a:xfrm>
            <a:prstGeom prst="rightBrace">
              <a:avLst>
                <a:gd name="adj1" fmla="val 14661"/>
                <a:gd name="adj2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5313040" y="1752747"/>
              <a:ext cx="143981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  GRE-79-10</a:t>
              </a:r>
            </a:p>
            <a:p>
              <a:r>
                <a:rPr lang="en-US" sz="1600" dirty="0" smtClean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GRE-79-14</a:t>
              </a:r>
              <a:endParaRPr lang="it-IT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286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833070" y="1988840"/>
            <a:ext cx="829799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1072866" eaLnBrk="1" fontAlgn="base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>
                <a:solidFill>
                  <a:srgbClr val="385D8A"/>
                </a:solidFill>
              </a:rPr>
              <a:t>SLR “Stage 2”</a:t>
            </a:r>
          </a:p>
          <a:p>
            <a:pPr algn="ctr" defTabSz="1072866" eaLnBrk="1" fontAlgn="base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>
                <a:solidFill>
                  <a:srgbClr val="385D8A"/>
                </a:solidFill>
              </a:rPr>
              <a:t>and harmonization with </a:t>
            </a:r>
          </a:p>
          <a:p>
            <a:pPr algn="ctr" defTabSz="1072866" eaLnBrk="1" fontAlgn="base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>
                <a:solidFill>
                  <a:srgbClr val="385D8A"/>
                </a:solidFill>
              </a:rPr>
              <a:t>Chinese simplification of GB standards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6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1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32159" y="116632"/>
            <a:ext cx="8050994" cy="616165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pPr algn="ctr"/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CHINESE SIMPLIFICATION OF GB STANDARDS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4" y="1028734"/>
            <a:ext cx="3276364" cy="268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llout con freccia in giù 14"/>
          <p:cNvSpPr/>
          <p:nvPr/>
        </p:nvSpPr>
        <p:spPr>
          <a:xfrm>
            <a:off x="3548844" y="2468893"/>
            <a:ext cx="2322615" cy="1096579"/>
          </a:xfrm>
          <a:prstGeom prst="downArrowCallout">
            <a:avLst>
              <a:gd name="adj1" fmla="val 19455"/>
              <a:gd name="adj2" fmla="val 25000"/>
              <a:gd name="adj3" fmla="val 25000"/>
              <a:gd name="adj4" fmla="val 573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sz="1900" b="1" dirty="0">
                <a:solidFill>
                  <a:schemeClr val="tx1"/>
                </a:solidFill>
              </a:rPr>
              <a:t>SIGNAL LIGHTING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365" y="1059511"/>
            <a:ext cx="3410176" cy="243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llout con freccia a destra 15"/>
          <p:cNvSpPr/>
          <p:nvPr/>
        </p:nvSpPr>
        <p:spPr>
          <a:xfrm rot="16200000">
            <a:off x="661852" y="3287824"/>
            <a:ext cx="1017945" cy="1952704"/>
          </a:xfrm>
          <a:prstGeom prst="rightArrowCallout">
            <a:avLst>
              <a:gd name="adj1" fmla="val 16382"/>
              <a:gd name="adj2" fmla="val 23824"/>
              <a:gd name="adj3" fmla="val 33918"/>
              <a:gd name="adj4" fmla="val 4483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107287" tIns="53643" rIns="107287" bIns="53643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FRONT </a:t>
            </a:r>
            <a:r>
              <a:rPr lang="en-US" b="1" dirty="0" smtClean="0">
                <a:solidFill>
                  <a:schemeClr val="tx1"/>
                </a:solidFill>
              </a:rPr>
              <a:t>LIGHTING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Callout con freccia a destra 19"/>
          <p:cNvSpPr/>
          <p:nvPr/>
        </p:nvSpPr>
        <p:spPr>
          <a:xfrm rot="16200000">
            <a:off x="7701674" y="3396877"/>
            <a:ext cx="1603932" cy="2108720"/>
          </a:xfrm>
          <a:prstGeom prst="rightArrowCallout">
            <a:avLst>
              <a:gd name="adj1" fmla="val 14915"/>
              <a:gd name="adj2" fmla="val 22358"/>
              <a:gd name="adj3" fmla="val 33918"/>
              <a:gd name="adj4" fmla="val 4483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107287" tIns="53643" rIns="107287" bIns="53643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RETRO-REFLECTIVE DEVICES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2456723" y="3755204"/>
            <a:ext cx="4758529" cy="2808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22" name="Rettangolo arrotondato 21"/>
          <p:cNvSpPr/>
          <p:nvPr/>
        </p:nvSpPr>
        <p:spPr>
          <a:xfrm>
            <a:off x="6201139" y="932724"/>
            <a:ext cx="3590626" cy="26930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40" y="3865378"/>
            <a:ext cx="4446494" cy="251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5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  <p:bldP spid="17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874992" y="4957954"/>
            <a:ext cx="4836537" cy="5846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1314" tIns="45654" rIns="91314" bIns="45654">
            <a:spAutoFit/>
          </a:bodyPr>
          <a:lstStyle/>
          <a:p>
            <a:r>
              <a:rPr lang="en-GB" sz="1600" dirty="0"/>
              <a:t>Simplify UN</a:t>
            </a:r>
            <a:r>
              <a:rPr lang="en-GB" sz="1600" b="1" dirty="0"/>
              <a:t> installation Regulations </a:t>
            </a:r>
            <a:r>
              <a:rPr lang="en-GB" sz="1600" dirty="0"/>
              <a:t>(48, 53, 74, 86) and harmonise with </a:t>
            </a:r>
            <a:r>
              <a:rPr lang="en-US" sz="1600" dirty="0"/>
              <a:t>corresponding Chinese GB Standards</a:t>
            </a:r>
            <a:r>
              <a:rPr lang="en-GB" sz="1600" dirty="0"/>
              <a:t>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874992" y="1699782"/>
            <a:ext cx="4836537" cy="25544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314" tIns="45654" rIns="91314" bIns="45654">
            <a:spAutoFit/>
          </a:bodyPr>
          <a:lstStyle/>
          <a:p>
            <a:r>
              <a:rPr lang="de-DE" sz="1600" dirty="0" err="1">
                <a:cs typeface="Arial" pitchFamily="34" charset="0"/>
              </a:rPr>
              <a:t>Improve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the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simplified</a:t>
            </a:r>
            <a:r>
              <a:rPr lang="de-DE" sz="1600" dirty="0">
                <a:cs typeface="Arial" pitchFamily="34" charset="0"/>
              </a:rPr>
              <a:t> UN </a:t>
            </a:r>
            <a:r>
              <a:rPr lang="de-DE" sz="1600" b="1" dirty="0" err="1">
                <a:cs typeface="Arial" pitchFamily="34" charset="0"/>
              </a:rPr>
              <a:t>device</a:t>
            </a:r>
            <a:r>
              <a:rPr lang="de-DE" sz="1600" b="1" dirty="0">
                <a:cs typeface="Arial" pitchFamily="34" charset="0"/>
              </a:rPr>
              <a:t> </a:t>
            </a:r>
            <a:r>
              <a:rPr lang="de-DE" sz="1600" b="1" dirty="0" err="1">
                <a:cs typeface="Arial" pitchFamily="34" charset="0"/>
              </a:rPr>
              <a:t>Regulations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resulting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from</a:t>
            </a:r>
            <a:r>
              <a:rPr lang="de-DE" sz="1600" dirty="0">
                <a:cs typeface="Arial" pitchFamily="34" charset="0"/>
              </a:rPr>
              <a:t> Stage 1 (i.e. LSD, RID </a:t>
            </a:r>
            <a:r>
              <a:rPr lang="de-DE" sz="1600" dirty="0" err="1">
                <a:cs typeface="Arial" pitchFamily="34" charset="0"/>
              </a:rPr>
              <a:t>and</a:t>
            </a:r>
            <a:r>
              <a:rPr lang="de-DE" sz="1600" dirty="0">
                <a:cs typeface="Arial" pitchFamily="34" charset="0"/>
              </a:rPr>
              <a:t> RRD) </a:t>
            </a:r>
            <a:r>
              <a:rPr lang="de-DE" sz="1600" dirty="0" err="1">
                <a:cs typeface="Arial" pitchFamily="34" charset="0"/>
              </a:rPr>
              <a:t>with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regards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to</a:t>
            </a:r>
            <a:r>
              <a:rPr lang="de-DE" sz="1600" dirty="0">
                <a:cs typeface="Arial" pitchFamily="34" charset="0"/>
              </a:rPr>
              <a:t>:</a:t>
            </a:r>
          </a:p>
          <a:p>
            <a:pPr marL="871703" lvl="1" indent="-335270">
              <a:buFont typeface="Arial" panose="020B0604020202020204" pitchFamily="34" charset="0"/>
              <a:buChar char="•"/>
            </a:pPr>
            <a:r>
              <a:rPr lang="de-DE" sz="1600" dirty="0" err="1">
                <a:cs typeface="Arial" pitchFamily="34" charset="0"/>
              </a:rPr>
              <a:t>technology</a:t>
            </a:r>
            <a:r>
              <a:rPr lang="de-DE" sz="1600" dirty="0">
                <a:cs typeface="Arial" pitchFamily="34" charset="0"/>
              </a:rPr>
              <a:t> neutral</a:t>
            </a:r>
          </a:p>
          <a:p>
            <a:pPr marL="871703" lvl="1" indent="-335270">
              <a:buFont typeface="Arial" panose="020B0604020202020204" pitchFamily="34" charset="0"/>
              <a:buChar char="•"/>
            </a:pPr>
            <a:r>
              <a:rPr lang="de-DE" sz="1600" dirty="0" err="1">
                <a:cs typeface="Arial" pitchFamily="34" charset="0"/>
              </a:rPr>
              <a:t>performance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based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requirements</a:t>
            </a:r>
            <a:endParaRPr lang="de-DE" sz="1600" dirty="0">
              <a:cs typeface="Arial" pitchFamily="34" charset="0"/>
            </a:endParaRPr>
          </a:p>
          <a:p>
            <a:pPr marL="871703" lvl="1" indent="-335270">
              <a:buFont typeface="Arial" panose="020B0604020202020204" pitchFamily="34" charset="0"/>
              <a:buChar char="•"/>
            </a:pPr>
            <a:r>
              <a:rPr lang="de-DE" sz="1600" dirty="0" err="1">
                <a:cs typeface="Arial" pitchFamily="34" charset="0"/>
              </a:rPr>
              <a:t>objectively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testable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provisions</a:t>
            </a:r>
            <a:endParaRPr lang="de-DE" sz="1600" dirty="0">
              <a:cs typeface="Arial" pitchFamily="34" charset="0"/>
            </a:endParaRPr>
          </a:p>
          <a:p>
            <a:pPr marL="0" lvl="1"/>
            <a:endParaRPr lang="de-DE" sz="1600" dirty="0">
              <a:cs typeface="Arial" pitchFamily="34" charset="0"/>
            </a:endParaRPr>
          </a:p>
          <a:p>
            <a:pPr marL="0" lvl="1"/>
            <a:r>
              <a:rPr lang="de-DE" sz="1600" dirty="0" err="1">
                <a:cs typeface="Arial" pitchFamily="34" charset="0"/>
              </a:rPr>
              <a:t>Align</a:t>
            </a:r>
            <a:r>
              <a:rPr lang="de-DE" sz="1600" dirty="0">
                <a:cs typeface="Arial" pitchFamily="34" charset="0"/>
              </a:rPr>
              <a:t> all </a:t>
            </a:r>
            <a:r>
              <a:rPr lang="de-DE" sz="1600" dirty="0" err="1">
                <a:cs typeface="Arial" pitchFamily="34" charset="0"/>
              </a:rPr>
              <a:t>changes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with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the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progress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of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the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corresponding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dirty="0" err="1">
                <a:cs typeface="Arial" pitchFamily="34" charset="0"/>
              </a:rPr>
              <a:t>simplified</a:t>
            </a:r>
            <a:r>
              <a:rPr lang="de-DE" sz="1600" dirty="0">
                <a:cs typeface="Arial" pitchFamily="34" charset="0"/>
              </a:rPr>
              <a:t> Chinese GB Standards</a:t>
            </a:r>
          </a:p>
          <a:p>
            <a:endParaRPr lang="en-GB" sz="1600" dirty="0"/>
          </a:p>
          <a:p>
            <a:r>
              <a:rPr lang="en-GB" sz="1600" dirty="0"/>
              <a:t>Minor amendments to installation will be necessary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9479" y="116632"/>
            <a:ext cx="9576348" cy="1262496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pPr algn="ctr"/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 = SIMPLIFIED REGULATIONS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neutral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based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requirements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6463" y="2667635"/>
            <a:ext cx="3744416" cy="676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1314" tIns="45654" rIns="91314" bIns="45654">
            <a:spAutoFit/>
          </a:bodyPr>
          <a:lstStyle>
            <a:defPPr>
              <a:defRPr lang="it-IT"/>
            </a:defPPr>
            <a:lvl1pPr algn="ctr">
              <a:defRPr sz="2300"/>
            </a:lvl1pPr>
          </a:lstStyle>
          <a:p>
            <a:r>
              <a:rPr lang="en-GB" sz="1900" dirty="0"/>
              <a:t>What </a:t>
            </a:r>
            <a:r>
              <a:rPr lang="en-GB" sz="1900" u="sng" dirty="0"/>
              <a:t>realistically</a:t>
            </a:r>
            <a:r>
              <a:rPr lang="en-GB" sz="1900" dirty="0"/>
              <a:t> </a:t>
            </a:r>
            <a:br>
              <a:rPr lang="en-GB" sz="1900" dirty="0"/>
            </a:br>
            <a:r>
              <a:rPr lang="en-GB" sz="1900" dirty="0"/>
              <a:t>can be achieved by the end of 2019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4016896" y="2847720"/>
            <a:ext cx="780087" cy="393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576480" y="2226102"/>
            <a:ext cx="876337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it-IT" sz="1900" b="1" dirty="0"/>
              <a:t>STEP 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6463" y="4643595"/>
            <a:ext cx="3744417" cy="9693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1314" tIns="45654" rIns="91314" bIns="45654">
            <a:spAutoFit/>
          </a:bodyPr>
          <a:lstStyle/>
          <a:p>
            <a:pPr algn="ctr"/>
            <a:r>
              <a:rPr lang="en-GB" sz="1900" dirty="0"/>
              <a:t>What will be delivered afterwards (not because less important but because requiring more time!)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4016897" y="5051989"/>
            <a:ext cx="780086" cy="393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587554" y="4176570"/>
            <a:ext cx="876337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it-IT" sz="1900" b="1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18310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  <p:bldP spid="9" grpId="0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0279" y="116633"/>
            <a:ext cx="5180529" cy="1339440"/>
          </a:xfrm>
          <a:prstGeom prst="rect">
            <a:avLst/>
          </a:prstGeom>
        </p:spPr>
        <p:txBody>
          <a:bodyPr wrap="none" lIns="107287" tIns="53643" rIns="107287" bIns="53643">
            <a:spAutoFit/>
          </a:bodyPr>
          <a:lstStyle/>
          <a:p>
            <a:pPr algn="ctr"/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 for Stage 2</a:t>
            </a:r>
          </a:p>
          <a:p>
            <a:pPr algn="ctr"/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Step 1 and Step 2 -</a:t>
            </a:r>
          </a:p>
        </p:txBody>
      </p:sp>
      <p:sp>
        <p:nvSpPr>
          <p:cNvPr id="2" name="Pentagono 1"/>
          <p:cNvSpPr/>
          <p:nvPr/>
        </p:nvSpPr>
        <p:spPr>
          <a:xfrm>
            <a:off x="584515" y="3491716"/>
            <a:ext cx="163818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it-IT" b="1" dirty="0" smtClean="0"/>
              <a:t>STAGE 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 rot="19471060">
            <a:off x="1870077" y="3097089"/>
            <a:ext cx="128185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2185322">
            <a:off x="1894718" y="4020947"/>
            <a:ext cx="116589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2846766" y="2564905"/>
            <a:ext cx="2340260" cy="864095"/>
          </a:xfrm>
          <a:prstGeom prst="rightArrow">
            <a:avLst>
              <a:gd name="adj1" fmla="val 545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it-IT" b="1" dirty="0" smtClean="0"/>
              <a:t>STEP 1</a:t>
            </a:r>
            <a:endParaRPr lang="it-IT" b="1" dirty="0"/>
          </a:p>
        </p:txBody>
      </p:sp>
      <p:sp>
        <p:nvSpPr>
          <p:cNvPr id="9" name="Freccia a destra 8"/>
          <p:cNvSpPr/>
          <p:nvPr/>
        </p:nvSpPr>
        <p:spPr>
          <a:xfrm>
            <a:off x="2846766" y="4149080"/>
            <a:ext cx="3822425" cy="758328"/>
          </a:xfrm>
          <a:prstGeom prst="rightArrow">
            <a:avLst>
              <a:gd name="adj1" fmla="val 545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it-IT" b="1" dirty="0"/>
              <a:t>STEP </a:t>
            </a:r>
            <a:r>
              <a:rPr lang="it-IT" b="1" dirty="0" smtClean="0"/>
              <a:t>2</a:t>
            </a:r>
            <a:endParaRPr lang="it-IT" b="1" dirty="0"/>
          </a:p>
        </p:txBody>
      </p:sp>
      <p:sp>
        <p:nvSpPr>
          <p:cNvPr id="11" name="Gallone 10"/>
          <p:cNvSpPr/>
          <p:nvPr/>
        </p:nvSpPr>
        <p:spPr>
          <a:xfrm>
            <a:off x="6786153" y="4453222"/>
            <a:ext cx="936104" cy="42144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1832653" y="2276872"/>
            <a:ext cx="0" cy="3312368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5203579" y="2276872"/>
            <a:ext cx="0" cy="3312368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1156888" y="1270502"/>
            <a:ext cx="1351531" cy="662332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Today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March 2018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30186" y="1484784"/>
            <a:ext cx="1346787" cy="385333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End of 2019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18" name="Connettore 1 13"/>
          <p:cNvCxnSpPr/>
          <p:nvPr/>
        </p:nvCxnSpPr>
        <p:spPr>
          <a:xfrm>
            <a:off x="8492337" y="2276872"/>
            <a:ext cx="0" cy="3312368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allone 10"/>
          <p:cNvSpPr/>
          <p:nvPr/>
        </p:nvSpPr>
        <p:spPr>
          <a:xfrm>
            <a:off x="7722257" y="4453948"/>
            <a:ext cx="936104" cy="42144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39152" y="1342510"/>
            <a:ext cx="1306370" cy="662332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/>
            <a:r>
              <a:rPr lang="it-IT" b="1" dirty="0" err="1">
                <a:solidFill>
                  <a:srgbClr val="FF0000"/>
                </a:solidFill>
              </a:rPr>
              <a:t>Possibly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Mid-2024</a:t>
            </a:r>
          </a:p>
        </p:txBody>
      </p:sp>
      <p:sp>
        <p:nvSpPr>
          <p:cNvPr id="22" name="Fumetto 2 21"/>
          <p:cNvSpPr/>
          <p:nvPr/>
        </p:nvSpPr>
        <p:spPr>
          <a:xfrm>
            <a:off x="4172915" y="5445224"/>
            <a:ext cx="2925274" cy="1152128"/>
          </a:xfrm>
          <a:prstGeom prst="wedgeRoundRectCallout">
            <a:avLst>
              <a:gd name="adj1" fmla="val 97062"/>
              <a:gd name="adj2" fmla="val -764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r>
              <a:rPr lang="it-IT" sz="1400" b="1" dirty="0"/>
              <a:t>Timing to be </a:t>
            </a:r>
            <a:r>
              <a:rPr lang="it-IT" sz="1400" b="1" dirty="0" err="1"/>
              <a:t>discussed</a:t>
            </a:r>
            <a:r>
              <a:rPr lang="it-IT" sz="1400" b="1" dirty="0"/>
              <a:t> </a:t>
            </a:r>
            <a:r>
              <a:rPr lang="it-IT" sz="1400" b="1" dirty="0" err="1"/>
              <a:t>according</a:t>
            </a:r>
            <a:r>
              <a:rPr lang="it-IT" sz="1400" b="1" dirty="0"/>
              <a:t> to the </a:t>
            </a:r>
            <a:r>
              <a:rPr lang="en-US" sz="1400" b="1" dirty="0"/>
              <a:t>earliest date that a further update to GB4785 (installation) could be submitted for publication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1880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5435</TotalTime>
  <Words>988</Words>
  <Application>Microsoft Office PowerPoint</Application>
  <PresentationFormat>A4 Paper (210x297 mm)</PresentationFormat>
  <Paragraphs>206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219</cp:revision>
  <dcterms:created xsi:type="dcterms:W3CDTF">2016-01-06T07:52:50Z</dcterms:created>
  <dcterms:modified xsi:type="dcterms:W3CDTF">2018-04-25T06:57:08Z</dcterms:modified>
</cp:coreProperties>
</file>