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3"/>
  </p:notesMasterIdLst>
  <p:sldIdLst>
    <p:sldId id="256" r:id="rId2"/>
    <p:sldId id="294" r:id="rId3"/>
    <p:sldId id="284" r:id="rId4"/>
    <p:sldId id="297" r:id="rId5"/>
    <p:sldId id="303" r:id="rId6"/>
    <p:sldId id="300" r:id="rId7"/>
    <p:sldId id="304" r:id="rId8"/>
    <p:sldId id="302" r:id="rId9"/>
    <p:sldId id="301" r:id="rId10"/>
    <p:sldId id="299" r:id="rId11"/>
    <p:sldId id="292" r:id="rId12"/>
  </p:sldIdLst>
  <p:sldSz cx="9144000" cy="6858000" type="screen4x3"/>
  <p:notesSz cx="6738938" cy="9869488"/>
  <p:custDataLst>
    <p:tags r:id="rId1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6" autoAdjust="0"/>
    <p:restoredTop sz="94671" autoAdjust="0"/>
  </p:normalViewPr>
  <p:slideViewPr>
    <p:cSldViewPr>
      <p:cViewPr varScale="1">
        <p:scale>
          <a:sx n="80" d="100"/>
          <a:sy n="80" d="100"/>
        </p:scale>
        <p:origin x="-148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206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172" y="0"/>
            <a:ext cx="2920206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324DB-82CF-4A99-93A1-97318DDE2051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4" y="4688007"/>
            <a:ext cx="539115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20206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172" y="9374301"/>
            <a:ext cx="2920206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E92C2-FE68-4557-965C-556BB6C4EB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09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E92C2-FE68-4557-965C-556BB6C4EB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28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6AAE-E62E-4615-B6FD-23EFF162837F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49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F731C-CFA5-4AE8-B1EA-B87E8A14DF44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8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E1A73-6C3A-444A-8827-1A10F032311F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65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77687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think-cell Folie" r:id="rId4" imgW="493" imgH="493" progId="TCLayout.ActiveDocument.1">
                  <p:embed/>
                </p:oleObj>
              </mc:Choice>
              <mc:Fallback>
                <p:oleObj name="think-cell Folie" r:id="rId4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2119-C271-44F5-9D5E-A576701CEBA5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77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FDDB-8FB2-4C49-A6E7-DC318DBBC169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74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EF0A-E870-4B0A-9F91-D0CB075B1967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429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73C1-B549-41E3-B7A6-734780ABE747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28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BBAD-2A1F-4B46-993D-4B8C70860F06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9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A558-D9AA-4E93-B8C0-3FAB12457AEB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65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7EC1B-E2AC-4129-943E-B9AC20FC19C8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16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303F-813C-44AB-A188-3EEB54391537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71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9846845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think-cell Folie" r:id="rId15" imgW="493" imgH="493" progId="TCLayout.ActiveDocument.1">
                  <p:embed/>
                </p:oleObj>
              </mc:Choice>
              <mc:Fallback>
                <p:oleObj name="think-cell Folie" r:id="rId15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446FD-D62F-4F2E-8C6A-9DABF211BB28}" type="datetime1">
              <a:rPr kumimoji="1" lang="ja-JP" altLang="fr-FR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C0D15-F965-4AF5-930F-AAC5B3CB5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34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5004048" y="11663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Informal document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GRE-79-04</a:t>
            </a:r>
            <a:endParaRPr lang="en-US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(79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GRE, 24-27 April 2018, agenda item 7(a)) </a:t>
            </a:r>
          </a:p>
        </p:txBody>
      </p:sp>
      <p:sp>
        <p:nvSpPr>
          <p:cNvPr id="10" name="ZoneTexte 3"/>
          <p:cNvSpPr txBox="1"/>
          <p:nvPr/>
        </p:nvSpPr>
        <p:spPr>
          <a:xfrm>
            <a:off x="251520" y="17934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Submitted by TF EMC</a:t>
            </a:r>
          </a:p>
        </p:txBody>
      </p:sp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496944" cy="4464496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Force </a:t>
            </a:r>
            <a:br>
              <a:rPr lang="en-GB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Electro-Magnetic Compatibility </a:t>
            </a:r>
            <a:br>
              <a:rPr lang="en-GB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(TF EMC)</a:t>
            </a:r>
            <a:r>
              <a:rPr lang="en-GB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report</a:t>
            </a:r>
            <a:r>
              <a:rPr lang="en-G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GRE-79</a:t>
            </a:r>
            <a:br>
              <a:rPr lang="en-GB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  <a:r>
              <a:rPr lang="en-GB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27. April 2018</a:t>
            </a:r>
            <a:endParaRPr lang="en-GB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97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314" y="2852936"/>
            <a:ext cx="8229600" cy="1143000"/>
          </a:xfrm>
        </p:spPr>
        <p:txBody>
          <a:bodyPr/>
          <a:lstStyle/>
          <a:p>
            <a:r>
              <a:rPr lang="de-DE" dirty="0" smtClean="0"/>
              <a:t>Annex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33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Text Box 4"/>
          <p:cNvSpPr txBox="1">
            <a:spLocks noChangeArrowheads="1"/>
          </p:cNvSpPr>
          <p:nvPr/>
        </p:nvSpPr>
        <p:spPr bwMode="auto">
          <a:xfrm>
            <a:off x="238125" y="1268760"/>
            <a:ext cx="8667750" cy="50405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92100" indent="-2921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  <a:cs typeface="Arial" panose="020B0604020202020204" pitchFamily="34" charset="0"/>
              </a:rPr>
              <a:t>It </a:t>
            </a:r>
            <a:r>
              <a:rPr lang="en-US" sz="1800" dirty="0">
                <a:latin typeface="+mn-lt"/>
                <a:cs typeface="Arial" panose="020B0604020202020204" pitchFamily="34" charset="0"/>
              </a:rPr>
              <a:t>has been </a:t>
            </a:r>
            <a:r>
              <a:rPr lang="en-US" sz="1800" dirty="0" err="1" smtClean="0">
                <a:latin typeface="+mn-lt"/>
                <a:cs typeface="Arial" panose="020B0604020202020204" pitchFamily="34" charset="0"/>
              </a:rPr>
              <a:t>precised</a:t>
            </a:r>
            <a:r>
              <a:rPr lang="en-US" sz="1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+mn-lt"/>
                <a:cs typeface="Arial" panose="020B0604020202020204" pitchFamily="34" charset="0"/>
              </a:rPr>
              <a:t>that in order to get a R10-05 vehicle narrowband emission limit consistent with the CISPR 12 vehicle narrowband limit, the </a:t>
            </a:r>
            <a:r>
              <a:rPr lang="en-US" sz="1800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new </a:t>
            </a:r>
            <a:r>
              <a:rPr lang="en-US" sz="1800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R10.06 </a:t>
            </a:r>
            <a:r>
              <a:rPr lang="en-US" sz="1800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limit should</a:t>
            </a:r>
            <a:r>
              <a:rPr lang="en-US" sz="1800" dirty="0">
                <a:latin typeface="+mn-lt"/>
                <a:cs typeface="Arial" panose="020B0604020202020204" pitchFamily="34" charset="0"/>
              </a:rPr>
              <a:t> be the CISPR12-limit minus 2dB to take into consideration this 2dB more stringent requirement as defined in CISPR 12 for type approval. </a:t>
            </a:r>
            <a:endParaRPr lang="de-DE" sz="1800" dirty="0" smtClean="0">
              <a:latin typeface="+mn-lt"/>
              <a:cs typeface="Arial" panose="020B0604020202020204" pitchFamily="34" charset="0"/>
            </a:endParaRPr>
          </a:p>
          <a:p>
            <a:endParaRPr lang="en-US" sz="2900" dirty="0" smtClean="0">
              <a:latin typeface="+mn-lt"/>
              <a:cs typeface="Arial" panose="020B0604020202020204" pitchFamily="34" charset="0"/>
            </a:endParaRPr>
          </a:p>
          <a:p>
            <a:endParaRPr lang="en-US" sz="2900" dirty="0" smtClean="0">
              <a:latin typeface="+mn-lt"/>
              <a:cs typeface="Arial" panose="020B0604020202020204" pitchFamily="34" charset="0"/>
            </a:endParaRPr>
          </a:p>
          <a:p>
            <a:endParaRPr lang="en-US" sz="2900" dirty="0" smtClean="0">
              <a:latin typeface="+mn-lt"/>
              <a:cs typeface="Arial" panose="020B0604020202020204" pitchFamily="34" charset="0"/>
            </a:endParaRPr>
          </a:p>
          <a:p>
            <a:endParaRPr lang="en-US" sz="2900" dirty="0" smtClean="0">
              <a:latin typeface="+mn-lt"/>
              <a:cs typeface="Arial" panose="020B0604020202020204" pitchFamily="34" charset="0"/>
            </a:endParaRPr>
          </a:p>
          <a:p>
            <a:endParaRPr lang="en-US" sz="2900" dirty="0" smtClean="0">
              <a:latin typeface="+mn-lt"/>
              <a:cs typeface="Arial" panose="020B0604020202020204" pitchFamily="34" charset="0"/>
            </a:endParaRPr>
          </a:p>
          <a:p>
            <a:endParaRPr lang="en-US" sz="2900" dirty="0">
              <a:solidFill>
                <a:srgbClr val="3333CC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179512" y="188640"/>
            <a:ext cx="8640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GB" sz="28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EMC Status Report – R10.06 Development Details</a:t>
            </a:r>
          </a:p>
          <a:p>
            <a:pPr algn="l"/>
            <a:r>
              <a:rPr lang="en-GB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2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of the R10-05 narrow band limit consistent with CISPR </a:t>
            </a:r>
            <a:r>
              <a:rPr lang="en-US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GB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2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51" y="2852936"/>
            <a:ext cx="5030965" cy="3744416"/>
          </a:xfrm>
          <a:prstGeom prst="rect">
            <a:avLst/>
          </a:prstGeom>
          <a:noFill/>
        </p:spPr>
      </p:pic>
      <p:sp>
        <p:nvSpPr>
          <p:cNvPr id="6" name="Textfeld 5"/>
          <p:cNvSpPr txBox="1"/>
          <p:nvPr/>
        </p:nvSpPr>
        <p:spPr>
          <a:xfrm>
            <a:off x="5132221" y="3155483"/>
            <a:ext cx="37982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/>
            <a:r>
              <a:rPr lang="en-US" dirty="0">
                <a:cs typeface="Arial" panose="020B0604020202020204" pitchFamily="34" charset="0"/>
              </a:rPr>
              <a:t>For information: </a:t>
            </a:r>
            <a:br>
              <a:rPr lang="en-US" dirty="0">
                <a:cs typeface="Arial" panose="020B0604020202020204" pitchFamily="34" charset="0"/>
              </a:rPr>
            </a:br>
            <a:r>
              <a:rPr lang="en-US" dirty="0">
                <a:cs typeface="Arial" panose="020B0604020202020204" pitchFamily="34" charset="0"/>
              </a:rPr>
              <a:t>This figure shows also the consistence between the R10-05 and CISPR12 broadband peak limits.</a:t>
            </a:r>
            <a:endParaRPr lang="de-DE" dirty="0">
              <a:cs typeface="Arial" panose="020B0604020202020204" pitchFamily="34" charset="0"/>
            </a:endParaRPr>
          </a:p>
          <a:p>
            <a:pPr marL="0" lvl="1" indent="0">
              <a:buNone/>
            </a:pPr>
            <a:endParaRPr lang="en-US" dirty="0" smtClean="0">
              <a:cs typeface="Arial" panose="020B0604020202020204" pitchFamily="34" charset="0"/>
            </a:endParaRPr>
          </a:p>
          <a:p>
            <a:pPr marL="0" lvl="1" indent="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0" lvl="1" indent="0" algn="r">
              <a:buNone/>
            </a:pPr>
            <a:r>
              <a:rPr lang="en-US" dirty="0" smtClean="0">
                <a:cs typeface="Arial" panose="020B0604020202020204" pitchFamily="34" charset="0"/>
              </a:rPr>
              <a:t>The </a:t>
            </a:r>
            <a:r>
              <a:rPr lang="en-US" dirty="0">
                <a:cs typeface="Arial" panose="020B0604020202020204" pitchFamily="34" charset="0"/>
              </a:rPr>
              <a:t>proposal for new </a:t>
            </a:r>
            <a:r>
              <a:rPr lang="en-US" dirty="0" smtClean="0">
                <a:cs typeface="Arial" panose="020B0604020202020204" pitchFamily="34" charset="0"/>
              </a:rPr>
              <a:t>R10-06 </a:t>
            </a:r>
            <a:r>
              <a:rPr lang="en-US" dirty="0">
                <a:cs typeface="Arial" panose="020B0604020202020204" pitchFamily="34" charset="0"/>
              </a:rPr>
              <a:t>narrowband limit </a:t>
            </a:r>
            <a:r>
              <a:rPr lang="en-US" dirty="0" smtClean="0">
                <a:cs typeface="Arial" panose="020B0604020202020204" pitchFamily="34" charset="0"/>
              </a:rPr>
              <a:t>is shown in blue, </a:t>
            </a:r>
            <a:r>
              <a:rPr lang="en-US" dirty="0">
                <a:cs typeface="Arial" panose="020B0604020202020204" pitchFamily="34" charset="0"/>
              </a:rPr>
              <a:t>in comparison to the present R10-05 narrowband limit </a:t>
            </a:r>
            <a:r>
              <a:rPr lang="en-US" dirty="0" smtClean="0">
                <a:cs typeface="Arial" panose="020B0604020202020204" pitchFamily="34" charset="0"/>
              </a:rPr>
              <a:t>in red.</a:t>
            </a:r>
          </a:p>
        </p:txBody>
      </p:sp>
    </p:spTree>
    <p:extLst>
      <p:ext uri="{BB962C8B-B14F-4D97-AF65-F5344CB8AC3E}">
        <p14:creationId xmlns:p14="http://schemas.microsoft.com/office/powerpoint/2010/main" val="269859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Text Box 4"/>
          <p:cNvSpPr txBox="1">
            <a:spLocks noChangeArrowheads="1"/>
          </p:cNvSpPr>
          <p:nvPr/>
        </p:nvSpPr>
        <p:spPr bwMode="auto">
          <a:xfrm>
            <a:off x="238125" y="1412776"/>
            <a:ext cx="8667750" cy="496855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92100" indent="-2921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TF EMC had its </a:t>
            </a:r>
            <a:r>
              <a:rPr lang="en-US" sz="2000" dirty="0" smtClean="0">
                <a:latin typeface="+mn-lt"/>
                <a:cs typeface="Arial" panose="020B0604020202020204" pitchFamily="34" charset="0"/>
              </a:rPr>
              <a:t>13</a:t>
            </a:r>
            <a:r>
              <a:rPr lang="en-US" sz="2000" baseline="30000" dirty="0" smtClean="0">
                <a:latin typeface="+mn-lt"/>
                <a:cs typeface="Arial" panose="020B0604020202020204" pitchFamily="34" charset="0"/>
              </a:rPr>
              <a:t>th</a:t>
            </a:r>
            <a:r>
              <a:rPr lang="en-US" sz="20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meeting on </a:t>
            </a:r>
            <a:r>
              <a:rPr lang="en-US" sz="2000" dirty="0" smtClean="0">
                <a:latin typeface="+mn-lt"/>
                <a:cs typeface="Arial" panose="020B0604020202020204" pitchFamily="34" charset="0"/>
              </a:rPr>
              <a:t>Wednesday, 3</a:t>
            </a:r>
            <a:r>
              <a:rPr lang="en-US" sz="2000" baseline="30000" dirty="0" smtClean="0">
                <a:latin typeface="+mn-lt"/>
                <a:cs typeface="Arial" panose="020B0604020202020204" pitchFamily="34" charset="0"/>
              </a:rPr>
              <a:t>rd</a:t>
            </a:r>
            <a:r>
              <a:rPr lang="en-US" sz="2000" dirty="0" smtClean="0">
                <a:latin typeface="+mn-lt"/>
                <a:cs typeface="Arial" panose="020B0604020202020204" pitchFamily="34" charset="0"/>
              </a:rPr>
              <a:t> of April 2018</a:t>
            </a:r>
            <a:endParaRPr lang="en-US" sz="2000" dirty="0">
              <a:latin typeface="+mn-lt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TF EMC will report on the work, which led to </a:t>
            </a:r>
            <a:r>
              <a:rPr lang="en-US" sz="2000" dirty="0" smtClean="0">
                <a:latin typeface="+mn-lt"/>
                <a:cs typeface="Arial" panose="020B0604020202020204" pitchFamily="34" charset="0"/>
              </a:rPr>
              <a:t>the “</a:t>
            </a:r>
            <a:r>
              <a:rPr lang="en-US" sz="2000" b="1" dirty="0" smtClean="0">
                <a:latin typeface="+mn-lt"/>
                <a:cs typeface="Arial" panose="020B0604020202020204" pitchFamily="34" charset="0"/>
              </a:rPr>
              <a:t>GRE/</a:t>
            </a:r>
            <a:r>
              <a:rPr lang="en-US" sz="2000" b="1" dirty="0" smtClean="0">
                <a:latin typeface="+mn-lt"/>
              </a:rPr>
              <a:t>2018/05</a:t>
            </a:r>
            <a:r>
              <a:rPr lang="en-US" sz="2000" dirty="0">
                <a:latin typeface="+mn-lt"/>
              </a:rPr>
              <a:t> - (TF EMC) Proposal for the 06 series of amendments to Regulation No. 10 (Electromagnetic compatibility)</a:t>
            </a:r>
            <a:r>
              <a:rPr lang="en-US" sz="2000" dirty="0" smtClean="0">
                <a:latin typeface="+mn-lt"/>
                <a:cs typeface="Arial" panose="020B0604020202020204" pitchFamily="34" charset="0"/>
              </a:rPr>
              <a:t>“ which was 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submitted </a:t>
            </a:r>
            <a:r>
              <a:rPr lang="en-US" sz="2000" dirty="0" smtClean="0">
                <a:latin typeface="+mn-lt"/>
                <a:cs typeface="Arial" panose="020B0604020202020204" pitchFamily="34" charset="0"/>
              </a:rPr>
              <a:t>by January 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25</a:t>
            </a:r>
            <a:r>
              <a:rPr lang="en-US" sz="2000" baseline="30000" dirty="0">
                <a:latin typeface="+mn-lt"/>
                <a:cs typeface="Arial" panose="020B0604020202020204" pitchFamily="34" charset="0"/>
              </a:rPr>
              <a:t>th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2000" dirty="0" smtClean="0">
                <a:latin typeface="+mn-lt"/>
                <a:cs typeface="Arial" panose="020B0604020202020204" pitchFamily="34" charset="0"/>
              </a:rPr>
              <a:t>TF EMC is asking for the adoption of this proposal including the final approval of the reworked Transitional Provisions</a:t>
            </a:r>
          </a:p>
          <a:p>
            <a:pPr>
              <a:spcAft>
                <a:spcPts val="1200"/>
              </a:spcAft>
            </a:pPr>
            <a:r>
              <a:rPr lang="en-US" sz="2000" dirty="0" smtClean="0">
                <a:latin typeface="+mn-lt"/>
                <a:cs typeface="Arial" panose="020B0604020202020204" pitchFamily="34" charset="0"/>
              </a:rPr>
              <a:t>TF EMC will inform about an update on Regulation No. 10-06 until July 2018</a:t>
            </a:r>
          </a:p>
          <a:p>
            <a:pPr>
              <a:spcAft>
                <a:spcPts val="1200"/>
              </a:spcAft>
            </a:pPr>
            <a:r>
              <a:rPr lang="en-US" sz="2000" dirty="0" smtClean="0">
                <a:latin typeface="+mn-lt"/>
                <a:cs typeface="Arial" panose="020B0604020202020204" pitchFamily="34" charset="0"/>
              </a:rPr>
              <a:t>TF EMC will inform about the status of the proposals prepared by Spain and India and the topics, discussed by Netherlands at GRE-78</a:t>
            </a:r>
            <a:endParaRPr lang="en-US" sz="2000" dirty="0">
              <a:latin typeface="+mn-lt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+mn-lt"/>
              <a:cs typeface="Arial" panose="020B0604020202020204" pitchFamily="34" charset="0"/>
            </a:endParaRPr>
          </a:p>
          <a:p>
            <a:endParaRPr lang="en-US" sz="2000" dirty="0">
              <a:latin typeface="+mn-lt"/>
              <a:cs typeface="Arial" panose="020B0604020202020204" pitchFamily="34" charset="0"/>
            </a:endParaRPr>
          </a:p>
          <a:p>
            <a:endParaRPr lang="en-US" sz="2000" dirty="0" smtClean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179512" y="188640"/>
            <a:ext cx="8640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GB" sz="28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EMC Status Report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6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Text Box 4"/>
          <p:cNvSpPr txBox="1">
            <a:spLocks noChangeArrowheads="1"/>
          </p:cNvSpPr>
          <p:nvPr/>
        </p:nvSpPr>
        <p:spPr bwMode="auto">
          <a:xfrm>
            <a:off x="238125" y="1412776"/>
            <a:ext cx="8667750" cy="496855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292100" indent="-2921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900"/>
              </a:spcBef>
            </a:pPr>
            <a:r>
              <a:rPr lang="en-GB" sz="1900" dirty="0" smtClean="0">
                <a:latin typeface="+mn-lt"/>
                <a:cs typeface="Arial" panose="020B0604020202020204" pitchFamily="34" charset="0"/>
              </a:rPr>
              <a:t>Because of the </a:t>
            </a:r>
            <a:r>
              <a:rPr lang="en-GB" sz="1900" b="1" dirty="0" smtClean="0">
                <a:latin typeface="+mn-lt"/>
                <a:cs typeface="Arial" panose="020B0604020202020204" pitchFamily="34" charset="0"/>
              </a:rPr>
              <a:t>technical changes</a:t>
            </a:r>
            <a:r>
              <a:rPr lang="en-GB" sz="1900" dirty="0" smtClean="0">
                <a:latin typeface="+mn-lt"/>
                <a:cs typeface="Arial" panose="020B0604020202020204" pitchFamily="34" charset="0"/>
              </a:rPr>
              <a:t> and the </a:t>
            </a:r>
            <a:r>
              <a:rPr lang="en-GB" sz="1900" b="1" dirty="0" smtClean="0">
                <a:latin typeface="+mn-lt"/>
                <a:cs typeface="Arial" panose="020B0604020202020204" pitchFamily="34" charset="0"/>
              </a:rPr>
              <a:t>updated TPs</a:t>
            </a:r>
            <a:r>
              <a:rPr lang="en-GB" sz="1900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de-DE" sz="1900" dirty="0" smtClean="0">
                <a:latin typeface="+mn-lt"/>
                <a:cs typeface="Arial" panose="020B0604020202020204" pitchFamily="34" charset="0"/>
              </a:rPr>
            </a:br>
            <a:r>
              <a:rPr lang="de-DE" sz="1900" dirty="0" smtClean="0">
                <a:latin typeface="+mn-lt"/>
                <a:cs typeface="Arial" panose="020B0604020202020204" pitchFamily="34" charset="0"/>
              </a:rPr>
              <a:t>at GRE 78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the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decision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was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done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to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publish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a </a:t>
            </a:r>
            <a:r>
              <a:rPr lang="de-DE" sz="1900" b="1" dirty="0" err="1" smtClean="0">
                <a:latin typeface="+mn-lt"/>
                <a:cs typeface="Arial" panose="020B0604020202020204" pitchFamily="34" charset="0"/>
              </a:rPr>
              <a:t>new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b="1" dirty="0" err="1" smtClean="0">
                <a:latin typeface="+mn-lt"/>
                <a:cs typeface="Arial" panose="020B0604020202020204" pitchFamily="34" charset="0"/>
              </a:rPr>
              <a:t>series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b="1" dirty="0" err="1" smtClean="0">
                <a:latin typeface="+mn-lt"/>
                <a:cs typeface="Arial" panose="020B0604020202020204" pitchFamily="34" charset="0"/>
              </a:rPr>
              <a:t>of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 UN R10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; not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any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longer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 </a:t>
            </a:r>
            <a:r>
              <a:rPr lang="en-US" sz="1900" dirty="0">
                <a:latin typeface="+mn-lt"/>
                <a:cs typeface="Arial" panose="020B0604020202020204" pitchFamily="34" charset="0"/>
              </a:rPr>
              <a:t>Proposal for Supplement 2 to the 05 series of amendments to Regulation No. 10 </a:t>
            </a:r>
            <a:endParaRPr lang="en-US" sz="1900" dirty="0" smtClean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900"/>
              </a:spcBef>
            </a:pP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Several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b="1" dirty="0" err="1" smtClean="0">
                <a:latin typeface="+mn-lt"/>
                <a:cs typeface="Arial" panose="020B0604020202020204" pitchFamily="34" charset="0"/>
              </a:rPr>
              <a:t>proposals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b="1" dirty="0" err="1" smtClean="0">
                <a:latin typeface="+mn-lt"/>
                <a:cs typeface="Arial" panose="020B0604020202020204" pitchFamily="34" charset="0"/>
              </a:rPr>
              <a:t>of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 TPs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delivered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by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OICA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or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the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EU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were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discusssed</a:t>
            </a:r>
            <a:endParaRPr lang="de-DE" sz="1900" dirty="0" smtClean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900"/>
              </a:spcBef>
            </a:pPr>
            <a:r>
              <a:rPr lang="de-DE" sz="1900" dirty="0" smtClean="0">
                <a:latin typeface="+mn-lt"/>
                <a:cs typeface="Arial" panose="020B0604020202020204" pitchFamily="34" charset="0"/>
              </a:rPr>
              <a:t>With 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Netherland‘s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objection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regarding the deletion of usage of 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„Open Test Sites“ for ESA-Test 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was 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withdrawn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(and updated to „Open Area Test Sites“)</a:t>
            </a:r>
          </a:p>
          <a:p>
            <a:pPr>
              <a:lnSpc>
                <a:spcPct val="110000"/>
              </a:lnSpc>
              <a:spcBef>
                <a:spcPts val="900"/>
              </a:spcBef>
            </a:pPr>
            <a:r>
              <a:rPr lang="de-DE" sz="1900" dirty="0">
                <a:latin typeface="+mn-lt"/>
                <a:cs typeface="Arial" panose="020B0604020202020204" pitchFamily="34" charset="0"/>
              </a:rPr>
              <a:t>The </a:t>
            </a:r>
            <a:r>
              <a:rPr lang="en-GB" sz="1900" dirty="0" smtClean="0">
                <a:latin typeface="+mn-lt"/>
                <a:cs typeface="Arial" panose="020B0604020202020204" pitchFamily="34" charset="0"/>
              </a:rPr>
              <a:t>proposal, delivered </a:t>
            </a:r>
            <a:r>
              <a:rPr lang="en-GB" sz="1900" b="1" dirty="0" smtClean="0">
                <a:latin typeface="+mn-lt"/>
                <a:cs typeface="Arial" panose="020B0604020202020204" pitchFamily="34" charset="0"/>
              </a:rPr>
              <a:t>from India </a:t>
            </a:r>
            <a:r>
              <a:rPr lang="en-GB" sz="1900" dirty="0" smtClean="0">
                <a:latin typeface="+mn-lt"/>
                <a:cs typeface="Arial" panose="020B0604020202020204" pitchFamily="34" charset="0"/>
              </a:rPr>
              <a:t>about changes of </a:t>
            </a:r>
            <a:r>
              <a:rPr lang="en-GB" sz="1900" b="1" dirty="0" smtClean="0">
                <a:latin typeface="+mn-lt"/>
                <a:cs typeface="Arial" panose="020B0604020202020204" pitchFamily="34" charset="0"/>
              </a:rPr>
              <a:t>figures of motorcycles</a:t>
            </a:r>
            <a:r>
              <a:rPr lang="en-GB" sz="1900" dirty="0" smtClean="0">
                <a:latin typeface="+mn-lt"/>
                <a:cs typeface="Arial" panose="020B0604020202020204" pitchFamily="34" charset="0"/>
              </a:rPr>
              <a:t>, was implemented </a:t>
            </a:r>
          </a:p>
          <a:p>
            <a:pPr>
              <a:lnSpc>
                <a:spcPct val="110000"/>
              </a:lnSpc>
              <a:spcBef>
                <a:spcPts val="900"/>
              </a:spcBef>
            </a:pP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It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was decided to implement updated definitions and figures taken from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 CISPR12 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regarding the testing of</a:t>
            </a:r>
            <a:r>
              <a:rPr lang="de-DE" sz="1900" dirty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charging systems  </a:t>
            </a:r>
          </a:p>
          <a:p>
            <a:pPr>
              <a:lnSpc>
                <a:spcPct val="110000"/>
              </a:lnSpc>
              <a:spcBef>
                <a:spcPts val="900"/>
              </a:spcBef>
            </a:pPr>
            <a:r>
              <a:rPr lang="de-DE" sz="1900" dirty="0" smtClean="0">
                <a:latin typeface="+mn-lt"/>
                <a:cs typeface="Arial" panose="020B0604020202020204" pitchFamily="34" charset="0"/>
              </a:rPr>
              <a:t>The TF EMC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reviewed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dirty="0" err="1" smtClean="0">
                <a:latin typeface="+mn-lt"/>
                <a:cs typeface="Arial" panose="020B0604020202020204" pitchFamily="34" charset="0"/>
              </a:rPr>
              <a:t>the</a:t>
            </a:r>
            <a:r>
              <a:rPr lang="de-DE" sz="1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update </a:t>
            </a:r>
            <a:r>
              <a:rPr lang="de-DE" sz="1900" b="1" dirty="0" err="1" smtClean="0">
                <a:latin typeface="+mn-lt"/>
                <a:cs typeface="Arial" panose="020B0604020202020204" pitchFamily="34" charset="0"/>
              </a:rPr>
              <a:t>of</a:t>
            </a:r>
            <a:r>
              <a:rPr lang="de-DE" sz="1900" b="1" dirty="0" smtClean="0">
                <a:latin typeface="+mn-lt"/>
                <a:cs typeface="Arial" panose="020B0604020202020204" pitchFamily="34" charset="0"/>
              </a:rPr>
              <a:t> normative </a:t>
            </a:r>
            <a:r>
              <a:rPr lang="en-GB" sz="1900" b="1" dirty="0" smtClean="0">
                <a:latin typeface="+mn-lt"/>
                <a:cs typeface="Arial" panose="020B0604020202020204" pitchFamily="34" charset="0"/>
              </a:rPr>
              <a:t>references </a:t>
            </a:r>
          </a:p>
          <a:p>
            <a:pPr>
              <a:lnSpc>
                <a:spcPct val="110000"/>
              </a:lnSpc>
              <a:spcBef>
                <a:spcPts val="900"/>
              </a:spcBef>
            </a:pPr>
            <a:r>
              <a:rPr lang="de-DE" sz="1900" dirty="0" smtClean="0">
                <a:latin typeface="+mn-lt"/>
                <a:cs typeface="Arial" panose="020B0604020202020204" pitchFamily="34" charset="0"/>
              </a:rPr>
              <a:t>A </a:t>
            </a:r>
            <a:r>
              <a:rPr lang="en-GB" sz="1900" b="1" dirty="0" smtClean="0">
                <a:latin typeface="+mn-lt"/>
                <a:cs typeface="Arial" panose="020B0604020202020204" pitchFamily="34" charset="0"/>
              </a:rPr>
              <a:t>proposal dealing with the Spanish topic regarding vehicle in DC charging mode was included</a:t>
            </a:r>
            <a:endParaRPr lang="en-GB" sz="1900" dirty="0" smtClean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900"/>
              </a:spcBef>
            </a:pPr>
            <a:r>
              <a:rPr lang="en-US" sz="1900" dirty="0" smtClean="0">
                <a:latin typeface="+mn-lt"/>
                <a:cs typeface="Arial" panose="020B0604020202020204" pitchFamily="34" charset="0"/>
              </a:rPr>
              <a:t>122 modification proposals </a:t>
            </a:r>
            <a:r>
              <a:rPr lang="en-US" sz="1900" dirty="0">
                <a:latin typeface="+mn-lt"/>
                <a:cs typeface="Arial" panose="020B0604020202020204" pitchFamily="34" charset="0"/>
              </a:rPr>
              <a:t>were </a:t>
            </a:r>
            <a:r>
              <a:rPr lang="en-US" sz="1900" dirty="0" smtClean="0">
                <a:latin typeface="+mn-lt"/>
                <a:cs typeface="Arial" panose="020B0604020202020204" pitchFamily="34" charset="0"/>
              </a:rPr>
              <a:t>discussed </a:t>
            </a:r>
            <a:endParaRPr lang="en-US" sz="1900" dirty="0">
              <a:latin typeface="+mn-lt"/>
              <a:cs typeface="Arial" panose="020B0604020202020204" pitchFamily="34" charset="0"/>
            </a:endParaRPr>
          </a:p>
          <a:p>
            <a:pPr lvl="1"/>
            <a:r>
              <a:rPr lang="en-US" sz="1900" b="1" dirty="0" smtClean="0">
                <a:latin typeface="+mn-lt"/>
                <a:cs typeface="Arial" panose="020B0604020202020204" pitchFamily="34" charset="0"/>
              </a:rPr>
              <a:t>98 modifications </a:t>
            </a:r>
            <a:r>
              <a:rPr lang="en-US" sz="1900" b="1" dirty="0">
                <a:latin typeface="+mn-lt"/>
                <a:cs typeface="Arial" panose="020B0604020202020204" pitchFamily="34" charset="0"/>
              </a:rPr>
              <a:t>were </a:t>
            </a:r>
            <a:r>
              <a:rPr lang="en-US" sz="1900" b="1" dirty="0" smtClean="0">
                <a:latin typeface="+mn-lt"/>
                <a:cs typeface="Arial" panose="020B0604020202020204" pitchFamily="34" charset="0"/>
              </a:rPr>
              <a:t>incorporated</a:t>
            </a:r>
            <a:r>
              <a:rPr lang="en-US" sz="1900" dirty="0" smtClean="0">
                <a:latin typeface="+mn-lt"/>
                <a:cs typeface="Arial" panose="020B0604020202020204" pitchFamily="34" charset="0"/>
              </a:rPr>
              <a:t> in the working draft of UN R10.06; including the 87 already reported ones</a:t>
            </a:r>
            <a:endParaRPr lang="en-US" sz="1900" dirty="0">
              <a:latin typeface="+mn-lt"/>
              <a:cs typeface="Arial" panose="020B0604020202020204" pitchFamily="34" charset="0"/>
            </a:endParaRPr>
          </a:p>
          <a:p>
            <a:pPr lvl="1"/>
            <a:r>
              <a:rPr lang="en-US" sz="1900" dirty="0" smtClean="0">
                <a:latin typeface="+mn-lt"/>
                <a:cs typeface="Arial" panose="020B0604020202020204" pitchFamily="34" charset="0"/>
              </a:rPr>
              <a:t>22 </a:t>
            </a:r>
            <a:r>
              <a:rPr lang="en-US" sz="1900" dirty="0">
                <a:latin typeface="+mn-lt"/>
                <a:cs typeface="Arial" panose="020B0604020202020204" pitchFamily="34" charset="0"/>
              </a:rPr>
              <a:t>of </a:t>
            </a:r>
            <a:r>
              <a:rPr lang="en-US" sz="1900" dirty="0" smtClean="0">
                <a:latin typeface="+mn-lt"/>
                <a:cs typeface="Arial" panose="020B0604020202020204" pitchFamily="34" charset="0"/>
              </a:rPr>
              <a:t>the proposals have been included in a roadmap for a UN R10.07 series</a:t>
            </a:r>
          </a:p>
          <a:p>
            <a:pPr lvl="1"/>
            <a:r>
              <a:rPr lang="en-US" sz="1900" dirty="0" smtClean="0">
                <a:latin typeface="+mn-lt"/>
                <a:cs typeface="Arial" panose="020B0604020202020204" pitchFamily="34" charset="0"/>
              </a:rPr>
              <a:t>2 proposals were not accepted due to a contradiction with international standards</a:t>
            </a:r>
          </a:p>
          <a:p>
            <a:pPr marL="0" indent="0">
              <a:buNone/>
            </a:pPr>
            <a:endParaRPr lang="en-US" sz="2400" dirty="0" smtClean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179512" y="188640"/>
            <a:ext cx="8640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GB" sz="28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EMC Status Report – UN R10.06 Development</a:t>
            </a:r>
          </a:p>
          <a:p>
            <a:pPr algn="l"/>
            <a:r>
              <a:rPr lang="en-GB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of the work</a:t>
            </a:r>
            <a:endParaRPr lang="en-GB" sz="22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Text Box 4"/>
          <p:cNvSpPr txBox="1">
            <a:spLocks noChangeArrowheads="1"/>
          </p:cNvSpPr>
          <p:nvPr/>
        </p:nvSpPr>
        <p:spPr bwMode="auto">
          <a:xfrm>
            <a:off x="238125" y="1268760"/>
            <a:ext cx="8667750" cy="50405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92100" indent="-2921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179512" y="188640"/>
            <a:ext cx="8640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GB" sz="28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EMC Status Report – UN R10.06 Development </a:t>
            </a:r>
            <a:r>
              <a:rPr lang="de-DE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</a:t>
            </a:r>
            <a:r>
              <a:rPr lang="en-US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Transitional Provisions</a:t>
            </a:r>
            <a:endParaRPr lang="en-GB" sz="22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38125" y="1124744"/>
            <a:ext cx="8582347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1700" dirty="0" smtClean="0">
                <a:cs typeface="Arial" panose="020B0604020202020204" pitchFamily="34" charset="0"/>
              </a:rPr>
              <a:t>The GRE TF EMC </a:t>
            </a:r>
            <a:r>
              <a:rPr lang="en-GB" sz="1700" dirty="0" smtClean="0">
                <a:cs typeface="Arial" panose="020B0604020202020204" pitchFamily="34" charset="0"/>
              </a:rPr>
              <a:t>decided</a:t>
            </a:r>
            <a:r>
              <a:rPr lang="de-DE" sz="1700" dirty="0" smtClean="0">
                <a:cs typeface="Arial" panose="020B0604020202020204" pitchFamily="34" charset="0"/>
              </a:rPr>
              <a:t> t</a:t>
            </a:r>
            <a:r>
              <a:rPr lang="en-GB" sz="1700" dirty="0" smtClean="0">
                <a:cs typeface="Arial" panose="020B0604020202020204" pitchFamily="34" charset="0"/>
              </a:rPr>
              <a:t>o follow the </a:t>
            </a:r>
            <a:r>
              <a:rPr lang="en-US" sz="1700" dirty="0" smtClean="0">
                <a:cs typeface="Arial" panose="020B0604020202020204" pitchFamily="34" charset="0"/>
              </a:rPr>
              <a:t>Revision </a:t>
            </a:r>
            <a:r>
              <a:rPr lang="en-US" sz="1700" dirty="0">
                <a:cs typeface="Arial" panose="020B0604020202020204" pitchFamily="34" charset="0"/>
              </a:rPr>
              <a:t>3 of 1958 Agreement </a:t>
            </a:r>
            <a:r>
              <a:rPr lang="en-US" sz="1700" dirty="0" smtClean="0">
                <a:cs typeface="Arial" panose="020B0604020202020204" pitchFamily="34" charset="0"/>
              </a:rPr>
              <a:t/>
            </a:r>
            <a:br>
              <a:rPr lang="en-US" sz="1700" dirty="0" smtClean="0">
                <a:cs typeface="Arial" panose="020B0604020202020204" pitchFamily="34" charset="0"/>
              </a:rPr>
            </a:br>
            <a:r>
              <a:rPr lang="en-US" sz="1700" dirty="0" smtClean="0">
                <a:cs typeface="Arial" panose="020B0604020202020204" pitchFamily="34" charset="0"/>
              </a:rPr>
              <a:t>(Guideline </a:t>
            </a:r>
            <a:r>
              <a:rPr lang="en-US" sz="1700" dirty="0">
                <a:cs typeface="Arial" panose="020B0604020202020204" pitchFamily="34" charset="0"/>
              </a:rPr>
              <a:t>WP.29/2017/107 + </a:t>
            </a:r>
            <a:r>
              <a:rPr lang="en-US" sz="1700" dirty="0" smtClean="0">
                <a:cs typeface="Arial" panose="020B0604020202020204" pitchFamily="34" charset="0"/>
              </a:rPr>
              <a:t>corr.1) to </a:t>
            </a:r>
            <a:r>
              <a:rPr lang="en-US" sz="1700" dirty="0">
                <a:cs typeface="Arial" panose="020B0604020202020204" pitchFamily="34" charset="0"/>
              </a:rPr>
              <a:t>apply </a:t>
            </a:r>
            <a:r>
              <a:rPr lang="en-US" sz="1700" dirty="0" smtClean="0">
                <a:cs typeface="Arial" panose="020B0604020202020204" pitchFamily="34" charset="0"/>
              </a:rPr>
              <a:t>Transitional Provisions</a:t>
            </a:r>
            <a:endParaRPr lang="en-US" sz="1700" dirty="0">
              <a:cs typeface="Arial" panose="020B0604020202020204" pitchFamily="34" charset="0"/>
            </a:endParaRPr>
          </a:p>
          <a:p>
            <a:pPr marL="357188" indent="-3571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700" dirty="0" smtClean="0">
                <a:cs typeface="Arial" panose="020B0604020202020204" pitchFamily="34" charset="0"/>
              </a:rPr>
              <a:t>A </a:t>
            </a:r>
            <a:r>
              <a:rPr lang="en-US" sz="1700" b="1" dirty="0" smtClean="0">
                <a:cs typeface="Arial" panose="020B0604020202020204" pitchFamily="34" charset="0"/>
              </a:rPr>
              <a:t>proposal</a:t>
            </a:r>
            <a:r>
              <a:rPr lang="en-US" sz="1700" dirty="0" smtClean="0">
                <a:cs typeface="Arial" panose="020B0604020202020204" pitchFamily="34" charset="0"/>
              </a:rPr>
              <a:t>, based on this </a:t>
            </a:r>
            <a:r>
              <a:rPr lang="en-US" sz="1700" dirty="0">
                <a:cs typeface="Arial" panose="020B0604020202020204" pitchFamily="34" charset="0"/>
              </a:rPr>
              <a:t>“Draft </a:t>
            </a:r>
            <a:r>
              <a:rPr lang="en-US" sz="1700" b="1" dirty="0">
                <a:cs typeface="Arial" panose="020B0604020202020204" pitchFamily="34" charset="0"/>
              </a:rPr>
              <a:t>General Guidelines</a:t>
            </a:r>
            <a:r>
              <a:rPr lang="en-US" sz="1700" dirty="0">
                <a:cs typeface="Arial" panose="020B0604020202020204" pitchFamily="34" charset="0"/>
              </a:rPr>
              <a:t> for United Nations regulatory procedures and transitional provisions in </a:t>
            </a:r>
            <a:r>
              <a:rPr lang="en-US" sz="1700" dirty="0" smtClean="0">
                <a:cs typeface="Arial" panose="020B0604020202020204" pitchFamily="34" charset="0"/>
              </a:rPr>
              <a:t>UN Regulations” </a:t>
            </a:r>
            <a:r>
              <a:rPr lang="en-US" sz="1700" dirty="0">
                <a:cs typeface="Arial" panose="020B0604020202020204" pitchFamily="34" charset="0"/>
              </a:rPr>
              <a:t>using Annex 1 paragraph II “Aide-mémoire” guidelines V.1., V.2. and V.9</a:t>
            </a:r>
            <a:r>
              <a:rPr lang="en-US" sz="1700" b="1" dirty="0">
                <a:cs typeface="Arial" panose="020B0604020202020204" pitchFamily="34" charset="0"/>
              </a:rPr>
              <a:t>.</a:t>
            </a:r>
            <a:r>
              <a:rPr lang="en-US" sz="1700" dirty="0">
                <a:cs typeface="Arial" panose="020B0604020202020204" pitchFamily="34" charset="0"/>
              </a:rPr>
              <a:t> </a:t>
            </a:r>
            <a:r>
              <a:rPr lang="en-US" sz="1700" dirty="0" smtClean="0">
                <a:cs typeface="Arial" panose="020B0604020202020204" pitchFamily="34" charset="0"/>
              </a:rPr>
              <a:t>was </a:t>
            </a:r>
            <a:r>
              <a:rPr lang="en-US" sz="1700" b="1" dirty="0" smtClean="0">
                <a:cs typeface="Arial" panose="020B0604020202020204" pitchFamily="34" charset="0"/>
              </a:rPr>
              <a:t>implemented in GRE-document “GRE/2018/05</a:t>
            </a:r>
            <a:r>
              <a:rPr lang="en-US" sz="1700" b="1" dirty="0">
                <a:cs typeface="Arial" panose="020B0604020202020204" pitchFamily="34" charset="0"/>
              </a:rPr>
              <a:t> -</a:t>
            </a:r>
            <a:r>
              <a:rPr lang="en-US" sz="1700" dirty="0">
                <a:cs typeface="Arial" panose="020B0604020202020204" pitchFamily="34" charset="0"/>
              </a:rPr>
              <a:t> (TF EMC) Proposal for the 06 series of amendments to Regulation No. 10 (Electromagnetic compatibility</a:t>
            </a:r>
            <a:r>
              <a:rPr lang="en-US" sz="1700" dirty="0" smtClean="0">
                <a:cs typeface="Arial" panose="020B0604020202020204" pitchFamily="34" charset="0"/>
              </a:rPr>
              <a:t>)</a:t>
            </a:r>
            <a:r>
              <a:rPr lang="en-US" sz="1700" b="1" dirty="0" smtClean="0">
                <a:cs typeface="Arial" panose="020B0604020202020204" pitchFamily="34" charset="0"/>
              </a:rPr>
              <a:t>”</a:t>
            </a:r>
          </a:p>
          <a:p>
            <a:pPr marL="357188" indent="-357188">
              <a:buFont typeface="Arial" panose="020B0604020202020204" pitchFamily="34" charset="0"/>
              <a:buChar char="•"/>
            </a:pPr>
            <a:r>
              <a:rPr lang="en-US" sz="1700" b="1" dirty="0" smtClean="0">
                <a:cs typeface="Arial" panose="020B0604020202020204" pitchFamily="34" charset="0"/>
              </a:rPr>
              <a:t>Contents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cs typeface="Arial" panose="020B0604020202020204" pitchFamily="34" charset="0"/>
              </a:rPr>
              <a:t>Suppression </a:t>
            </a:r>
            <a:r>
              <a:rPr lang="en-US" sz="1700" dirty="0">
                <a:cs typeface="Arial" panose="020B0604020202020204" pitchFamily="34" charset="0"/>
              </a:rPr>
              <a:t>of TPs concerning the 03 and 04 series of </a:t>
            </a:r>
            <a:r>
              <a:rPr lang="en-US" sz="1700" dirty="0" smtClean="0">
                <a:cs typeface="Arial" panose="020B0604020202020204" pitchFamily="34" charset="0"/>
              </a:rPr>
              <a:t>amendments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cs typeface="Arial" panose="020B0604020202020204" pitchFamily="34" charset="0"/>
              </a:rPr>
              <a:t>replacement </a:t>
            </a:r>
            <a:r>
              <a:rPr lang="en-US" sz="1700" dirty="0">
                <a:cs typeface="Arial" panose="020B0604020202020204" pitchFamily="34" charset="0"/>
              </a:rPr>
              <a:t>of the single TP concerning the 05 series of amendments </a:t>
            </a:r>
            <a:r>
              <a:rPr lang="en-US" sz="1700" dirty="0" smtClean="0">
                <a:cs typeface="Arial" panose="020B0604020202020204" pitchFamily="34" charset="0"/>
              </a:rPr>
              <a:t>by </a:t>
            </a:r>
            <a:r>
              <a:rPr lang="en-US" sz="1700" dirty="0">
                <a:cs typeface="Arial" panose="020B0604020202020204" pitchFamily="34" charset="0"/>
              </a:rPr>
              <a:t>TPs concerning the 05 series of amendments </a:t>
            </a:r>
            <a:r>
              <a:rPr lang="en-US" sz="1700" dirty="0" smtClean="0">
                <a:cs typeface="Arial" panose="020B0604020202020204" pitchFamily="34" charset="0"/>
              </a:rPr>
              <a:t>and </a:t>
            </a:r>
            <a:r>
              <a:rPr lang="en-US" sz="1700" dirty="0">
                <a:cs typeface="Arial" panose="020B0604020202020204" pitchFamily="34" charset="0"/>
              </a:rPr>
              <a:t>consideration of extensions and vehicle types which are not equipped with a coupling system to charge REESS, or component or separate technical unit which does not include a coupling part to charge the REESS for proposed </a:t>
            </a:r>
            <a:r>
              <a:rPr lang="en-US" sz="1700" dirty="0" smtClean="0">
                <a:cs typeface="Arial" panose="020B0604020202020204" pitchFamily="34" charset="0"/>
              </a:rPr>
              <a:t>TPs</a:t>
            </a:r>
            <a:endParaRPr lang="en-US" sz="1700" dirty="0"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cs typeface="Arial" panose="020B0604020202020204" pitchFamily="34" charset="0"/>
              </a:rPr>
              <a:t>new TPs concerning the 06 series of amendments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700" dirty="0" smtClean="0">
                <a:cs typeface="Arial" panose="020B0604020202020204" pitchFamily="34" charset="0"/>
              </a:rPr>
              <a:t>change of the relative periods of time into exact calendar dates</a:t>
            </a:r>
          </a:p>
          <a:p>
            <a:pPr marL="357188" indent="-3571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700" b="1" dirty="0" smtClean="0">
                <a:cs typeface="Arial" panose="020B0604020202020204" pitchFamily="34" charset="0"/>
              </a:rPr>
              <a:t>Additional informal proposal </a:t>
            </a:r>
            <a:r>
              <a:rPr lang="en-US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(GRE-79-05)</a:t>
            </a:r>
            <a:endParaRPr lang="en-US" sz="17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cs typeface="Arial" panose="020B0604020202020204" pitchFamily="34" charset="0"/>
              </a:rPr>
              <a:t>Addition in TPS for R10.06 of </a:t>
            </a:r>
            <a:r>
              <a:rPr lang="en-US" sz="1700" dirty="0">
                <a:cs typeface="Arial" panose="020B0604020202020204" pitchFamily="34" charset="0"/>
              </a:rPr>
              <a:t>consideration of </a:t>
            </a:r>
            <a:r>
              <a:rPr lang="en-US" sz="1700" dirty="0" smtClean="0">
                <a:cs typeface="Arial" panose="020B0604020202020204" pitchFamily="34" charset="0"/>
              </a:rPr>
              <a:t>component </a:t>
            </a:r>
            <a:r>
              <a:rPr lang="en-US" sz="1700" dirty="0">
                <a:cs typeface="Arial" panose="020B0604020202020204" pitchFamily="34" charset="0"/>
              </a:rPr>
              <a:t>or separate technical unit which does not include a coupling part to charge the REESS for proposed </a:t>
            </a:r>
            <a:r>
              <a:rPr lang="en-US" sz="1700" dirty="0" smtClean="0">
                <a:cs typeface="Arial" panose="020B0604020202020204" pitchFamily="34" charset="0"/>
              </a:rPr>
              <a:t>TPs </a:t>
            </a:r>
            <a:endParaRPr lang="en-US" sz="1700" dirty="0">
              <a:cs typeface="Arial" panose="020B0604020202020204" pitchFamily="34" charset="0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04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Text Box 4"/>
          <p:cNvSpPr txBox="1">
            <a:spLocks noChangeArrowheads="1"/>
          </p:cNvSpPr>
          <p:nvPr/>
        </p:nvSpPr>
        <p:spPr bwMode="auto">
          <a:xfrm>
            <a:off x="238125" y="1268760"/>
            <a:ext cx="8667750" cy="50405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92100" indent="-2921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179512" y="188640"/>
            <a:ext cx="8640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GB" sz="28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EMC Status Report – UN R10.06 Development </a:t>
            </a:r>
            <a:r>
              <a:rPr lang="de-DE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</a:t>
            </a:r>
            <a:r>
              <a:rPr lang="en-US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Transitional </a:t>
            </a:r>
            <a:r>
              <a:rPr lang="en-GB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Provisions</a:t>
            </a:r>
            <a:endParaRPr lang="en-GB" sz="22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268760"/>
            <a:ext cx="3312368" cy="5464173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5993" y="1406531"/>
            <a:ext cx="4278015" cy="543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20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/>
          <p:cNvSpPr txBox="1">
            <a:spLocks/>
          </p:cNvSpPr>
          <p:nvPr/>
        </p:nvSpPr>
        <p:spPr bwMode="auto">
          <a:xfrm>
            <a:off x="179512" y="188640"/>
            <a:ext cx="8640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GB" sz="28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EMC Status Report – UN R10.06 Development </a:t>
            </a:r>
            <a:r>
              <a:rPr lang="en-GB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 Proposal regarding DC charging mode (reminder</a:t>
            </a:r>
            <a:r>
              <a:rPr lang="de-DE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2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5536" y="1558528"/>
            <a:ext cx="842493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needs for charging of heavy vehicles as trucks or buses in short time leads to high charging current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 the present version of UN R10.05 a test procedure is defined to test at a current level of  at least 80%.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Many laboratories are not able to fulfil the resulting requirements for DC charging mode regarding the energy supply and test equipment.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For the time being, the test requirements can not be fulfilled by the majority of laboratories. So for each test, the technical service has to consult the national regulation authority.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Therefore the TF EMC has prepared a proposal for DC charging mode and a justification for an adoption of the test setup and requirements.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33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261864" y="1322099"/>
            <a:ext cx="8424936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Several countries support the Spanish proposal to allow the reduction of a </a:t>
            </a:r>
            <a:br>
              <a:rPr lang="en-GB" dirty="0" smtClean="0"/>
            </a:br>
            <a:r>
              <a:rPr lang="en-GB" dirty="0" smtClean="0"/>
              <a:t>DC charging current if the minimum 80% of nominal current value can not be achieved (</a:t>
            </a:r>
            <a:r>
              <a:rPr lang="en-GB" dirty="0" err="1" smtClean="0"/>
              <a:t>e.g</a:t>
            </a:r>
            <a:r>
              <a:rPr lang="en-GB" dirty="0" smtClean="0"/>
              <a:t> an electric bus with a 700 A nominal charging current would lead to a test with at least 560 A current which is not achievable in EMC test facilities)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Preliminary measurement data has been provided (Germany, Spain) which do not show significant differences of measurement results for different values of charging current (</a:t>
            </a:r>
            <a:r>
              <a:rPr lang="en-GB" dirty="0" err="1" smtClean="0"/>
              <a:t>e.g</a:t>
            </a:r>
            <a:r>
              <a:rPr lang="en-GB" dirty="0" smtClean="0"/>
              <a:t> for buses, passenger cars with DC charging mode).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TF EMC suggests the following change in UN R10 for series 06 for the time being:</a:t>
            </a:r>
          </a:p>
          <a:p>
            <a:pPr lvl="1">
              <a:spcAft>
                <a:spcPts val="600"/>
              </a:spcAft>
            </a:pPr>
            <a:r>
              <a:rPr lang="en-US" strike="sngStrike" dirty="0" smtClean="0"/>
              <a:t>If </a:t>
            </a:r>
            <a:r>
              <a:rPr lang="en-US" strike="sngStrike" dirty="0"/>
              <a:t>the current consumption can be adjusted, then the current shall be set to at least 80 per cent of its nominal value. </a:t>
            </a:r>
            <a:endParaRPr lang="en-US" strike="sngStrike" dirty="0" smtClean="0"/>
          </a:p>
          <a:p>
            <a:pPr lvl="1">
              <a:spcAft>
                <a:spcPts val="600"/>
              </a:spcAft>
            </a:pPr>
            <a:r>
              <a:rPr lang="en-US" b="1" dirty="0" smtClean="0"/>
              <a:t>If </a:t>
            </a:r>
            <a:r>
              <a:rPr lang="en-US" b="1" dirty="0"/>
              <a:t>the current consumption can be adjusted, then the current shall be set to at least 80 per cent of its nominal value for AC charging. 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b="1" dirty="0" smtClean="0"/>
              <a:t>If </a:t>
            </a:r>
            <a:r>
              <a:rPr lang="en-US" b="1" dirty="0"/>
              <a:t>the current consumption can be adjusted, then the current shall be set to at least 80 per cent of its nominal value for DC charging </a:t>
            </a:r>
            <a:r>
              <a:rPr lang="en-US" b="1" dirty="0">
                <a:solidFill>
                  <a:srgbClr val="3333CC"/>
                </a:solidFill>
              </a:rPr>
              <a:t>unless another value is agreed with the type approval authorities</a:t>
            </a:r>
            <a:r>
              <a:rPr lang="en-US" b="1" dirty="0" smtClean="0">
                <a:solidFill>
                  <a:srgbClr val="3333CC"/>
                </a:solidFill>
              </a:rPr>
              <a:t>.</a:t>
            </a:r>
          </a:p>
          <a:p>
            <a:pPr marL="357188" indent="-357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 topic will be followed up continuously</a:t>
            </a:r>
            <a:endParaRPr lang="en-GB" dirty="0" smtClean="0"/>
          </a:p>
        </p:txBody>
      </p:sp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972753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think-cell Folie" r:id="rId4" imgW="493" imgH="493" progId="TCLayout.ActiveDocument.1">
                  <p:embed/>
                </p:oleObj>
              </mc:Choice>
              <mc:Fallback>
                <p:oleObj name="think-cell Folie" r:id="rId4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re 1"/>
          <p:cNvSpPr txBox="1">
            <a:spLocks/>
          </p:cNvSpPr>
          <p:nvPr/>
        </p:nvSpPr>
        <p:spPr bwMode="auto">
          <a:xfrm>
            <a:off x="179512" y="188640"/>
            <a:ext cx="8640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GB" sz="28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EMC Status Report – UN R10.06 Development </a:t>
            </a:r>
            <a:r>
              <a:rPr lang="de-DE" sz="22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de-DE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r>
              <a:rPr lang="de-DE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lang="de-DE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DC </a:t>
            </a:r>
            <a:r>
              <a:rPr lang="de-DE" sz="22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charging</a:t>
            </a:r>
            <a:r>
              <a:rPr lang="de-DE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</a:t>
            </a:r>
            <a:r>
              <a:rPr lang="de-DE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(Status)</a:t>
            </a:r>
            <a:endParaRPr lang="en-GB" sz="22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2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/>
          <p:cNvSpPr txBox="1">
            <a:spLocks/>
          </p:cNvSpPr>
          <p:nvPr/>
        </p:nvSpPr>
        <p:spPr bwMode="auto">
          <a:xfrm>
            <a:off x="179512" y="188640"/>
            <a:ext cx="8640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GB" sz="28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EMC Status Report – UN R10.06 Development </a:t>
            </a:r>
            <a:r>
              <a:rPr lang="de-DE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</a:t>
            </a:r>
            <a:r>
              <a:rPr lang="en-GB" sz="2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</a:t>
            </a:r>
            <a:endParaRPr lang="en-GB" sz="22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5536" y="1558528"/>
            <a:ext cx="842493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TF EMC will deliver the final draft of UN R10-06 in July 2018 to be approved in GRE 80 in October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Goal for the publication of UN R10-06 is September 1</a:t>
            </a:r>
            <a:r>
              <a:rPr lang="en-GB" baseline="30000" dirty="0" smtClean="0"/>
              <a:t>st</a:t>
            </a:r>
            <a:r>
              <a:rPr lang="en-GB" dirty="0" smtClean="0"/>
              <a:t>, 2019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Open work items until July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Implementing the final CISPR12 updated topics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Implementing the additional chapter of TP, like shown in the informal document </a:t>
            </a:r>
            <a:r>
              <a:rPr lang="en-GB" dirty="0" smtClean="0">
                <a:solidFill>
                  <a:srgbClr val="FF0000"/>
                </a:solidFill>
              </a:rPr>
              <a:t>GRE-79-05</a:t>
            </a:r>
            <a:r>
              <a:rPr lang="en-GB" dirty="0" smtClean="0">
                <a:solidFill>
                  <a:srgbClr val="FF0000"/>
                </a:solidFill>
              </a:rPr>
              <a:t>	</a:t>
            </a:r>
            <a:r>
              <a:rPr lang="en-GB" dirty="0" smtClean="0"/>
              <a:t>	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Eventually a note about Trolley buses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4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314" y="2852936"/>
            <a:ext cx="8229600" cy="1143000"/>
          </a:xfrm>
        </p:spPr>
        <p:txBody>
          <a:bodyPr/>
          <a:lstStyle/>
          <a:p>
            <a:r>
              <a:rPr lang="en-GB" dirty="0" smtClean="0"/>
              <a:t>Thank you for your attention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0D15-F965-4AF5-930F-AAC5B3CB5B3D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793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443</Words>
  <Application>Microsoft Office PowerPoint</Application>
  <PresentationFormat>On-screen Show (4:3)</PresentationFormat>
  <Paragraphs>89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​​テーマ</vt:lpstr>
      <vt:lpstr>think-cell Folie</vt:lpstr>
      <vt:lpstr>Task Force  on Electro-Magnetic Compatibility  (TF EMC)  Status report to GRE-79 Friday, 27. April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</vt:lpstr>
      <vt:lpstr>Annex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WG# to ISO/TC22/SC32 Month dd, 20yy</dc:title>
  <dc:creator>jsae</dc:creator>
  <cp:lastModifiedBy>Konstantin Glukhenkiy</cp:lastModifiedBy>
  <cp:revision>396</cp:revision>
  <cp:lastPrinted>2016-10-19T06:28:33Z</cp:lastPrinted>
  <dcterms:created xsi:type="dcterms:W3CDTF">2014-08-07T00:59:03Z</dcterms:created>
  <dcterms:modified xsi:type="dcterms:W3CDTF">2018-04-16T10:26:12Z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