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1"/>
  </p:sldMasterIdLst>
  <p:notesMasterIdLst>
    <p:notesMasterId r:id="rId16"/>
  </p:notesMasterIdLst>
  <p:handoutMasterIdLst>
    <p:handoutMasterId r:id="rId17"/>
  </p:handoutMasterIdLst>
  <p:sldIdLst>
    <p:sldId id="555" r:id="rId2"/>
    <p:sldId id="581" r:id="rId3"/>
    <p:sldId id="583" r:id="rId4"/>
    <p:sldId id="580" r:id="rId5"/>
    <p:sldId id="589" r:id="rId6"/>
    <p:sldId id="590" r:id="rId7"/>
    <p:sldId id="591" r:id="rId8"/>
    <p:sldId id="582" r:id="rId9"/>
    <p:sldId id="593" r:id="rId10"/>
    <p:sldId id="584" r:id="rId11"/>
    <p:sldId id="587" r:id="rId12"/>
    <p:sldId id="592" r:id="rId13"/>
    <p:sldId id="588" r:id="rId14"/>
    <p:sldId id="287" r:id="rId15"/>
  </p:sldIdLst>
  <p:sldSz cx="9144000" cy="5143500" type="screen16x9"/>
  <p:notesSz cx="6985000" cy="92837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1pPr>
    <a:lvl2pPr marL="3429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2pPr>
    <a:lvl3pPr marL="6858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3pPr>
    <a:lvl4pPr marL="10287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4pPr>
    <a:lvl5pPr marL="13716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5pPr>
    <a:lvl6pPr marL="17145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6pPr>
    <a:lvl7pPr marL="20574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7pPr>
    <a:lvl8pPr marL="24003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8pPr>
    <a:lvl9pPr marL="27432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31" userDrawn="1">
          <p15:clr>
            <a:srgbClr val="A4A3A4"/>
          </p15:clr>
        </p15:guide>
        <p15:guide id="2" orient="horz" pos="76" userDrawn="1">
          <p15:clr>
            <a:srgbClr val="A4A3A4"/>
          </p15:clr>
        </p15:guide>
        <p15:guide id="3" orient="horz" pos="5475" userDrawn="1">
          <p15:clr>
            <a:srgbClr val="A4A3A4"/>
          </p15:clr>
        </p15:guide>
        <p15:guide id="4" orient="horz" pos="5794" userDrawn="1">
          <p15:clr>
            <a:srgbClr val="A4A3A4"/>
          </p15:clr>
        </p15:guide>
        <p15:guide id="5" orient="horz" pos="5517" userDrawn="1">
          <p15:clr>
            <a:srgbClr val="A4A3A4"/>
          </p15:clr>
        </p15:guide>
        <p15:guide id="6" pos="244" userDrawn="1">
          <p15:clr>
            <a:srgbClr val="A4A3A4"/>
          </p15:clr>
        </p15:guide>
        <p15:guide id="7" pos="4340" userDrawn="1">
          <p15:clr>
            <a:srgbClr val="A4A3A4"/>
          </p15:clr>
        </p15:guide>
        <p15:guide id="8" orient="horz" pos="63">
          <p15:clr>
            <a:srgbClr val="A4A3A4"/>
          </p15:clr>
        </p15:guide>
        <p15:guide id="9" orient="horz" pos="5727">
          <p15:clr>
            <a:srgbClr val="A4A3A4"/>
          </p15:clr>
        </p15:guide>
        <p15:guide id="10" pos="6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5F5F5"/>
    <a:srgbClr val="F6F6F6"/>
    <a:srgbClr val="F7F7F7"/>
    <a:srgbClr val="F8F8F8"/>
    <a:srgbClr val="F9F9F9"/>
    <a:srgbClr val="FAFAFA"/>
    <a:srgbClr val="FBFBFB"/>
    <a:srgbClr val="FCFCFC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9672" autoAdjust="0"/>
  </p:normalViewPr>
  <p:slideViewPr>
    <p:cSldViewPr snapToGrid="0" showGuides="1">
      <p:cViewPr varScale="1">
        <p:scale>
          <a:sx n="113" d="100"/>
          <a:sy n="113" d="100"/>
        </p:scale>
        <p:origin x="-514" y="-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75" d="100"/>
          <a:sy n="75" d="100"/>
        </p:scale>
        <p:origin x="2052" y="1080"/>
      </p:cViewPr>
      <p:guideLst>
        <p:guide orient="horz" pos="331"/>
        <p:guide orient="horz" pos="76"/>
        <p:guide orient="horz" pos="5475"/>
        <p:guide orient="horz" pos="5794"/>
        <p:guide orient="horz" pos="5517"/>
        <p:guide orient="horz" pos="63"/>
        <p:guide orient="horz" pos="5727"/>
        <p:guide pos="244"/>
        <p:guide pos="4340"/>
        <p:guide pos="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Espace réservé du texte 7"/>
          <p:cNvSpPr txBox="1">
            <a:spLocks/>
          </p:cNvSpPr>
          <p:nvPr/>
        </p:nvSpPr>
        <p:spPr>
          <a:xfrm>
            <a:off x="470647" y="767621"/>
            <a:ext cx="6021593" cy="33601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rgbClr val="F7B100"/>
              </a:buClr>
              <a:defRPr/>
            </a:pPr>
            <a:r>
              <a:rPr lang="fr-FR" cap="all" dirty="0"/>
              <a:t>Click to </a:t>
            </a:r>
            <a:r>
              <a:rPr lang="fr-FR" cap="all" dirty="0" err="1"/>
              <a:t>edit</a:t>
            </a:r>
            <a:r>
              <a:rPr lang="fr-FR" cap="all" dirty="0"/>
              <a:t> master </a:t>
            </a:r>
            <a:r>
              <a:rPr lang="fr-FR" cap="all" dirty="0" err="1"/>
              <a:t>text</a:t>
            </a:r>
            <a:r>
              <a:rPr lang="fr-FR" cap="all" dirty="0"/>
              <a:t> styles</a:t>
            </a:r>
          </a:p>
        </p:txBody>
      </p:sp>
      <p:grpSp>
        <p:nvGrpSpPr>
          <p:cNvPr id="49" name="Groupe 48"/>
          <p:cNvGrpSpPr>
            <a:grpSpLocks noChangeAspect="1"/>
          </p:cNvGrpSpPr>
          <p:nvPr/>
        </p:nvGrpSpPr>
        <p:grpSpPr>
          <a:xfrm>
            <a:off x="350278" y="349757"/>
            <a:ext cx="1485195" cy="155315"/>
            <a:chOff x="7712075" y="4803775"/>
            <a:chExt cx="1214438" cy="127001"/>
          </a:xfrm>
        </p:grpSpPr>
        <p:sp>
          <p:nvSpPr>
            <p:cNvPr id="50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97957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73047" y="1193848"/>
            <a:ext cx="4146550" cy="23336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70647" y="3724508"/>
            <a:ext cx="6021594" cy="508854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dirty="0"/>
          </a:p>
        </p:txBody>
      </p:sp>
      <p:sp>
        <p:nvSpPr>
          <p:cNvPr id="19" name="Espace réservé du texte 7"/>
          <p:cNvSpPr txBox="1">
            <a:spLocks/>
          </p:cNvSpPr>
          <p:nvPr/>
        </p:nvSpPr>
        <p:spPr>
          <a:xfrm>
            <a:off x="470647" y="767621"/>
            <a:ext cx="6021593" cy="33601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rgbClr val="F7B100"/>
              </a:buClr>
              <a:defRPr/>
            </a:pPr>
            <a:r>
              <a:rPr lang="fr-FR" cap="all" dirty="0"/>
              <a:t>Click to </a:t>
            </a:r>
            <a:r>
              <a:rPr lang="fr-FR" cap="all" dirty="0" err="1"/>
              <a:t>edit</a:t>
            </a:r>
            <a:r>
              <a:rPr lang="fr-FR" cap="all" dirty="0"/>
              <a:t> master </a:t>
            </a:r>
            <a:r>
              <a:rPr lang="fr-FR" cap="all" dirty="0" err="1"/>
              <a:t>text</a:t>
            </a:r>
            <a:r>
              <a:rPr lang="fr-FR" cap="all" dirty="0"/>
              <a:t> styles</a:t>
            </a:r>
          </a:p>
        </p:txBody>
      </p:sp>
      <p:grpSp>
        <p:nvGrpSpPr>
          <p:cNvPr id="20" name="Groupe 19"/>
          <p:cNvGrpSpPr>
            <a:grpSpLocks noChangeAspect="1"/>
          </p:cNvGrpSpPr>
          <p:nvPr/>
        </p:nvGrpSpPr>
        <p:grpSpPr>
          <a:xfrm>
            <a:off x="350278" y="349757"/>
            <a:ext cx="1485195" cy="155315"/>
            <a:chOff x="7712075" y="4803775"/>
            <a:chExt cx="1214438" cy="127001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835433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Clr>
        <a:schemeClr val="accent1"/>
      </a:buClr>
      <a:buFont typeface="Wingdings" pitchFamily="2" charset="2"/>
      <a:defRPr sz="1000" kern="1200">
        <a:solidFill>
          <a:schemeClr val="tx1"/>
        </a:solidFill>
        <a:latin typeface="Arial" pitchFamily="-28" charset="0"/>
        <a:ea typeface="MS PGothic" pitchFamily="34" charset="-128"/>
        <a:cs typeface="ＭＳ Ｐゴシック" pitchFamily="-28" charset="-128"/>
      </a:defRPr>
    </a:lvl1pPr>
    <a:lvl2pPr marL="557213" indent="-21431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2pPr>
    <a:lvl3pPr marL="8572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3pPr>
    <a:lvl4pPr marL="12001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4pPr>
    <a:lvl5pPr marL="15430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539750" y="1175785"/>
            <a:ext cx="8072438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8827565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5425" userDrawn="1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Image Box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40542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0542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24" hasCustomPrompt="1"/>
          </p:nvPr>
        </p:nvSpPr>
        <p:spPr>
          <a:xfrm>
            <a:off x="540542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3347963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22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3347963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23" name="Espace réservé pour une image  6"/>
          <p:cNvSpPr>
            <a:spLocks noGrp="1"/>
          </p:cNvSpPr>
          <p:nvPr>
            <p:ph type="pic" sz="quarter" idx="27" hasCustomPrompt="1"/>
          </p:nvPr>
        </p:nvSpPr>
        <p:spPr>
          <a:xfrm>
            <a:off x="3347963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24" name="Espace réservé du texte 3"/>
          <p:cNvSpPr>
            <a:spLocks noGrp="1"/>
          </p:cNvSpPr>
          <p:nvPr>
            <p:ph type="body" sz="quarter" idx="28" hasCustomPrompt="1"/>
          </p:nvPr>
        </p:nvSpPr>
        <p:spPr>
          <a:xfrm>
            <a:off x="6156325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25" name="Espace réservé du texte 4"/>
          <p:cNvSpPr>
            <a:spLocks noGrp="1"/>
          </p:cNvSpPr>
          <p:nvPr>
            <p:ph type="body" sz="quarter" idx="29" hasCustomPrompt="1"/>
          </p:nvPr>
        </p:nvSpPr>
        <p:spPr>
          <a:xfrm>
            <a:off x="6156325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26" name="Espace réservé pour une image  6"/>
          <p:cNvSpPr>
            <a:spLocks noGrp="1"/>
          </p:cNvSpPr>
          <p:nvPr>
            <p:ph type="pic" sz="quarter" idx="30" hasCustomPrompt="1"/>
          </p:nvPr>
        </p:nvSpPr>
        <p:spPr>
          <a:xfrm>
            <a:off x="6156325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490817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1881" userDrawn="1">
          <p15:clr>
            <a:srgbClr val="FBAE40"/>
          </p15:clr>
        </p15:guide>
        <p15:guide id="11" pos="2108" userDrawn="1">
          <p15:clr>
            <a:srgbClr val="FBAE40"/>
          </p15:clr>
        </p15:guide>
        <p15:guide id="0" pos="3651" userDrawn="1">
          <p15:clr>
            <a:srgbClr val="FBAE40"/>
          </p15:clr>
        </p15:guide>
        <p15:guide id="12" pos="3878" userDrawn="1">
          <p15:clr>
            <a:srgbClr val="FBAE40"/>
          </p15:clr>
        </p15:guide>
        <p15:guide id="13" orient="horz" pos="907" userDrawn="1">
          <p15:clr>
            <a:srgbClr val="FBAE40"/>
          </p15:clr>
        </p15:guide>
        <p15:guide id="14" orient="horz" pos="193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/>
          <p:cNvSpPr>
            <a:spLocks noGrp="1"/>
          </p:cNvSpPr>
          <p:nvPr>
            <p:ph type="pic" sz="quarter" idx="22" hasCustomPrompt="1"/>
          </p:nvPr>
        </p:nvSpPr>
        <p:spPr>
          <a:xfrm>
            <a:off x="180975" y="721520"/>
            <a:ext cx="8783637" cy="370284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7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1104534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113" userDrawn="1">
          <p15:clr>
            <a:srgbClr val="FBAE40"/>
          </p15:clr>
        </p15:guide>
        <p15:guide id="2" pos="5647" userDrawn="1">
          <p15:clr>
            <a:srgbClr val="FBAE40"/>
          </p15:clr>
        </p15:guide>
        <p15:guide id="3" orient="horz" pos="113" userDrawn="1">
          <p15:clr>
            <a:srgbClr val="FBAE40"/>
          </p15:clr>
        </p15:guide>
        <p15:guide id="4" orient="horz" pos="227" userDrawn="1">
          <p15:clr>
            <a:srgbClr val="FBAE40"/>
          </p15:clr>
        </p15:guide>
        <p15:guide id="5" orient="horz" pos="341" userDrawn="1">
          <p15:clr>
            <a:srgbClr val="FBAE40"/>
          </p15:clr>
        </p15:guide>
        <p15:guide id="6" orient="horz" pos="453" userDrawn="1">
          <p15:clr>
            <a:srgbClr val="FBAE40"/>
          </p15:clr>
        </p15:guide>
        <p15:guide id="7" orient="horz" pos="2789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7938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461803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76011549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2851" userDrawn="1">
          <p15:clr>
            <a:srgbClr val="FBAE40"/>
          </p15:clr>
        </p15:guide>
        <p15:guide id="2" pos="2909" userDrawn="1">
          <p15:clr>
            <a:srgbClr val="FBAE40"/>
          </p15:clr>
        </p15:guide>
        <p15:guide id="3" pos="113" userDrawn="1">
          <p15:clr>
            <a:srgbClr val="FBAE40"/>
          </p15:clr>
        </p15:guide>
        <p15:guide id="4" pos="5647" userDrawn="1">
          <p15:clr>
            <a:srgbClr val="FBAE40"/>
          </p15:clr>
        </p15:guide>
        <p15:guide id="5" orient="horz" pos="2789" userDrawn="1">
          <p15:clr>
            <a:srgbClr val="FBAE40"/>
          </p15:clr>
        </p15:guide>
        <p15:guide id="6" orient="horz" pos="567" userDrawn="1">
          <p15:clr>
            <a:srgbClr val="FBAE40"/>
          </p15:clr>
        </p15:guide>
        <p15:guide id="7" orient="horz" pos="341" userDrawn="1">
          <p15:clr>
            <a:srgbClr val="FBAE40"/>
          </p15:clr>
        </p15:guide>
        <p15:guide id="8" orient="horz" pos="227" userDrawn="1">
          <p15:clr>
            <a:srgbClr val="FBAE40"/>
          </p15:clr>
        </p15:guide>
        <p15:guide id="9" orient="horz" pos="11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4664074" y="903288"/>
            <a:ext cx="430212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2681613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2935">
          <p15:clr>
            <a:srgbClr val="FBAE40"/>
          </p15:clr>
        </p15:guide>
        <p15:guide id="3" pos="2823">
          <p15:clr>
            <a:srgbClr val="FBAE40"/>
          </p15:clr>
        </p15:guide>
        <p15:guide id="4" pos="113" userDrawn="1">
          <p15:clr>
            <a:srgbClr val="FBAE40"/>
          </p15:clr>
        </p15:guide>
        <p15:guide id="5" pos="5647" userDrawn="1">
          <p15:clr>
            <a:srgbClr val="FBAE40"/>
          </p15:clr>
        </p15:guide>
        <p15:guide id="6" orient="horz" pos="2789" userDrawn="1">
          <p15:clr>
            <a:srgbClr val="FBAE40"/>
          </p15:clr>
        </p15:guide>
        <p15:guide id="7" orient="horz" pos="567" userDrawn="1">
          <p15:clr>
            <a:srgbClr val="FBAE40"/>
          </p15:clr>
        </p15:guide>
        <p15:guide id="8" orient="horz" pos="341" userDrawn="1">
          <p15:clr>
            <a:srgbClr val="FBAE40"/>
          </p15:clr>
        </p15:guide>
        <p15:guide id="9" orient="horz" pos="227" userDrawn="1">
          <p15:clr>
            <a:srgbClr val="FBAE40"/>
          </p15:clr>
        </p15:guide>
        <p15:guide id="10" orient="horz" pos="113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79278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6157913" y="900113"/>
            <a:ext cx="2807493" cy="3524249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12583257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3763">
          <p15:clr>
            <a:srgbClr val="FBAE40"/>
          </p15:clr>
        </p15:guide>
        <p15:guide id="4" pos="3879">
          <p15:clr>
            <a:srgbClr val="FBAE40"/>
          </p15:clr>
        </p15:guide>
        <p15:guide id="5" pos="113" userDrawn="1">
          <p15:clr>
            <a:srgbClr val="FBAE40"/>
          </p15:clr>
        </p15:guide>
        <p15:guide id="6" pos="5647" userDrawn="1">
          <p15:clr>
            <a:srgbClr val="FBAE40"/>
          </p15:clr>
        </p15:guide>
        <p15:guide id="7" orient="horz" pos="2789" userDrawn="1">
          <p15:clr>
            <a:srgbClr val="FBAE40"/>
          </p15:clr>
        </p15:guide>
        <p15:guide id="8" orient="horz" pos="567" userDrawn="1">
          <p15:clr>
            <a:srgbClr val="FBAE40"/>
          </p15:clr>
        </p15:guide>
        <p15:guide id="9" orient="horz" pos="341" userDrawn="1">
          <p15:clr>
            <a:srgbClr val="FBAE40"/>
          </p15:clr>
        </p15:guide>
        <p15:guide id="10" orient="horz" pos="227" userDrawn="1">
          <p15:clr>
            <a:srgbClr val="FBAE40"/>
          </p15:clr>
        </p15:guide>
        <p15:guide id="11" orient="horz" pos="113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48722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A166A5F-F471-4B6D-BDE9-03C761478EE3}"/>
              </a:ext>
            </a:extLst>
          </p:cNvPr>
          <p:cNvSpPr/>
          <p:nvPr userDrawn="1"/>
        </p:nvSpPr>
        <p:spPr>
          <a:xfrm>
            <a:off x="2748426" y="2110085"/>
            <a:ext cx="36471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</a:t>
            </a:r>
            <a:r>
              <a:rPr lang="fr-FR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fr-FR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you</a:t>
            </a:r>
            <a:endParaRPr lang="fr-FR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610454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611429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539750" y="2643828"/>
            <a:ext cx="8072438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21818939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5425" userDrawn="1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180181" y="427937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>
                <a:solidFill>
                  <a:srgbClr val="0000FF"/>
                </a:solidFill>
              </a:defRPr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1486625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113" userDrawn="1">
          <p15:clr>
            <a:srgbClr val="FBAE40"/>
          </p15:clr>
        </p15:guide>
        <p15:guide id="2" pos="5647" userDrawn="1">
          <p15:clr>
            <a:srgbClr val="FBAE40"/>
          </p15:clr>
        </p15:guide>
        <p15:guide id="3" pos="340" userDrawn="1">
          <p15:clr>
            <a:srgbClr val="FBAE40"/>
          </p15:clr>
        </p15:guide>
        <p15:guide id="4" pos="5420" userDrawn="1">
          <p15:clr>
            <a:srgbClr val="FBAE40"/>
          </p15:clr>
        </p15:guide>
        <p15:guide id="5" orient="horz" pos="113" userDrawn="1">
          <p15:clr>
            <a:srgbClr val="FBAE40"/>
          </p15:clr>
        </p15:guide>
        <p15:guide id="6" orient="horz" pos="227" userDrawn="1">
          <p15:clr>
            <a:srgbClr val="FBAE40"/>
          </p15:clr>
        </p15:guide>
        <p15:guide id="7" orient="horz" pos="341" userDrawn="1">
          <p15:clr>
            <a:srgbClr val="FBAE40"/>
          </p15:clr>
        </p15:guide>
        <p15:guide id="9" orient="horz" pos="567" userDrawn="1">
          <p15:clr>
            <a:srgbClr val="FBAE40"/>
          </p15:clr>
        </p15:guide>
        <p15:guide id="10" orient="horz" pos="278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>
                <a:solidFill>
                  <a:srgbClr val="0000FF"/>
                </a:solidFill>
              </a:defRPr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xmlns="" id="{0259DB29-7CB9-4201-BEB9-964E6C13B56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8783638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tx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ü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577458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112" userDrawn="1">
          <p15:clr>
            <a:srgbClr val="FBAE40"/>
          </p15:clr>
        </p15:guide>
        <p15:guide id="2" pos="340" userDrawn="1">
          <p15:clr>
            <a:srgbClr val="FBAE40"/>
          </p15:clr>
        </p15:guide>
        <p15:guide id="3" pos="5648" userDrawn="1">
          <p15:clr>
            <a:srgbClr val="FBAE40"/>
          </p15:clr>
        </p15:guide>
        <p15:guide id="4" pos="5420" userDrawn="1">
          <p15:clr>
            <a:srgbClr val="FBAE40"/>
          </p15:clr>
        </p15:guide>
        <p15:guide id="5" orient="horz" pos="113" userDrawn="1">
          <p15:clr>
            <a:srgbClr val="FBAE40"/>
          </p15:clr>
        </p15:guide>
        <p15:guide id="6" orient="horz" pos="227" userDrawn="1">
          <p15:clr>
            <a:srgbClr val="FBAE40"/>
          </p15:clr>
        </p15:guide>
        <p15:guide id="7" orient="horz" pos="341" userDrawn="1">
          <p15:clr>
            <a:srgbClr val="FBAE40"/>
          </p15:clr>
        </p15:guide>
        <p15:guide id="9" orient="horz" pos="567" userDrawn="1">
          <p15:clr>
            <a:srgbClr val="FBAE40"/>
          </p15:clr>
        </p15:guide>
        <p15:guide id="10" orient="horz" pos="278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tx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ü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>
                <a:solidFill>
                  <a:srgbClr val="0000FF"/>
                </a:solidFill>
              </a:defRPr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xmlns="" id="{9E93E687-FBFE-4200-92E0-4EB2B74C097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664075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tx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ü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345981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2935">
          <p15:clr>
            <a:srgbClr val="FBAE40"/>
          </p15:clr>
        </p15:guide>
        <p15:guide id="3" pos="2823">
          <p15:clr>
            <a:srgbClr val="FBAE40"/>
          </p15:clr>
        </p15:guide>
        <p15:guide id="4" pos="113" userDrawn="1">
          <p15:clr>
            <a:srgbClr val="FBAE40"/>
          </p15:clr>
        </p15:guide>
        <p15:guide id="5" pos="5647" userDrawn="1">
          <p15:clr>
            <a:srgbClr val="FBAE40"/>
          </p15:clr>
        </p15:guide>
        <p15:guide id="6" orient="horz" pos="2789" userDrawn="1">
          <p15:clr>
            <a:srgbClr val="FBAE40"/>
          </p15:clr>
        </p15:guide>
        <p15:guide id="7" orient="horz" pos="567" userDrawn="1">
          <p15:clr>
            <a:srgbClr val="FBAE40"/>
          </p15:clr>
        </p15:guide>
        <p15:guide id="8" orient="horz" pos="341" userDrawn="1">
          <p15:clr>
            <a:srgbClr val="FBAE40"/>
          </p15:clr>
        </p15:guide>
        <p15:guide id="9" orient="horz" pos="227" userDrawn="1">
          <p15:clr>
            <a:srgbClr val="FBAE40"/>
          </p15:clr>
        </p15:guide>
        <p15:guide id="10" orient="horz" pos="11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3852862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1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4751388" y="900114"/>
            <a:ext cx="3852862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4751388" y="1443040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247663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0" pos="2766" userDrawn="1">
          <p15:clr>
            <a:srgbClr val="FBAE40"/>
          </p15:clr>
        </p15:guide>
        <p15:guide id="10" pos="299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3348188" y="903290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3351363" y="1443040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6156325" y="900114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6159500" y="1439864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542700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1882" userDrawn="1">
          <p15:clr>
            <a:srgbClr val="FBAE40"/>
          </p15:clr>
        </p15:guide>
        <p15:guide id="11" pos="2109" userDrawn="1">
          <p15:clr>
            <a:srgbClr val="FBAE40"/>
          </p15:clr>
        </p15:guide>
        <p15:guide id="0" pos="3651" userDrawn="1">
          <p15:clr>
            <a:srgbClr val="FBAE40"/>
          </p15:clr>
        </p15:guide>
        <p15:guide id="12" pos="387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1+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3852861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4751388" y="903290"/>
            <a:ext cx="3854450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4751388" y="1443040"/>
            <a:ext cx="3849687" cy="10413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6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4751388" y="2843214"/>
            <a:ext cx="3854450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7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4751388" y="3382964"/>
            <a:ext cx="3849687" cy="10413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935631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 userDrawn="1">
          <p15:clr>
            <a:srgbClr val="FBAE40"/>
          </p15:clr>
        </p15:guide>
        <p15:guide id="11" pos="2993" userDrawn="1">
          <p15:clr>
            <a:srgbClr val="FBAE40"/>
          </p15:clr>
        </p15:guide>
        <p15:guide id="0" orient="horz" pos="1565" userDrawn="1">
          <p15:clr>
            <a:srgbClr val="FBAE40"/>
          </p15:clr>
        </p15:guide>
        <p15:guide id="12" orient="horz" pos="179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x3 +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0113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542925" y="2195826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542925" y="3491538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Freeform 292"/>
          <p:cNvSpPr>
            <a:spLocks/>
          </p:cNvSpPr>
          <p:nvPr userDrawn="1"/>
        </p:nvSpPr>
        <p:spPr bwMode="auto">
          <a:xfrm>
            <a:off x="5917494" y="901104"/>
            <a:ext cx="117009" cy="3525564"/>
          </a:xfrm>
          <a:custGeom>
            <a:avLst/>
            <a:gdLst>
              <a:gd name="T0" fmla="*/ 0 w 102"/>
              <a:gd name="T1" fmla="*/ 604880100 h 162"/>
              <a:gd name="T2" fmla="*/ 249691375 w 102"/>
              <a:gd name="T3" fmla="*/ 354287428 h 162"/>
              <a:gd name="T4" fmla="*/ 0 w 102"/>
              <a:gd name="T5" fmla="*/ 95052519 h 162"/>
              <a:gd name="T6" fmla="*/ 94709887 w 102"/>
              <a:gd name="T7" fmla="*/ 0 h 162"/>
              <a:gd name="T8" fmla="*/ 439111149 w 102"/>
              <a:gd name="T9" fmla="*/ 354287428 h 162"/>
              <a:gd name="T10" fmla="*/ 94709887 w 102"/>
              <a:gd name="T11" fmla="*/ 699932587 h 162"/>
              <a:gd name="T12" fmla="*/ 0 w 102"/>
              <a:gd name="T13" fmla="*/ 604880100 h 1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2"/>
              <a:gd name="T22" fmla="*/ 0 h 162"/>
              <a:gd name="T23" fmla="*/ 102 w 102"/>
              <a:gd name="T24" fmla="*/ 162 h 162"/>
              <a:gd name="connsiteX0" fmla="*/ 2795 w 12795"/>
              <a:gd name="connsiteY0" fmla="*/ 8642 h 10000"/>
              <a:gd name="connsiteX1" fmla="*/ 0 w 12795"/>
              <a:gd name="connsiteY1" fmla="*/ 5263 h 10000"/>
              <a:gd name="connsiteX2" fmla="*/ 2795 w 12795"/>
              <a:gd name="connsiteY2" fmla="*/ 1358 h 10000"/>
              <a:gd name="connsiteX3" fmla="*/ 4952 w 12795"/>
              <a:gd name="connsiteY3" fmla="*/ 0 h 10000"/>
              <a:gd name="connsiteX4" fmla="*/ 12795 w 12795"/>
              <a:gd name="connsiteY4" fmla="*/ 5062 h 10000"/>
              <a:gd name="connsiteX5" fmla="*/ 4952 w 12795"/>
              <a:gd name="connsiteY5" fmla="*/ 10000 h 10000"/>
              <a:gd name="connsiteX6" fmla="*/ 2795 w 12795"/>
              <a:gd name="connsiteY6" fmla="*/ 8642 h 10000"/>
              <a:gd name="connsiteX0" fmla="*/ 0 w 12795"/>
              <a:gd name="connsiteY0" fmla="*/ 5263 h 10000"/>
              <a:gd name="connsiteX1" fmla="*/ 2795 w 12795"/>
              <a:gd name="connsiteY1" fmla="*/ 1358 h 10000"/>
              <a:gd name="connsiteX2" fmla="*/ 4952 w 12795"/>
              <a:gd name="connsiteY2" fmla="*/ 0 h 10000"/>
              <a:gd name="connsiteX3" fmla="*/ 12795 w 12795"/>
              <a:gd name="connsiteY3" fmla="*/ 5062 h 10000"/>
              <a:gd name="connsiteX4" fmla="*/ 4952 w 12795"/>
              <a:gd name="connsiteY4" fmla="*/ 10000 h 10000"/>
              <a:gd name="connsiteX5" fmla="*/ 2795 w 12795"/>
              <a:gd name="connsiteY5" fmla="*/ 8642 h 10000"/>
              <a:gd name="connsiteX6" fmla="*/ 6144 w 12795"/>
              <a:gd name="connsiteY6" fmla="*/ 9118 h 10000"/>
              <a:gd name="connsiteX0" fmla="*/ 0 w 12795"/>
              <a:gd name="connsiteY0" fmla="*/ 5263 h 10000"/>
              <a:gd name="connsiteX1" fmla="*/ 2795 w 12795"/>
              <a:gd name="connsiteY1" fmla="*/ 1358 h 10000"/>
              <a:gd name="connsiteX2" fmla="*/ 4952 w 12795"/>
              <a:gd name="connsiteY2" fmla="*/ 0 h 10000"/>
              <a:gd name="connsiteX3" fmla="*/ 12795 w 12795"/>
              <a:gd name="connsiteY3" fmla="*/ 5062 h 10000"/>
              <a:gd name="connsiteX4" fmla="*/ 4952 w 12795"/>
              <a:gd name="connsiteY4" fmla="*/ 10000 h 10000"/>
              <a:gd name="connsiteX5" fmla="*/ 2795 w 12795"/>
              <a:gd name="connsiteY5" fmla="*/ 8642 h 10000"/>
              <a:gd name="connsiteX6" fmla="*/ 1664 w 12795"/>
              <a:gd name="connsiteY6" fmla="*/ 7311 h 10000"/>
              <a:gd name="connsiteX0" fmla="*/ 0 w 12795"/>
              <a:gd name="connsiteY0" fmla="*/ 5263 h 19158"/>
              <a:gd name="connsiteX1" fmla="*/ 2795 w 12795"/>
              <a:gd name="connsiteY1" fmla="*/ 1358 h 19158"/>
              <a:gd name="connsiteX2" fmla="*/ 4952 w 12795"/>
              <a:gd name="connsiteY2" fmla="*/ 0 h 19158"/>
              <a:gd name="connsiteX3" fmla="*/ 12795 w 12795"/>
              <a:gd name="connsiteY3" fmla="*/ 5062 h 19158"/>
              <a:gd name="connsiteX4" fmla="*/ 4952 w 12795"/>
              <a:gd name="connsiteY4" fmla="*/ 10000 h 19158"/>
              <a:gd name="connsiteX5" fmla="*/ 2795 w 12795"/>
              <a:gd name="connsiteY5" fmla="*/ 8642 h 19158"/>
              <a:gd name="connsiteX6" fmla="*/ 3584 w 12795"/>
              <a:gd name="connsiteY6" fmla="*/ 19158 h 19158"/>
              <a:gd name="connsiteX0" fmla="*/ 0 w 12795"/>
              <a:gd name="connsiteY0" fmla="*/ 5263 h 37657"/>
              <a:gd name="connsiteX1" fmla="*/ 2795 w 12795"/>
              <a:gd name="connsiteY1" fmla="*/ 1358 h 37657"/>
              <a:gd name="connsiteX2" fmla="*/ 4952 w 12795"/>
              <a:gd name="connsiteY2" fmla="*/ 0 h 37657"/>
              <a:gd name="connsiteX3" fmla="*/ 12795 w 12795"/>
              <a:gd name="connsiteY3" fmla="*/ 5062 h 37657"/>
              <a:gd name="connsiteX4" fmla="*/ 4952 w 12795"/>
              <a:gd name="connsiteY4" fmla="*/ 10000 h 37657"/>
              <a:gd name="connsiteX5" fmla="*/ 5035 w 12795"/>
              <a:gd name="connsiteY5" fmla="*/ 37657 h 37657"/>
              <a:gd name="connsiteX6" fmla="*/ 3584 w 12795"/>
              <a:gd name="connsiteY6" fmla="*/ 19158 h 37657"/>
              <a:gd name="connsiteX0" fmla="*/ 0 w 12795"/>
              <a:gd name="connsiteY0" fmla="*/ 5263 h 37657"/>
              <a:gd name="connsiteX1" fmla="*/ 2795 w 12795"/>
              <a:gd name="connsiteY1" fmla="*/ 1358 h 37657"/>
              <a:gd name="connsiteX2" fmla="*/ 4952 w 12795"/>
              <a:gd name="connsiteY2" fmla="*/ 0 h 37657"/>
              <a:gd name="connsiteX3" fmla="*/ 12795 w 12795"/>
              <a:gd name="connsiteY3" fmla="*/ 5062 h 37657"/>
              <a:gd name="connsiteX4" fmla="*/ 4952 w 12795"/>
              <a:gd name="connsiteY4" fmla="*/ 10000 h 37657"/>
              <a:gd name="connsiteX5" fmla="*/ 5035 w 12795"/>
              <a:gd name="connsiteY5" fmla="*/ 37657 h 37657"/>
              <a:gd name="connsiteX0" fmla="*/ 0 w 10000"/>
              <a:gd name="connsiteY0" fmla="*/ 1358 h 37657"/>
              <a:gd name="connsiteX1" fmla="*/ 2157 w 10000"/>
              <a:gd name="connsiteY1" fmla="*/ 0 h 37657"/>
              <a:gd name="connsiteX2" fmla="*/ 10000 w 10000"/>
              <a:gd name="connsiteY2" fmla="*/ 5062 h 37657"/>
              <a:gd name="connsiteX3" fmla="*/ 2157 w 10000"/>
              <a:gd name="connsiteY3" fmla="*/ 10000 h 37657"/>
              <a:gd name="connsiteX4" fmla="*/ 2240 w 10000"/>
              <a:gd name="connsiteY4" fmla="*/ 37657 h 37657"/>
              <a:gd name="connsiteX0" fmla="*/ 403 w 7843"/>
              <a:gd name="connsiteY0" fmla="*/ 0 h 60696"/>
              <a:gd name="connsiteX1" fmla="*/ 0 w 7843"/>
              <a:gd name="connsiteY1" fmla="*/ 23039 h 60696"/>
              <a:gd name="connsiteX2" fmla="*/ 7843 w 7843"/>
              <a:gd name="connsiteY2" fmla="*/ 28101 h 60696"/>
              <a:gd name="connsiteX3" fmla="*/ 0 w 7843"/>
              <a:gd name="connsiteY3" fmla="*/ 33039 h 60696"/>
              <a:gd name="connsiteX4" fmla="*/ 83 w 7843"/>
              <a:gd name="connsiteY4" fmla="*/ 60696 h 60696"/>
              <a:gd name="connsiteX0" fmla="*/ 514 w 10000"/>
              <a:gd name="connsiteY0" fmla="*/ 0 h 16865"/>
              <a:gd name="connsiteX1" fmla="*/ 0 w 10000"/>
              <a:gd name="connsiteY1" fmla="*/ 3796 h 16865"/>
              <a:gd name="connsiteX2" fmla="*/ 10000 w 10000"/>
              <a:gd name="connsiteY2" fmla="*/ 4630 h 16865"/>
              <a:gd name="connsiteX3" fmla="*/ 0 w 10000"/>
              <a:gd name="connsiteY3" fmla="*/ 5443 h 16865"/>
              <a:gd name="connsiteX4" fmla="*/ 310 w 10000"/>
              <a:gd name="connsiteY4" fmla="*/ 16865 h 16865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31 w 10025"/>
              <a:gd name="connsiteY0" fmla="*/ 0 h 24490"/>
              <a:gd name="connsiteX1" fmla="*/ 25 w 10025"/>
              <a:gd name="connsiteY1" fmla="*/ 11421 h 24490"/>
              <a:gd name="connsiteX2" fmla="*/ 10025 w 10025"/>
              <a:gd name="connsiteY2" fmla="*/ 12255 h 24490"/>
              <a:gd name="connsiteX3" fmla="*/ 25 w 10025"/>
              <a:gd name="connsiteY3" fmla="*/ 13068 h 24490"/>
              <a:gd name="connsiteX4" fmla="*/ 131 w 10025"/>
              <a:gd name="connsiteY4" fmla="*/ 24490 h 24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5" h="24490">
                <a:moveTo>
                  <a:pt x="131" y="0"/>
                </a:moveTo>
                <a:cubicBezTo>
                  <a:pt x="-40" y="-25"/>
                  <a:pt x="196" y="10155"/>
                  <a:pt x="25" y="11421"/>
                </a:cubicBezTo>
                <a:lnTo>
                  <a:pt x="10025" y="12255"/>
                </a:lnTo>
                <a:lnTo>
                  <a:pt x="25" y="13068"/>
                </a:lnTo>
                <a:cubicBezTo>
                  <a:pt x="61" y="14587"/>
                  <a:pt x="-109" y="24476"/>
                  <a:pt x="131" y="24490"/>
                </a:cubicBezTo>
              </a:path>
            </a:pathLst>
          </a:custGeom>
          <a:noFill/>
          <a:ln w="1905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35000"/>
              </a:spcBef>
              <a:buClr>
                <a:srgbClr val="F7B1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6336250" y="900112"/>
            <a:ext cx="2268000" cy="3527425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300"/>
              </a:spcBef>
              <a:buClr>
                <a:schemeClr val="accent1"/>
              </a:buClr>
              <a:buFontTx/>
              <a:buNone/>
              <a:defRPr sz="1400" b="1"/>
            </a:lvl1pPr>
            <a:lvl2pPr marL="266700" indent="0">
              <a:spcBef>
                <a:spcPts val="300"/>
              </a:spcBef>
              <a:buClr>
                <a:schemeClr val="tx1"/>
              </a:buClr>
              <a:buFontTx/>
              <a:buNone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981856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>
          <p15:clr>
            <a:srgbClr val="FBAE40"/>
          </p15:clr>
        </p15:guide>
        <p15:guide id="11" pos="2993">
          <p15:clr>
            <a:srgbClr val="FBAE40"/>
          </p15:clr>
        </p15:guide>
        <p15:guide id="12" orient="horz" pos="1565">
          <p15:clr>
            <a:srgbClr val="FBAE40"/>
          </p15:clr>
        </p15:guide>
        <p15:guide id="13" orient="horz" pos="179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7075256" y="4769578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500" b="0" noProof="1">
                <a:solidFill>
                  <a:srgbClr val="000000"/>
                </a:solidFill>
              </a:rPr>
              <a:pPr/>
              <a:t>‹#›</a:t>
            </a:fld>
            <a:endParaRPr lang="fr-FR" sz="300" b="0" noProof="1">
              <a:solidFill>
                <a:srgbClr val="000000"/>
              </a:solidFill>
            </a:endParaRPr>
          </a:p>
        </p:txBody>
      </p:sp>
      <p:sp>
        <p:nvSpPr>
          <p:cNvPr id="37" name="Text Box 23"/>
          <p:cNvSpPr txBox="1">
            <a:spLocks noChangeArrowheads="1"/>
          </p:cNvSpPr>
          <p:nvPr userDrawn="1"/>
        </p:nvSpPr>
        <p:spPr bwMode="auto">
          <a:xfrm>
            <a:off x="248791" y="4718239"/>
            <a:ext cx="3539410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IWG ASEP – GRB-69 – </a:t>
            </a:r>
            <a:r>
              <a:rPr lang="fr-FR" sz="600" b="0" cap="all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</a:t>
            </a: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2019</a:t>
            </a:r>
          </a:p>
        </p:txBody>
      </p:sp>
      <p:cxnSp>
        <p:nvCxnSpPr>
          <p:cNvPr id="39" name="Connecteur droit 38"/>
          <p:cNvCxnSpPr/>
          <p:nvPr userDrawn="1"/>
        </p:nvCxnSpPr>
        <p:spPr>
          <a:xfrm>
            <a:off x="385826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Box 23"/>
          <p:cNvSpPr txBox="1">
            <a:spLocks noChangeArrowheads="1"/>
          </p:cNvSpPr>
          <p:nvPr userDrawn="1"/>
        </p:nvSpPr>
        <p:spPr bwMode="auto">
          <a:xfrm>
            <a:off x="3929857" y="4718239"/>
            <a:ext cx="844223" cy="1656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</a:t>
            </a: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11, 2019</a:t>
            </a:r>
          </a:p>
        </p:txBody>
      </p:sp>
      <p:cxnSp>
        <p:nvCxnSpPr>
          <p:cNvPr id="123" name="Connecteur droit 122"/>
          <p:cNvCxnSpPr/>
          <p:nvPr userDrawn="1"/>
        </p:nvCxnSpPr>
        <p:spPr>
          <a:xfrm>
            <a:off x="184496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 userDrawn="1"/>
        </p:nvCxnSpPr>
        <p:spPr>
          <a:xfrm>
            <a:off x="6998700" y="4704420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 userDrawn="1"/>
        </p:nvCxnSpPr>
        <p:spPr>
          <a:xfrm>
            <a:off x="484414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5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3855" r:id="rId3"/>
    <p:sldLayoutId id="2147483856" r:id="rId4"/>
    <p:sldLayoutId id="2147483960" r:id="rId5"/>
    <p:sldLayoutId id="2147484043" r:id="rId6"/>
    <p:sldLayoutId id="2147484047" r:id="rId7"/>
    <p:sldLayoutId id="2147484048" r:id="rId8"/>
    <p:sldLayoutId id="2147484049" r:id="rId9"/>
    <p:sldLayoutId id="2147484044" r:id="rId10"/>
    <p:sldLayoutId id="2147483959" r:id="rId11"/>
    <p:sldLayoutId id="2147483961" r:id="rId12"/>
    <p:sldLayoutId id="2147483951" r:id="rId13"/>
    <p:sldLayoutId id="2147483955" r:id="rId14"/>
    <p:sldLayoutId id="2147483862" r:id="rId15"/>
    <p:sldLayoutId id="2147483865" r:id="rId16"/>
    <p:sldLayoutId id="2147483986" r:id="rId1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9pPr>
    </p:titleStyle>
    <p:bodyStyle>
      <a:lvl1pPr marL="257175" indent="-257175" algn="l" rtl="0" eaLnBrk="1" fontAlgn="base" hangingPunct="1">
        <a:spcBef>
          <a:spcPct val="35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3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2pPr>
      <a:lvl3pPr marL="857250" indent="-171450" algn="l" rtl="0" eaLnBrk="1" fontAlgn="base" hangingPunct="1">
        <a:spcBef>
          <a:spcPct val="35000"/>
        </a:spcBef>
        <a:spcAft>
          <a:spcPct val="0"/>
        </a:spcAft>
        <a:buFont typeface="Wingdings" pitchFamily="2" charset="2"/>
        <a:buChar char="§"/>
        <a:defRPr sz="11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8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trans/main/wp29/wp29wgs/wp29grb/refdocs.html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750" y="2030026"/>
            <a:ext cx="8072438" cy="1639605"/>
          </a:xfrm>
        </p:spPr>
        <p:txBody>
          <a:bodyPr/>
          <a:lstStyle/>
          <a:p>
            <a:r>
              <a:rPr lang="fr-FR" dirty="0"/>
              <a:t>IWG for ASEP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 err="1"/>
              <a:t>Status</a:t>
            </a:r>
            <a:r>
              <a:rPr lang="fr-FR" dirty="0"/>
              <a:t> report TO GRB-69 </a:t>
            </a:r>
            <a:r>
              <a:rPr lang="fr-FR" i="1" dirty="0"/>
              <a:t>(</a:t>
            </a:r>
            <a:r>
              <a:rPr lang="fr-FR" i="1" dirty="0" err="1"/>
              <a:t>January</a:t>
            </a:r>
            <a:r>
              <a:rPr lang="fr-FR" i="1" dirty="0"/>
              <a:t> 2019)</a:t>
            </a:r>
            <a:br>
              <a:rPr lang="fr-FR" i="1" dirty="0"/>
            </a:br>
            <a:r>
              <a:rPr lang="fr-FR" dirty="0" err="1"/>
              <a:t>after</a:t>
            </a:r>
            <a:r>
              <a:rPr lang="fr-FR" dirty="0"/>
              <a:t> the 10th session on </a:t>
            </a:r>
            <a:r>
              <a:rPr lang="fr-FR" dirty="0" err="1"/>
              <a:t>November</a:t>
            </a:r>
            <a:r>
              <a:rPr lang="fr-FR" dirty="0"/>
              <a:t> 2018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8F6C414-63FA-43E6-9DE9-53AA24A70AA2}"/>
              </a:ext>
            </a:extLst>
          </p:cNvPr>
          <p:cNvSpPr/>
          <p:nvPr/>
        </p:nvSpPr>
        <p:spPr>
          <a:xfrm>
            <a:off x="122528" y="204401"/>
            <a:ext cx="39707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Transmitted by the experts of IWG ASEP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A3037DB-059B-4BCB-88B7-9794D44FE835}"/>
              </a:ext>
            </a:extLst>
          </p:cNvPr>
          <p:cNvSpPr/>
          <p:nvPr/>
        </p:nvSpPr>
        <p:spPr>
          <a:xfrm>
            <a:off x="5053024" y="343133"/>
            <a:ext cx="4030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>
                <a:solidFill>
                  <a:schemeClr val="tx1"/>
                </a:solidFill>
              </a:rPr>
              <a:t>Informal </a:t>
            </a:r>
            <a:r>
              <a:rPr lang="en-GB" u="sng">
                <a:solidFill>
                  <a:schemeClr val="tx1"/>
                </a:solidFill>
              </a:rPr>
              <a:t>document </a:t>
            </a:r>
            <a:r>
              <a:rPr lang="en-GB" b="1" smtClean="0">
                <a:solidFill>
                  <a:schemeClr val="tx1"/>
                </a:solidFill>
              </a:rPr>
              <a:t>GRB-69-13 </a:t>
            </a:r>
            <a:endParaRPr lang="en-GB" dirty="0">
              <a:solidFill>
                <a:schemeClr val="tx1"/>
              </a:solidFill>
            </a:endParaRPr>
          </a:p>
          <a:p>
            <a:pPr algn="r"/>
            <a:r>
              <a:rPr lang="en-GB" dirty="0">
                <a:solidFill>
                  <a:schemeClr val="tx1"/>
                </a:solidFill>
              </a:rPr>
              <a:t>(69</a:t>
            </a:r>
            <a:r>
              <a:rPr lang="en-GB" baseline="30000" dirty="0">
                <a:solidFill>
                  <a:schemeClr val="tx1"/>
                </a:solidFill>
              </a:rPr>
              <a:t>th</a:t>
            </a:r>
            <a:r>
              <a:rPr lang="en-GB" dirty="0">
                <a:solidFill>
                  <a:schemeClr val="tx1"/>
                </a:solidFill>
              </a:rPr>
              <a:t> GRB, January 22-25, 2019, </a:t>
            </a:r>
          </a:p>
          <a:p>
            <a:pPr algn="r"/>
            <a:r>
              <a:rPr lang="en-GB" dirty="0">
                <a:solidFill>
                  <a:schemeClr val="tx1"/>
                </a:solidFill>
              </a:rPr>
              <a:t>agenda item 4.(b)) </a:t>
            </a:r>
          </a:p>
        </p:txBody>
      </p:sp>
    </p:spTree>
    <p:extLst>
      <p:ext uri="{BB962C8B-B14F-4D97-AF65-F5344CB8AC3E}">
        <p14:creationId xmlns:p14="http://schemas.microsoft.com/office/powerpoint/2010/main" val="331985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xmlns="" id="{BBEB5EF2-6B8A-4179-82FB-832A0EE2A06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RELATED DOCUMENTS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2486" y="903287"/>
            <a:ext cx="8348697" cy="3734974"/>
          </a:xfrm>
        </p:spPr>
        <p:txBody>
          <a:bodyPr/>
          <a:lstStyle/>
          <a:p>
            <a:r>
              <a:rPr lang="fr-FR" dirty="0"/>
              <a:t>GRB 69th (</a:t>
            </a:r>
            <a:r>
              <a:rPr lang="fr-FR" dirty="0" err="1"/>
              <a:t>January</a:t>
            </a:r>
            <a:r>
              <a:rPr lang="fr-FR" dirty="0"/>
              <a:t> 2019):</a:t>
            </a:r>
          </a:p>
          <a:p>
            <a:pPr marL="0" indent="0">
              <a:buNone/>
            </a:pPr>
            <a:r>
              <a:rPr lang="fr-FR" dirty="0" err="1"/>
              <a:t>Reminder</a:t>
            </a:r>
            <a:r>
              <a:rPr lang="fr-FR" dirty="0"/>
              <a:t> </a:t>
            </a:r>
          </a:p>
          <a:p>
            <a:pPr lvl="1"/>
            <a:r>
              <a:rPr lang="fr-FR" b="1" dirty="0"/>
              <a:t>ECE/TRANS/WP.29/GRB/2019/10</a:t>
            </a:r>
            <a:r>
              <a:rPr lang="fr-FR" dirty="0"/>
              <a:t> - </a:t>
            </a:r>
            <a:r>
              <a:rPr lang="fr-FR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  <a:r>
              <a:rPr lang="fr-FR" dirty="0"/>
              <a:t> UN-R51-03.</a:t>
            </a:r>
            <a:r>
              <a:rPr lang="fr-FR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Suppl. 6</a:t>
            </a:r>
            <a:r>
              <a:rPr lang="fr-FR" dirty="0"/>
              <a:t>.</a:t>
            </a:r>
          </a:p>
          <a:p>
            <a:pPr lvl="2"/>
            <a:r>
              <a:rPr lang="en-GB" dirty="0"/>
              <a:t>To introduce transitional provisions for Supplements 4 and 5 to the 03 series of amendments to UN Regulation No. 51 (in line with the transitional provisions of Supplement 3), </a:t>
            </a:r>
          </a:p>
          <a:p>
            <a:pPr lvl="2"/>
            <a:r>
              <a:rPr lang="en-GB" dirty="0"/>
              <a:t>To correct a reference number, and </a:t>
            </a:r>
          </a:p>
          <a:p>
            <a:pPr lvl="2"/>
            <a:r>
              <a:rPr lang="en-GB" dirty="0"/>
              <a:t>To clarify the requirements for stationary sound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/>
              <a:t>to be in line with existing UN-Reg. 9 &amp; 41. </a:t>
            </a:r>
          </a:p>
          <a:p>
            <a:pPr marL="539750" lvl="2" indent="0">
              <a:buNone/>
            </a:pPr>
            <a:r>
              <a:rPr lang="en-GB" dirty="0"/>
              <a:t>The proposed amendments are based on draft Supplement 5 to the 03 series of amendments to UN Regulation No. 51, which was adopted by the Working Party on Noise at its sixty-eighth session (ECE/TRANS/WP.29/GRB/2018/10).</a:t>
            </a:r>
            <a:endParaRPr lang="fr-FR" dirty="0"/>
          </a:p>
          <a:p>
            <a:pPr lvl="1"/>
            <a:r>
              <a:rPr lang="fr-FR" b="1" dirty="0"/>
              <a:t>ECE/TRANS/WP.29/GRB-69-xx </a:t>
            </a:r>
            <a:r>
              <a:rPr lang="fr-FR" dirty="0"/>
              <a:t>– </a:t>
            </a:r>
            <a:r>
              <a:rPr lang="fr-FR" dirty="0" err="1"/>
              <a:t>Status</a:t>
            </a:r>
            <a:r>
              <a:rPr lang="fr-FR" dirty="0"/>
              <a:t> report.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7797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xmlns="" id="{BBEB5EF2-6B8A-4179-82FB-832A0EE2A06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NEXT STEPS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74073" y="631525"/>
            <a:ext cx="8416636" cy="4065165"/>
          </a:xfrm>
        </p:spPr>
        <p:txBody>
          <a:bodyPr/>
          <a:lstStyle/>
          <a:p>
            <a:r>
              <a:rPr lang="en-US" dirty="0"/>
              <a:t>IWG ASEP: Annex 7 to be reviewed according to the key elements presented at last GRB-68</a:t>
            </a:r>
          </a:p>
          <a:p>
            <a:pPr lvl="1"/>
            <a:r>
              <a:rPr lang="en-US" dirty="0"/>
              <a:t>Decision to have a smaller group to work on the revision of the current Annex 7 and body of the UN-R51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Drafting group </a:t>
            </a:r>
            <a:r>
              <a:rPr lang="en-US" dirty="0">
                <a:sym typeface="Wingdings" panose="05000000000000000000" pitchFamily="2" charset="2"/>
              </a:rPr>
              <a:t>with Germany, Japan, China, OICA and ISO as volunteers </a:t>
            </a:r>
          </a:p>
          <a:p>
            <a:pPr lvl="1"/>
            <a:r>
              <a:rPr lang="fr-FR" dirty="0"/>
              <a:t>The </a:t>
            </a:r>
            <a:r>
              <a:rPr lang="fr-FR" dirty="0" err="1"/>
              <a:t>work</a:t>
            </a:r>
            <a:r>
              <a:rPr lang="fr-FR" dirty="0"/>
              <a:t> has been </a:t>
            </a:r>
            <a:r>
              <a:rPr lang="fr-FR" dirty="0" err="1"/>
              <a:t>distributed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the </a:t>
            </a:r>
            <a:r>
              <a:rPr lang="fr-FR" dirty="0" err="1"/>
              <a:t>volunteers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Deadlines:</a:t>
            </a:r>
          </a:p>
          <a:p>
            <a:pPr lvl="2"/>
            <a:r>
              <a:rPr lang="en-US" dirty="0"/>
              <a:t>February 28, 2019 for the Drafting group</a:t>
            </a:r>
          </a:p>
          <a:p>
            <a:pPr lvl="2"/>
            <a:r>
              <a:rPr lang="en-US" dirty="0"/>
              <a:t>March 20, 2019 complete outcome of the drafting group for all members of IWG ASEP</a:t>
            </a:r>
          </a:p>
          <a:p>
            <a:pPr lvl="1"/>
            <a:r>
              <a:rPr lang="en-US" dirty="0"/>
              <a:t>1st draft to be provided by March/April to be able to present and discuss about it during the 11th session of IWG ASEP</a:t>
            </a:r>
          </a:p>
          <a:p>
            <a:pPr lvl="1"/>
            <a:r>
              <a:rPr lang="en-US" dirty="0"/>
              <a:t>For the time being, one meeting of the Drafting group is planned the week of the GRB-70 in September 2019 (09-11 September 2019)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date(s) to be specified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1023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xmlns="" id="{BBEB5EF2-6B8A-4179-82FB-832A0EE2A06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NEXT STEPS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3682" y="890542"/>
            <a:ext cx="8416636" cy="3705522"/>
          </a:xfrm>
        </p:spPr>
        <p:txBody>
          <a:bodyPr/>
          <a:lstStyle/>
          <a:p>
            <a:r>
              <a:rPr lang="en-US" dirty="0"/>
              <a:t>Next Official Sessions of IWG ASEP in 2019:</a:t>
            </a:r>
          </a:p>
          <a:p>
            <a:pPr lvl="1"/>
            <a:r>
              <a:rPr lang="en-US" dirty="0"/>
              <a:t>11th Meeting: 09-11 April – Liuzhou (China)</a:t>
            </a:r>
          </a:p>
          <a:p>
            <a:pPr lvl="1"/>
            <a:r>
              <a:rPr lang="en-US" dirty="0"/>
              <a:t>12th Meeting: 09-11 July – Berlin (Germany) </a:t>
            </a:r>
          </a:p>
          <a:p>
            <a:pPr lvl="1"/>
            <a:r>
              <a:rPr lang="en-US" dirty="0"/>
              <a:t>Drafting group: 1 day before GRB – to be </a:t>
            </a:r>
            <a:r>
              <a:rPr lang="en-US" dirty="0" err="1"/>
              <a:t>precised</a:t>
            </a:r>
            <a:r>
              <a:rPr lang="en-US" dirty="0"/>
              <a:t> (Geneva)</a:t>
            </a:r>
          </a:p>
          <a:p>
            <a:pPr lvl="1"/>
            <a:r>
              <a:rPr lang="en-US" dirty="0"/>
              <a:t>13th Meeting: 24-26 September – Milford, Michigan (USA)</a:t>
            </a:r>
          </a:p>
          <a:p>
            <a:pPr lvl="1"/>
            <a:r>
              <a:rPr lang="en-US" dirty="0"/>
              <a:t>14th Meeting: 05-07 November – Japan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5781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xmlns="" id="{BBEB5EF2-6B8A-4179-82FB-832A0EE2A06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NEXT STEPS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74073" y="631525"/>
            <a:ext cx="8416636" cy="4065165"/>
          </a:xfrm>
        </p:spPr>
        <p:txBody>
          <a:bodyPr/>
          <a:lstStyle/>
          <a:p>
            <a:r>
              <a:rPr lang="fr-FR" dirty="0"/>
              <a:t>Topics at least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continued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11th session of the IWG ASEP</a:t>
            </a:r>
          </a:p>
          <a:p>
            <a:pPr lvl="1"/>
            <a:r>
              <a:rPr lang="en-US" dirty="0"/>
              <a:t>Exchange of information on national and international requirements</a:t>
            </a:r>
            <a:endParaRPr lang="fr-FR" sz="1800" dirty="0"/>
          </a:p>
          <a:p>
            <a:pPr lvl="2"/>
            <a:r>
              <a:rPr lang="en-US" dirty="0"/>
              <a:t>ISO Indoor</a:t>
            </a:r>
            <a:endParaRPr lang="fr-FR" dirty="0"/>
          </a:p>
          <a:p>
            <a:pPr lvl="2"/>
            <a:r>
              <a:rPr lang="en-US" dirty="0"/>
              <a:t>Feedback from GRBP January 2019</a:t>
            </a:r>
          </a:p>
          <a:p>
            <a:pPr lvl="1"/>
            <a:r>
              <a:rPr lang="en-US" dirty="0"/>
              <a:t>Exchange of information for L-category </a:t>
            </a:r>
            <a:r>
              <a:rPr lang="en-US" b="1" dirty="0"/>
              <a:t>with more data</a:t>
            </a:r>
          </a:p>
          <a:p>
            <a:pPr lvl="1"/>
            <a:r>
              <a:rPr lang="en-GB" dirty="0"/>
              <a:t>Model concept analysis </a:t>
            </a:r>
            <a:endParaRPr lang="fr-FR" sz="1800" dirty="0"/>
          </a:p>
          <a:p>
            <a:pPr lvl="2"/>
            <a:r>
              <a:rPr lang="en-GB" dirty="0"/>
              <a:t>Review of test program and data collection for categories M</a:t>
            </a:r>
            <a:r>
              <a:rPr lang="en-GB" baseline="-25000" dirty="0"/>
              <a:t>1</a:t>
            </a:r>
            <a:r>
              <a:rPr lang="en-GB" dirty="0"/>
              <a:t>, N</a:t>
            </a:r>
            <a:r>
              <a:rPr lang="en-GB" baseline="-25000" dirty="0"/>
              <a:t>1</a:t>
            </a:r>
            <a:r>
              <a:rPr lang="en-GB" dirty="0"/>
              <a:t> and L</a:t>
            </a:r>
            <a:r>
              <a:rPr lang="en-GB" baseline="-25000" dirty="0"/>
              <a:t>3</a:t>
            </a:r>
            <a:endParaRPr lang="fr-FR" dirty="0"/>
          </a:p>
          <a:p>
            <a:pPr lvl="2"/>
            <a:r>
              <a:rPr lang="en-GB" dirty="0"/>
              <a:t>Comparison of data bases for L and M/N categories</a:t>
            </a:r>
            <a:endParaRPr lang="fr-FR" dirty="0"/>
          </a:p>
          <a:p>
            <a:pPr lvl="2"/>
            <a:r>
              <a:rPr lang="en-GB" dirty="0"/>
              <a:t>Identification of open issues/ problems</a:t>
            </a:r>
          </a:p>
          <a:p>
            <a:pPr lvl="1"/>
            <a:r>
              <a:rPr lang="en-US" dirty="0"/>
              <a:t>Current procedures:</a:t>
            </a:r>
            <a:r>
              <a:rPr lang="en-US" sz="2200" dirty="0"/>
              <a:t> </a:t>
            </a:r>
            <a:endParaRPr lang="fr-FR" sz="1800" dirty="0"/>
          </a:p>
          <a:p>
            <a:pPr lvl="2"/>
            <a:r>
              <a:rPr lang="en-US" dirty="0"/>
              <a:t>Draft proposal</a:t>
            </a:r>
            <a:endParaRPr lang="fr-FR" dirty="0"/>
          </a:p>
          <a:p>
            <a:pPr lvl="2"/>
            <a:r>
              <a:rPr lang="en-US" dirty="0"/>
              <a:t>Context and intention of ASEP/RDSEP </a:t>
            </a:r>
          </a:p>
          <a:p>
            <a:pPr lvl="1"/>
            <a:r>
              <a:rPr lang="en-GB" dirty="0"/>
              <a:t>Follow up of project and milestones</a:t>
            </a:r>
            <a:endParaRPr lang="fr-FR" sz="1800" dirty="0"/>
          </a:p>
          <a:p>
            <a:pPr lvl="2"/>
            <a:r>
              <a:rPr lang="en-GB" dirty="0"/>
              <a:t>Key elements /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895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956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xmlns="" id="{BBEB5EF2-6B8A-4179-82FB-832A0EE2A06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FOLLOW-UP of the meetings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2487" y="903287"/>
            <a:ext cx="7977810" cy="3734974"/>
          </a:xfrm>
        </p:spPr>
        <p:txBody>
          <a:bodyPr/>
          <a:lstStyle/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1rst Meeting : 2016,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November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–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Tianjiin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2d Meeting : 2017, February – Geneva</a:t>
            </a:r>
          </a:p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3rd Meeting : 2017, May – Brussels</a:t>
            </a: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4th Meeting : 2017, July – Washington</a:t>
            </a: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5th Meeting :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Japan, 2017, November, 7</a:t>
            </a:r>
            <a:r>
              <a:rPr lang="en-US" baseline="30000" dirty="0">
                <a:solidFill>
                  <a:schemeClr val="bg1">
                    <a:lumMod val="85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am to 9</a:t>
            </a:r>
            <a:r>
              <a:rPr lang="en-US" baseline="30000" dirty="0">
                <a:solidFill>
                  <a:schemeClr val="bg1">
                    <a:lumMod val="85000"/>
                  </a:schemeClr>
                </a:solidFill>
              </a:rPr>
              <a:t>th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pm</a:t>
            </a: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6th Meeting :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Geneva (in junction with GRB), 2018, January, 22</a:t>
            </a:r>
            <a:r>
              <a:rPr lang="en-US" baseline="30000" dirty="0">
                <a:solidFill>
                  <a:schemeClr val="bg1">
                    <a:lumMod val="85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pm to 24</a:t>
            </a:r>
            <a:r>
              <a:rPr lang="en-US" baseline="30000" dirty="0">
                <a:solidFill>
                  <a:schemeClr val="bg1">
                    <a:lumMod val="85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am</a:t>
            </a: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7th Meeting :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2018, March 20th am – 22nd am, China, Changchun</a:t>
            </a:r>
          </a:p>
          <a:p>
            <a:pPr lvl="0"/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8th Meeting :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Europe (</a:t>
            </a:r>
            <a:r>
              <a:rPr lang="en-US" i="1" dirty="0">
                <a:solidFill>
                  <a:schemeClr val="bg1">
                    <a:lumMod val="85000"/>
                  </a:schemeClr>
                </a:solidFill>
              </a:rPr>
              <a:t>Brussels EC to be confirmed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), 2018, July, 10th am -12th am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9th Meeting :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Geneva (in junction with GRB), 2018, September, 12</a:t>
            </a:r>
            <a:r>
              <a:rPr lang="en-US" baseline="30000" dirty="0">
                <a:solidFill>
                  <a:schemeClr val="bg1">
                    <a:lumMod val="85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am</a:t>
            </a:r>
          </a:p>
          <a:p>
            <a:pPr lvl="0"/>
            <a:r>
              <a:rPr lang="fr-FR" dirty="0"/>
              <a:t>10th Meeting : </a:t>
            </a:r>
            <a:r>
              <a:rPr lang="en-US" dirty="0"/>
              <a:t>Japan, 2018, November, 06th am – 08th am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86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xmlns="" id="{BBEB5EF2-6B8A-4179-82FB-832A0EE2A06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PARTICIPAtion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2487" y="903287"/>
            <a:ext cx="7977810" cy="3734974"/>
          </a:xfrm>
        </p:spPr>
        <p:txBody>
          <a:bodyPr/>
          <a:lstStyle/>
          <a:p>
            <a:r>
              <a:rPr lang="fr-FR" dirty="0"/>
              <a:t>Participants to the 10th session:</a:t>
            </a:r>
          </a:p>
          <a:p>
            <a:pPr lvl="1"/>
            <a:r>
              <a:rPr lang="fr-FR" dirty="0" err="1"/>
              <a:t>Contracting</a:t>
            </a:r>
            <a:r>
              <a:rPr lang="fr-FR" dirty="0"/>
              <a:t> Parties: </a:t>
            </a:r>
          </a:p>
          <a:p>
            <a:pPr lvl="2"/>
            <a:r>
              <a:rPr lang="fr-FR" dirty="0"/>
              <a:t>China, </a:t>
            </a:r>
          </a:p>
          <a:p>
            <a:pPr lvl="2"/>
            <a:r>
              <a:rPr lang="fr-FR" dirty="0"/>
              <a:t>France, </a:t>
            </a:r>
          </a:p>
          <a:p>
            <a:pPr lvl="2"/>
            <a:r>
              <a:rPr lang="fr-FR" dirty="0"/>
              <a:t>Germany, </a:t>
            </a:r>
          </a:p>
          <a:p>
            <a:pPr lvl="2"/>
            <a:r>
              <a:rPr lang="fr-FR" dirty="0"/>
              <a:t>Japan, </a:t>
            </a:r>
          </a:p>
          <a:p>
            <a:pPr lvl="2"/>
            <a:r>
              <a:rPr lang="fr-FR" dirty="0"/>
              <a:t>Spain</a:t>
            </a:r>
          </a:p>
          <a:p>
            <a:pPr lvl="1"/>
            <a:r>
              <a:rPr lang="fr-FR" dirty="0" err="1"/>
              <a:t>NGOs</a:t>
            </a:r>
            <a:r>
              <a:rPr lang="fr-FR" dirty="0"/>
              <a:t>: </a:t>
            </a:r>
          </a:p>
          <a:p>
            <a:pPr lvl="2"/>
            <a:r>
              <a:rPr lang="fr-FR" dirty="0"/>
              <a:t>CLEPA, </a:t>
            </a:r>
          </a:p>
          <a:p>
            <a:pPr lvl="2"/>
            <a:r>
              <a:rPr lang="fr-FR" dirty="0"/>
              <a:t>IMMA, </a:t>
            </a:r>
          </a:p>
          <a:p>
            <a:pPr lvl="2"/>
            <a:r>
              <a:rPr lang="fr-FR" dirty="0"/>
              <a:t>ISO, </a:t>
            </a:r>
          </a:p>
          <a:p>
            <a:pPr lvl="2"/>
            <a:r>
              <a:rPr lang="fr-FR" dirty="0"/>
              <a:t>OICA</a:t>
            </a:r>
          </a:p>
        </p:txBody>
      </p:sp>
    </p:spTree>
    <p:extLst>
      <p:ext uri="{BB962C8B-B14F-4D97-AF65-F5344CB8AC3E}">
        <p14:creationId xmlns:p14="http://schemas.microsoft.com/office/powerpoint/2010/main" val="3996174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79388" y="903287"/>
            <a:ext cx="8732699" cy="3521075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</a:t>
            </a:r>
            <a:r>
              <a:rPr lang="en-US" dirty="0"/>
              <a:t>: subject being considered: how to be able to use Indoor for ASEP? To be followed</a:t>
            </a:r>
          </a:p>
          <a:p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Interim Report </a:t>
            </a:r>
            <a:r>
              <a:rPr lang="en-US" dirty="0"/>
              <a:t>presented at GRB-68 September 2018 by IWG ASEP as Informal Document GRB-68-03 is now available on UNECE website as “</a:t>
            </a:r>
            <a:r>
              <a:rPr lang="en-US" dirty="0">
                <a:hlinkClick r:id="rId2"/>
              </a:rPr>
              <a:t>Document for reference only</a:t>
            </a:r>
            <a:r>
              <a:rPr lang="en-US" dirty="0"/>
              <a:t>” to help for interpretation of last sentence of paragraph 6.2.3 of UN R-51-03</a:t>
            </a:r>
          </a:p>
          <a:p>
            <a:r>
              <a:rPr lang="en-US" dirty="0"/>
              <a:t>Feedback from the meeting of GRB members in Brussels on 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Works </a:t>
            </a:r>
            <a:r>
              <a:rPr lang="en-US" dirty="0"/>
              <a:t>on October 31, 2018, especially with ASEP confirmed as Priority 1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/>
              <a:t>topics </a:t>
            </a:r>
            <a:r>
              <a:rPr lang="fr-FR" dirty="0" err="1"/>
              <a:t>discussed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10</a:t>
            </a:r>
            <a:r>
              <a:rPr lang="fr-FR" baseline="30000" dirty="0"/>
              <a:t>th</a:t>
            </a:r>
            <a:r>
              <a:rPr lang="fr-FR" dirty="0"/>
              <a:t> SESSION of IWG ASEP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00 </a:t>
            </a:r>
            <a:r>
              <a:rPr lang="fr-FR" dirty="0" err="1"/>
              <a:t>chapter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156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80975" y="705265"/>
            <a:ext cx="8732699" cy="4142819"/>
          </a:xfrm>
        </p:spPr>
        <p:txBody>
          <a:bodyPr/>
          <a:lstStyle/>
          <a:p>
            <a:r>
              <a:rPr lang="en-US" dirty="0"/>
              <a:t>L-Category</a:t>
            </a:r>
          </a:p>
          <a:p>
            <a:pPr lvl="1"/>
            <a:r>
              <a:rPr lang="en-US" b="1" dirty="0"/>
              <a:t>IDIADA</a:t>
            </a:r>
            <a:r>
              <a:rPr lang="en-US" dirty="0"/>
              <a:t>: </a:t>
            </a:r>
            <a:r>
              <a:rPr lang="en-US" b="1" dirty="0"/>
              <a:t>presentation on a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 case of tests for ASEP </a:t>
            </a:r>
            <a:r>
              <a:rPr lang="en-US" b="1" dirty="0"/>
              <a:t>during Type-Approval of a motorcycle with regard to the noise in compliance with UN-R41-04 where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doubtful interpretations</a:t>
            </a:r>
            <a:r>
              <a:rPr lang="en-US" b="1" dirty="0"/>
              <a:t> have arisen </a:t>
            </a:r>
            <a:r>
              <a:rPr lang="en-US" b="1" dirty="0">
                <a:sym typeface="Wingdings" panose="05000000000000000000" pitchFamily="2" charset="2"/>
              </a:rPr>
              <a:t> Any Technical Service, any manufacturers must not have any doubt for interpretation – to be followed with the work of the group for both UN-R51 &amp; UN-R41</a:t>
            </a:r>
            <a:endParaRPr lang="en-US" b="1" dirty="0"/>
          </a:p>
          <a:p>
            <a:pPr lvl="1"/>
            <a:r>
              <a:rPr lang="en-US" b="1" dirty="0"/>
              <a:t>IMMA: </a:t>
            </a:r>
          </a:p>
          <a:p>
            <a:pPr lvl="2"/>
            <a:r>
              <a:rPr lang="en-US" b="1" dirty="0"/>
              <a:t>Only decreasing Type-Approval limits will not solve the real world sound emission issues</a:t>
            </a:r>
          </a:p>
          <a:p>
            <a:pPr lvl="2"/>
            <a:r>
              <a:rPr lang="en-US" b="1" dirty="0"/>
              <a:t>Approach:</a:t>
            </a:r>
          </a:p>
          <a:p>
            <a:pPr lvl="3"/>
            <a:r>
              <a:rPr lang="en-US" b="1" dirty="0"/>
              <a:t>1</a:t>
            </a:r>
            <a:r>
              <a:rPr lang="en-US" b="1" baseline="30000" dirty="0"/>
              <a:t>st</a:t>
            </a:r>
            <a:r>
              <a:rPr lang="en-US" b="1" dirty="0"/>
              <a:t> step to make ASEP mandatory </a:t>
            </a:r>
            <a:r>
              <a:rPr lang="en-US" b="1" dirty="0">
                <a:sym typeface="Wingdings" panose="05000000000000000000" pitchFamily="2" charset="2"/>
              </a:rPr>
              <a:t> done</a:t>
            </a:r>
            <a:endParaRPr lang="en-US" b="1" dirty="0"/>
          </a:p>
          <a:p>
            <a:pPr lvl="3"/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longer step in progress with revision of ASEP</a:t>
            </a:r>
            <a:r>
              <a:rPr lang="en-US" b="1" dirty="0"/>
              <a:t> – a document should be presented at the 11</a:t>
            </a:r>
            <a:r>
              <a:rPr lang="en-US" b="1" baseline="30000" dirty="0"/>
              <a:t>th</a:t>
            </a:r>
            <a:r>
              <a:rPr lang="en-US" b="1" dirty="0"/>
              <a:t> session of IWG ASEP</a:t>
            </a:r>
          </a:p>
          <a:p>
            <a:pPr lvl="4"/>
            <a:r>
              <a:rPr lang="en-US" b="1" dirty="0"/>
              <a:t>Timeline constraints different for motorcycles than M/N vehicles</a:t>
            </a:r>
          </a:p>
          <a:p>
            <a:pPr lvl="4"/>
            <a:r>
              <a:rPr lang="en-US" b="1" dirty="0"/>
              <a:t>Current concept: Test in any throttle position allowed / Widen the vehicle speed boundaries to 10 – 100 km/h / Test in all gears / Keep current </a:t>
            </a:r>
            <a:r>
              <a:rPr lang="en-US" b="1" i="1" dirty="0" err="1"/>
              <a:t>mistery</a:t>
            </a:r>
            <a:r>
              <a:rPr lang="en-US" b="1" i="1" dirty="0"/>
              <a:t> points </a:t>
            </a:r>
            <a:r>
              <a:rPr lang="en-US" b="1" dirty="0"/>
              <a:t>concept (=additional operating conditions) to keep testing burden realistic / </a:t>
            </a:r>
            <a:r>
              <a:rPr lang="fr-B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Technical</a:t>
            </a:r>
            <a:r>
              <a:rPr lang="fr-BE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details</a:t>
            </a:r>
            <a:r>
              <a:rPr lang="fr-BE" b="1" dirty="0"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fr-B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being</a:t>
            </a:r>
            <a:r>
              <a:rPr lang="fr-BE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evaluated</a:t>
            </a:r>
            <a:r>
              <a:rPr lang="fr-BE" b="1" dirty="0"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BE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worked</a:t>
            </a:r>
            <a:r>
              <a:rPr lang="fr-BE" b="1" dirty="0">
                <a:ea typeface="Calibri" panose="020F0502020204030204" pitchFamily="34" charset="0"/>
                <a:cs typeface="Times New Roman" panose="02020603050405020304" pitchFamily="18" charset="0"/>
              </a:rPr>
              <a:t> out</a:t>
            </a:r>
            <a:endParaRPr lang="en-US" b="1" dirty="0"/>
          </a:p>
          <a:p>
            <a:pPr lvl="4"/>
            <a:r>
              <a:rPr lang="en-US" b="1" dirty="0"/>
              <a:t>Data collection for motorcycles also in progress to be able to develop a new model in line with constraints of motorcycles</a:t>
            </a:r>
          </a:p>
          <a:p>
            <a:pPr lvl="2"/>
            <a:r>
              <a:rPr lang="en-US" b="1" dirty="0"/>
              <a:t>To be followed at next 11</a:t>
            </a:r>
            <a:r>
              <a:rPr lang="en-US" b="1" baseline="30000" dirty="0"/>
              <a:t>th</a:t>
            </a:r>
            <a:r>
              <a:rPr lang="en-US" b="1" dirty="0"/>
              <a:t> session with 1</a:t>
            </a:r>
            <a:r>
              <a:rPr lang="en-US" b="1" baseline="30000" dirty="0"/>
              <a:t>st</a:t>
            </a:r>
            <a:r>
              <a:rPr lang="en-US" b="1" dirty="0"/>
              <a:t> ideas</a:t>
            </a:r>
          </a:p>
          <a:p>
            <a:pPr lvl="4"/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/>
              <a:t>topics </a:t>
            </a:r>
            <a:r>
              <a:rPr lang="fr-FR" dirty="0" err="1"/>
              <a:t>discussed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10</a:t>
            </a:r>
            <a:r>
              <a:rPr lang="fr-FR" baseline="30000" dirty="0"/>
              <a:t>th</a:t>
            </a:r>
            <a:r>
              <a:rPr lang="fr-FR" dirty="0"/>
              <a:t> SESSION of IWG ASEP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00 </a:t>
            </a:r>
            <a:r>
              <a:rPr lang="fr-FR" dirty="0" err="1"/>
              <a:t>chapter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044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84221" y="811212"/>
            <a:ext cx="9059779" cy="3869072"/>
          </a:xfrm>
        </p:spPr>
        <p:txBody>
          <a:bodyPr/>
          <a:lstStyle/>
          <a:p>
            <a:r>
              <a:rPr lang="en-US" dirty="0"/>
              <a:t>JASIC: ASEP Sound model for EV</a:t>
            </a:r>
          </a:p>
          <a:p>
            <a:pPr lvl="1"/>
            <a:r>
              <a:rPr lang="en-US" dirty="0"/>
              <a:t>Application of the 3 parts of the model to EV</a:t>
            </a:r>
          </a:p>
          <a:p>
            <a:pPr lvl="2"/>
            <a:r>
              <a:rPr lang="en-US" dirty="0" err="1"/>
              <a:t>Tyre</a:t>
            </a:r>
            <a:r>
              <a:rPr lang="en-US" dirty="0"/>
              <a:t> rolling sound Model: OK</a:t>
            </a:r>
          </a:p>
          <a:p>
            <a:pPr lvl="2"/>
            <a:r>
              <a:rPr lang="en-US" dirty="0"/>
              <a:t>PWT mechanic sound Model: no relevant</a:t>
            </a:r>
          </a:p>
          <a:p>
            <a:pPr lvl="2"/>
            <a:r>
              <a:rPr lang="en-US" dirty="0"/>
              <a:t>Dynamic Model: to be adjusted with deletion of the rotational part</a:t>
            </a:r>
          </a:p>
          <a:p>
            <a:pPr lvl="1"/>
            <a:r>
              <a:rPr lang="en-US" dirty="0"/>
              <a:t>Future study planed for Hybrid systems </a:t>
            </a:r>
          </a:p>
          <a:p>
            <a:pPr lvl="1"/>
            <a:r>
              <a:rPr lang="en-US" dirty="0"/>
              <a:t>Stationary tests</a:t>
            </a:r>
          </a:p>
          <a:p>
            <a:r>
              <a:rPr lang="en-US" dirty="0"/>
              <a:t>OICA: </a:t>
            </a:r>
          </a:p>
          <a:p>
            <a:pPr lvl="1"/>
            <a:r>
              <a:rPr lang="en-US" dirty="0"/>
              <a:t>Data collection still in progress (41 vehicles from 13 sources – mainly M1 / Few N1 – ICE (mostly petrol), HEV, PEV) </a:t>
            </a:r>
          </a:p>
          <a:p>
            <a:pPr lvl="1"/>
            <a:r>
              <a:rPr lang="en-US" dirty="0"/>
              <a:t>Partial Load simulation </a:t>
            </a:r>
          </a:p>
          <a:p>
            <a:pPr lvl="1"/>
            <a:r>
              <a:rPr lang="en-US" dirty="0"/>
              <a:t>Performance Modelling merged with the sound model: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of </a:t>
            </a:r>
            <a:r>
              <a:rPr lang="en-US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vxa</a:t>
            </a:r>
            <a:endParaRPr 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dirty="0"/>
              <a:t>The model seems to work well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confirmed with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data including motorcycles</a:t>
            </a:r>
          </a:p>
          <a:p>
            <a:pPr lvl="1"/>
            <a:r>
              <a:rPr lang="en-US" dirty="0"/>
              <a:t>The full presentation could be done at a next GRB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/>
              <a:t>topics </a:t>
            </a:r>
            <a:r>
              <a:rPr lang="fr-FR" dirty="0" err="1"/>
              <a:t>discussed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10</a:t>
            </a:r>
            <a:r>
              <a:rPr lang="fr-FR" baseline="30000" dirty="0"/>
              <a:t>th</a:t>
            </a:r>
            <a:r>
              <a:rPr lang="fr-FR" dirty="0"/>
              <a:t> SESSION of IWG ASEP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00 </a:t>
            </a:r>
            <a:r>
              <a:rPr lang="fr-FR" dirty="0" err="1"/>
              <a:t>chapter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789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80975" y="811212"/>
            <a:ext cx="8732699" cy="3869072"/>
          </a:xfrm>
        </p:spPr>
        <p:txBody>
          <a:bodyPr/>
          <a:lstStyle/>
          <a:p>
            <a:r>
              <a:rPr lang="en-US" dirty="0"/>
              <a:t>CATARC – 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collection</a:t>
            </a:r>
            <a:r>
              <a:rPr lang="en-US" dirty="0"/>
              <a:t>: tests and calculations done according to the new Model proposed by the group – they need more data for MPV, SUV and especially micro-trucks</a:t>
            </a:r>
          </a:p>
          <a:p>
            <a:pPr lvl="1"/>
            <a:r>
              <a:rPr lang="en-US" dirty="0"/>
              <a:t>Database to be consolidated</a:t>
            </a:r>
          </a:p>
          <a:p>
            <a:pPr lvl="1"/>
            <a:r>
              <a:rPr lang="en-US" dirty="0"/>
              <a:t>Do we need ASEP for all vehicles?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The group has to identify the vehicles which are really concerned by ASEP</a:t>
            </a:r>
          </a:p>
          <a:p>
            <a:r>
              <a:rPr lang="en-US" dirty="0"/>
              <a:t>JAMA: according to the presentation, 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Stationary sound </a:t>
            </a:r>
            <a:r>
              <a:rPr lang="en-US" dirty="0"/>
              <a:t>has to be managed for both Type-Approval by Technical Services, and Roadside check by the police</a:t>
            </a:r>
          </a:p>
          <a:p>
            <a:pPr lvl="1"/>
            <a:r>
              <a:rPr lang="fr-FR" dirty="0" err="1"/>
              <a:t>Proposal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a sentence in UN-R51-03 </a:t>
            </a:r>
            <a:r>
              <a:rPr lang="fr-FR" dirty="0" err="1"/>
              <a:t>through</a:t>
            </a:r>
            <a:r>
              <a:rPr lang="fr-FR" dirty="0"/>
              <a:t> a </a:t>
            </a:r>
            <a:r>
              <a:rPr lang="fr-FR" dirty="0" err="1"/>
              <a:t>Supplement</a:t>
            </a:r>
            <a:r>
              <a:rPr lang="fr-FR" dirty="0"/>
              <a:t> 6 </a:t>
            </a:r>
            <a:r>
              <a:rPr lang="fr-FR" i="1" dirty="0"/>
              <a:t>(</a:t>
            </a:r>
            <a:r>
              <a:rPr lang="fr-FR" i="1" dirty="0" err="1"/>
              <a:t>next</a:t>
            </a:r>
            <a:r>
              <a:rPr lang="fr-FR" i="1" dirty="0"/>
              <a:t> slides of </a:t>
            </a:r>
            <a:r>
              <a:rPr lang="fr-FR" i="1" dirty="0" err="1"/>
              <a:t>this</a:t>
            </a:r>
            <a:r>
              <a:rPr lang="fr-FR" i="1" dirty="0"/>
              <a:t> </a:t>
            </a:r>
            <a:r>
              <a:rPr lang="fr-FR" i="1" dirty="0" err="1"/>
              <a:t>presentation</a:t>
            </a:r>
            <a:r>
              <a:rPr lang="fr-FR" i="1" dirty="0"/>
              <a:t>)</a:t>
            </a:r>
          </a:p>
          <a:p>
            <a:pPr lvl="1"/>
            <a:r>
              <a:rPr lang="fr-FR" dirty="0"/>
              <a:t>Work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continued</a:t>
            </a:r>
            <a:r>
              <a:rPr lang="fr-FR" dirty="0"/>
              <a:t> </a:t>
            </a:r>
            <a:r>
              <a:rPr lang="fr-FR" dirty="0" err="1"/>
              <a:t>according</a:t>
            </a:r>
            <a:r>
              <a:rPr lang="fr-FR" dirty="0"/>
              <a:t> to the feedback of GRB and IWG ASEP</a:t>
            </a:r>
          </a:p>
          <a:p>
            <a:pPr lvl="1"/>
            <a:endParaRPr lang="en-US" dirty="0"/>
          </a:p>
          <a:p>
            <a:pPr marL="539750" lvl="2" indent="0">
              <a:buNone/>
            </a:pP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/>
              <a:t>topics </a:t>
            </a:r>
            <a:r>
              <a:rPr lang="fr-FR" dirty="0" err="1"/>
              <a:t>discussed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10</a:t>
            </a:r>
            <a:r>
              <a:rPr lang="fr-FR" baseline="30000" dirty="0"/>
              <a:t>th</a:t>
            </a:r>
            <a:r>
              <a:rPr lang="fr-FR" dirty="0"/>
              <a:t> SESSION of IWG ASEP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fr-FR" dirty="0"/>
              <a:t>00 </a:t>
            </a:r>
            <a:r>
              <a:rPr lang="fr-FR" dirty="0" err="1"/>
              <a:t>chapter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215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xmlns="" id="{BBEB5EF2-6B8A-4179-82FB-832A0EE2A06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2487" y="790645"/>
            <a:ext cx="7977810" cy="3734974"/>
          </a:xfrm>
        </p:spPr>
        <p:txBody>
          <a:bodyPr/>
          <a:lstStyle/>
          <a:p>
            <a:r>
              <a:rPr lang="fr-FR" dirty="0"/>
              <a:t>GRB 69th (</a:t>
            </a:r>
            <a:r>
              <a:rPr lang="fr-FR" dirty="0" err="1"/>
              <a:t>January</a:t>
            </a:r>
            <a:r>
              <a:rPr lang="fr-FR" dirty="0"/>
              <a:t> 2019):</a:t>
            </a:r>
          </a:p>
          <a:p>
            <a:pPr marL="0" indent="0">
              <a:buNone/>
            </a:pPr>
            <a:r>
              <a:rPr lang="fr-FR" dirty="0"/>
              <a:t>General </a:t>
            </a:r>
            <a:r>
              <a:rPr lang="fr-FR" dirty="0" err="1"/>
              <a:t>Reminder</a:t>
            </a:r>
            <a:r>
              <a:rPr lang="fr-FR" dirty="0"/>
              <a:t> on introduction of </a:t>
            </a:r>
            <a:r>
              <a:rPr lang="fr-FR" dirty="0" err="1"/>
              <a:t>Transitional</a:t>
            </a:r>
            <a:r>
              <a:rPr lang="fr-FR" dirty="0"/>
              <a:t> Provisions in </a:t>
            </a:r>
            <a:r>
              <a:rPr lang="fr-FR" dirty="0" err="1"/>
              <a:t>Supplements</a:t>
            </a:r>
            <a:r>
              <a:rPr lang="fr-FR" dirty="0"/>
              <a:t> 4, 5 and 6:</a:t>
            </a:r>
          </a:p>
          <a:p>
            <a:pPr lvl="1"/>
            <a:r>
              <a:rPr lang="en-US" dirty="0"/>
              <a:t>Supplements 1 and 2 launched when we had no revision of the 1958 Agreement</a:t>
            </a:r>
          </a:p>
          <a:p>
            <a:pPr lvl="1"/>
            <a:r>
              <a:rPr lang="en-US" dirty="0"/>
              <a:t>Supplement 3 (+20m for backfire + anchor point) has been done after Revision of the 1958 Agreement with retro application to extensions and 18 months have been introduced in Transitional Provisions (TPs)</a:t>
            </a:r>
          </a:p>
          <a:p>
            <a:pPr lvl="1"/>
            <a:r>
              <a:rPr lang="en-US" dirty="0"/>
              <a:t>Currently no TPs in Supplements 4 and 5 (only clarifications)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can we apply Supplements 4 &amp; 5 without applying Supplement 3 because of the TPs? </a:t>
            </a:r>
          </a:p>
          <a:p>
            <a:pPr marL="2667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Because of inconsistencies, we need to adjust TPs in all Supplements 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6166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xmlns="" id="{BBEB5EF2-6B8A-4179-82FB-832A0EE2A06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RELATED DOCUMENTS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4852" y="874869"/>
            <a:ext cx="8694457" cy="3734974"/>
          </a:xfrm>
        </p:spPr>
        <p:txBody>
          <a:bodyPr/>
          <a:lstStyle/>
          <a:p>
            <a:r>
              <a:rPr lang="fr-FR" dirty="0"/>
              <a:t>GRB 69th (</a:t>
            </a:r>
            <a:r>
              <a:rPr lang="fr-FR" dirty="0" err="1"/>
              <a:t>January</a:t>
            </a:r>
            <a:r>
              <a:rPr lang="fr-FR" dirty="0"/>
              <a:t> 2019): </a:t>
            </a:r>
          </a:p>
          <a:p>
            <a:pPr lvl="1"/>
            <a:r>
              <a:rPr lang="fr-FR" b="1" dirty="0"/>
              <a:t>ECE/TRANS/WP.29/GRB/2019/08</a:t>
            </a:r>
            <a:r>
              <a:rPr lang="fr-FR" dirty="0"/>
              <a:t> - </a:t>
            </a:r>
            <a:r>
              <a:rPr lang="fr-FR" dirty="0" err="1"/>
              <a:t>Corrigendum</a:t>
            </a:r>
            <a:r>
              <a:rPr lang="fr-FR" dirty="0"/>
              <a:t> 1 of UN-R51-03.</a:t>
            </a:r>
            <a:r>
              <a:rPr lang="fr-FR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Suppl. 3</a:t>
            </a:r>
            <a:r>
              <a:rPr lang="fr-FR" dirty="0"/>
              <a:t>. </a:t>
            </a:r>
            <a:endParaRPr lang="fr-FR" sz="1200" dirty="0"/>
          </a:p>
          <a:p>
            <a:pPr lvl="2"/>
            <a:r>
              <a:rPr lang="fr-FR" dirty="0"/>
              <a:t>To correct a </a:t>
            </a:r>
            <a:r>
              <a:rPr lang="fr-FR" dirty="0" err="1"/>
              <a:t>reference</a:t>
            </a:r>
            <a:r>
              <a:rPr lang="fr-FR" dirty="0"/>
              <a:t> </a:t>
            </a:r>
            <a:r>
              <a:rPr lang="fr-FR" dirty="0" err="1"/>
              <a:t>number</a:t>
            </a:r>
            <a:r>
              <a:rPr lang="fr-FR" dirty="0"/>
              <a:t> </a:t>
            </a:r>
            <a:r>
              <a:rPr lang="fr-FR" dirty="0" err="1"/>
              <a:t>linked</a:t>
            </a:r>
            <a:r>
              <a:rPr lang="fr-FR" dirty="0"/>
              <a:t> to a figure</a:t>
            </a:r>
          </a:p>
          <a:p>
            <a:pPr lvl="1"/>
            <a:r>
              <a:rPr lang="fr-FR" b="1" dirty="0"/>
              <a:t>ECE/TRANS/WP.29/GRB/2019/09</a:t>
            </a:r>
            <a:r>
              <a:rPr lang="fr-FR" dirty="0"/>
              <a:t> - </a:t>
            </a:r>
            <a:r>
              <a:rPr lang="fr-FR" dirty="0" err="1"/>
              <a:t>Corrigendum</a:t>
            </a:r>
            <a:r>
              <a:rPr lang="fr-FR" dirty="0"/>
              <a:t> 1 of UN-R51-03.</a:t>
            </a:r>
            <a:r>
              <a:rPr lang="fr-FR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Suppl. 4</a:t>
            </a:r>
            <a:r>
              <a:rPr lang="fr-FR" dirty="0"/>
              <a:t>. </a:t>
            </a:r>
          </a:p>
          <a:p>
            <a:pPr lvl="2"/>
            <a:r>
              <a:rPr lang="en-US" dirty="0"/>
              <a:t>To introduce transitional provisions in line with the transitional provisions in Supplement 3, and</a:t>
            </a:r>
          </a:p>
          <a:p>
            <a:pPr lvl="2"/>
            <a:r>
              <a:rPr lang="en-US" dirty="0"/>
              <a:t>To reintroduce a sentence deleted by mistake in Supplement 4 to the 03 series of amendments to UN Regulation No. 51</a:t>
            </a:r>
            <a:endParaRPr lang="fr-FR" dirty="0"/>
          </a:p>
          <a:p>
            <a:pPr lvl="1"/>
            <a:r>
              <a:rPr lang="fr-FR" b="1" dirty="0"/>
              <a:t>ECE/TRANS/WP.29/GRB/2019/11</a:t>
            </a:r>
            <a:r>
              <a:rPr lang="fr-FR" dirty="0"/>
              <a:t> – </a:t>
            </a:r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amendment</a:t>
            </a:r>
            <a:r>
              <a:rPr lang="fr-FR" dirty="0"/>
              <a:t> to UN-R51-03.</a:t>
            </a:r>
            <a:r>
              <a:rPr lang="fr-FR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Suppl. 5</a:t>
            </a:r>
            <a:r>
              <a:rPr lang="fr-FR" dirty="0"/>
              <a:t>.</a:t>
            </a:r>
          </a:p>
          <a:p>
            <a:pPr lvl="2"/>
            <a:r>
              <a:rPr lang="en-US" dirty="0"/>
              <a:t>To introduce a transitional provision in line with the transitional provisions of Supplement 3.</a:t>
            </a:r>
          </a:p>
          <a:p>
            <a:pPr lvl="2"/>
            <a:r>
              <a:rPr lang="en-US" dirty="0"/>
              <a:t>The new transitional provision should be added to the text of draft Supplement 5 to the 03 series of amendments to UN Regulation No. 51 which was adopted by the Working Party on Noise at its sixty-eighth session (ECE/TRANS/WP.29/GRB/2018/10, as amended by para. 5 of ECE/TRANS/WP.29/GRB/66).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6908422"/>
      </p:ext>
    </p:extLst>
  </p:cSld>
  <p:clrMapOvr>
    <a:masterClrMapping/>
  </p:clrMapOvr>
</p:sld>
</file>

<file path=ppt/theme/theme1.xml><?xml version="1.0" encoding="utf-8"?>
<a:theme xmlns:a="http://schemas.openxmlformats.org/drawingml/2006/main" name="RENAULT SECRET A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600" b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B_SIGN-FRANCAIS_Garde 1">
        <a:dk1>
          <a:srgbClr val="000000"/>
        </a:dk1>
        <a:lt1>
          <a:srgbClr val="FFFFFF"/>
        </a:lt1>
        <a:dk2>
          <a:srgbClr val="000000"/>
        </a:dk2>
        <a:lt2>
          <a:srgbClr val="8A8E91"/>
        </a:lt2>
        <a:accent1>
          <a:srgbClr val="F7B100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FAD5AA"/>
        </a:accent5>
        <a:accent6>
          <a:srgbClr val="B9B9B9"/>
        </a:accent6>
        <a:hlink>
          <a:srgbClr val="9BC814"/>
        </a:hlink>
        <a:folHlink>
          <a:srgbClr val="C80E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résentation1" id="{2CEC4DE4-BEF2-400D-A018-406D806C438A}" vid="{6A1E8358-F087-4BC6-88C5-9A780D2C89A0}"/>
    </a:ext>
  </a:extLst>
</a:theme>
</file>

<file path=ppt/theme/theme2.xml><?xml version="1.0" encoding="utf-8"?>
<a:theme xmlns:a="http://schemas.openxmlformats.org/drawingml/2006/main" name="Thème Office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D00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D00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G_GROUPE RENAULT_PowerPoint template_EN_v6</Template>
  <TotalTime>5605</TotalTime>
  <Words>1426</Words>
  <Application>Microsoft Office PowerPoint</Application>
  <PresentationFormat>On-screen Show (16:9)</PresentationFormat>
  <Paragraphs>127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RENAULT SECRET A</vt:lpstr>
      <vt:lpstr>IWG for ASEP  Status report TO GRB-69 (January 2019) after the 10th session on November 2018  </vt:lpstr>
      <vt:lpstr>FOLLOW-UP of the meetings</vt:lpstr>
      <vt:lpstr>PARTICIPAtion</vt:lpstr>
      <vt:lpstr>topics discussed during the 10th SESSION of IWG ASEP</vt:lpstr>
      <vt:lpstr>topics discussed during the 10th SESSION of IWG ASEP</vt:lpstr>
      <vt:lpstr>topics discussed during the 10th SESSION of IWG ASEP</vt:lpstr>
      <vt:lpstr>topics discussed during the 10th SESSION of IWG ASEP</vt:lpstr>
      <vt:lpstr>INTRODUCTION</vt:lpstr>
      <vt:lpstr>RELATED DOCUMENTS</vt:lpstr>
      <vt:lpstr>RELATED DOCUMENTS</vt:lpstr>
      <vt:lpstr>NEXT STEPS</vt:lpstr>
      <vt:lpstr>NEXT STEPS</vt:lpstr>
      <vt:lpstr>NEXT STEPS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subtitle</dc:title>
  <dc:creator>SILVANI Francoise</dc:creator>
  <cp:lastModifiedBy>Konstantin Glukhenkiy</cp:lastModifiedBy>
  <cp:revision>37</cp:revision>
  <cp:lastPrinted>2015-03-31T14:07:15Z</cp:lastPrinted>
  <dcterms:created xsi:type="dcterms:W3CDTF">2019-01-08T10:22:46Z</dcterms:created>
  <dcterms:modified xsi:type="dcterms:W3CDTF">2019-01-21T09:20:42Z</dcterms:modified>
</cp:coreProperties>
</file>