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87" r:id="rId2"/>
    <p:sldId id="285" r:id="rId3"/>
  </p:sldIdLst>
  <p:sldSz cx="9906000" cy="6858000" type="A4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559" autoAdjust="0"/>
    <p:restoredTop sz="94581" autoAdjust="0"/>
  </p:normalViewPr>
  <p:slideViewPr>
    <p:cSldViewPr>
      <p:cViewPr>
        <p:scale>
          <a:sx n="93" d="100"/>
          <a:sy n="93" d="100"/>
        </p:scale>
        <p:origin x="-1560" y="23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3156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E143CF-C05C-4899-A90B-0EF0DB90A256}" type="datetimeFigureOut">
              <a:rPr lang="en-US" smtClean="0"/>
              <a:pPr/>
              <a:t>1/16/2019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15768F-C471-4493-AADC-36862818B8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6507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1FE176-7828-4E25-A303-EFB7A6EB15F0}" type="datetimeFigureOut">
              <a:rPr lang="en-GB" smtClean="0"/>
              <a:pPr/>
              <a:t>16/01/2019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75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8FC0D7-00BE-487F-A0DC-9FF156A82E8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7642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3" name="Text Placeholder 22"/>
          <p:cNvSpPr>
            <a:spLocks noGrp="1"/>
          </p:cNvSpPr>
          <p:nvPr>
            <p:ph idx="1" hasCustomPrompt="1"/>
          </p:nvPr>
        </p:nvSpPr>
        <p:spPr>
          <a:xfrm>
            <a:off x="0" y="3573017"/>
            <a:ext cx="9906000" cy="26642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400"/>
            </a:lvl1pPr>
          </a:lstStyle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058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59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11317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8854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34884689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2035651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504" y="1772816"/>
            <a:ext cx="3259006" cy="1162050"/>
          </a:xfrm>
        </p:spPr>
        <p:txBody>
          <a:bodyPr anchor="b"/>
          <a:lstStyle>
            <a:lvl1pPr algn="l">
              <a:defRPr sz="2000" b="1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132856"/>
            <a:ext cx="5537729" cy="3993308"/>
          </a:xfrm>
        </p:spPr>
        <p:txBody>
          <a:bodyPr/>
          <a:lstStyle>
            <a:lvl1pPr>
              <a:defRPr sz="32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8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 sz="2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3212976"/>
            <a:ext cx="3259006" cy="2913188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  <a:endParaRPr lang="en-GB" sz="40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0299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9">
            <a:lum/>
          </a:blip>
          <a:srcRect/>
          <a:stretch>
            <a:fillRect t="-2000" b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23" name="Text Placeholder 22"/>
          <p:cNvSpPr>
            <a:spLocks noGrp="1"/>
          </p:cNvSpPr>
          <p:nvPr>
            <p:ph type="body" idx="1"/>
          </p:nvPr>
        </p:nvSpPr>
        <p:spPr>
          <a:xfrm>
            <a:off x="0" y="3573016"/>
            <a:ext cx="99060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468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7" r:id="rId7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 baseline="0">
          <a:solidFill>
            <a:schemeClr val="tx2">
              <a:lumMod val="60000"/>
              <a:lumOff val="40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ece.org/fileadmin/DAM/trans/doc/2013/wp29/ECE-TRANS-WP29-1106e.pdf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Noise (GRB)</a:t>
            </a:r>
            <a:r>
              <a:rPr lang="en-GB" sz="2400" dirty="0">
                <a:solidFill>
                  <a:schemeClr val="bg1"/>
                </a:solidFill>
              </a:rPr>
              <a:t/>
            </a:r>
            <a:br>
              <a:rPr lang="en-GB" sz="2400" dirty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General information and WP.29 highlights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184576"/>
          </a:xfrm>
        </p:spPr>
        <p:txBody>
          <a:bodyPr>
            <a:noAutofit/>
          </a:bodyPr>
          <a:lstStyle/>
          <a:p>
            <a:pPr marL="266700" indent="-180975">
              <a:buFont typeface="Arial" pitchFamily="34" charset="0"/>
              <a:buChar char="•"/>
            </a:pPr>
            <a:r>
              <a:rPr lang="en-GB" sz="1800" dirty="0">
                <a:solidFill>
                  <a:srgbClr val="002060"/>
                </a:solidFill>
              </a:rPr>
              <a:t>Participants/Address list</a:t>
            </a:r>
          </a:p>
          <a:p>
            <a:pPr marL="266700"/>
            <a:r>
              <a:rPr lang="en-GB" sz="1800" dirty="0"/>
              <a:t>A provisional address list has been prepared: please check your </a:t>
            </a:r>
            <a:r>
              <a:rPr lang="en-GB" sz="1800" dirty="0" smtClean="0"/>
              <a:t>contact data (especially </a:t>
            </a:r>
            <a:r>
              <a:rPr lang="en-GB" sz="1800" dirty="0"/>
              <a:t>the email-address) and correct them, if </a:t>
            </a:r>
            <a:r>
              <a:rPr lang="en-GB" sz="1800" dirty="0" smtClean="0"/>
              <a:t>necessary, then sign to confirm your presence.</a:t>
            </a:r>
            <a:endParaRPr lang="en-GB" sz="1800" dirty="0"/>
          </a:p>
          <a:p>
            <a:pPr marL="266700"/>
            <a:r>
              <a:rPr lang="en-GB" sz="1800" dirty="0"/>
              <a:t>If your name not </a:t>
            </a:r>
            <a:r>
              <a:rPr lang="en-GB" sz="1800" dirty="0" smtClean="0"/>
              <a:t>listed, </a:t>
            </a:r>
            <a:r>
              <a:rPr lang="en-GB" sz="1800" dirty="0"/>
              <a:t>fill out one of the registration forms annexed to the file.</a:t>
            </a:r>
          </a:p>
          <a:p>
            <a:pPr marL="266700"/>
            <a:r>
              <a:rPr lang="en-GB" sz="1800" dirty="0"/>
              <a:t>At the end of the </a:t>
            </a:r>
            <a:r>
              <a:rPr lang="en-GB" sz="1800" dirty="0" smtClean="0"/>
              <a:t>session, </a:t>
            </a:r>
            <a:r>
              <a:rPr lang="en-GB" sz="1800" dirty="0"/>
              <a:t>we will circulate the updated address list by email to all </a:t>
            </a:r>
            <a:r>
              <a:rPr lang="en-GB" sz="1800" dirty="0" smtClean="0"/>
              <a:t>participants.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Tax </a:t>
            </a:r>
            <a:r>
              <a:rPr lang="en-GB" sz="1800" dirty="0">
                <a:solidFill>
                  <a:srgbClr val="002060"/>
                </a:solidFill>
              </a:rPr>
              <a:t>free petrol coupons</a:t>
            </a:r>
          </a:p>
          <a:p>
            <a:pPr marL="266700"/>
            <a:r>
              <a:rPr lang="en-GB" sz="1800" dirty="0"/>
              <a:t>For delegates of Contracting Parties: </a:t>
            </a:r>
            <a:r>
              <a:rPr lang="en-GB" sz="1800" dirty="0" smtClean="0"/>
              <a:t>as usual, tax </a:t>
            </a:r>
            <a:r>
              <a:rPr lang="en-GB" sz="1800" dirty="0"/>
              <a:t>free petrol coupons are </a:t>
            </a:r>
            <a:r>
              <a:rPr lang="en-GB" sz="1800" dirty="0" smtClean="0"/>
              <a:t>available</a:t>
            </a:r>
          </a:p>
          <a:p>
            <a:pPr marL="266700"/>
            <a:r>
              <a:rPr lang="en-GB" sz="1800" dirty="0" smtClean="0"/>
              <a:t>Please </a:t>
            </a:r>
            <a:r>
              <a:rPr lang="en-GB" sz="1800" dirty="0"/>
              <a:t>fill in the details requested and return them to the </a:t>
            </a:r>
            <a:r>
              <a:rPr lang="en-GB" sz="1800" dirty="0" smtClean="0"/>
              <a:t>secretariat</a:t>
            </a:r>
          </a:p>
          <a:p>
            <a:pPr marL="266700"/>
            <a:r>
              <a:rPr lang="en-GB" sz="1800" dirty="0" smtClean="0"/>
              <a:t>Copies </a:t>
            </a:r>
            <a:r>
              <a:rPr lang="en-GB" sz="1800" dirty="0"/>
              <a:t>of </a:t>
            </a:r>
            <a:r>
              <a:rPr lang="en-GB" sz="1800" dirty="0" smtClean="0"/>
              <a:t>passport </a:t>
            </a:r>
            <a:r>
              <a:rPr lang="en-GB" sz="1800" dirty="0"/>
              <a:t>and </a:t>
            </a:r>
            <a:r>
              <a:rPr lang="en-GB" sz="1800" dirty="0" smtClean="0"/>
              <a:t>car registration papers </a:t>
            </a:r>
            <a:r>
              <a:rPr lang="en-GB" sz="1800" dirty="0"/>
              <a:t>are needed for this </a:t>
            </a:r>
            <a:r>
              <a:rPr lang="en-GB" sz="1800" dirty="0" smtClean="0"/>
              <a:t>purpose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Next session</a:t>
            </a:r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next </a:t>
            </a:r>
            <a:r>
              <a:rPr lang="en-GB" sz="1800" b="1" dirty="0" smtClean="0"/>
              <a:t>session</a:t>
            </a:r>
            <a:r>
              <a:rPr lang="en-GB" sz="1800" dirty="0" smtClean="0"/>
              <a:t> will </a:t>
            </a:r>
            <a:r>
              <a:rPr lang="en-GB" sz="1800" dirty="0"/>
              <a:t>be held </a:t>
            </a:r>
            <a:r>
              <a:rPr lang="en-GB" sz="1800" dirty="0" smtClean="0"/>
              <a:t>on </a:t>
            </a:r>
            <a:r>
              <a:rPr lang="en-GB" sz="1800" b="1" dirty="0" smtClean="0"/>
              <a:t>11 – 13 September 2019</a:t>
            </a:r>
            <a:endParaRPr lang="en-GB" sz="1800" b="1" dirty="0"/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deadline for the submission of official working documents</a:t>
            </a:r>
            <a:r>
              <a:rPr lang="en-GB" sz="1800" dirty="0"/>
              <a:t> </a:t>
            </a:r>
            <a:r>
              <a:rPr lang="en-GB" sz="1800" dirty="0" smtClean="0"/>
              <a:t>is</a:t>
            </a:r>
            <a:r>
              <a:rPr lang="en-GB" sz="1800" b="1" dirty="0" smtClean="0"/>
              <a:t> 17 June 2019</a:t>
            </a:r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 smtClean="0"/>
              <a:t>For new pictures with notes, all text should be editable. No text as an embedded image!   </a:t>
            </a:r>
            <a:endParaRPr lang="en-GB" sz="1800" dirty="0"/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7329264" y="62508"/>
            <a:ext cx="2576736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u="sng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GRB-69-07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69th GRB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22-25 January 2019,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items 1 and 13)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126603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6515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350841"/>
            <a:ext cx="7986092" cy="1210146"/>
          </a:xfrm>
        </p:spPr>
        <p:txBody>
          <a:bodyPr>
            <a:normAutofit/>
          </a:bodyPr>
          <a:lstStyle/>
          <a:p>
            <a:pPr algn="l"/>
            <a:r>
              <a:rPr lang="en-GB" sz="3300" dirty="0" smtClean="0">
                <a:solidFill>
                  <a:schemeClr val="bg1"/>
                </a:solidFill>
              </a:rPr>
              <a:t>Highlights of the last session(s) of WP.29</a:t>
            </a:r>
            <a:r>
              <a:rPr lang="en-GB" dirty="0" smtClean="0">
                <a:solidFill>
                  <a:schemeClr val="bg1"/>
                </a:solidFill>
              </a:rPr>
              <a:t/>
            </a:r>
            <a:br>
              <a:rPr lang="en-GB" dirty="0" smtClean="0">
                <a:solidFill>
                  <a:schemeClr val="bg1"/>
                </a:solidFill>
              </a:rPr>
            </a:br>
            <a:r>
              <a:rPr lang="en-GB" sz="2200" dirty="0" smtClean="0">
                <a:solidFill>
                  <a:schemeClr val="tx1"/>
                </a:solidFill>
              </a:rPr>
              <a:t> </a:t>
            </a:r>
            <a:endParaRPr lang="en-GB" sz="2200" b="1" dirty="0">
              <a:solidFill>
                <a:schemeClr val="tx1"/>
              </a:solidFill>
            </a:endParaRPr>
          </a:p>
        </p:txBody>
      </p:sp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28588" y="2060847"/>
            <a:ext cx="9648825" cy="4320481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2000" dirty="0" smtClean="0">
                <a:solidFill>
                  <a:schemeClr val="accent2"/>
                </a:solidFill>
              </a:rPr>
              <a:t>November 2018 </a:t>
            </a:r>
            <a:r>
              <a:rPr lang="en-GB" sz="2000" dirty="0">
                <a:solidFill>
                  <a:schemeClr val="accent2"/>
                </a:solidFill>
              </a:rPr>
              <a:t>(</a:t>
            </a:r>
            <a:r>
              <a:rPr lang="en-GB" sz="2000" dirty="0" smtClean="0">
                <a:solidFill>
                  <a:schemeClr val="accent2"/>
                </a:solidFill>
              </a:rPr>
              <a:t>176th</a:t>
            </a:r>
            <a:r>
              <a:rPr lang="en-GB" sz="2000" dirty="0">
                <a:solidFill>
                  <a:schemeClr val="accent2"/>
                </a:solidFill>
              </a:rPr>
              <a:t>) </a:t>
            </a:r>
            <a:endParaRPr lang="en-GB" sz="2000" b="1" dirty="0">
              <a:solidFill>
                <a:schemeClr val="accent2"/>
              </a:solidFill>
            </a:endParaRP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/>
              <a:t>Nigeria </a:t>
            </a:r>
            <a:r>
              <a:rPr lang="en-US" sz="2000" dirty="0" smtClean="0"/>
              <a:t>acceded to the </a:t>
            </a:r>
            <a:r>
              <a:rPr lang="en-US" sz="2000" dirty="0"/>
              <a:t>1958, 1997 and 1998 </a:t>
            </a:r>
            <a:r>
              <a:rPr lang="en-US" sz="2000" dirty="0" smtClean="0"/>
              <a:t>Agreements</a:t>
            </a:r>
            <a:endParaRPr lang="en-US" sz="20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 smtClean="0"/>
              <a:t>GRBP name </a:t>
            </a:r>
            <a:r>
              <a:rPr lang="en-US" sz="2000" dirty="0"/>
              <a:t>adopted </a:t>
            </a:r>
            <a:r>
              <a:rPr lang="en-US" sz="2000" dirty="0" smtClean="0"/>
              <a:t>through amendments </a:t>
            </a:r>
            <a:r>
              <a:rPr lang="en-US" sz="2000" dirty="0"/>
              <a:t>to the Rules of Procedures of WP.29</a:t>
            </a:r>
            <a:endParaRPr lang="en-US" sz="20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/>
              <a:t>WP.29 </a:t>
            </a:r>
            <a:r>
              <a:rPr lang="en-US" sz="2000" dirty="0" smtClean="0"/>
              <a:t>extended </a:t>
            </a:r>
            <a:r>
              <a:rPr lang="en-US" sz="2000" dirty="0"/>
              <a:t>the mandates of IWG on ASEP until September 2020 and of IWG on QRTV GTR until December </a:t>
            </a:r>
            <a:r>
              <a:rPr lang="en-US" sz="2000" dirty="0" smtClean="0"/>
              <a:t>2020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 smtClean="0"/>
              <a:t>For the new </a:t>
            </a:r>
            <a:r>
              <a:rPr lang="en-US" sz="2000" dirty="0"/>
              <a:t>draft resolution on road surface </a:t>
            </a:r>
            <a:r>
              <a:rPr lang="en-US" sz="2000" dirty="0" smtClean="0"/>
              <a:t>labelling, WP.29 </a:t>
            </a:r>
            <a:r>
              <a:rPr lang="en-US" sz="2000" dirty="0"/>
              <a:t>encouraged GRBP to consult the road construction industry, to continue work on this, and to report back to WP.29 in due </a:t>
            </a:r>
            <a:r>
              <a:rPr lang="en-US" sz="2000" dirty="0" smtClean="0"/>
              <a:t>course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2000" dirty="0" smtClean="0"/>
              <a:t>An </a:t>
            </a:r>
            <a:r>
              <a:rPr lang="en-US" sz="2000" dirty="0"/>
              <a:t>addendum to the authorization to develop Amendment No. 2 to UN GTR No. 16 </a:t>
            </a:r>
            <a:r>
              <a:rPr lang="en-US" sz="2000" dirty="0" smtClean="0"/>
              <a:t>supported and will be officially submitted to the March 2019 session</a:t>
            </a:r>
            <a:endParaRPr lang="en-US" sz="20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2000" dirty="0" smtClean="0"/>
              <a:t>For </a:t>
            </a:r>
            <a:r>
              <a:rPr lang="en-GB" sz="2000" dirty="0" smtClean="0"/>
              <a:t>more details see: </a:t>
            </a:r>
            <a:r>
              <a:rPr lang="en-US" sz="2000" dirty="0" smtClean="0">
                <a:solidFill>
                  <a:srgbClr val="006600"/>
                </a:solidFill>
                <a:hlinkClick r:id="rId2" tooltip="APPLICATION, ECE-TRANS-WP29-1106e, ECE-TRANS-WP29-1106e.pdf, 657 KB"/>
              </a:rPr>
              <a:t>ECE/TRANS/WP.29/1142</a:t>
            </a:r>
            <a:endParaRPr lang="en-US" sz="2000" dirty="0" smtClean="0">
              <a:solidFill>
                <a:srgbClr val="0066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1336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4C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19575</TotalTime>
  <Words>313</Words>
  <Application>Microsoft Office PowerPoint</Application>
  <PresentationFormat>A4 Paper (210x297 mm)</PresentationFormat>
  <Paragraphs>27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Working Party on Noise (GRB) General information and WP.29 highlights</vt:lpstr>
      <vt:lpstr>Highlights of the last session(s) of WP.29  </vt:lpstr>
    </vt:vector>
  </TitlesOfParts>
  <Company>ECE-ISU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Yves Clopt</dc:creator>
  <cp:lastModifiedBy>Konstantin Glukhenkiy</cp:lastModifiedBy>
  <cp:revision>172</cp:revision>
  <cp:lastPrinted>2014-03-30T15:01:41Z</cp:lastPrinted>
  <dcterms:created xsi:type="dcterms:W3CDTF">2014-03-30T12:17:15Z</dcterms:created>
  <dcterms:modified xsi:type="dcterms:W3CDTF">2019-01-17T08:35:41Z</dcterms:modified>
</cp:coreProperties>
</file>

<file path=docProps/thumbnail.jpeg>
</file>