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5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9" autoAdjust="0"/>
    <p:restoredTop sz="94581" autoAdjust="0"/>
  </p:normalViewPr>
  <p:slideViewPr>
    <p:cSldViewPr>
      <p:cViewPr>
        <p:scale>
          <a:sx n="93" d="100"/>
          <a:sy n="93" d="100"/>
        </p:scale>
        <p:origin x="-1560" y="2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16/01/2019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3/wp29/ECE-TRANS-WP29-1106e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Noise (GRB)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General information and WP.29 highlights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184576"/>
          </a:xfrm>
        </p:spPr>
        <p:txBody>
          <a:bodyPr>
            <a:noAutofit/>
          </a:bodyPr>
          <a:lstStyle/>
          <a:p>
            <a:pPr marL="266700" indent="-180975">
              <a:buFont typeface="Arial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</a:rPr>
              <a:t>Participants/Address list</a:t>
            </a:r>
          </a:p>
          <a:p>
            <a:pPr marL="266700"/>
            <a:r>
              <a:rPr lang="en-GB" sz="1800" dirty="0"/>
              <a:t>A provisional address list has been prepared: please check your </a:t>
            </a:r>
            <a:r>
              <a:rPr lang="en-GB" sz="1800" dirty="0" smtClean="0"/>
              <a:t>contact data (especially </a:t>
            </a:r>
            <a:r>
              <a:rPr lang="en-GB" sz="1800" dirty="0"/>
              <a:t>the email-address) and correct them, if </a:t>
            </a:r>
            <a:r>
              <a:rPr lang="en-GB" sz="1800" dirty="0" smtClean="0"/>
              <a:t>necessary, then sign to confirm your presence.</a:t>
            </a:r>
            <a:endParaRPr lang="en-GB" sz="1800" dirty="0"/>
          </a:p>
          <a:p>
            <a:pPr marL="266700"/>
            <a:r>
              <a:rPr lang="en-GB" sz="1800" dirty="0"/>
              <a:t>If your name not </a:t>
            </a:r>
            <a:r>
              <a:rPr lang="en-GB" sz="1800" dirty="0" smtClean="0"/>
              <a:t>listed, </a:t>
            </a:r>
            <a:r>
              <a:rPr lang="en-GB" sz="1800" dirty="0"/>
              <a:t>fill out one of the registration forms annexed to the file.</a:t>
            </a:r>
          </a:p>
          <a:p>
            <a:pPr marL="266700"/>
            <a:r>
              <a:rPr lang="en-GB" sz="1800" dirty="0"/>
              <a:t>At the end of the </a:t>
            </a:r>
            <a:r>
              <a:rPr lang="en-GB" sz="1800" dirty="0" smtClean="0"/>
              <a:t>session, </a:t>
            </a:r>
            <a:r>
              <a:rPr lang="en-GB" sz="1800" dirty="0"/>
              <a:t>we will circulate the updated address list by email to all </a:t>
            </a:r>
            <a:r>
              <a:rPr lang="en-GB" sz="1800" dirty="0" smtClean="0"/>
              <a:t>participants.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Tax </a:t>
            </a:r>
            <a:r>
              <a:rPr lang="en-GB" sz="1800" dirty="0">
                <a:solidFill>
                  <a:srgbClr val="002060"/>
                </a:solidFill>
              </a:rPr>
              <a:t>free petrol coupons</a:t>
            </a:r>
          </a:p>
          <a:p>
            <a:pPr marL="266700"/>
            <a:r>
              <a:rPr lang="en-GB" sz="1800" dirty="0"/>
              <a:t>For delegates of Contracting Parties: </a:t>
            </a:r>
            <a:r>
              <a:rPr lang="en-GB" sz="1800" dirty="0" smtClean="0"/>
              <a:t>as usual, tax </a:t>
            </a:r>
            <a:r>
              <a:rPr lang="en-GB" sz="1800" dirty="0"/>
              <a:t>free petrol coupons are </a:t>
            </a:r>
            <a:r>
              <a:rPr lang="en-GB" sz="1800" dirty="0" smtClean="0"/>
              <a:t>available</a:t>
            </a:r>
          </a:p>
          <a:p>
            <a:pPr marL="266700"/>
            <a:r>
              <a:rPr lang="en-GB" sz="1800" dirty="0" smtClean="0"/>
              <a:t>Please </a:t>
            </a:r>
            <a:r>
              <a:rPr lang="en-GB" sz="1800" dirty="0"/>
              <a:t>fill in the details requested and return them to the </a:t>
            </a:r>
            <a:r>
              <a:rPr lang="en-GB" sz="1800" dirty="0" smtClean="0"/>
              <a:t>secretariat</a:t>
            </a:r>
          </a:p>
          <a:p>
            <a:pPr marL="266700"/>
            <a:r>
              <a:rPr lang="en-GB" sz="1800" dirty="0" smtClean="0"/>
              <a:t>Copies </a:t>
            </a:r>
            <a:r>
              <a:rPr lang="en-GB" sz="1800" dirty="0"/>
              <a:t>of </a:t>
            </a:r>
            <a:r>
              <a:rPr lang="en-GB" sz="1800" dirty="0" smtClean="0"/>
              <a:t>passport </a:t>
            </a:r>
            <a:r>
              <a:rPr lang="en-GB" sz="1800" dirty="0"/>
              <a:t>and </a:t>
            </a:r>
            <a:r>
              <a:rPr lang="en-GB" sz="1800" dirty="0" smtClean="0"/>
              <a:t>car registration papers </a:t>
            </a:r>
            <a:r>
              <a:rPr lang="en-GB" sz="1800" dirty="0"/>
              <a:t>are needed for this </a:t>
            </a:r>
            <a:r>
              <a:rPr lang="en-GB" sz="1800" dirty="0" smtClean="0"/>
              <a:t>purpose</a:t>
            </a:r>
          </a:p>
          <a:p>
            <a:pPr marL="266700"/>
            <a:endParaRPr lang="en-GB" sz="1800" dirty="0" smtClean="0">
              <a:solidFill>
                <a:srgbClr val="002060"/>
              </a:solidFill>
            </a:endParaRPr>
          </a:p>
          <a:p>
            <a:pPr marL="266700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Next session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next </a:t>
            </a:r>
            <a:r>
              <a:rPr lang="en-GB" sz="1800" b="1" dirty="0" smtClean="0"/>
              <a:t>session</a:t>
            </a:r>
            <a:r>
              <a:rPr lang="en-GB" sz="1800" dirty="0" smtClean="0"/>
              <a:t> will </a:t>
            </a:r>
            <a:r>
              <a:rPr lang="en-GB" sz="1800" dirty="0"/>
              <a:t>be held </a:t>
            </a:r>
            <a:r>
              <a:rPr lang="en-GB" sz="1800" dirty="0" smtClean="0"/>
              <a:t>on </a:t>
            </a:r>
            <a:r>
              <a:rPr lang="en-GB" sz="1800" b="1" dirty="0" smtClean="0"/>
              <a:t>11 – 13 September 2019</a:t>
            </a:r>
            <a:endParaRPr lang="en-GB" sz="1800" b="1" dirty="0"/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/>
              <a:t>deadline for the submission of official working documents</a:t>
            </a:r>
            <a:r>
              <a:rPr lang="en-GB" sz="1800" dirty="0"/>
              <a:t> </a:t>
            </a:r>
            <a:r>
              <a:rPr lang="en-GB" sz="1800" dirty="0" smtClean="0"/>
              <a:t>is</a:t>
            </a:r>
            <a:r>
              <a:rPr lang="en-GB" sz="1800" b="1" dirty="0" smtClean="0"/>
              <a:t> 17 June 2019</a:t>
            </a:r>
          </a:p>
          <a:p>
            <a:pPr marL="447675" indent="-180975">
              <a:buFont typeface="Arial" pitchFamily="34" charset="0"/>
              <a:buChar char="•"/>
            </a:pPr>
            <a:r>
              <a:rPr lang="en-GB" sz="1800" dirty="0" smtClean="0"/>
              <a:t>For new pictures with notes, all text should be editable. No text as an embedded image!   </a:t>
            </a:r>
            <a:endParaRPr lang="en-GB" sz="1800" dirty="0"/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7329264" y="62508"/>
            <a:ext cx="2576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GRB-69-07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69th GRB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22-25 January 2019,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items 1 and 13)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126603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350841"/>
            <a:ext cx="7986092" cy="1210146"/>
          </a:xfrm>
        </p:spPr>
        <p:txBody>
          <a:bodyPr>
            <a:normAutofit/>
          </a:bodyPr>
          <a:lstStyle/>
          <a:p>
            <a:pPr algn="l"/>
            <a:r>
              <a:rPr lang="en-GB" sz="3300" dirty="0" smtClean="0">
                <a:solidFill>
                  <a:schemeClr val="bg1"/>
                </a:solidFill>
              </a:rPr>
              <a:t>Highlights of the last session(s) of WP.29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2200" dirty="0" smtClean="0">
                <a:solidFill>
                  <a:schemeClr val="tx1"/>
                </a:solidFill>
              </a:rPr>
              <a:t> </a:t>
            </a:r>
            <a:endParaRPr lang="en-GB" sz="2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8588" y="2060847"/>
            <a:ext cx="9648825" cy="432048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000" dirty="0" smtClean="0">
                <a:solidFill>
                  <a:schemeClr val="accent2"/>
                </a:solidFill>
              </a:rPr>
              <a:t>November 2018 </a:t>
            </a:r>
            <a:r>
              <a:rPr lang="en-GB" sz="2000" dirty="0">
                <a:solidFill>
                  <a:schemeClr val="accent2"/>
                </a:solidFill>
              </a:rPr>
              <a:t>(</a:t>
            </a:r>
            <a:r>
              <a:rPr lang="en-GB" sz="2000" dirty="0" smtClean="0">
                <a:solidFill>
                  <a:schemeClr val="accent2"/>
                </a:solidFill>
              </a:rPr>
              <a:t>176th</a:t>
            </a:r>
            <a:r>
              <a:rPr lang="en-GB" sz="2000" dirty="0">
                <a:solidFill>
                  <a:schemeClr val="accent2"/>
                </a:solidFill>
              </a:rPr>
              <a:t>) </a:t>
            </a:r>
            <a:endParaRPr lang="en-GB" sz="2000" b="1" dirty="0">
              <a:solidFill>
                <a:schemeClr val="accent2"/>
              </a:solidFill>
            </a:endParaRP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Nigeria </a:t>
            </a:r>
            <a:r>
              <a:rPr lang="en-US" sz="2000" dirty="0" smtClean="0"/>
              <a:t>acceded to the </a:t>
            </a:r>
            <a:r>
              <a:rPr lang="en-US" sz="2000" dirty="0"/>
              <a:t>1958, 1997 and 1998 </a:t>
            </a:r>
            <a:r>
              <a:rPr lang="en-US" sz="2000" dirty="0" smtClean="0"/>
              <a:t>Agreements</a:t>
            </a:r>
            <a:endParaRPr lang="en-US" sz="20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GRBP name </a:t>
            </a:r>
            <a:r>
              <a:rPr lang="en-US" sz="2000" dirty="0"/>
              <a:t>adopted </a:t>
            </a:r>
            <a:r>
              <a:rPr lang="en-US" sz="2000" dirty="0" smtClean="0"/>
              <a:t>through amendments </a:t>
            </a:r>
            <a:r>
              <a:rPr lang="en-US" sz="2000" dirty="0"/>
              <a:t>to the Rules of Procedures of WP.29</a:t>
            </a:r>
            <a:endParaRPr lang="en-US" sz="20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WP.29 </a:t>
            </a:r>
            <a:r>
              <a:rPr lang="en-US" sz="2000" dirty="0" smtClean="0"/>
              <a:t>extended </a:t>
            </a:r>
            <a:r>
              <a:rPr lang="en-US" sz="2000" dirty="0"/>
              <a:t>the mandates of IWG on ASEP until September 2020 and of IWG on QRTV GTR until December </a:t>
            </a:r>
            <a:r>
              <a:rPr lang="en-US" sz="2000" dirty="0" smtClean="0"/>
              <a:t>2020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For the new </a:t>
            </a:r>
            <a:r>
              <a:rPr lang="en-US" sz="2000" dirty="0"/>
              <a:t>draft resolution on road surface </a:t>
            </a:r>
            <a:r>
              <a:rPr lang="en-US" sz="2000" dirty="0" smtClean="0"/>
              <a:t>labelling, WP.29 </a:t>
            </a:r>
            <a:r>
              <a:rPr lang="en-US" sz="2000" dirty="0"/>
              <a:t>encouraged GRBP to consult the road construction industry, to continue work on this, and to report back to WP.29 in due </a:t>
            </a:r>
            <a:r>
              <a:rPr lang="en-US" sz="2000" dirty="0" smtClean="0"/>
              <a:t>course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addendum to the authorization to develop Amendment No. 2 to UN GTR No. 16 </a:t>
            </a:r>
            <a:r>
              <a:rPr lang="en-US" sz="2000" dirty="0" smtClean="0"/>
              <a:t>supported and will be officially submitted to the March 2019 session</a:t>
            </a:r>
            <a:endParaRPr lang="en-US" sz="20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For </a:t>
            </a:r>
            <a:r>
              <a:rPr lang="en-GB" sz="2000" dirty="0" smtClean="0"/>
              <a:t>more details see: </a:t>
            </a:r>
            <a:r>
              <a:rPr lang="en-US" sz="2000" dirty="0" smtClean="0">
                <a:solidFill>
                  <a:srgbClr val="006600"/>
                </a:solidFill>
                <a:hlinkClick r:id="rId2" tooltip="APPLICATION, ECE-TRANS-WP29-1106e, ECE-TRANS-WP29-1106e.pdf, 657 KB"/>
              </a:rPr>
              <a:t>ECE/TRANS/WP.29/1142</a:t>
            </a:r>
            <a:endParaRPr lang="en-US" sz="2000" dirty="0" smtClean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3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19575</TotalTime>
  <Words>313</Words>
  <Application>Microsoft Office PowerPoint</Application>
  <PresentationFormat>A4 Paper (210x297 mm)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Noise (GRB) General information and WP.29 highlights</vt:lpstr>
      <vt:lpstr>Highlights of the last session(s) of WP.29  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Konstantin Glukhenkiy</cp:lastModifiedBy>
  <cp:revision>172</cp:revision>
  <cp:lastPrinted>2014-03-30T15:01:41Z</cp:lastPrinted>
  <dcterms:created xsi:type="dcterms:W3CDTF">2014-03-30T12:17:15Z</dcterms:created>
  <dcterms:modified xsi:type="dcterms:W3CDTF">2019-01-17T08:35:41Z</dcterms:modified>
</cp:coreProperties>
</file>