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3" r:id="rId3"/>
    <p:sldId id="257" r:id="rId4"/>
    <p:sldId id="258" r:id="rId5"/>
    <p:sldId id="261" r:id="rId6"/>
    <p:sldId id="269" r:id="rId7"/>
    <p:sldId id="262" r:id="rId8"/>
    <p:sldId id="274" r:id="rId9"/>
    <p:sldId id="275" r:id="rId10"/>
    <p:sldId id="276" r:id="rId11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2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-1450" y="-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5B0D6D7E-FAF8-41A7-826F-CFE72404605C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4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96BAF486-399A-4CF9-AEF3-0ED9306F2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877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96226-2FC5-479C-90B4-A1D4EB669751}" type="datetime1">
              <a:rPr kumimoji="1" lang="ja-JP" altLang="sv-SE" smtClean="0"/>
              <a:t>2018/9/13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74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E419-407A-4B94-BE2A-338558BC0AFC}" type="datetime1">
              <a:rPr kumimoji="1" lang="ja-JP" altLang="sv-SE" smtClean="0"/>
              <a:t>2018/9/13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30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EEAD-158F-4278-BFAD-49C27D160718}" type="datetime1">
              <a:rPr kumimoji="1" lang="ja-JP" altLang="sv-SE" smtClean="0"/>
              <a:t>2018/9/13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11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A197-AC4F-41DE-ADBC-43C096701A0C}" type="datetime1">
              <a:rPr kumimoji="1" lang="ja-JP" altLang="sv-SE" smtClean="0"/>
              <a:t>2018/9/13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19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F82A-CC28-46AD-AA3C-DCCCAB277237}" type="datetime1">
              <a:rPr kumimoji="1" lang="ja-JP" altLang="sv-SE" smtClean="0"/>
              <a:t>2018/9/13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7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59E6-E0D3-47A3-A2C4-3420892A79D7}" type="datetime1">
              <a:rPr kumimoji="1" lang="ja-JP" altLang="sv-SE" smtClean="0"/>
              <a:t>2018/9/13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01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84EA-F82D-49DA-A555-F8A6FEF34A0C}" type="datetime1">
              <a:rPr kumimoji="1" lang="ja-JP" altLang="sv-SE" smtClean="0"/>
              <a:t>2018/9/13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78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2466-1461-470C-99BB-ABF2E62FB232}" type="datetime1">
              <a:rPr kumimoji="1" lang="ja-JP" altLang="sv-SE" smtClean="0"/>
              <a:t>2018/9/13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66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8615-8B42-4E91-96D4-89D253F8CBDD}" type="datetime1">
              <a:rPr kumimoji="1" lang="ja-JP" altLang="sv-SE" smtClean="0"/>
              <a:t>2018/9/13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06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F45C-55A1-47EC-95AB-751C3D80C855}" type="datetime1">
              <a:rPr kumimoji="1" lang="ja-JP" altLang="sv-SE" smtClean="0"/>
              <a:t>2018/9/13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14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6DC3-2A6A-4633-B293-95C93C8D625F}" type="datetime1">
              <a:rPr kumimoji="1" lang="ja-JP" altLang="sv-SE" smtClean="0"/>
              <a:t>2018/9/13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5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01F70-A621-4585-9B56-5F3B57DFFE93}" type="datetime1">
              <a:rPr kumimoji="1" lang="ja-JP" altLang="sv-SE" smtClean="0"/>
              <a:t>2018/9/13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45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27222" y="1276859"/>
            <a:ext cx="883096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dirty="0"/>
              <a:t>Status Report to GRB #68</a:t>
            </a:r>
            <a:endParaRPr kumimoji="1" lang="en-US" altLang="ja-JP" sz="4400" dirty="0"/>
          </a:p>
          <a:p>
            <a:pPr algn="ctr"/>
            <a:endParaRPr kumimoji="1" lang="en-US" altLang="ja-JP" sz="4400" dirty="0"/>
          </a:p>
          <a:p>
            <a:pPr algn="ctr"/>
            <a:endParaRPr lang="en-US" altLang="ja-JP" sz="4400" dirty="0"/>
          </a:p>
          <a:p>
            <a:pPr algn="ctr"/>
            <a:endParaRPr lang="en-US" altLang="ja-JP" sz="4400" dirty="0"/>
          </a:p>
          <a:p>
            <a:pPr algn="ctr"/>
            <a:endParaRPr kumimoji="1" lang="en-US" altLang="ja-JP" sz="4400" dirty="0"/>
          </a:p>
          <a:p>
            <a:pPr algn="ctr"/>
            <a:r>
              <a:rPr lang="en-US" altLang="ja-JP" sz="3600" dirty="0"/>
              <a:t>Task Force on Reverse Warning issues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ZoneTexte 2">
            <a:extLst>
              <a:ext uri="{FF2B5EF4-FFF2-40B4-BE49-F238E27FC236}">
                <a16:creationId xmlns:a16="http://schemas.microsoft.com/office/drawing/2014/main" xmlns="" id="{118A4278-5F80-43E2-9E32-6A4D36B7A2B0}"/>
              </a:ext>
            </a:extLst>
          </p:cNvPr>
          <p:cNvSpPr txBox="1"/>
          <p:nvPr/>
        </p:nvSpPr>
        <p:spPr>
          <a:xfrm>
            <a:off x="6714831" y="215668"/>
            <a:ext cx="31911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/>
              <a:t>Informal Document </a:t>
            </a:r>
            <a:r>
              <a:rPr lang="fr-BE" sz="1400" b="1" dirty="0" smtClean="0"/>
              <a:t>GRB-68-25</a:t>
            </a:r>
            <a:endParaRPr lang="fr-BE" sz="1400" b="1" dirty="0"/>
          </a:p>
          <a:p>
            <a:r>
              <a:rPr lang="en-US" sz="1400" dirty="0"/>
              <a:t>68th GRB, September 12-14, 2018</a:t>
            </a:r>
          </a:p>
          <a:p>
            <a:r>
              <a:rPr lang="sv-SE" sz="1400" dirty="0"/>
              <a:t>Agenda item 8</a:t>
            </a:r>
            <a:endParaRPr lang="fr-FR" sz="14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1C0548-B5F9-4E3E-924E-1CF4EC971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</p:spPr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24BDFE6-B25D-4032-B01D-E71A55D41757}"/>
              </a:ext>
            </a:extLst>
          </p:cNvPr>
          <p:cNvSpPr txBox="1"/>
          <p:nvPr/>
        </p:nvSpPr>
        <p:spPr>
          <a:xfrm>
            <a:off x="471052" y="212441"/>
            <a:ext cx="33343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Transmitted by the Chairman of TF on RW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837947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44897" y="1995952"/>
            <a:ext cx="88309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>
                <a:solidFill>
                  <a:srgbClr val="00B050"/>
                </a:solidFill>
              </a:rPr>
              <a:t>Thank you for your kind attention!</a:t>
            </a:r>
          </a:p>
          <a:p>
            <a:endParaRPr lang="en-US" altLang="ja-JP" sz="4000" dirty="0">
              <a:solidFill>
                <a:srgbClr val="00B05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44D9C76-220C-4144-9C19-9274B68FC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3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0" y="82373"/>
            <a:ext cx="96547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0070C0"/>
                </a:solidFill>
              </a:rPr>
              <a:t>  </a:t>
            </a:r>
            <a:r>
              <a:rPr lang="en-US" altLang="ja-JP" sz="3000" dirty="0">
                <a:solidFill>
                  <a:srgbClr val="0070C0"/>
                </a:solidFill>
              </a:rPr>
              <a:t>Meeting</a:t>
            </a:r>
          </a:p>
          <a:p>
            <a:endParaRPr kumimoji="1" lang="en-US" altLang="ja-JP" sz="3000" dirty="0">
              <a:solidFill>
                <a:srgbClr val="0070C0"/>
              </a:solidFill>
            </a:endParaRPr>
          </a:p>
          <a:p>
            <a:endParaRPr lang="en-US" altLang="ja-JP" sz="3000" dirty="0">
              <a:solidFill>
                <a:srgbClr val="0070C0"/>
              </a:solidFill>
            </a:endParaRPr>
          </a:p>
          <a:p>
            <a:endParaRPr kumimoji="1" lang="en-US" altLang="ja-JP" sz="3000" dirty="0">
              <a:solidFill>
                <a:srgbClr val="0070C0"/>
              </a:solidFill>
            </a:endParaRPr>
          </a:p>
          <a:p>
            <a:endParaRPr lang="en-US" altLang="ja-JP" sz="3000" dirty="0">
              <a:solidFill>
                <a:srgbClr val="0070C0"/>
              </a:solidFill>
            </a:endParaRPr>
          </a:p>
          <a:p>
            <a:endParaRPr kumimoji="1" lang="en-US" altLang="ja-JP" sz="3000" dirty="0">
              <a:solidFill>
                <a:srgbClr val="0070C0"/>
              </a:solidFill>
            </a:endParaRPr>
          </a:p>
          <a:p>
            <a:r>
              <a:rPr lang="en-US" altLang="ja-JP" sz="3000" dirty="0">
                <a:solidFill>
                  <a:srgbClr val="0070C0"/>
                </a:solidFill>
              </a:rPr>
              <a:t>  2nd meeting participants</a:t>
            </a:r>
          </a:p>
          <a:p>
            <a:endParaRPr lang="en-US" altLang="ja-JP" sz="3000" dirty="0">
              <a:solidFill>
                <a:srgbClr val="0070C0"/>
              </a:solidFill>
            </a:endParaRPr>
          </a:p>
          <a:p>
            <a:endParaRPr lang="en-US" altLang="ja-JP" sz="3000" dirty="0">
              <a:solidFill>
                <a:srgbClr val="0070C0"/>
              </a:solidFill>
            </a:endParaRPr>
          </a:p>
          <a:p>
            <a:endParaRPr lang="en-US" altLang="ja-JP" sz="3000" dirty="0">
              <a:solidFill>
                <a:srgbClr val="0070C0"/>
              </a:solidFill>
            </a:endParaRPr>
          </a:p>
          <a:p>
            <a:r>
              <a:rPr lang="en-US" altLang="ja-JP" sz="3000" dirty="0">
                <a:solidFill>
                  <a:srgbClr val="0070C0"/>
                </a:solidFill>
              </a:rPr>
              <a:t> </a:t>
            </a:r>
            <a:r>
              <a:rPr lang="ja-JP" altLang="en-US" sz="3000" dirty="0">
                <a:solidFill>
                  <a:srgbClr val="0070C0"/>
                </a:solidFill>
              </a:rPr>
              <a:t> </a:t>
            </a:r>
            <a:r>
              <a:rPr lang="en-US" altLang="ja-JP" sz="3000" dirty="0">
                <a:solidFill>
                  <a:srgbClr val="0070C0"/>
                </a:solidFill>
              </a:rPr>
              <a:t>3rd meeting participants</a:t>
            </a:r>
          </a:p>
          <a:p>
            <a:endParaRPr lang="en-US" altLang="ja-JP" sz="3000" dirty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500744" y="3233673"/>
            <a:ext cx="7395830" cy="1287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/>
              <a:t>Contracting parties : Japan, Germany, Netherlands , EC</a:t>
            </a:r>
          </a:p>
          <a:p>
            <a:pPr marL="0" indent="0">
              <a:buNone/>
            </a:pPr>
            <a:r>
              <a:rPr lang="fr-FR" sz="2400" dirty="0"/>
              <a:t>NGOs : OICA, CLEPA</a:t>
            </a:r>
            <a:endParaRPr lang="en-GB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99328" y="556607"/>
            <a:ext cx="6700584" cy="1445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/>
              <a:t>2nd Meeting : June 13 – 14, 2018 – Brussels</a:t>
            </a:r>
          </a:p>
          <a:p>
            <a:pPr marL="0" indent="0">
              <a:buNone/>
            </a:pPr>
            <a:r>
              <a:rPr lang="en-US" sz="2400" dirty="0"/>
              <a:t>3rd Meeting : September 10 – 11, 2018 – Geneva</a:t>
            </a:r>
          </a:p>
          <a:p>
            <a:pPr marL="0" indent="0">
              <a:buNone/>
            </a:pPr>
            <a:r>
              <a:rPr lang="en-US" sz="2400" dirty="0"/>
              <a:t>4th Meeting : January 21-22, 2019</a:t>
            </a:r>
            <a:r>
              <a:rPr lang="en-US" altLang="ja-JP" sz="2400" dirty="0"/>
              <a:t> – Geneva (TBC)</a:t>
            </a:r>
            <a:endParaRPr lang="en-GB" sz="2400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1496622" y="5066595"/>
            <a:ext cx="7395830" cy="12876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/>
              <a:t>Contracting parties : Japan, Germany, Netherlands ,China, </a:t>
            </a:r>
          </a:p>
          <a:p>
            <a:pPr marL="0" indent="0">
              <a:buNone/>
            </a:pPr>
            <a:r>
              <a:rPr lang="fr-FR" sz="2400" dirty="0"/>
              <a:t>                                     Korea, Russia, EC</a:t>
            </a:r>
          </a:p>
          <a:p>
            <a:pPr marL="0" indent="0">
              <a:buNone/>
            </a:pPr>
            <a:r>
              <a:rPr lang="fr-FR" sz="2400" dirty="0"/>
              <a:t>NGOs : OICA, CLEPA</a:t>
            </a:r>
            <a:endParaRPr lang="en-GB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0D892C8E-B05E-453B-9F62-2E1E04177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179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27222" y="868485"/>
            <a:ext cx="883096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At 2</a:t>
            </a:r>
            <a:r>
              <a:rPr lang="en-US" altLang="ja-JP" sz="2800" baseline="30000" dirty="0"/>
              <a:t>nd</a:t>
            </a:r>
            <a:r>
              <a:rPr lang="en-US" altLang="ja-JP" sz="2800" dirty="0"/>
              <a:t> and 3</a:t>
            </a:r>
            <a:r>
              <a:rPr lang="en-US" altLang="ja-JP" sz="2800" baseline="30000" dirty="0"/>
              <a:t>rd</a:t>
            </a:r>
            <a:r>
              <a:rPr lang="en-US" altLang="ja-JP" sz="2800" dirty="0"/>
              <a:t>  task force meeting, we discussed about the results of questionnaire research.</a:t>
            </a:r>
          </a:p>
          <a:p>
            <a:endParaRPr lang="en-US" altLang="ja-JP" sz="2800" dirty="0"/>
          </a:p>
          <a:p>
            <a:endParaRPr lang="en-US" altLang="ja-JP" sz="2800" dirty="0"/>
          </a:p>
          <a:p>
            <a:r>
              <a:rPr lang="en-US" altLang="ja-JP" sz="2800" dirty="0"/>
              <a:t>As results of questionnaire research, current status and future positions of each country are clarified.</a:t>
            </a:r>
          </a:p>
          <a:p>
            <a:endParaRPr lang="en-US" altLang="ja-JP" sz="2800" dirty="0"/>
          </a:p>
          <a:p>
            <a:r>
              <a:rPr lang="en-US" altLang="ja-JP" sz="2800" dirty="0"/>
              <a:t>Some opinions are inconsistent to each other. As a basic policy of the TF, we will proceed discussion based on technical data.</a:t>
            </a:r>
          </a:p>
          <a:p>
            <a:endParaRPr lang="en-US" altLang="ja-JP" sz="2800" dirty="0"/>
          </a:p>
          <a:p>
            <a:r>
              <a:rPr lang="en-US" altLang="ja-JP" sz="2800" dirty="0"/>
              <a:t>Points of discussion and its progress are shown in the following slides.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82373"/>
            <a:ext cx="96547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dirty="0">
                <a:solidFill>
                  <a:srgbClr val="0070C0"/>
                </a:solidFill>
              </a:rPr>
              <a:t>  Results of discussion</a:t>
            </a:r>
            <a:endParaRPr kumimoji="1" lang="ja-JP" altLang="en-US" sz="30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8414" y="1779371"/>
            <a:ext cx="93417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rgbClr val="FF3399"/>
                </a:solidFill>
              </a:rPr>
              <a:t>Thank you very much for your cooperation to the questionnaire research!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79AAF0-E619-40CF-BBD5-5EDFE993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249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82373"/>
            <a:ext cx="96547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dirty="0">
                <a:solidFill>
                  <a:srgbClr val="0070C0"/>
                </a:solidFill>
              </a:rPr>
              <a:t> Results of discussion : Scope</a:t>
            </a:r>
            <a:endParaRPr kumimoji="1" lang="ja-JP" altLang="en-US" sz="30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2554" y="886244"/>
            <a:ext cx="88309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Some categories are already clarified in the TOR, but the others are not yet clarified.</a:t>
            </a:r>
          </a:p>
          <a:p>
            <a:r>
              <a:rPr lang="ja-JP" altLang="en-US" sz="2400" dirty="0"/>
              <a:t>　　</a:t>
            </a:r>
            <a:r>
              <a:rPr lang="en-US" altLang="ja-JP" sz="2400" dirty="0"/>
              <a:t>Already clarified in the TOR                               	: M3, N3, </a:t>
            </a:r>
          </a:p>
          <a:p>
            <a:r>
              <a:rPr lang="ja-JP" altLang="en-US" sz="2400" dirty="0"/>
              <a:t>　　</a:t>
            </a:r>
            <a:r>
              <a:rPr lang="en-US" altLang="ja-JP" sz="2400" dirty="0"/>
              <a:t>TO BE clarified                                                     	: [M2] and [N2]</a:t>
            </a:r>
            <a:r>
              <a:rPr lang="ja-JP" altLang="en-US" sz="2400" dirty="0"/>
              <a:t>　</a:t>
            </a:r>
            <a:endParaRPr lang="en-US" altLang="ja-JP" sz="2400" dirty="0"/>
          </a:p>
          <a:p>
            <a:r>
              <a:rPr lang="ja-JP" altLang="en-US" sz="2400" dirty="0"/>
              <a:t>　　</a:t>
            </a:r>
            <a:r>
              <a:rPr lang="en-US" altLang="ja-JP" sz="2400" dirty="0"/>
              <a:t>Newcomers</a:t>
            </a:r>
            <a:r>
              <a:rPr lang="en-US" altLang="ja-JP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ja-JP" sz="2400" dirty="0"/>
              <a:t>from the result of questionnaire </a:t>
            </a:r>
            <a:r>
              <a:rPr lang="ja-JP" altLang="en-US" sz="2400" dirty="0"/>
              <a:t>　</a:t>
            </a:r>
            <a:r>
              <a:rPr lang="en-US" altLang="ja-JP" sz="2400" dirty="0"/>
              <a:t>	: O4, school bus</a:t>
            </a:r>
          </a:p>
          <a:p>
            <a:r>
              <a:rPr lang="en-US" altLang="ja-JP" sz="2400" dirty="0">
                <a:solidFill>
                  <a:srgbClr val="00B0F0"/>
                </a:solidFill>
              </a:rPr>
              <a:t>School bus is not defined in R.E.3. </a:t>
            </a:r>
          </a:p>
          <a:p>
            <a:r>
              <a:rPr lang="en-US" altLang="ja-JP" sz="2400" dirty="0">
                <a:solidFill>
                  <a:srgbClr val="00B0F0"/>
                </a:solidFill>
              </a:rPr>
              <a:t>School bus should be treated as M category.</a:t>
            </a:r>
          </a:p>
          <a:p>
            <a:r>
              <a:rPr lang="en-US" altLang="ja-JP" sz="2400" dirty="0">
                <a:solidFill>
                  <a:srgbClr val="00B0F0"/>
                </a:solidFill>
              </a:rPr>
              <a:t>O4 shall be excluded. It will be discussed and will depend on demand. </a:t>
            </a:r>
          </a:p>
          <a:p>
            <a:r>
              <a:rPr lang="en-US" altLang="ja-JP" sz="2400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5FD1EC8B-279C-4E39-925C-C0C6DEAA8433}"/>
              </a:ext>
            </a:extLst>
          </p:cNvPr>
          <p:cNvSpPr txBox="1"/>
          <p:nvPr/>
        </p:nvSpPr>
        <p:spPr>
          <a:xfrm>
            <a:off x="5051394" y="159798"/>
            <a:ext cx="46033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rgbClr val="00B0F0"/>
                </a:solidFill>
              </a:rPr>
              <a:t>Blue words means conclusion/present progress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D2FBBB0-FDDF-4E16-80E5-DD8BA4D6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58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82373"/>
            <a:ext cx="94158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dirty="0">
                <a:solidFill>
                  <a:srgbClr val="0070C0"/>
                </a:solidFill>
              </a:rPr>
              <a:t> Results of discussion : Sound Level</a:t>
            </a:r>
            <a:endParaRPr kumimoji="1" lang="ja-JP" altLang="en-US" sz="30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2554" y="650781"/>
            <a:ext cx="88309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As</a:t>
            </a:r>
            <a:r>
              <a:rPr lang="ja-JP" altLang="en-US" sz="2400" dirty="0"/>
              <a:t> </a:t>
            </a:r>
            <a:r>
              <a:rPr lang="en-US" altLang="ja-JP" sz="2400" dirty="0"/>
              <a:t>a</a:t>
            </a:r>
            <a:r>
              <a:rPr lang="ja-JP" altLang="en-US" sz="2400" dirty="0"/>
              <a:t> </a:t>
            </a:r>
            <a:r>
              <a:rPr lang="en-US" altLang="ja-JP" sz="2400" dirty="0"/>
              <a:t>result</a:t>
            </a:r>
            <a:r>
              <a:rPr lang="ja-JP" altLang="en-US" sz="2400" dirty="0"/>
              <a:t> </a:t>
            </a:r>
            <a:r>
              <a:rPr lang="en-US" altLang="ja-JP" sz="2400" dirty="0"/>
              <a:t>of</a:t>
            </a:r>
            <a:r>
              <a:rPr lang="ja-JP" altLang="en-US" sz="2400" dirty="0"/>
              <a:t> </a:t>
            </a:r>
            <a:r>
              <a:rPr lang="en-US" altLang="ja-JP" sz="2400" dirty="0"/>
              <a:t>questionnaire,</a:t>
            </a:r>
            <a:r>
              <a:rPr lang="ja-JP" altLang="en-US" sz="2400" dirty="0"/>
              <a:t> </a:t>
            </a:r>
            <a:r>
              <a:rPr lang="en-US" altLang="ja-JP" sz="2400" dirty="0"/>
              <a:t>the majority of opinions of CPs to SPL (A-weighted Sound Pressure Level) is about 50 - 80 dB at 7m distance,</a:t>
            </a:r>
            <a:r>
              <a:rPr lang="ja-JP" altLang="en-US" sz="2400" dirty="0"/>
              <a:t>　</a:t>
            </a:r>
            <a:r>
              <a:rPr lang="en-US" altLang="ja-JP" sz="2400" dirty="0"/>
              <a:t>but Spain has another opinion (higher SPL).</a:t>
            </a:r>
          </a:p>
          <a:p>
            <a:r>
              <a:rPr lang="en-US" altLang="ja-JP" sz="2400" dirty="0">
                <a:solidFill>
                  <a:srgbClr val="00B0F0"/>
                </a:solidFill>
              </a:rPr>
              <a:t>Appropriate sound level is under discussion based on the results of Japanese research.</a:t>
            </a:r>
          </a:p>
          <a:p>
            <a:endParaRPr lang="en-US" altLang="ja-JP" sz="2400" dirty="0"/>
          </a:p>
          <a:p>
            <a:r>
              <a:rPr lang="en-US" altLang="ja-JP" sz="2400" dirty="0"/>
              <a:t>How should be the test method of the SPL in the regulation?  Mounted to the vehicle or stand alone component?</a:t>
            </a:r>
          </a:p>
          <a:p>
            <a:r>
              <a:rPr lang="en-US" altLang="ja-JP" sz="2400" dirty="0">
                <a:solidFill>
                  <a:srgbClr val="00B0F0"/>
                </a:solidFill>
              </a:rPr>
              <a:t>Same as UN R28, sound volume is tested in both conditions. </a:t>
            </a:r>
          </a:p>
          <a:p>
            <a:endParaRPr lang="en-US" altLang="ja-JP" sz="2400" dirty="0"/>
          </a:p>
          <a:p>
            <a:r>
              <a:rPr lang="en-US" altLang="ja-JP" sz="2400" dirty="0"/>
              <a:t>How do we measure low limit value at proving ground?</a:t>
            </a:r>
          </a:p>
          <a:p>
            <a:r>
              <a:rPr lang="en-US" altLang="ja-JP" sz="2400" dirty="0"/>
              <a:t>Present lower limit is 45 dB(A) (GRB-65-07-Rev.1).</a:t>
            </a:r>
          </a:p>
          <a:p>
            <a:r>
              <a:rPr lang="en-US" altLang="ja-JP" sz="2400" dirty="0"/>
              <a:t>It would be difficult to measure 45 dB(A) sound at proving ground.</a:t>
            </a:r>
          </a:p>
          <a:p>
            <a:r>
              <a:rPr lang="en-US" altLang="ja-JP" sz="2400" dirty="0">
                <a:solidFill>
                  <a:srgbClr val="00B0F0"/>
                </a:solidFill>
              </a:rPr>
              <a:t>It could be possible to slide measurement point to nearby the vehicle, to use semi-anechoic chamber, to use background correction, etc.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0934AEFB-EACE-415A-ACA1-1187CF4A2EBC}"/>
              </a:ext>
            </a:extLst>
          </p:cNvPr>
          <p:cNvSpPr txBox="1"/>
          <p:nvPr/>
        </p:nvSpPr>
        <p:spPr>
          <a:xfrm>
            <a:off x="164638" y="650781"/>
            <a:ext cx="47791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1.</a:t>
            </a:r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400" dirty="0"/>
              <a:t>2.</a:t>
            </a:r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400" dirty="0"/>
              <a:t>3.</a:t>
            </a:r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B092618-75E3-497E-BE7A-0BAD4E8E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03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82373"/>
            <a:ext cx="94158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dirty="0">
                <a:solidFill>
                  <a:srgbClr val="0070C0"/>
                </a:solidFill>
              </a:rPr>
              <a:t> Results of discussion : Pause switch and re-operation</a:t>
            </a:r>
            <a:endParaRPr kumimoji="1" lang="ja-JP" altLang="en-US" sz="30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2554" y="634222"/>
            <a:ext cx="88309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No CP has a position to allow Pause Switch.</a:t>
            </a:r>
          </a:p>
          <a:p>
            <a:endParaRPr lang="en-US" altLang="ja-JP" sz="2400" dirty="0"/>
          </a:p>
          <a:p>
            <a:r>
              <a:rPr lang="en-US" altLang="ja-JP" sz="2400" dirty="0">
                <a:solidFill>
                  <a:srgbClr val="00B0F0"/>
                </a:solidFill>
              </a:rPr>
              <a:t>Since </a:t>
            </a:r>
            <a:r>
              <a:rPr lang="en-US" altLang="ja-JP" sz="2400" b="1" dirty="0">
                <a:solidFill>
                  <a:srgbClr val="00B0F0"/>
                </a:solidFill>
              </a:rPr>
              <a:t>R</a:t>
            </a:r>
            <a:r>
              <a:rPr lang="en-US" altLang="ja-JP" sz="2400" dirty="0">
                <a:solidFill>
                  <a:srgbClr val="00B0F0"/>
                </a:solidFill>
              </a:rPr>
              <a:t>everse </a:t>
            </a:r>
            <a:r>
              <a:rPr lang="en-US" altLang="ja-JP" sz="2400" b="1" dirty="0">
                <a:solidFill>
                  <a:srgbClr val="00B0F0"/>
                </a:solidFill>
              </a:rPr>
              <a:t>W</a:t>
            </a:r>
            <a:r>
              <a:rPr lang="en-US" altLang="ja-JP" sz="2400" dirty="0">
                <a:solidFill>
                  <a:srgbClr val="00B0F0"/>
                </a:solidFill>
              </a:rPr>
              <a:t>arning </a:t>
            </a:r>
            <a:r>
              <a:rPr lang="en-US" altLang="ja-JP" sz="2400" b="1" dirty="0">
                <a:solidFill>
                  <a:srgbClr val="00B0F0"/>
                </a:solidFill>
              </a:rPr>
              <a:t>S</a:t>
            </a:r>
            <a:r>
              <a:rPr lang="en-US" altLang="ja-JP" sz="2400" dirty="0">
                <a:solidFill>
                  <a:srgbClr val="00B0F0"/>
                </a:solidFill>
              </a:rPr>
              <a:t>ound (RWS) would be only a Safety function for reverse moving, there is no evidence which justify allowing Pause switch</a:t>
            </a:r>
          </a:p>
          <a:p>
            <a:endParaRPr lang="en-US" altLang="ja-JP" sz="2400" dirty="0">
              <a:solidFill>
                <a:srgbClr val="00B0F0"/>
              </a:solidFill>
            </a:endParaRPr>
          </a:p>
          <a:p>
            <a:r>
              <a:rPr lang="en-US" altLang="ja-JP" sz="2400" dirty="0">
                <a:solidFill>
                  <a:srgbClr val="00B0F0"/>
                </a:solidFill>
              </a:rPr>
              <a:t>When vehicle equipped with other safety device, it is not necessary to use or apply RWS generator or pause switch should be allowed.</a:t>
            </a:r>
          </a:p>
          <a:p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400" dirty="0">
                <a:solidFill>
                  <a:srgbClr val="00B0F0"/>
                </a:solidFill>
              </a:rPr>
              <a:t>After the vehicle user has selected "Low mode" or "Pause switch", it should be return to "Normal mode" automatically and inform the driver.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C0BB6347-96DA-4FB9-809F-6F8F3D0798F4}"/>
              </a:ext>
            </a:extLst>
          </p:cNvPr>
          <p:cNvSpPr txBox="1"/>
          <p:nvPr/>
        </p:nvSpPr>
        <p:spPr>
          <a:xfrm>
            <a:off x="164638" y="643382"/>
            <a:ext cx="4779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1.</a:t>
            </a:r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400" dirty="0"/>
              <a:t>2.</a:t>
            </a:r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30F4015-67B2-47AE-BB6D-D7FADB568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7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82373"/>
            <a:ext cx="94158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dirty="0">
                <a:solidFill>
                  <a:srgbClr val="0070C0"/>
                </a:solidFill>
              </a:rPr>
              <a:t> Results of discussion : Sound quality</a:t>
            </a:r>
            <a:endParaRPr kumimoji="1" lang="ja-JP" altLang="en-US" sz="3000" dirty="0">
              <a:solidFill>
                <a:srgbClr val="0070C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6660ABBC-D63C-4855-98E3-B966F35019DF}"/>
              </a:ext>
            </a:extLst>
          </p:cNvPr>
          <p:cNvSpPr txBox="1"/>
          <p:nvPr/>
        </p:nvSpPr>
        <p:spPr>
          <a:xfrm>
            <a:off x="642554" y="641685"/>
            <a:ext cx="8830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Do we have good evidence which gives good rationality to regulate sound quality (sound frequency )?</a:t>
            </a:r>
            <a:endParaRPr lang="en-US" altLang="ja-JP" sz="28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7D97C897-72C6-4051-BB19-53F69D2C2218}"/>
              </a:ext>
            </a:extLst>
          </p:cNvPr>
          <p:cNvSpPr txBox="1"/>
          <p:nvPr/>
        </p:nvSpPr>
        <p:spPr>
          <a:xfrm>
            <a:off x="584887" y="1720957"/>
            <a:ext cx="88309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&lt;for example&gt;</a:t>
            </a:r>
          </a:p>
          <a:p>
            <a:r>
              <a:rPr lang="ja-JP" altLang="en-US" sz="2400" dirty="0"/>
              <a:t>  ・</a:t>
            </a:r>
            <a:r>
              <a:rPr lang="en-US" altLang="ja-JP" sz="2400" dirty="0"/>
              <a:t>Tonal sound</a:t>
            </a:r>
          </a:p>
          <a:p>
            <a:r>
              <a:rPr lang="ja-JP" altLang="en-US" sz="2400" dirty="0"/>
              <a:t>  ・</a:t>
            </a:r>
            <a:r>
              <a:rPr lang="en-US" altLang="ja-JP" sz="2400" dirty="0"/>
              <a:t>Broad band sound</a:t>
            </a:r>
          </a:p>
          <a:p>
            <a:r>
              <a:rPr lang="en-US" altLang="ja-JP" sz="2400" dirty="0"/>
              <a:t>  </a:t>
            </a:r>
            <a:r>
              <a:rPr lang="ja-JP" altLang="en-US" sz="2400" dirty="0"/>
              <a:t>・</a:t>
            </a:r>
            <a:r>
              <a:rPr lang="en-US" altLang="ja-JP" sz="2400" dirty="0"/>
              <a:t>1/3 octave band broad band sound</a:t>
            </a:r>
          </a:p>
          <a:p>
            <a:endParaRPr lang="en-US" altLang="ja-JP" sz="2400" dirty="0"/>
          </a:p>
          <a:p>
            <a:r>
              <a:rPr lang="en-US" altLang="ja-JP" sz="2400" dirty="0">
                <a:solidFill>
                  <a:srgbClr val="00B0F0"/>
                </a:solidFill>
              </a:rPr>
              <a:t>We think it is important to keep room for freedom of design (technologically neutral).</a:t>
            </a:r>
          </a:p>
          <a:p>
            <a:r>
              <a:rPr lang="en-US" altLang="ja-JP" sz="2400" dirty="0">
                <a:solidFill>
                  <a:srgbClr val="00B0F0"/>
                </a:solidFill>
              </a:rPr>
              <a:t>We do not intend to exclude warning sound by sound quality.</a:t>
            </a:r>
          </a:p>
          <a:p>
            <a:endParaRPr lang="en-US" altLang="ja-JP" sz="24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F122E1F-6431-401F-B439-D5ECD1020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200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55740"/>
            <a:ext cx="96547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dirty="0">
                <a:solidFill>
                  <a:srgbClr val="0070C0"/>
                </a:solidFill>
              </a:rPr>
              <a:t> Modification of </a:t>
            </a:r>
            <a:r>
              <a:rPr lang="en-US" altLang="ja-JP" sz="3000" dirty="0" err="1">
                <a:solidFill>
                  <a:srgbClr val="0070C0"/>
                </a:solidFill>
              </a:rPr>
              <a:t>ToR</a:t>
            </a:r>
            <a:endParaRPr kumimoji="1" lang="ja-JP" altLang="en-US" sz="30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2554" y="673176"/>
            <a:ext cx="883096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It was foreseen by Japan, Germany and Turkey to create an Informal Working Group (IWG) with Terms of Reference (</a:t>
            </a:r>
            <a:r>
              <a:rPr lang="en-US" altLang="ja-JP" sz="2400" dirty="0" err="1"/>
              <a:t>ToR</a:t>
            </a:r>
            <a:r>
              <a:rPr lang="en-US" altLang="ja-JP" sz="2400" dirty="0"/>
              <a:t>). But 66</a:t>
            </a:r>
            <a:r>
              <a:rPr lang="en-US" altLang="ja-JP" sz="2400" baseline="30000" dirty="0"/>
              <a:t>th</a:t>
            </a:r>
            <a:r>
              <a:rPr lang="en-US" altLang="ja-JP" sz="2400" dirty="0"/>
              <a:t> GRB decided that the task can be solved by a Task Force (TF). According to the Rules, no </a:t>
            </a:r>
            <a:r>
              <a:rPr lang="en-US" altLang="ja-JP" sz="2400" dirty="0" err="1"/>
              <a:t>ToR</a:t>
            </a:r>
            <a:r>
              <a:rPr lang="en-US" altLang="ja-JP" sz="2400" dirty="0"/>
              <a:t> are foreseen for a TF. This was the reason way the proposed </a:t>
            </a:r>
            <a:r>
              <a:rPr lang="en-US" altLang="ja-JP" sz="2400" dirty="0" err="1"/>
              <a:t>ToR</a:t>
            </a:r>
            <a:r>
              <a:rPr lang="en-US" altLang="ja-JP" sz="2400" dirty="0"/>
              <a:t> were not updated.</a:t>
            </a:r>
          </a:p>
          <a:p>
            <a:r>
              <a:rPr lang="en-US" altLang="ja-JP" sz="2400" dirty="0"/>
              <a:t>TF thinks it is important to have some kind of rules for operating the TF group and share these rules among GRB experts.</a:t>
            </a:r>
          </a:p>
          <a:p>
            <a:r>
              <a:rPr lang="en-US" altLang="ja-JP" sz="2400" dirty="0"/>
              <a:t>As a result of 3rd TF meeting, we modified following points:</a:t>
            </a:r>
          </a:p>
          <a:p>
            <a:r>
              <a:rPr lang="en-US" altLang="ja-JP" sz="2400" u="sng" dirty="0">
                <a:solidFill>
                  <a:srgbClr val="00B0F0"/>
                </a:solidFill>
              </a:rPr>
              <a:t>Name of the document</a:t>
            </a:r>
          </a:p>
          <a:p>
            <a:r>
              <a:rPr lang="en-US" altLang="ja-JP" sz="2400" dirty="0">
                <a:solidFill>
                  <a:srgbClr val="00B0F0"/>
                </a:solidFill>
              </a:rPr>
              <a:t>From “</a:t>
            </a:r>
            <a:r>
              <a:rPr lang="en-US" altLang="ja-JP" sz="2400" dirty="0" err="1">
                <a:solidFill>
                  <a:srgbClr val="00B0F0"/>
                </a:solidFill>
              </a:rPr>
              <a:t>ToR</a:t>
            </a:r>
            <a:r>
              <a:rPr lang="en-US" altLang="ja-JP" sz="2400" dirty="0">
                <a:solidFill>
                  <a:srgbClr val="00B0F0"/>
                </a:solidFill>
              </a:rPr>
              <a:t>” to “Guidelines”</a:t>
            </a:r>
          </a:p>
          <a:p>
            <a:r>
              <a:rPr lang="en-US" altLang="ja-JP" sz="2400" dirty="0"/>
              <a:t>Because TF isn’t required to submit TOR.</a:t>
            </a:r>
          </a:p>
          <a:p>
            <a:endParaRPr lang="en-US" altLang="ja-JP" sz="1400" dirty="0">
              <a:solidFill>
                <a:srgbClr val="00B0F0"/>
              </a:solidFill>
            </a:endParaRPr>
          </a:p>
          <a:p>
            <a:r>
              <a:rPr lang="en-US" altLang="ja-JP" sz="2400" u="sng" dirty="0">
                <a:solidFill>
                  <a:srgbClr val="00B0F0"/>
                </a:solidFill>
              </a:rPr>
              <a:t>Name of TF group</a:t>
            </a:r>
          </a:p>
          <a:p>
            <a:r>
              <a:rPr lang="en-US" altLang="ja-JP" sz="2400" dirty="0">
                <a:solidFill>
                  <a:srgbClr val="00B0F0"/>
                </a:solidFill>
              </a:rPr>
              <a:t>From “Task force on Reversing Alarm issues” to “Task force on Reverse Warning issues”</a:t>
            </a:r>
          </a:p>
          <a:p>
            <a:r>
              <a:rPr lang="en-US" altLang="ja-JP" sz="2400" dirty="0"/>
              <a:t>AS a response to the comment by Switzerland made at GRB #67.</a:t>
            </a:r>
          </a:p>
          <a:p>
            <a:endParaRPr lang="en-US" altLang="ja-JP" sz="2400" dirty="0">
              <a:solidFill>
                <a:srgbClr val="00B0F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ADBE44BD-A2BD-40F4-B131-5EE03C7DE266}"/>
              </a:ext>
            </a:extLst>
          </p:cNvPr>
          <p:cNvSpPr txBox="1"/>
          <p:nvPr/>
        </p:nvSpPr>
        <p:spPr>
          <a:xfrm>
            <a:off x="164638" y="1419233"/>
            <a:ext cx="4779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400" dirty="0"/>
              <a:t>1.</a:t>
            </a:r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1400" dirty="0"/>
          </a:p>
          <a:p>
            <a:r>
              <a:rPr lang="en-US" altLang="ja-JP" sz="2400" dirty="0"/>
              <a:t>2.</a:t>
            </a:r>
          </a:p>
          <a:p>
            <a:endParaRPr lang="en-US" altLang="ja-JP" sz="24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5AB71DE-6FC1-4ADB-AB91-9EF10DCE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235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55740"/>
            <a:ext cx="96547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dirty="0">
                <a:solidFill>
                  <a:srgbClr val="0070C0"/>
                </a:solidFill>
              </a:rPr>
              <a:t> Modification of </a:t>
            </a:r>
            <a:r>
              <a:rPr lang="en-US" altLang="ja-JP" sz="3000" dirty="0" err="1">
                <a:solidFill>
                  <a:srgbClr val="0070C0"/>
                </a:solidFill>
              </a:rPr>
              <a:t>ToR</a:t>
            </a:r>
            <a:r>
              <a:rPr lang="en-US" altLang="ja-JP" sz="3000" dirty="0">
                <a:solidFill>
                  <a:srgbClr val="0070C0"/>
                </a:solidFill>
              </a:rPr>
              <a:t>  - </a:t>
            </a:r>
            <a:r>
              <a:rPr lang="en-US" altLang="ja-JP" sz="3000" dirty="0" err="1">
                <a:solidFill>
                  <a:srgbClr val="0070C0"/>
                </a:solidFill>
              </a:rPr>
              <a:t>Con’t</a:t>
            </a:r>
            <a:endParaRPr kumimoji="1" lang="ja-JP" altLang="en-US" sz="30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2554" y="673176"/>
            <a:ext cx="88309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>
                <a:solidFill>
                  <a:srgbClr val="00B0F0"/>
                </a:solidFill>
              </a:rPr>
              <a:t>Timeline (submission of working document to GRB)</a:t>
            </a:r>
          </a:p>
          <a:p>
            <a:r>
              <a:rPr lang="en-US" altLang="ja-JP" sz="2400" dirty="0">
                <a:solidFill>
                  <a:srgbClr val="00B0F0"/>
                </a:solidFill>
              </a:rPr>
              <a:t>From “The 69th GRB (beginning of 2019)” to “the 71</a:t>
            </a:r>
            <a:r>
              <a:rPr lang="en-US" altLang="ja-JP" sz="2400" baseline="30000" dirty="0">
                <a:solidFill>
                  <a:srgbClr val="00B0F0"/>
                </a:solidFill>
              </a:rPr>
              <a:t>st</a:t>
            </a:r>
            <a:r>
              <a:rPr lang="en-US" altLang="ja-JP" sz="2400" dirty="0">
                <a:solidFill>
                  <a:srgbClr val="00B0F0"/>
                </a:solidFill>
              </a:rPr>
              <a:t>  GRB (beginning of 2020)”</a:t>
            </a:r>
          </a:p>
          <a:p>
            <a:r>
              <a:rPr lang="en-US" altLang="ja-JP" sz="2400" dirty="0"/>
              <a:t>This change has been made to be able to finalize the Draft on Reverse Warning Issues and take into consideration activities of VRU-</a:t>
            </a:r>
            <a:r>
              <a:rPr lang="en-US" altLang="ja-JP" sz="2400" dirty="0" err="1"/>
              <a:t>Proxi</a:t>
            </a:r>
            <a:r>
              <a:rPr lang="en-US" altLang="ja-JP" sz="2400" dirty="0"/>
              <a:t>.</a:t>
            </a:r>
          </a:p>
          <a:p>
            <a:endParaRPr lang="en-US" altLang="ja-JP" sz="2400" dirty="0">
              <a:solidFill>
                <a:srgbClr val="00B0F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ADBE44BD-A2BD-40F4-B131-5EE03C7DE266}"/>
              </a:ext>
            </a:extLst>
          </p:cNvPr>
          <p:cNvSpPr txBox="1"/>
          <p:nvPr/>
        </p:nvSpPr>
        <p:spPr>
          <a:xfrm>
            <a:off x="164638" y="643382"/>
            <a:ext cx="477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3.</a:t>
            </a:r>
          </a:p>
          <a:p>
            <a:endParaRPr lang="en-US" altLang="ja-JP" sz="24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8696C9A-D902-44BB-A920-C00F43A8C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928108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テーマ1" id="{34039A2A-3895-4949-B29D-8D448C160BB3}" vid="{F25AFA44-C9FE-45E3-B143-D19B2369275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2863</TotalTime>
  <Words>776</Words>
  <Application>Microsoft Office PowerPoint</Application>
  <PresentationFormat>A4 Paper (210x297 mm)</PresentationFormat>
  <Paragraphs>153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テーマ1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NTSEL</dc:creator>
  <cp:lastModifiedBy>Konstantin Glukhenkiy</cp:lastModifiedBy>
  <cp:revision>234</cp:revision>
  <cp:lastPrinted>2018-06-04T02:58:53Z</cp:lastPrinted>
  <dcterms:created xsi:type="dcterms:W3CDTF">2018-04-26T02:08:34Z</dcterms:created>
  <dcterms:modified xsi:type="dcterms:W3CDTF">2018-09-13T16:08:55Z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f2ec83-e677-438d-afb7-4c7c0dbc872b_Enabled">
    <vt:lpwstr>True</vt:lpwstr>
  </property>
  <property fmtid="{D5CDD505-2E9C-101B-9397-08002B2CF9AE}" pid="3" name="MSIP_Label_a7f2ec83-e677-438d-afb7-4c7c0dbc872b_SiteId">
    <vt:lpwstr>3bc062e4-ac9d-4c17-b4dd-3aad637ff1ac</vt:lpwstr>
  </property>
  <property fmtid="{D5CDD505-2E9C-101B-9397-08002B2CF9AE}" pid="4" name="MSIP_Label_a7f2ec83-e677-438d-afb7-4c7c0dbc872b_Ref">
    <vt:lpwstr>https://api.informationprotection.azure.com/api/3bc062e4-ac9d-4c17-b4dd-3aad637ff1ac</vt:lpwstr>
  </property>
  <property fmtid="{D5CDD505-2E9C-101B-9397-08002B2CF9AE}" pid="5" name="MSIP_Label_a7f2ec83-e677-438d-afb7-4c7c0dbc872b_Owner">
    <vt:lpwstr>manfred.klopotek@scania.com</vt:lpwstr>
  </property>
  <property fmtid="{D5CDD505-2E9C-101B-9397-08002B2CF9AE}" pid="6" name="MSIP_Label_a7f2ec83-e677-438d-afb7-4c7c0dbc872b_SetDate">
    <vt:lpwstr>2018-09-13T08:33:56.0330050+02:00</vt:lpwstr>
  </property>
  <property fmtid="{D5CDD505-2E9C-101B-9397-08002B2CF9AE}" pid="7" name="MSIP_Label_a7f2ec83-e677-438d-afb7-4c7c0dbc872b_Name">
    <vt:lpwstr>Internal</vt:lpwstr>
  </property>
  <property fmtid="{D5CDD505-2E9C-101B-9397-08002B2CF9AE}" pid="8" name="MSIP_Label_a7f2ec83-e677-438d-afb7-4c7c0dbc872b_Application">
    <vt:lpwstr>Microsoft Azure Information Protection</vt:lpwstr>
  </property>
  <property fmtid="{D5CDD505-2E9C-101B-9397-08002B2CF9AE}" pid="9" name="MSIP_Label_a7f2ec83-e677-438d-afb7-4c7c0dbc872b_Extended_MSFT_Method">
    <vt:lpwstr>Automatic</vt:lpwstr>
  </property>
  <property fmtid="{D5CDD505-2E9C-101B-9397-08002B2CF9AE}" pid="10" name="Sensitivity">
    <vt:lpwstr>Internal</vt:lpwstr>
  </property>
</Properties>
</file>