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3" r:id="rId2"/>
    <p:sldId id="256" r:id="rId3"/>
    <p:sldId id="334" r:id="rId4"/>
    <p:sldId id="309" r:id="rId5"/>
    <p:sldId id="335" r:id="rId6"/>
    <p:sldId id="258" r:id="rId7"/>
    <p:sldId id="307" r:id="rId8"/>
    <p:sldId id="261" r:id="rId9"/>
    <p:sldId id="263" r:id="rId10"/>
    <p:sldId id="343" r:id="rId11"/>
    <p:sldId id="336" r:id="rId12"/>
    <p:sldId id="292" r:id="rId13"/>
    <p:sldId id="267" r:id="rId14"/>
    <p:sldId id="339" r:id="rId15"/>
    <p:sldId id="271" r:id="rId16"/>
    <p:sldId id="328" r:id="rId17"/>
    <p:sldId id="323" r:id="rId18"/>
    <p:sldId id="324" r:id="rId19"/>
    <p:sldId id="325" r:id="rId20"/>
    <p:sldId id="326" r:id="rId21"/>
    <p:sldId id="327" r:id="rId22"/>
    <p:sldId id="342" r:id="rId23"/>
    <p:sldId id="341" r:id="rId24"/>
    <p:sldId id="273" r:id="rId25"/>
    <p:sldId id="337" r:id="rId26"/>
    <p:sldId id="285" r:id="rId27"/>
    <p:sldId id="291" r:id="rId28"/>
    <p:sldId id="259" r:id="rId29"/>
    <p:sldId id="260" r:id="rId30"/>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900"/>
    <a:srgbClr val="0000FF"/>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53" y="-82"/>
      </p:cViewPr>
      <p:guideLst>
        <p:guide orient="horz" pos="2160"/>
        <p:guide pos="2880"/>
        <p:guide pos="31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4E0C5A70-C5A3-4E57-8D9A-F2B055FC094E}" type="datetimeFigureOut">
              <a:rPr lang="it-IT" smtClean="0"/>
              <a:pPr/>
              <a:t>12/09/2018</a:t>
            </a:fld>
            <a:endParaRPr lang="it-IT"/>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AC9E4B3-8DE0-4222-B536-D68F42374058}" type="slidenum">
              <a:rPr lang="it-IT" smtClean="0"/>
              <a:pPr/>
              <a:t>‹#›</a:t>
            </a:fld>
            <a:endParaRPr lang="it-IT"/>
          </a:p>
        </p:txBody>
      </p:sp>
    </p:spTree>
    <p:extLst>
      <p:ext uri="{BB962C8B-B14F-4D97-AF65-F5344CB8AC3E}">
        <p14:creationId xmlns:p14="http://schemas.microsoft.com/office/powerpoint/2010/main" val="387916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charset="0"/>
                <a:cs typeface="Arial" charset="0"/>
              </a:defRPr>
            </a:lvl1pPr>
            <a:lvl2pPr marL="742950" indent="-285750" defTabSz="908050" eaLnBrk="0" hangingPunct="0">
              <a:defRPr>
                <a:solidFill>
                  <a:schemeClr val="tx1"/>
                </a:solidFill>
                <a:latin typeface="Arial" charset="0"/>
                <a:cs typeface="Arial" charset="0"/>
              </a:defRPr>
            </a:lvl2pPr>
            <a:lvl3pPr marL="1143000" indent="-228600" defTabSz="908050" eaLnBrk="0" hangingPunct="0">
              <a:defRPr>
                <a:solidFill>
                  <a:schemeClr val="tx1"/>
                </a:solidFill>
                <a:latin typeface="Arial" charset="0"/>
                <a:cs typeface="Arial" charset="0"/>
              </a:defRPr>
            </a:lvl3pPr>
            <a:lvl4pPr marL="1600200" indent="-228600" defTabSz="908050" eaLnBrk="0" hangingPunct="0">
              <a:defRPr>
                <a:solidFill>
                  <a:schemeClr val="tx1"/>
                </a:solidFill>
                <a:latin typeface="Arial" charset="0"/>
                <a:cs typeface="Arial" charset="0"/>
              </a:defRPr>
            </a:lvl4pPr>
            <a:lvl5pPr marL="2057400" indent="-228600" defTabSz="908050" eaLnBrk="0" hangingPunct="0">
              <a:defRPr>
                <a:solidFill>
                  <a:schemeClr val="tx1"/>
                </a:solidFill>
                <a:latin typeface="Arial" charset="0"/>
                <a:cs typeface="Arial" charset="0"/>
              </a:defRPr>
            </a:lvl5pPr>
            <a:lvl6pPr marL="2514600" indent="-228600" defTabSz="908050" eaLnBrk="0" fontAlgn="base" hangingPunct="0">
              <a:spcBef>
                <a:spcPct val="0"/>
              </a:spcBef>
              <a:spcAft>
                <a:spcPct val="0"/>
              </a:spcAft>
              <a:defRPr>
                <a:solidFill>
                  <a:schemeClr val="tx1"/>
                </a:solidFill>
                <a:latin typeface="Arial" charset="0"/>
                <a:cs typeface="Arial" charset="0"/>
              </a:defRPr>
            </a:lvl6pPr>
            <a:lvl7pPr marL="2971800" indent="-228600" defTabSz="908050" eaLnBrk="0" fontAlgn="base" hangingPunct="0">
              <a:spcBef>
                <a:spcPct val="0"/>
              </a:spcBef>
              <a:spcAft>
                <a:spcPct val="0"/>
              </a:spcAft>
              <a:defRPr>
                <a:solidFill>
                  <a:schemeClr val="tx1"/>
                </a:solidFill>
                <a:latin typeface="Arial" charset="0"/>
                <a:cs typeface="Arial" charset="0"/>
              </a:defRPr>
            </a:lvl7pPr>
            <a:lvl8pPr marL="3429000" indent="-228600" defTabSz="908050" eaLnBrk="0" fontAlgn="base" hangingPunct="0">
              <a:spcBef>
                <a:spcPct val="0"/>
              </a:spcBef>
              <a:spcAft>
                <a:spcPct val="0"/>
              </a:spcAft>
              <a:defRPr>
                <a:solidFill>
                  <a:schemeClr val="tx1"/>
                </a:solidFill>
                <a:latin typeface="Arial" charset="0"/>
                <a:cs typeface="Arial" charset="0"/>
              </a:defRPr>
            </a:lvl8pPr>
            <a:lvl9pPr marL="3886200" indent="-228600" defTabSz="908050" eaLnBrk="0" fontAlgn="base" hangingPunct="0">
              <a:spcBef>
                <a:spcPct val="0"/>
              </a:spcBef>
              <a:spcAft>
                <a:spcPct val="0"/>
              </a:spcAft>
              <a:defRPr>
                <a:solidFill>
                  <a:schemeClr val="tx1"/>
                </a:solidFill>
                <a:latin typeface="Arial" charset="0"/>
                <a:cs typeface="Arial" charset="0"/>
              </a:defRPr>
            </a:lvl9pPr>
          </a:lstStyle>
          <a:p>
            <a:pPr eaLnBrk="1" hangingPunct="1"/>
            <a:fld id="{CC424718-40A6-433A-8AC2-B07FA8E72469}" type="slidenum">
              <a:rPr lang="fr-FR" smtClean="0"/>
              <a:pPr eaLnBrk="1" hangingPunct="1"/>
              <a:t>19</a:t>
            </a:fld>
            <a:endParaRPr lang="fr-FR" dirty="0"/>
          </a:p>
        </p:txBody>
      </p:sp>
      <p:sp>
        <p:nvSpPr>
          <p:cNvPr id="8195" name="Rectangle 2"/>
          <p:cNvSpPr>
            <a:spLocks noGrp="1" noRot="1" noChangeAspect="1" noChangeArrowheads="1" noTextEdit="1"/>
          </p:cNvSpPr>
          <p:nvPr>
            <p:ph type="sldImg"/>
          </p:nvPr>
        </p:nvSpPr>
        <p:spPr>
          <a:xfrm>
            <a:off x="712788" y="746125"/>
            <a:ext cx="5383212" cy="3727450"/>
          </a:xfrm>
          <a:ln/>
        </p:spPr>
      </p:sp>
      <p:sp>
        <p:nvSpPr>
          <p:cNvPr id="8196" name="Rectangle 3"/>
          <p:cNvSpPr>
            <a:spLocks noGrp="1" noChangeArrowheads="1"/>
          </p:cNvSpPr>
          <p:nvPr>
            <p:ph type="body" idx="1"/>
          </p:nvPr>
        </p:nvSpPr>
        <p:spPr>
          <a:xfrm>
            <a:off x="907625" y="4721663"/>
            <a:ext cx="4993543" cy="4473655"/>
          </a:xfrm>
          <a:noFill/>
        </p:spPr>
        <p:txBody>
          <a:bodyPr/>
          <a:lstStyle/>
          <a:p>
            <a:pPr eaLnBrk="1" hangingPunct="1"/>
            <a:endParaRPr lang="fr-FR" dirty="0">
              <a:latin typeface="Arial" charset="0"/>
              <a:cs typeface="Arial" charset="0"/>
            </a:endParaRPr>
          </a:p>
        </p:txBody>
      </p:sp>
    </p:spTree>
    <p:extLst>
      <p:ext uri="{BB962C8B-B14F-4D97-AF65-F5344CB8AC3E}">
        <p14:creationId xmlns:p14="http://schemas.microsoft.com/office/powerpoint/2010/main" val="382197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AC9E4B3-8DE0-4222-B536-D68F42374058}" type="slidenum">
              <a:rPr lang="it-IT" smtClean="0"/>
              <a:pPr/>
              <a:t>26</a:t>
            </a:fld>
            <a:endParaRPr lang="it-IT"/>
          </a:p>
        </p:txBody>
      </p:sp>
    </p:spTree>
    <p:extLst>
      <p:ext uri="{BB962C8B-B14F-4D97-AF65-F5344CB8AC3E}">
        <p14:creationId xmlns:p14="http://schemas.microsoft.com/office/powerpoint/2010/main" val="2175777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AD66DF-1C82-45A6-AC7C-5BAB5E73BBDA}"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3" name="Picture 3" descr="C:\Users\Assema\ISFSC\Stage\Etrma.org\logoETRMA.png"/>
          <p:cNvPicPr>
            <a:picLocks noChangeAspect="1" noChangeArrowheads="1"/>
          </p:cNvPicPr>
          <p:nvPr userDrawn="1"/>
        </p:nvPicPr>
        <p:blipFill>
          <a:blip r:embed="rId2" cstate="print"/>
          <a:srcRect/>
          <a:stretch>
            <a:fillRect/>
          </a:stretch>
        </p:blipFill>
        <p:spPr bwMode="auto">
          <a:xfrm>
            <a:off x="9245601" y="11308"/>
            <a:ext cx="632336" cy="674493"/>
          </a:xfrm>
          <a:prstGeom prst="rect">
            <a:avLst/>
          </a:prstGeom>
          <a:solidFill>
            <a:schemeClr val="bg1"/>
          </a:solidFill>
        </p:spPr>
      </p:pic>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9231"/>
          <a:stretch/>
        </p:blipFill>
        <p:spPr bwMode="auto">
          <a:xfrm>
            <a:off x="8472451" y="0"/>
            <a:ext cx="773150" cy="69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CAE5D-6D6B-496D-9290-770FC2A407B1}" type="datetime1">
              <a:rPr lang="en-US" smtClean="0"/>
              <a:pPr/>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0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81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29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90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C8A1B-8088-41F8-B1CB-D7568D07B851}" type="datetime1">
              <a:rPr lang="en-US" smtClean="0"/>
              <a:pPr/>
              <a:t>9/12/2018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3"/>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9231"/>
          <a:stretch/>
        </p:blipFill>
        <p:spPr bwMode="auto">
          <a:xfrm>
            <a:off x="8991600" y="76200"/>
            <a:ext cx="773150" cy="69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9" r:id="rId5"/>
    <p:sldLayoutId id="2147483660" r:id="rId6"/>
    <p:sldLayoutId id="2147483661" r:id="rId7"/>
    <p:sldLayoutId id="2147483662"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9"/>
          <p:cNvSpPr>
            <a:spLocks noChangeArrowheads="1"/>
          </p:cNvSpPr>
          <p:nvPr/>
        </p:nvSpPr>
        <p:spPr bwMode="auto">
          <a:xfrm rot="10800000">
            <a:off x="0" y="4495799"/>
            <a:ext cx="9906000" cy="2438400"/>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
        <p:nvSpPr>
          <p:cNvPr id="2" name="TextBox 1"/>
          <p:cNvSpPr txBox="1"/>
          <p:nvPr/>
        </p:nvSpPr>
        <p:spPr>
          <a:xfrm>
            <a:off x="609600" y="1143000"/>
            <a:ext cx="8763000" cy="5509200"/>
          </a:xfrm>
          <a:prstGeom prst="rect">
            <a:avLst/>
          </a:prstGeom>
          <a:noFill/>
        </p:spPr>
        <p:txBody>
          <a:bodyPr wrap="square" rtlCol="0">
            <a:spAutoFit/>
          </a:bodyPr>
          <a:lstStyle/>
          <a:p>
            <a:pPr algn="ctr"/>
            <a:r>
              <a:rPr lang="en-US" sz="3200" b="1" dirty="0"/>
              <a:t>WET GRIP TEST METHOD IMPROVEMENT for Passenger Car </a:t>
            </a:r>
            <a:r>
              <a:rPr lang="en-US" sz="3200" b="1" dirty="0" err="1"/>
              <a:t>Tyres</a:t>
            </a:r>
            <a:r>
              <a:rPr lang="en-US" sz="3200" b="1" dirty="0"/>
              <a:t> (C1)  </a:t>
            </a:r>
            <a:br>
              <a:rPr lang="en-US" sz="3200" b="1" dirty="0"/>
            </a:br>
            <a:endParaRPr lang="en-US" sz="3200" b="1" dirty="0"/>
          </a:p>
          <a:p>
            <a:pPr algn="ctr"/>
            <a:r>
              <a:rPr lang="en-US" sz="2800" b="1" dirty="0"/>
              <a:t>Overview of </a:t>
            </a:r>
            <a:r>
              <a:rPr lang="en-US" sz="2800" b="1" dirty="0" err="1"/>
              <a:t>Tyre</a:t>
            </a:r>
            <a:r>
              <a:rPr lang="en-US" sz="2800" b="1" dirty="0"/>
              <a:t> Industry / ISO activities</a:t>
            </a:r>
          </a:p>
          <a:p>
            <a:pPr algn="ctr"/>
            <a:endParaRPr lang="en-US" sz="2800" b="1" dirty="0"/>
          </a:p>
          <a:p>
            <a:pPr algn="ctr"/>
            <a:endParaRPr lang="en-US" sz="3200" b="1" dirty="0"/>
          </a:p>
          <a:p>
            <a:pPr algn="ctr"/>
            <a:endParaRPr lang="en-US" sz="3200" b="1" dirty="0"/>
          </a:p>
          <a:p>
            <a:pPr algn="ctr"/>
            <a:endParaRPr lang="en-US" sz="3200" b="1" dirty="0"/>
          </a:p>
          <a:p>
            <a:pPr algn="ctr"/>
            <a:r>
              <a:rPr lang="en-US" sz="3200" b="1" dirty="0">
                <a:solidFill>
                  <a:schemeClr val="bg1"/>
                </a:solidFill>
              </a:rPr>
              <a:t>GRBP 68</a:t>
            </a:r>
            <a:r>
              <a:rPr lang="en-US" sz="3200" b="1" baseline="30000" dirty="0">
                <a:solidFill>
                  <a:schemeClr val="bg1"/>
                </a:solidFill>
              </a:rPr>
              <a:t>th</a:t>
            </a:r>
            <a:r>
              <a:rPr lang="en-US" sz="3200" b="1" dirty="0">
                <a:solidFill>
                  <a:schemeClr val="bg1"/>
                </a:solidFill>
              </a:rPr>
              <a:t> session</a:t>
            </a:r>
          </a:p>
          <a:p>
            <a:pPr algn="ctr"/>
            <a:endParaRPr lang="en-US" sz="2400" b="1" dirty="0">
              <a:solidFill>
                <a:schemeClr val="bg1"/>
              </a:solidFill>
            </a:endParaRPr>
          </a:p>
          <a:p>
            <a:pPr algn="ctr"/>
            <a:r>
              <a:rPr lang="en-US" sz="2400" b="1" dirty="0">
                <a:solidFill>
                  <a:schemeClr val="bg1"/>
                </a:solidFill>
              </a:rPr>
              <a:t>Geneva</a:t>
            </a:r>
            <a:br>
              <a:rPr lang="en-US" sz="2400" b="1" dirty="0">
                <a:solidFill>
                  <a:schemeClr val="bg1"/>
                </a:solidFill>
              </a:rPr>
            </a:br>
            <a:r>
              <a:rPr lang="en-US" sz="2400" b="1" dirty="0">
                <a:solidFill>
                  <a:schemeClr val="bg1"/>
                </a:solidFill>
              </a:rPr>
              <a:t>September 12-14</a:t>
            </a:r>
            <a:r>
              <a:rPr lang="en-US" sz="2400" b="1" baseline="30000" dirty="0">
                <a:solidFill>
                  <a:schemeClr val="bg1"/>
                </a:solidFill>
              </a:rPr>
              <a:t>th</a:t>
            </a:r>
            <a:r>
              <a:rPr lang="en-US" sz="2400" b="1" dirty="0">
                <a:solidFill>
                  <a:schemeClr val="bg1"/>
                </a:solidFill>
              </a:rPr>
              <a:t>, 2018</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Rectangle 13"/>
          <p:cNvSpPr>
            <a:spLocks noChangeArrowheads="1"/>
          </p:cNvSpPr>
          <p:nvPr/>
        </p:nvSpPr>
        <p:spPr bwMode="auto">
          <a:xfrm>
            <a:off x="609600" y="278606"/>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TT" altLang="zh-CN" sz="1200" dirty="0"/>
              <a:t>Transmitted by the expert from </a:t>
            </a:r>
            <a:r>
              <a:rPr lang="en-TT" altLang="zh-CN" sz="1200" dirty="0" smtClean="0"/>
              <a:t>ETRTO</a:t>
            </a:r>
            <a:endParaRPr lang="en-US" altLang="zh-CN" sz="1200" dirty="0"/>
          </a:p>
        </p:txBody>
      </p:sp>
      <p:sp>
        <p:nvSpPr>
          <p:cNvPr id="7" name="Rectangle 13"/>
          <p:cNvSpPr>
            <a:spLocks noChangeArrowheads="1"/>
          </p:cNvSpPr>
          <p:nvPr/>
        </p:nvSpPr>
        <p:spPr bwMode="auto">
          <a:xfrm>
            <a:off x="6019800" y="93661"/>
            <a:ext cx="2592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TT" altLang="zh-CN" sz="1200" dirty="0"/>
              <a:t>Informal document </a:t>
            </a:r>
            <a:r>
              <a:rPr lang="en-TT" altLang="zh-CN" sz="1200" dirty="0" smtClean="0"/>
              <a:t>GRB-68-15</a:t>
            </a:r>
            <a:endParaRPr lang="en-US" altLang="zh-CN" sz="1200" dirty="0"/>
          </a:p>
          <a:p>
            <a:pPr eaLnBrk="1" hangingPunct="1"/>
            <a:r>
              <a:rPr lang="en-TT" altLang="zh-CN" sz="1200" dirty="0"/>
              <a:t>(68</a:t>
            </a:r>
            <a:r>
              <a:rPr lang="en-TT" altLang="zh-CN" sz="1200" baseline="30000" dirty="0"/>
              <a:t>th</a:t>
            </a:r>
            <a:r>
              <a:rPr lang="en-TT" altLang="zh-CN" sz="1200" dirty="0"/>
              <a:t> GRB, 12-14 </a:t>
            </a:r>
            <a:r>
              <a:rPr lang="en-US" altLang="zh-CN" sz="1200" dirty="0"/>
              <a:t>September </a:t>
            </a:r>
            <a:r>
              <a:rPr lang="en-TT" altLang="zh-CN" sz="1200" dirty="0"/>
              <a:t>2018,</a:t>
            </a:r>
          </a:p>
          <a:p>
            <a:pPr eaLnBrk="1" hangingPunct="1"/>
            <a:r>
              <a:rPr lang="en-TT" altLang="zh-CN" sz="1200" dirty="0"/>
              <a:t> agenda </a:t>
            </a:r>
            <a:r>
              <a:rPr lang="en-TT" altLang="zh-CN" sz="1200" dirty="0" smtClean="0"/>
              <a:t>item </a:t>
            </a:r>
            <a:r>
              <a:rPr lang="en-TT" altLang="zh-CN" sz="1200" dirty="0" smtClean="0"/>
              <a:t>6)</a:t>
            </a:r>
            <a:r>
              <a:rPr lang="en-US" altLang="zh-CN" sz="1200" dirty="0" smtClean="0"/>
              <a:t> </a:t>
            </a:r>
            <a:endParaRPr lang="en-US" altLang="zh-CN" sz="1200" dirty="0"/>
          </a:p>
        </p:txBody>
      </p:sp>
    </p:spTree>
    <p:extLst>
      <p:ext uri="{BB962C8B-B14F-4D97-AF65-F5344CB8AC3E}">
        <p14:creationId xmlns:p14="http://schemas.microsoft.com/office/powerpoint/2010/main" val="37821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Rectangle 2"/>
          <p:cNvSpPr/>
          <p:nvPr/>
        </p:nvSpPr>
        <p:spPr>
          <a:xfrm>
            <a:off x="609601" y="1524000"/>
            <a:ext cx="8610600" cy="1600438"/>
          </a:xfrm>
          <a:prstGeom prst="rect">
            <a:avLst/>
          </a:prstGeom>
        </p:spPr>
        <p:txBody>
          <a:bodyPr wrap="square">
            <a:spAutoFit/>
          </a:bodyPr>
          <a:lstStyle/>
          <a:p>
            <a:r>
              <a:rPr lang="en-US" sz="1400" b="1" i="1" dirty="0"/>
              <a:t>8.4 Improvement of test standards and conditions </a:t>
            </a:r>
            <a:endParaRPr lang="en-US" sz="1400" dirty="0"/>
          </a:p>
          <a:p>
            <a:r>
              <a:rPr lang="en-US" sz="1400" i="1" dirty="0"/>
              <a:t>Several sources, including independent consumer organizations, indicate that there is incoherence between the </a:t>
            </a:r>
            <a:r>
              <a:rPr lang="en-US" sz="1400" i="1" dirty="0" err="1"/>
              <a:t>labelled</a:t>
            </a:r>
            <a:r>
              <a:rPr lang="en-US" sz="1400" i="1" dirty="0"/>
              <a:t> performance and the measured performance of a tyre. Tests performed by Member States Authorities (“MSAs”) confirm the </a:t>
            </a:r>
            <a:r>
              <a:rPr lang="en-US" sz="1400" i="1" u="sng" dirty="0">
                <a:solidFill>
                  <a:srgbClr val="C00000"/>
                </a:solidFill>
              </a:rPr>
              <a:t>lack of reproducibility</a:t>
            </a:r>
            <a:r>
              <a:rPr lang="en-US" sz="1400" i="1" dirty="0"/>
              <a:t> of the tests, hinted by third parties. This also implies that in disputes, MSAs might have difficulties to prove incorrect </a:t>
            </a:r>
            <a:r>
              <a:rPr lang="en-US" sz="1400" i="1" dirty="0" err="1"/>
              <a:t>labelling</a:t>
            </a:r>
            <a:r>
              <a:rPr lang="en-US" sz="1400" i="1" dirty="0"/>
              <a:t> due to the </a:t>
            </a:r>
            <a:r>
              <a:rPr lang="en-US" sz="1400" b="1" i="1" dirty="0">
                <a:solidFill>
                  <a:srgbClr val="C00000"/>
                </a:solidFill>
              </a:rPr>
              <a:t>low reproducibility </a:t>
            </a:r>
            <a:r>
              <a:rPr lang="en-US" sz="1400" i="1" dirty="0"/>
              <a:t>of results.</a:t>
            </a:r>
            <a:endParaRPr lang="en-US" sz="1400" dirty="0"/>
          </a:p>
          <a:p>
            <a:r>
              <a:rPr lang="en-US" sz="1400" i="1" dirty="0"/>
              <a:t>According to MSAs, a </a:t>
            </a:r>
            <a:r>
              <a:rPr lang="en-US" sz="1400" i="1" u="sng" dirty="0"/>
              <a:t>large part of this problem is due to different conditions for the tests</a:t>
            </a:r>
            <a:r>
              <a:rPr lang="en-US" sz="1400" i="1" dirty="0"/>
              <a:t/>
            </a:r>
            <a:br>
              <a:rPr lang="en-US" sz="1400" i="1" dirty="0"/>
            </a:br>
            <a:r>
              <a:rPr lang="en-US" sz="1400" i="1" dirty="0"/>
              <a:t> […] Especially the braking test on wet surface for measuring wet grip gives rise to large differences in test results. </a:t>
            </a:r>
            <a:endParaRPr lang="en-US" sz="1400" dirty="0"/>
          </a:p>
        </p:txBody>
      </p:sp>
      <p:sp>
        <p:nvSpPr>
          <p:cNvPr id="4" name="Rectangle 3"/>
          <p:cNvSpPr/>
          <p:nvPr/>
        </p:nvSpPr>
        <p:spPr>
          <a:xfrm>
            <a:off x="132719" y="762000"/>
            <a:ext cx="9198525" cy="646331"/>
          </a:xfrm>
          <a:prstGeom prst="rect">
            <a:avLst/>
          </a:prstGeom>
        </p:spPr>
        <p:txBody>
          <a:bodyPr wrap="square">
            <a:spAutoFit/>
          </a:bodyPr>
          <a:lstStyle/>
          <a:p>
            <a:r>
              <a:rPr lang="en-US" dirty="0"/>
              <a:t>This problem was identified in the </a:t>
            </a:r>
            <a:r>
              <a:rPr lang="en-US" b="1" i="1" dirty="0"/>
              <a:t>Final Report on the Review study on the Regulation (EC) No 1222/2009 on the labelling of </a:t>
            </a:r>
            <a:r>
              <a:rPr lang="en-US" b="1" i="1" dirty="0" err="1"/>
              <a:t>tyres</a:t>
            </a:r>
            <a:r>
              <a:rPr lang="en-US" b="1" i="1" dirty="0"/>
              <a:t> (March 2016):</a:t>
            </a:r>
            <a:endParaRPr lang="en-US" b="1" i="1" dirty="0">
              <a:solidFill>
                <a:srgbClr val="0000FF"/>
              </a:solidFill>
            </a:endParaRPr>
          </a:p>
        </p:txBody>
      </p:sp>
      <p:sp>
        <p:nvSpPr>
          <p:cNvPr id="5" name="Rectangle 4"/>
          <p:cNvSpPr/>
          <p:nvPr/>
        </p:nvSpPr>
        <p:spPr>
          <a:xfrm>
            <a:off x="1828800" y="57090"/>
            <a:ext cx="5643404" cy="400110"/>
          </a:xfrm>
          <a:prstGeom prst="rect">
            <a:avLst/>
          </a:prstGeom>
        </p:spPr>
        <p:txBody>
          <a:bodyPr wrap="none">
            <a:spAutoFit/>
          </a:bodyPr>
          <a:lstStyle/>
          <a:p>
            <a:r>
              <a:rPr lang="en-US" sz="2000" b="1" dirty="0"/>
              <a:t>REPRODUCIBILITY OF THE CURRENT WET GRIP TEST</a:t>
            </a:r>
          </a:p>
        </p:txBody>
      </p:sp>
      <p:sp>
        <p:nvSpPr>
          <p:cNvPr id="6" name="Rectangle 5"/>
          <p:cNvSpPr/>
          <p:nvPr/>
        </p:nvSpPr>
        <p:spPr>
          <a:xfrm>
            <a:off x="44451" y="3733800"/>
            <a:ext cx="9740900" cy="923330"/>
          </a:xfrm>
          <a:prstGeom prst="rect">
            <a:avLst/>
          </a:prstGeom>
        </p:spPr>
        <p:txBody>
          <a:bodyPr wrap="square">
            <a:spAutoFit/>
          </a:bodyPr>
          <a:lstStyle/>
          <a:p>
            <a:r>
              <a:rPr lang="en-US" dirty="0"/>
              <a:t>Following the experience accumulated after the implementation of EU label Reg. 1222, </a:t>
            </a:r>
            <a:r>
              <a:rPr lang="en-US" b="1" dirty="0">
                <a:solidFill>
                  <a:srgbClr val="0066FF"/>
                </a:solidFill>
              </a:rPr>
              <a:t>Tyre Industry progressively recognized the problem and indicated opportunities for improvements </a:t>
            </a:r>
            <a:r>
              <a:rPr lang="en-US" dirty="0"/>
              <a:t>in the same Review Study</a:t>
            </a:r>
          </a:p>
        </p:txBody>
      </p:sp>
      <p:sp>
        <p:nvSpPr>
          <p:cNvPr id="7" name="Rectangle 6"/>
          <p:cNvSpPr/>
          <p:nvPr/>
        </p:nvSpPr>
        <p:spPr>
          <a:xfrm>
            <a:off x="738186" y="4800600"/>
            <a:ext cx="8574007" cy="1815882"/>
          </a:xfrm>
          <a:prstGeom prst="rect">
            <a:avLst/>
          </a:prstGeom>
        </p:spPr>
        <p:txBody>
          <a:bodyPr wrap="square">
            <a:spAutoFit/>
          </a:bodyPr>
          <a:lstStyle/>
          <a:p>
            <a:r>
              <a:rPr lang="en-US" sz="1400" b="1" i="1" dirty="0"/>
              <a:t>8.4.1 Wet grip test standard </a:t>
            </a:r>
            <a:endParaRPr lang="en-US" sz="1400" dirty="0"/>
          </a:p>
          <a:p>
            <a:r>
              <a:rPr lang="en-US" sz="1400" b="1" i="1" dirty="0"/>
              <a:t>The experience accumulated so far by the Industry and by the MSAs on wet grip test standards is indicating an </a:t>
            </a:r>
            <a:r>
              <a:rPr lang="en-US" sz="1400" b="1" i="1" u="sng" dirty="0"/>
              <a:t>opportunity for developing further improvements on the accuracy of the test method.</a:t>
            </a:r>
            <a:r>
              <a:rPr lang="en-US" sz="1400" b="1" i="1" dirty="0"/>
              <a:t> </a:t>
            </a:r>
          </a:p>
          <a:p>
            <a:r>
              <a:rPr lang="en-US" sz="1400" i="1" dirty="0"/>
              <a:t>[…]</a:t>
            </a:r>
            <a:endParaRPr lang="en-US" sz="1400" dirty="0"/>
          </a:p>
          <a:p>
            <a:r>
              <a:rPr lang="en-US" sz="1400" i="1" dirty="0"/>
              <a:t>Due to the </a:t>
            </a:r>
            <a:r>
              <a:rPr lang="en-US" sz="1400" i="1" u="sng" dirty="0"/>
              <a:t>wide intervals of allowed test conditions</a:t>
            </a:r>
            <a:r>
              <a:rPr lang="en-US" sz="1400" i="1" dirty="0"/>
              <a:t>, a number of </a:t>
            </a:r>
            <a:r>
              <a:rPr lang="en-US" sz="1400" i="1" u="sng" dirty="0"/>
              <a:t>correction factors </a:t>
            </a:r>
            <a:r>
              <a:rPr lang="en-US" sz="1400" i="1" dirty="0"/>
              <a:t>were adopted for calculating the wet grip. Examples of this are the correction factors for the surface friction coefficient (‘b’ = μ/grip) and temperature (‘a’) that are </a:t>
            </a:r>
            <a:r>
              <a:rPr lang="en-US" sz="1400" i="1" u="sng" dirty="0"/>
              <a:t>not working as intended </a:t>
            </a:r>
            <a:r>
              <a:rPr lang="en-US" sz="1400" i="1" dirty="0"/>
              <a:t>and have a large influence on the result. Hence, there is a large difference in results if a tyre is tested at different conditions and correction factors are used to make results comparable.</a:t>
            </a:r>
            <a:endParaRPr lang="en-US" sz="1400" dirty="0"/>
          </a:p>
        </p:txBody>
      </p:sp>
    </p:spTree>
    <p:extLst>
      <p:ext uri="{BB962C8B-B14F-4D97-AF65-F5344CB8AC3E}">
        <p14:creationId xmlns:p14="http://schemas.microsoft.com/office/powerpoint/2010/main" val="216553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9245600" cy="3170099"/>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bg1">
                    <a:lumMod val="95000"/>
                  </a:schemeClr>
                </a:solidFill>
              </a:rPr>
              <a:t>CURRENT REGULATORY FRAMEWORK</a:t>
            </a:r>
          </a:p>
          <a:p>
            <a:pPr marL="342900" indent="-342900">
              <a:buFont typeface="Arial" panose="020B0604020202020204" pitchFamily="34" charset="0"/>
              <a:buChar char="•"/>
            </a:pPr>
            <a:endParaRPr lang="en-US" sz="2000" b="1" dirty="0">
              <a:solidFill>
                <a:schemeClr val="bg1">
                  <a:lumMod val="95000"/>
                </a:schemeClr>
              </a:solidFill>
            </a:endParaRPr>
          </a:p>
          <a:p>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CURRENT WET GRIP PROCEDURE - TECHNICAL PRINCIPLES</a:t>
            </a:r>
          </a:p>
          <a:p>
            <a:endParaRPr lang="en-US" sz="2000" b="1" dirty="0"/>
          </a:p>
          <a:p>
            <a:endParaRPr lang="en-US" sz="2000" b="1" dirty="0"/>
          </a:p>
          <a:p>
            <a:pPr marL="342900" indent="-342900">
              <a:buFont typeface="Arial" panose="020B0604020202020204" pitchFamily="34" charset="0"/>
              <a:buChar char="•"/>
            </a:pPr>
            <a:r>
              <a:rPr lang="en-US" sz="2000" b="1" dirty="0"/>
              <a:t>ISO ACTIVITIES - TECHNICAL DIRECTIONS</a:t>
            </a:r>
          </a:p>
          <a:p>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solidFill>
                  <a:schemeClr val="bg1">
                    <a:lumMod val="95000"/>
                  </a:schemeClr>
                </a:solidFill>
              </a:rPr>
              <a:t>TIMELINE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Organigramme : Document 9"/>
          <p:cNvSpPr>
            <a:spLocks noChangeArrowheads="1"/>
          </p:cNvSpPr>
          <p:nvPr/>
        </p:nvSpPr>
        <p:spPr bwMode="auto">
          <a:xfrm rot="10800000">
            <a:off x="0" y="5714999"/>
            <a:ext cx="9906000" cy="1219197"/>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289063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8" name="TextBox 7"/>
          <p:cNvSpPr txBox="1"/>
          <p:nvPr/>
        </p:nvSpPr>
        <p:spPr>
          <a:xfrm>
            <a:off x="0" y="3436204"/>
            <a:ext cx="9906000" cy="2308324"/>
          </a:xfrm>
          <a:prstGeom prst="rect">
            <a:avLst/>
          </a:prstGeom>
          <a:noFill/>
        </p:spPr>
        <p:txBody>
          <a:bodyPr wrap="square" rtlCol="0">
            <a:spAutoFit/>
          </a:bodyPr>
          <a:lstStyle/>
          <a:p>
            <a:r>
              <a:rPr lang="en-US" i="1" dirty="0"/>
              <a:t>By priority</a:t>
            </a:r>
          </a:p>
          <a:p>
            <a:endParaRPr lang="en-US" b="1" dirty="0">
              <a:solidFill>
                <a:srgbClr val="0066FF"/>
              </a:solidFill>
            </a:endParaRPr>
          </a:p>
          <a:p>
            <a:r>
              <a:rPr lang="en-US" b="1" dirty="0">
                <a:solidFill>
                  <a:srgbClr val="0000FF"/>
                </a:solidFill>
              </a:rPr>
              <a:t>1. Improve the reproducibility </a:t>
            </a:r>
            <a:r>
              <a:rPr lang="en-US" dirty="0"/>
              <a:t>of the current ISO,</a:t>
            </a:r>
          </a:p>
          <a:p>
            <a:pPr marL="285750" indent="-285750">
              <a:buFontTx/>
              <a:buChar char="-"/>
            </a:pPr>
            <a:endParaRPr lang="en-US" b="1" dirty="0">
              <a:solidFill>
                <a:srgbClr val="0000FF"/>
              </a:solidFill>
            </a:endParaRPr>
          </a:p>
          <a:p>
            <a:r>
              <a:rPr lang="en-US" b="1" dirty="0">
                <a:solidFill>
                  <a:srgbClr val="0000FF"/>
                </a:solidFill>
              </a:rPr>
              <a:t>2. Try to keep on average similar wet grip indexes values and ratings as current test procedure</a:t>
            </a:r>
            <a:r>
              <a:rPr lang="en-US" dirty="0">
                <a:solidFill>
                  <a:srgbClr val="0000FF"/>
                </a:solidFill>
              </a:rPr>
              <a:t> </a:t>
            </a:r>
            <a:r>
              <a:rPr lang="en-US" dirty="0"/>
              <a:t>(minimize gaps with the current worldwide regulations)</a:t>
            </a:r>
          </a:p>
          <a:p>
            <a:endParaRPr lang="en-US" dirty="0"/>
          </a:p>
          <a:p>
            <a:r>
              <a:rPr lang="en-US" dirty="0">
                <a:solidFill>
                  <a:srgbClr val="0000FF"/>
                </a:solidFill>
              </a:rPr>
              <a:t>3. </a:t>
            </a:r>
            <a:r>
              <a:rPr lang="en-US" dirty="0"/>
              <a:t>Drive the </a:t>
            </a:r>
            <a:r>
              <a:rPr lang="en-US" b="1" dirty="0">
                <a:solidFill>
                  <a:srgbClr val="0000FF"/>
                </a:solidFill>
              </a:rPr>
              <a:t>global standardization &amp; promote harmonization worldwide</a:t>
            </a:r>
          </a:p>
        </p:txBody>
      </p:sp>
      <p:sp>
        <p:nvSpPr>
          <p:cNvPr id="3" name="Rectangle 2"/>
          <p:cNvSpPr/>
          <p:nvPr/>
        </p:nvSpPr>
        <p:spPr>
          <a:xfrm>
            <a:off x="192624" y="2065199"/>
            <a:ext cx="9484776" cy="707886"/>
          </a:xfrm>
          <a:prstGeom prst="rect">
            <a:avLst/>
          </a:prstGeom>
        </p:spPr>
        <p:txBody>
          <a:bodyPr wrap="square">
            <a:spAutoFit/>
          </a:bodyPr>
          <a:lstStyle/>
          <a:p>
            <a:r>
              <a:rPr lang="en-GB" sz="2000" b="1" dirty="0">
                <a:sym typeface="Wingdings" panose="05000000000000000000" pitchFamily="2" charset="2"/>
              </a:rPr>
              <a:t>An ISO (global) “technical table” is currently in place:</a:t>
            </a:r>
            <a:r>
              <a:rPr lang="en-GB" sz="2000" dirty="0">
                <a:sym typeface="Wingdings" panose="05000000000000000000" pitchFamily="2" charset="2"/>
              </a:rPr>
              <a:t/>
            </a:r>
            <a:br>
              <a:rPr lang="en-GB" sz="2000" dirty="0">
                <a:sym typeface="Wingdings" panose="05000000000000000000" pitchFamily="2" charset="2"/>
              </a:rPr>
            </a:br>
            <a:r>
              <a:rPr lang="en-US" sz="2000" dirty="0"/>
              <a:t>The WET GRIP Working Group (</a:t>
            </a:r>
            <a:r>
              <a:rPr lang="en-US" sz="2000" b="1" dirty="0">
                <a:solidFill>
                  <a:srgbClr val="0000FF"/>
                </a:solidFill>
                <a:effectLst>
                  <a:outerShdw blurRad="38100" dist="38100" dir="2700000" algn="tl">
                    <a:srgbClr val="000000">
                      <a:alpha val="43137"/>
                    </a:srgbClr>
                  </a:outerShdw>
                </a:effectLst>
              </a:rPr>
              <a:t>TC31/WG12</a:t>
            </a:r>
            <a:r>
              <a:rPr lang="en-US" sz="2000" dirty="0"/>
              <a:t>) was established  with the aim to</a:t>
            </a:r>
            <a:endParaRPr lang="en-GB" sz="2000" dirty="0"/>
          </a:p>
        </p:txBody>
      </p:sp>
      <p:sp>
        <p:nvSpPr>
          <p:cNvPr id="6" name="Rectangle 5"/>
          <p:cNvSpPr/>
          <p:nvPr/>
        </p:nvSpPr>
        <p:spPr>
          <a:xfrm>
            <a:off x="76200" y="473332"/>
            <a:ext cx="8763000" cy="707886"/>
          </a:xfrm>
          <a:prstGeom prst="rect">
            <a:avLst/>
          </a:prstGeom>
        </p:spPr>
        <p:txBody>
          <a:bodyPr wrap="square">
            <a:spAutoFit/>
          </a:bodyPr>
          <a:lstStyle/>
          <a:p>
            <a:r>
              <a:rPr lang="en-US" sz="2000" b="1" dirty="0">
                <a:effectLst>
                  <a:outerShdw blurRad="38100" dist="38100" dir="2700000" algn="tl">
                    <a:srgbClr val="000000">
                      <a:alpha val="43137"/>
                    </a:srgbClr>
                  </a:outerShdw>
                </a:effectLst>
              </a:rPr>
              <a:t>Following preliminary collaboration among EUROPE, USA and JAPAN, </a:t>
            </a:r>
            <a:r>
              <a:rPr lang="en-US" sz="2000" dirty="0"/>
              <a:t>the revision of the existing ISO 23671:2015 for PSR was launched last Sept 14</a:t>
            </a:r>
            <a:r>
              <a:rPr lang="en-US" sz="2000" baseline="30000" dirty="0"/>
              <a:t>th</a:t>
            </a:r>
            <a:r>
              <a:rPr lang="en-US" sz="2000" dirty="0"/>
              <a:t>, 2017; </a:t>
            </a:r>
            <a:endParaRPr lang="en-GB" sz="2000" dirty="0"/>
          </a:p>
        </p:txBody>
      </p:sp>
    </p:spTree>
    <p:extLst>
      <p:ext uri="{BB962C8B-B14F-4D97-AF65-F5344CB8AC3E}">
        <p14:creationId xmlns:p14="http://schemas.microsoft.com/office/powerpoint/2010/main" val="163082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0" y="1381275"/>
            <a:ext cx="8915400" cy="400110"/>
          </a:xfrm>
          <a:prstGeom prst="rect">
            <a:avLst/>
          </a:prstGeom>
        </p:spPr>
        <p:txBody>
          <a:bodyPr wrap="square">
            <a:spAutoFit/>
          </a:bodyPr>
          <a:lstStyle/>
          <a:p>
            <a:r>
              <a:rPr lang="en-US" sz="2000" b="1" dirty="0">
                <a:solidFill>
                  <a:srgbClr val="0066FF"/>
                </a:solidFill>
              </a:rPr>
              <a:t>Step 1 </a:t>
            </a:r>
            <a:r>
              <a:rPr lang="en-US" sz="2000" b="1" dirty="0"/>
              <a:t>– Identification of the parameters affecting the dispersion of the test</a:t>
            </a:r>
            <a:endParaRPr lang="en-US" sz="2000" dirty="0"/>
          </a:p>
        </p:txBody>
      </p:sp>
      <p:sp>
        <p:nvSpPr>
          <p:cNvPr id="3" name="Rectangle 2"/>
          <p:cNvSpPr/>
          <p:nvPr/>
        </p:nvSpPr>
        <p:spPr>
          <a:xfrm>
            <a:off x="412750" y="2817407"/>
            <a:ext cx="8750300" cy="400110"/>
          </a:xfrm>
          <a:prstGeom prst="rect">
            <a:avLst/>
          </a:prstGeom>
        </p:spPr>
        <p:txBody>
          <a:bodyPr wrap="square">
            <a:spAutoFit/>
          </a:bodyPr>
          <a:lstStyle/>
          <a:p>
            <a:r>
              <a:rPr lang="en-US" sz="2000" b="1" dirty="0">
                <a:solidFill>
                  <a:srgbClr val="0066FF"/>
                </a:solidFill>
              </a:rPr>
              <a:t>Step 2 </a:t>
            </a:r>
            <a:r>
              <a:rPr lang="en-US" sz="2000" b="1" dirty="0"/>
              <a:t>- three Round Robin Tests using TRAILER methodology</a:t>
            </a:r>
            <a:endParaRPr lang="en-US" sz="2000" dirty="0"/>
          </a:p>
        </p:txBody>
      </p:sp>
      <p:sp>
        <p:nvSpPr>
          <p:cNvPr id="4" name="Rectangle 3"/>
          <p:cNvSpPr/>
          <p:nvPr/>
        </p:nvSpPr>
        <p:spPr>
          <a:xfrm>
            <a:off x="412750" y="4372357"/>
            <a:ext cx="8420100" cy="400110"/>
          </a:xfrm>
          <a:prstGeom prst="rect">
            <a:avLst/>
          </a:prstGeom>
        </p:spPr>
        <p:txBody>
          <a:bodyPr wrap="square">
            <a:spAutoFit/>
          </a:bodyPr>
          <a:lstStyle/>
          <a:p>
            <a:r>
              <a:rPr lang="en-US" sz="2000" b="1" dirty="0">
                <a:solidFill>
                  <a:srgbClr val="0066FF"/>
                </a:solidFill>
              </a:rPr>
              <a:t>Step 3 </a:t>
            </a:r>
            <a:r>
              <a:rPr lang="en-US" sz="2000" b="1" dirty="0"/>
              <a:t>– 1 Round Robin Tests Using VEHICLE methodology</a:t>
            </a:r>
            <a:endParaRPr lang="en-US" sz="2000" dirty="0"/>
          </a:p>
        </p:txBody>
      </p:sp>
      <p:sp>
        <p:nvSpPr>
          <p:cNvPr id="5" name="Rectangle 4"/>
          <p:cNvSpPr/>
          <p:nvPr/>
        </p:nvSpPr>
        <p:spPr>
          <a:xfrm>
            <a:off x="528669" y="60298"/>
            <a:ext cx="8821252" cy="400110"/>
          </a:xfrm>
          <a:prstGeom prst="rect">
            <a:avLst/>
          </a:prstGeom>
        </p:spPr>
        <p:txBody>
          <a:bodyPr wrap="square">
            <a:spAutoFit/>
          </a:bodyPr>
          <a:lstStyle/>
          <a:p>
            <a:pPr algn="ctr"/>
            <a:r>
              <a:rPr lang="en-US" sz="2000" b="1" dirty="0"/>
              <a:t>ISO TECHNICAL ACTIVITIES </a:t>
            </a:r>
          </a:p>
        </p:txBody>
      </p:sp>
      <p:sp>
        <p:nvSpPr>
          <p:cNvPr id="6" name="TextBox 5"/>
          <p:cNvSpPr txBox="1"/>
          <p:nvPr/>
        </p:nvSpPr>
        <p:spPr>
          <a:xfrm>
            <a:off x="7382793" y="1902767"/>
            <a:ext cx="1810752" cy="461665"/>
          </a:xfrm>
          <a:prstGeom prst="rect">
            <a:avLst/>
          </a:prstGeom>
          <a:noFill/>
        </p:spPr>
        <p:txBody>
          <a:bodyPr wrap="none" rtlCol="0">
            <a:spAutoFit/>
          </a:bodyPr>
          <a:lstStyle/>
          <a:p>
            <a:r>
              <a:rPr lang="en-US" sz="2400" b="1" dirty="0">
                <a:solidFill>
                  <a:srgbClr val="00B050"/>
                </a:solidFill>
                <a:sym typeface="Wingdings"/>
              </a:rPr>
              <a:t>  </a:t>
            </a:r>
            <a:r>
              <a:rPr lang="en-US" b="1" i="1" dirty="0">
                <a:solidFill>
                  <a:srgbClr val="00B050"/>
                </a:solidFill>
                <a:sym typeface="Wingdings"/>
              </a:rPr>
              <a:t>completed</a:t>
            </a:r>
            <a:endParaRPr lang="en-US" b="1" i="1" dirty="0">
              <a:solidFill>
                <a:srgbClr val="00B050"/>
              </a:solidFill>
            </a:endParaRPr>
          </a:p>
        </p:txBody>
      </p:sp>
      <p:sp>
        <p:nvSpPr>
          <p:cNvPr id="8" name="TextBox 7"/>
          <p:cNvSpPr txBox="1"/>
          <p:nvPr/>
        </p:nvSpPr>
        <p:spPr>
          <a:xfrm>
            <a:off x="5984781" y="3200627"/>
            <a:ext cx="2908425" cy="1015663"/>
          </a:xfrm>
          <a:prstGeom prst="rect">
            <a:avLst/>
          </a:prstGeom>
          <a:noFill/>
        </p:spPr>
        <p:txBody>
          <a:bodyPr wrap="none" rtlCol="0">
            <a:spAutoFit/>
          </a:bodyPr>
          <a:lstStyle/>
          <a:p>
            <a:r>
              <a:rPr lang="en-US" sz="2400" b="1" dirty="0">
                <a:solidFill>
                  <a:srgbClr val="00B050"/>
                </a:solidFill>
                <a:sym typeface="Wingdings"/>
              </a:rPr>
              <a:t></a:t>
            </a:r>
            <a:r>
              <a:rPr lang="en-US" b="1" dirty="0">
                <a:solidFill>
                  <a:srgbClr val="00B050"/>
                </a:solidFill>
                <a:sym typeface="Wingdings"/>
              </a:rPr>
              <a:t>tests activities completed </a:t>
            </a:r>
          </a:p>
          <a:p>
            <a:r>
              <a:rPr lang="en-US" b="1" dirty="0">
                <a:solidFill>
                  <a:srgbClr val="92D050"/>
                </a:solidFill>
                <a:sym typeface="Wingdings"/>
              </a:rPr>
              <a:t>… analysis almost finalized</a:t>
            </a:r>
          </a:p>
          <a:p>
            <a:r>
              <a:rPr lang="en-US" b="1" dirty="0">
                <a:solidFill>
                  <a:srgbClr val="92D050"/>
                </a:solidFill>
                <a:sym typeface="Wingdings"/>
              </a:rPr>
              <a:t>(ref. ETRTO / ISO)</a:t>
            </a:r>
            <a:endParaRPr lang="en-US" b="1" dirty="0">
              <a:solidFill>
                <a:srgbClr val="92D050"/>
              </a:solidFill>
            </a:endParaRPr>
          </a:p>
        </p:txBody>
      </p:sp>
      <p:sp>
        <p:nvSpPr>
          <p:cNvPr id="9" name="TextBox 8"/>
          <p:cNvSpPr txBox="1"/>
          <p:nvPr/>
        </p:nvSpPr>
        <p:spPr>
          <a:xfrm>
            <a:off x="5056019" y="4774987"/>
            <a:ext cx="3213100" cy="646331"/>
          </a:xfrm>
          <a:prstGeom prst="rect">
            <a:avLst/>
          </a:prstGeom>
          <a:noFill/>
        </p:spPr>
        <p:txBody>
          <a:bodyPr wrap="square" rtlCol="0">
            <a:spAutoFit/>
          </a:bodyPr>
          <a:lstStyle/>
          <a:p>
            <a:r>
              <a:rPr lang="en-US" b="1" i="1" dirty="0">
                <a:solidFill>
                  <a:srgbClr val="92D050"/>
                </a:solidFill>
                <a:sym typeface="Wingdings"/>
              </a:rPr>
              <a:t>… tests activities completed</a:t>
            </a:r>
          </a:p>
          <a:p>
            <a:r>
              <a:rPr lang="en-US" b="1" i="1" dirty="0">
                <a:solidFill>
                  <a:srgbClr val="FFC000"/>
                </a:solidFill>
                <a:sym typeface="Wingdings"/>
              </a:rPr>
              <a:t>Analysis ongoing</a:t>
            </a:r>
            <a:endParaRPr lang="en-US" b="1" i="1" dirty="0">
              <a:solidFill>
                <a:srgbClr val="FFC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948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69666077"/>
                  </p:ext>
                </p:extLst>
              </p:nvPr>
            </p:nvGraphicFramePr>
            <p:xfrm>
              <a:off x="343979" y="1676400"/>
              <a:ext cx="9181021" cy="4876799"/>
            </p:xfrm>
            <a:graphic>
              <a:graphicData uri="http://schemas.openxmlformats.org/drawingml/2006/table">
                <a:tbl>
                  <a:tblPr>
                    <a:tableStyleId>{8A107856-5554-42FB-B03E-39F5DBC370BA}</a:tableStyleId>
                  </a:tblPr>
                  <a:tblGrid>
                    <a:gridCol w="2578622">
                      <a:extLst>
                        <a:ext uri="{9D8B030D-6E8A-4147-A177-3AD203B41FA5}">
                          <a16:colId xmlns:a16="http://schemas.microsoft.com/office/drawing/2014/main" xmlns="" val="20000"/>
                        </a:ext>
                      </a:extLst>
                    </a:gridCol>
                    <a:gridCol w="3328943">
                      <a:extLst>
                        <a:ext uri="{9D8B030D-6E8A-4147-A177-3AD203B41FA5}">
                          <a16:colId xmlns:a16="http://schemas.microsoft.com/office/drawing/2014/main" xmlns="" val="20001"/>
                        </a:ext>
                      </a:extLst>
                    </a:gridCol>
                    <a:gridCol w="3273456">
                      <a:extLst>
                        <a:ext uri="{9D8B030D-6E8A-4147-A177-3AD203B41FA5}">
                          <a16:colId xmlns:a16="http://schemas.microsoft.com/office/drawing/2014/main" xmlns="" val="20002"/>
                        </a:ext>
                      </a:extLst>
                    </a:gridCol>
                  </a:tblGrid>
                  <a:tr h="289715">
                    <a:tc>
                      <a:txBody>
                        <a:bodyPr/>
                        <a:lstStyle/>
                        <a:p>
                          <a:pPr algn="ctr" fontAlgn="b"/>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gridSpan="2">
                      <a:txBody>
                        <a:bodyPr/>
                        <a:lstStyle/>
                        <a:p>
                          <a:pPr algn="ctr" fontAlgn="b"/>
                          <a:r>
                            <a:rPr lang="en-US" sz="1500" u="none" strike="noStrike" dirty="0">
                              <a:effectLst/>
                            </a:rPr>
                            <a:t>CURRENT ISO TEST METHOD</a:t>
                          </a:r>
                          <a:endParaRPr lang="en-US" sz="1500" b="0" i="0" u="none" strike="noStrike" dirty="0">
                            <a:solidFill>
                              <a:srgbClr val="000000"/>
                            </a:solidFill>
                            <a:effectLst/>
                            <a:latin typeface="Calibri"/>
                          </a:endParaRPr>
                        </a:p>
                      </a:txBody>
                      <a:tcPr marL="9525" marR="9525" marT="9525" marB="0" anchor="ctr"/>
                    </a:tc>
                    <a:tc hMerge="1">
                      <a:txBody>
                        <a:bodyPr/>
                        <a:lstStyle/>
                        <a:p>
                          <a:endParaRPr lang="en-US"/>
                        </a:p>
                      </a:txBody>
                      <a:tcPr/>
                    </a:tc>
                    <a:extLst>
                      <a:ext uri="{0D108BD9-81ED-4DB2-BD59-A6C34878D82A}">
                        <a16:rowId xmlns:a16="http://schemas.microsoft.com/office/drawing/2014/main" xmlns="" val="10000"/>
                      </a:ext>
                    </a:extLst>
                  </a:tr>
                  <a:tr h="289715">
                    <a:tc rowSpan="2">
                      <a:txBody>
                        <a:bodyPr/>
                        <a:lstStyle/>
                        <a:p>
                          <a:pPr algn="ctr" fontAlgn="b"/>
                          <a:r>
                            <a:rPr lang="en-US" sz="1800" b="1" i="0" u="none" strike="noStrike" dirty="0" err="1">
                              <a:solidFill>
                                <a:srgbClr val="0000FF"/>
                              </a:solidFill>
                              <a:effectLst/>
                              <a:latin typeface="Calibri"/>
                            </a:rPr>
                            <a:t>Tyre</a:t>
                          </a:r>
                          <a:r>
                            <a:rPr lang="en-US" sz="1800" b="1" i="0" u="none" strike="noStrike" dirty="0">
                              <a:solidFill>
                                <a:srgbClr val="0000FF"/>
                              </a:solidFill>
                              <a:effectLst/>
                              <a:latin typeface="Calibri"/>
                            </a:rPr>
                            <a:t> typologies</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b"/>
                          <a:r>
                            <a:rPr lang="en-US" sz="1500" b="1" u="none" strike="noStrike" dirty="0">
                              <a:effectLst/>
                            </a:rPr>
                            <a:t>Normal </a:t>
                          </a:r>
                          <a:r>
                            <a:rPr lang="en-US" sz="1500" b="1" u="none" strike="noStrike" dirty="0" err="1">
                              <a:effectLst/>
                            </a:rPr>
                            <a:t>tyres</a:t>
                          </a:r>
                          <a:endParaRPr lang="en-US" sz="1500" b="1" i="0" u="none" strike="noStrike" dirty="0">
                            <a:solidFill>
                              <a:srgbClr val="000000"/>
                            </a:solidFill>
                            <a:effectLst/>
                            <a:latin typeface="Calibri"/>
                          </a:endParaRPr>
                        </a:p>
                      </a:txBody>
                      <a:tcPr marL="9525" marR="9525" marT="9525" marB="0" anchor="ctr"/>
                    </a:tc>
                    <a:tc>
                      <a:txBody>
                        <a:bodyPr/>
                        <a:lstStyle/>
                        <a:p>
                          <a:pPr algn="ctr" fontAlgn="b"/>
                          <a:r>
                            <a:rPr lang="en-US" sz="1500" b="1" u="none" strike="noStrike" dirty="0">
                              <a:effectLst/>
                            </a:rPr>
                            <a:t>Snow </a:t>
                          </a:r>
                          <a:r>
                            <a:rPr lang="en-US" sz="1500" b="1" u="none" strike="noStrike" dirty="0" err="1">
                              <a:effectLst/>
                            </a:rPr>
                            <a:t>tyres</a:t>
                          </a:r>
                          <a:r>
                            <a:rPr lang="en-US" sz="1500" b="1" u="none" strike="noStrike" dirty="0">
                              <a:effectLst/>
                            </a:rPr>
                            <a:t> (M+S)</a:t>
                          </a:r>
                          <a:endParaRPr lang="en-US" sz="1500" b="1" i="0" u="none" strike="noStrike" dirty="0">
                            <a:solidFill>
                              <a:srgbClr val="000000"/>
                            </a:solidFill>
                            <a:effectLst/>
                            <a:latin typeface="Calibri"/>
                          </a:endParaRPr>
                        </a:p>
                      </a:txBody>
                      <a:tcPr marL="9525" marR="9525" marT="9525" marB="0" anchor="ctr">
                        <a:lnB w="12700" cmpd="sng">
                          <a:noFill/>
                        </a:lnB>
                      </a:tcPr>
                    </a:tc>
                    <a:extLst>
                      <a:ext uri="{0D108BD9-81ED-4DB2-BD59-A6C34878D82A}">
                        <a16:rowId xmlns:a16="http://schemas.microsoft.com/office/drawing/2014/main" xmlns="" val="10001"/>
                      </a:ext>
                    </a:extLst>
                  </a:tr>
                  <a:tr h="469097">
                    <a:tc vMerge="1">
                      <a:txBody>
                        <a:bodyPr/>
                        <a:lstStyle/>
                        <a:p>
                          <a:endParaRPr lang="en-US"/>
                        </a:p>
                      </a:txBody>
                      <a:tcPr/>
                    </a:tc>
                    <a:tc vMerge="1">
                      <a:txBody>
                        <a:bodyPr/>
                        <a:lstStyle/>
                        <a:p>
                          <a:endParaRPr lang="en-US"/>
                        </a:p>
                      </a:txBody>
                      <a:tcPr/>
                    </a:tc>
                    <a:tc>
                      <a:txBody>
                        <a:bodyPr/>
                        <a:lstStyle/>
                        <a:p>
                          <a:pPr algn="ctr" fontAlgn="b"/>
                          <a:r>
                            <a:rPr lang="en-US" sz="1200" b="1" u="none" strike="noStrike" dirty="0">
                              <a:effectLst/>
                            </a:rPr>
                            <a:t>Including severe snow</a:t>
                          </a:r>
                          <a:br>
                            <a:rPr lang="en-US" sz="1200" b="1" u="none" strike="noStrike" dirty="0">
                              <a:effectLst/>
                            </a:rPr>
                          </a:br>
                          <a:r>
                            <a:rPr lang="en-US" sz="1200" b="1" u="none" strike="noStrike" dirty="0">
                              <a:effectLst/>
                            </a:rPr>
                            <a:t>(M+S</a:t>
                          </a:r>
                          <a:r>
                            <a:rPr lang="en-US" sz="1200" b="1" u="none" strike="noStrike" baseline="0" dirty="0">
                              <a:effectLst/>
                            </a:rPr>
                            <a:t>  &amp; 3PMSF)</a:t>
                          </a:r>
                          <a:endParaRPr lang="en-US" sz="1200" b="1" i="0" u="none" strike="noStrike" dirty="0">
                            <a:solidFill>
                              <a:srgbClr val="000000"/>
                            </a:solidFill>
                            <a:effectLst/>
                            <a:latin typeface="Calibri"/>
                          </a:endParaRPr>
                        </a:p>
                      </a:txBody>
                      <a:tcPr marL="9525" marR="9525" marT="9525" marB="0" anchor="ctr">
                        <a:lnT w="12700" cmpd="sng">
                          <a:noFill/>
                        </a:lnT>
                      </a:tcPr>
                    </a:tc>
                    <a:extLst>
                      <a:ext uri="{0D108BD9-81ED-4DB2-BD59-A6C34878D82A}">
                        <a16:rowId xmlns:a16="http://schemas.microsoft.com/office/drawing/2014/main" xmlns="" val="10002"/>
                      </a:ext>
                    </a:extLst>
                  </a:tr>
                  <a:tr h="1117325">
                    <a:tc>
                      <a:txBody>
                        <a:bodyPr/>
                        <a:lstStyle/>
                        <a:p>
                          <a:pPr algn="ctr" fontAlgn="b"/>
                          <a:r>
                            <a:rPr lang="en-US" sz="1900" b="1" u="none" strike="noStrike" dirty="0">
                              <a:solidFill>
                                <a:srgbClr val="0000FF"/>
                              </a:solidFill>
                              <a:effectLst/>
                            </a:rPr>
                            <a:t>Methodologies</a:t>
                          </a:r>
                          <a:endParaRPr lang="en-US" sz="1900" b="1" i="0" u="none" strike="noStrike" dirty="0">
                            <a:solidFill>
                              <a:srgbClr val="0000FF"/>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gridSpan="2">
                      <a:txBody>
                        <a:bodyPr/>
                        <a:lstStyle/>
                        <a:p>
                          <a:pPr marL="0" indent="0" algn="ctr" fontAlgn="b">
                            <a:buFontTx/>
                            <a:buNone/>
                          </a:pPr>
                          <a:r>
                            <a:rPr lang="en-US" sz="1500" b="1" u="none" strike="noStrike" dirty="0">
                              <a:effectLst/>
                            </a:rPr>
                            <a:t>Vehicle method</a:t>
                          </a:r>
                          <a:br>
                            <a:rPr lang="en-US" sz="1500" b="1" u="none" strike="noStrike" dirty="0">
                              <a:effectLst/>
                            </a:rPr>
                          </a:br>
                          <a:endParaRPr lang="en-US" sz="1500" u="none" strike="noStrike" dirty="0">
                            <a:effectLst/>
                          </a:endParaRPr>
                        </a:p>
                        <a:p>
                          <a:pPr marL="0" indent="0" algn="ctr" fontAlgn="b">
                            <a:buFontTx/>
                            <a:buNone/>
                          </a:pPr>
                          <a:r>
                            <a:rPr lang="en-US" sz="1500" b="1" u="none" strike="noStrike" dirty="0">
                              <a:effectLst/>
                            </a:rPr>
                            <a:t>Trailer method</a:t>
                          </a:r>
                          <a:endParaRPr lang="en-US" sz="1500" b="1"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309126">
                    <a:tc>
                      <a:txBody>
                        <a:bodyPr/>
                        <a:lstStyle/>
                        <a:p>
                          <a:pPr algn="ctr" fontAlgn="b"/>
                          <a:r>
                            <a:rPr lang="en-US" sz="1900" b="1" u="none" strike="noStrike" dirty="0">
                              <a:solidFill>
                                <a:srgbClr val="0000FF"/>
                              </a:solidFill>
                              <a:effectLst/>
                            </a:rPr>
                            <a:t>Conditioning of test </a:t>
                          </a:r>
                          <a:r>
                            <a:rPr lang="en-US" sz="1900" b="1" u="none" strike="noStrike" dirty="0" err="1">
                              <a:solidFill>
                                <a:srgbClr val="0000FF"/>
                              </a:solidFill>
                              <a:effectLst/>
                            </a:rPr>
                            <a:t>tyres</a:t>
                          </a:r>
                          <a:endParaRPr lang="en-US" sz="1900" b="1" i="0" u="none" strike="noStrike" dirty="0">
                            <a:solidFill>
                              <a:srgbClr val="0000FF"/>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gridSpan="2">
                      <a:txBody>
                        <a:bodyPr/>
                        <a:lstStyle/>
                        <a:p>
                          <a:pPr algn="ctr" fontAlgn="b"/>
                          <a:r>
                            <a:rPr lang="en-US" sz="1500" u="none" strike="noStrike" dirty="0">
                              <a:effectLst/>
                            </a:rPr>
                            <a:t>break-in = 2 braking runs</a:t>
                          </a:r>
                          <a:endParaRPr lang="en-US" sz="15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511277">
                    <a:tc>
                      <a:txBody>
                        <a:bodyPr/>
                        <a:lstStyle/>
                        <a:p>
                          <a:pPr algn="ctr" fontAlgn="b"/>
                          <a:r>
                            <a:rPr lang="en-US" sz="1900" b="1" u="none" strike="noStrike" dirty="0">
                              <a:solidFill>
                                <a:srgbClr val="0000FF"/>
                              </a:solidFill>
                              <a:effectLst/>
                            </a:rPr>
                            <a:t>Wet Track Grip</a:t>
                          </a:r>
                          <a:endParaRPr lang="en-US" sz="1900" b="1" i="0" u="none" strike="noStrike" dirty="0">
                            <a:solidFill>
                              <a:srgbClr val="0000FF"/>
                            </a:solidFill>
                            <a:effectLst/>
                            <a:latin typeface="Calibri"/>
                          </a:endParaRPr>
                        </a:p>
                      </a:txBody>
                      <a:tcPr marL="9525" marR="9525" marT="9525" marB="0" anchor="ctr"/>
                    </a:tc>
                    <a:tc gridSpan="2">
                      <a:txBody>
                        <a:bodyPr/>
                        <a:lstStyle/>
                        <a:p>
                          <a:pPr algn="ctr" fontAlgn="b"/>
                          <a:r>
                            <a:rPr lang="en-US" sz="1500" u="none" strike="noStrike" dirty="0">
                              <a:effectLst/>
                            </a:rPr>
                            <a:t>MTD = 0,7 ± 0,3 mm</a:t>
                          </a:r>
                        </a:p>
                        <a:p>
                          <a:pPr algn="ctr" fontAlgn="b"/>
                          <a:r>
                            <a:rPr lang="en-US" sz="1500" b="1" u="none" strike="noStrike" dirty="0">
                              <a:effectLst/>
                            </a:rPr>
                            <a:t>BPN = 42-60</a:t>
                          </a:r>
                          <a:r>
                            <a:rPr lang="en-US" sz="1500" b="1" u="none" strike="noStrike" baseline="0" dirty="0">
                              <a:effectLst/>
                            </a:rPr>
                            <a:t>       </a:t>
                          </a:r>
                          <a:r>
                            <a:rPr lang="en-US" sz="1500" b="1" u="none" strike="noStrike" dirty="0">
                              <a:effectLst/>
                            </a:rPr>
                            <a:t>or        µSRTT14 = 0,7 ± 0,1</a:t>
                          </a:r>
                          <a:endParaRPr lang="en-US" sz="1500" b="1" i="0" u="none" strike="noStrike" dirty="0">
                            <a:solidFill>
                              <a:srgbClr val="000000"/>
                            </a:solidFill>
                            <a:effectLst/>
                            <a:latin typeface="Calibri"/>
                          </a:endParaRPr>
                        </a:p>
                      </a:txBody>
                      <a:tcPr marL="9525" marR="9525" marT="9525" marB="0" anchor="ct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r h="327635">
                    <a:tc>
                      <a:txBody>
                        <a:bodyPr/>
                        <a:lstStyle/>
                        <a:p>
                          <a:pPr algn="ctr" fontAlgn="b"/>
                          <a:r>
                            <a:rPr lang="en-US" sz="1900" b="1" u="none" strike="noStrike" dirty="0">
                              <a:solidFill>
                                <a:srgbClr val="0000FF"/>
                              </a:solidFill>
                              <a:effectLst/>
                            </a:rPr>
                            <a:t>Wet Track Temperature</a:t>
                          </a:r>
                          <a:endParaRPr lang="en-US" sz="1900" b="1" i="0" u="none" strike="noStrike" dirty="0">
                            <a:solidFill>
                              <a:srgbClr val="0000FF"/>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5-35 °C</a:t>
                          </a:r>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2-20 °C</a:t>
                          </a:r>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051632">
                    <a:tc rowSpan="2">
                      <a:txBody>
                        <a:bodyPr/>
                        <a:lstStyle/>
                        <a:p>
                          <a:pPr algn="ctr" fontAlgn="b"/>
                          <a:r>
                            <a:rPr lang="en-US" sz="1900" b="1" u="none" strike="noStrike" dirty="0">
                              <a:solidFill>
                                <a:srgbClr val="0000FF"/>
                              </a:solidFill>
                              <a:effectLst/>
                            </a:rPr>
                            <a:t>Correction</a:t>
                          </a:r>
                          <a:r>
                            <a:rPr lang="en-US" sz="1900" b="1" u="none" strike="noStrike" baseline="0" dirty="0">
                              <a:solidFill>
                                <a:srgbClr val="0000FF"/>
                              </a:solidFill>
                              <a:effectLst/>
                            </a:rPr>
                            <a:t> equation</a:t>
                          </a:r>
                        </a:p>
                        <a:p>
                          <a:pPr algn="ctr" fontAlgn="b"/>
                          <a:r>
                            <a:rPr lang="en-US" sz="1900" b="1" i="0" u="none" strike="noStrike" baseline="0" dirty="0">
                              <a:solidFill>
                                <a:srgbClr val="0000FF"/>
                              </a:solidFill>
                              <a:effectLst/>
                              <a:latin typeface="Calibri"/>
                            </a:rPr>
                            <a:t>&amp;</a:t>
                          </a:r>
                        </a:p>
                        <a:p>
                          <a:pPr algn="ctr" fontAlgn="b"/>
                          <a:r>
                            <a:rPr lang="en-US" sz="1900" b="1" i="0" u="none" strike="noStrike" baseline="0" dirty="0">
                              <a:solidFill>
                                <a:srgbClr val="0000FF"/>
                              </a:solidFill>
                              <a:effectLst/>
                              <a:latin typeface="Calibri"/>
                            </a:rPr>
                            <a:t>coefficients</a:t>
                          </a:r>
                          <a:endParaRPr lang="en-US" sz="1900" b="1" i="0" u="none" strike="noStrike" dirty="0">
                            <a:solidFill>
                              <a:srgbClr val="0000FF"/>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dirty="0"/>
                            <a:t>TRAILER:</a:t>
                          </a:r>
                          <a:r>
                            <a:rPr lang="en-US" sz="1500" baseline="0" dirty="0"/>
                            <a:t>     </a:t>
                          </a:r>
                          <a14:m>
                            <m:oMath xmlns:m="http://schemas.openxmlformats.org/officeDocument/2006/math">
                              <m:r>
                                <a:rPr lang="en-US" sz="1500" dirty="0" smtClean="0">
                                  <a:latin typeface="Cambria Math"/>
                                </a:rPr>
                                <m:t>𝐺</m:t>
                              </m:r>
                              <m:r>
                                <a:rPr lang="en-US" sz="1500" dirty="0" smtClean="0">
                                  <a:latin typeface="Cambria Math"/>
                                </a:rPr>
                                <m:t>(</m:t>
                              </m:r>
                              <m:r>
                                <a:rPr lang="en-US" sz="1500" dirty="0" smtClean="0">
                                  <a:latin typeface="Cambria Math"/>
                                </a:rPr>
                                <m:t>𝑇</m:t>
                              </m:r>
                              <m:r>
                                <a:rPr lang="en-US" sz="1500" dirty="0" smtClean="0">
                                  <a:latin typeface="Cambria Math"/>
                                </a:rPr>
                                <m:t>) = </m:t>
                              </m:r>
                              <m:f>
                                <m:fPr>
                                  <m:ctrlPr>
                                    <a:rPr lang="en-US" sz="1500" i="1" dirty="0">
                                      <a:latin typeface="Cambria Math"/>
                                    </a:rPr>
                                  </m:ctrlPr>
                                </m:fPr>
                                <m:num>
                                  <m:sSub>
                                    <m:sSubPr>
                                      <m:ctrlPr>
                                        <a:rPr lang="en-US" sz="1500" i="1" dirty="0">
                                          <a:latin typeface="Cambria Math"/>
                                          <a:sym typeface="Symbol"/>
                                        </a:rPr>
                                      </m:ctrlPr>
                                    </m:sSubPr>
                                    <m:e>
                                      <m:r>
                                        <a:rPr lang="en-US" sz="1500" dirty="0">
                                          <a:latin typeface="Cambria Math"/>
                                          <a:sym typeface="Symbol"/>
                                        </a:rPr>
                                        <m:t></m:t>
                                      </m:r>
                                    </m:e>
                                    <m:sub>
                                      <m:r>
                                        <a:rPr lang="en-US" sz="1500" dirty="0">
                                          <a:latin typeface="Cambria Math"/>
                                          <a:sym typeface="Symbol"/>
                                        </a:rPr>
                                        <m:t>𝑡𝑒𝑠𝑡</m:t>
                                      </m:r>
                                    </m:sub>
                                  </m:sSub>
                                </m:num>
                                <m:den>
                                  <m:sSub>
                                    <m:sSubPr>
                                      <m:ctrlPr>
                                        <a:rPr lang="en-US" sz="1500" i="1" dirty="0">
                                          <a:latin typeface="Cambria Math"/>
                                          <a:sym typeface="Symbol"/>
                                        </a:rPr>
                                      </m:ctrlPr>
                                    </m:sSubPr>
                                    <m:e>
                                      <m:r>
                                        <a:rPr lang="en-US" sz="1500" dirty="0">
                                          <a:latin typeface="Cambria Math"/>
                                          <a:sym typeface="Symbol"/>
                                        </a:rPr>
                                        <m:t></m:t>
                                      </m:r>
                                    </m:e>
                                    <m:sub>
                                      <m:r>
                                        <a:rPr lang="en-US" sz="1500" dirty="0">
                                          <a:latin typeface="Cambria Math"/>
                                          <a:sym typeface="Symbol"/>
                                        </a:rPr>
                                        <m:t>𝑆𝑅𝑇𝑇</m:t>
                                      </m:r>
                                      <m:r>
                                        <a:rPr lang="en-US" sz="1500" dirty="0">
                                          <a:latin typeface="Cambria Math"/>
                                          <a:sym typeface="Symbol"/>
                                        </a:rPr>
                                        <m:t>16</m:t>
                                      </m:r>
                                    </m:sub>
                                  </m:sSub>
                                </m:den>
                              </m:f>
                              <m:r>
                                <a:rPr lang="en-US" sz="1500" dirty="0">
                                  <a:latin typeface="Cambria Math"/>
                                </a:rPr>
                                <m:t>1.25 + </m:t>
                              </m:r>
                              <m:r>
                                <a:rPr lang="en-US" sz="1500" dirty="0" err="1">
                                  <a:latin typeface="Cambria Math"/>
                                </a:rPr>
                                <m:t>𝑎</m:t>
                              </m:r>
                              <m:r>
                                <a:rPr lang="en-US" sz="1500" dirty="0" err="1">
                                  <a:latin typeface="Cambria Math"/>
                                  <a:sym typeface="Symbol"/>
                                </a:rPr>
                                <m:t></m:t>
                              </m:r>
                              <m:r>
                                <m:rPr>
                                  <m:nor/>
                                </m:rPr>
                                <a:rPr lang="en-US" sz="1500" dirty="0">
                                  <a:sym typeface="Symbol"/>
                                </a:rPr>
                                <m:t></m:t>
                              </m:r>
                              <m:r>
                                <m:rPr>
                                  <m:nor/>
                                </m:rPr>
                                <a:rPr lang="en-US" sz="1500" dirty="0"/>
                                <m:t>T</m:t>
                              </m:r>
                              <m:r>
                                <m:rPr>
                                  <m:nor/>
                                </m:rPr>
                                <a:rPr lang="en-US" sz="1500" dirty="0"/>
                                <m:t> </m:t>
                              </m:r>
                              <m:r>
                                <a:rPr lang="en-US" sz="1500" dirty="0">
                                  <a:latin typeface="Cambria Math"/>
                                </a:rPr>
                                <m:t>+ </m:t>
                              </m:r>
                              <m:r>
                                <a:rPr lang="en-US" sz="1500" dirty="0" err="1">
                                  <a:latin typeface="Cambria Math"/>
                                </a:rPr>
                                <m:t>𝑏</m:t>
                              </m:r>
                              <m:r>
                                <a:rPr lang="en-US" sz="1500" dirty="0" err="1">
                                  <a:latin typeface="Cambria Math"/>
                                  <a:sym typeface="Symbol"/>
                                </a:rPr>
                                <m:t></m:t>
                              </m:r>
                              <m:r>
                                <m:rPr>
                                  <m:nor/>
                                </m:rPr>
                                <a:rPr lang="en-US" sz="1500" dirty="0">
                                  <a:sym typeface="Symbol"/>
                                </a:rPr>
                                <m:t></m:t>
                              </m:r>
                              <m:r>
                                <m:rPr>
                                  <m:nor/>
                                </m:rPr>
                                <a:rPr lang="en-US" sz="1500" dirty="0"/>
                                <m:t>μ</m:t>
                              </m:r>
                            </m:oMath>
                          </a14:m>
                          <a:r>
                            <a:rPr lang="en-US" sz="1500" i="0" dirty="0">
                              <a:latin typeface="Calibri"/>
                            </a:rPr>
                            <a:t>                   </a:t>
                          </a:r>
                          <a14:m>
                            <m:oMath xmlns:m="http://schemas.openxmlformats.org/officeDocument/2006/math">
                              <m:sSub>
                                <m:sSubPr>
                                  <m:ctrlPr>
                                    <a:rPr lang="en-US" sz="1500" i="1" dirty="0" smtClean="0">
                                      <a:latin typeface="Cambria Math"/>
                                      <a:sym typeface="Symbol"/>
                                    </a:rPr>
                                  </m:ctrlPr>
                                </m:sSubPr>
                                <m:e>
                                  <m:r>
                                    <a:rPr lang="en-US" sz="1500" dirty="0">
                                      <a:latin typeface="Cambria Math"/>
                                      <a:sym typeface="Symbol"/>
                                    </a:rPr>
                                    <m:t></m:t>
                                  </m:r>
                                </m:e>
                                <m:sub>
                                  <m:r>
                                    <a:rPr lang="en-US" sz="1500" b="0" i="1" dirty="0" smtClean="0">
                                      <a:latin typeface="Cambria Math"/>
                                      <a:sym typeface="Symbol"/>
                                    </a:rPr>
                                    <m:t>0−</m:t>
                                  </m:r>
                                  <m:r>
                                    <a:rPr lang="en-US" sz="1500" b="0" i="1" dirty="0" smtClean="0">
                                      <a:latin typeface="Cambria Math"/>
                                      <a:sym typeface="Symbol"/>
                                    </a:rPr>
                                    <m:t>𝑆𝑅𝑇𝑇</m:t>
                                  </m:r>
                                  <m:r>
                                    <a:rPr lang="en-US" sz="1500" b="0" i="1" dirty="0" smtClean="0">
                                      <a:latin typeface="Cambria Math"/>
                                      <a:sym typeface="Symbol"/>
                                    </a:rPr>
                                    <m:t>16</m:t>
                                  </m:r>
                                </m:sub>
                              </m:sSub>
                              <m:r>
                                <a:rPr lang="en-US" sz="1500" b="0" i="1" dirty="0" smtClean="0">
                                  <a:latin typeface="Cambria Math"/>
                                  <a:sym typeface="Symbol"/>
                                </a:rPr>
                                <m:t>=0,85</m:t>
                              </m:r>
                            </m:oMath>
                          </a14:m>
                          <a:endParaRPr lang="en-US" sz="1500" i="0" dirty="0">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500" b="0" i="0" u="none" strike="noStrike" dirty="0">
                            <a:solidFill>
                              <a:srgbClr val="000000"/>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500" dirty="0"/>
                            <a:t>VEHICLE:       </a:t>
                          </a:r>
                          <a14:m>
                            <m:oMath xmlns:m="http://schemas.openxmlformats.org/officeDocument/2006/math">
                              <m:r>
                                <a:rPr lang="en-US" sz="1500" dirty="0" smtClean="0">
                                  <a:latin typeface="Cambria Math"/>
                                </a:rPr>
                                <m:t>𝐺</m:t>
                              </m:r>
                              <m:r>
                                <a:rPr lang="en-US" sz="1500" dirty="0" smtClean="0">
                                  <a:latin typeface="Cambria Math"/>
                                </a:rPr>
                                <m:t>(</m:t>
                              </m:r>
                              <m:r>
                                <a:rPr lang="en-US" sz="1500" dirty="0" smtClean="0">
                                  <a:latin typeface="Cambria Math"/>
                                </a:rPr>
                                <m:t>𝑇</m:t>
                              </m:r>
                              <m:r>
                                <a:rPr lang="en-US" sz="1500" dirty="0" smtClean="0">
                                  <a:latin typeface="Cambria Math"/>
                                </a:rPr>
                                <m:t>) = </m:t>
                              </m:r>
                              <m:f>
                                <m:fPr>
                                  <m:ctrlPr>
                                    <a:rPr lang="en-US" sz="1500" i="1" dirty="0">
                                      <a:latin typeface="Cambria Math"/>
                                    </a:rPr>
                                  </m:ctrlPr>
                                </m:fPr>
                                <m:num>
                                  <m:sSub>
                                    <m:sSubPr>
                                      <m:ctrlPr>
                                        <a:rPr lang="en-US" sz="1500" i="1" dirty="0">
                                          <a:latin typeface="Cambria Math"/>
                                          <a:sym typeface="Symbol"/>
                                        </a:rPr>
                                      </m:ctrlPr>
                                    </m:sSubPr>
                                    <m:e>
                                      <m:r>
                                        <m:rPr>
                                          <m:sty m:val="p"/>
                                        </m:rPr>
                                        <a:rPr lang="en-US" sz="1500" b="0" i="0" dirty="0" smtClean="0">
                                          <a:latin typeface="Cambria Math"/>
                                          <a:sym typeface="Symbol"/>
                                        </a:rPr>
                                        <m:t>B</m:t>
                                      </m:r>
                                      <m:r>
                                        <a:rPr lang="en-US" sz="1500" b="0" i="1" dirty="0" smtClean="0">
                                          <a:latin typeface="Cambria Math"/>
                                          <a:sym typeface="Symbol"/>
                                        </a:rPr>
                                        <m:t>𝐹𝐶</m:t>
                                      </m:r>
                                    </m:e>
                                    <m:sub>
                                      <m:r>
                                        <a:rPr lang="en-US" sz="1500" dirty="0">
                                          <a:latin typeface="Cambria Math"/>
                                          <a:sym typeface="Symbol"/>
                                        </a:rPr>
                                        <m:t>𝑡𝑒𝑠𝑡</m:t>
                                      </m:r>
                                    </m:sub>
                                  </m:sSub>
                                </m:num>
                                <m:den>
                                  <m:sSub>
                                    <m:sSubPr>
                                      <m:ctrlPr>
                                        <a:rPr lang="en-US" sz="1500" i="1" dirty="0">
                                          <a:latin typeface="Cambria Math"/>
                                          <a:sym typeface="Symbol"/>
                                        </a:rPr>
                                      </m:ctrlPr>
                                    </m:sSubPr>
                                    <m:e>
                                      <m:r>
                                        <m:rPr>
                                          <m:sty m:val="p"/>
                                        </m:rPr>
                                        <a:rPr lang="en-US" sz="1500" b="0" i="0" dirty="0" smtClean="0">
                                          <a:latin typeface="Cambria Math"/>
                                          <a:sym typeface="Symbol"/>
                                        </a:rPr>
                                        <m:t>BFC</m:t>
                                      </m:r>
                                    </m:e>
                                    <m:sub>
                                      <m:r>
                                        <a:rPr lang="en-US" sz="1500" dirty="0">
                                          <a:latin typeface="Cambria Math"/>
                                          <a:sym typeface="Symbol"/>
                                        </a:rPr>
                                        <m:t>𝑆𝑅𝑇𝑇</m:t>
                                      </m:r>
                                      <m:r>
                                        <a:rPr lang="en-US" sz="1500" dirty="0">
                                          <a:latin typeface="Cambria Math"/>
                                          <a:sym typeface="Symbol"/>
                                        </a:rPr>
                                        <m:t>16</m:t>
                                      </m:r>
                                    </m:sub>
                                  </m:sSub>
                                </m:den>
                              </m:f>
                              <m:r>
                                <a:rPr lang="en-US" sz="1500" dirty="0">
                                  <a:latin typeface="Cambria Math"/>
                                </a:rPr>
                                <m:t>1.25 + </m:t>
                              </m:r>
                              <m:r>
                                <a:rPr lang="en-US" sz="1500" dirty="0" err="1">
                                  <a:latin typeface="Cambria Math"/>
                                </a:rPr>
                                <m:t>𝑎</m:t>
                              </m:r>
                              <m:r>
                                <a:rPr lang="en-US" sz="1500" dirty="0" err="1">
                                  <a:latin typeface="Cambria Math"/>
                                  <a:sym typeface="Symbol"/>
                                </a:rPr>
                                <m:t></m:t>
                              </m:r>
                              <m:r>
                                <m:rPr>
                                  <m:nor/>
                                </m:rPr>
                                <a:rPr lang="en-US" sz="1500" dirty="0">
                                  <a:sym typeface="Symbol"/>
                                </a:rPr>
                                <m:t></m:t>
                              </m:r>
                              <m:r>
                                <m:rPr>
                                  <m:nor/>
                                </m:rPr>
                                <a:rPr lang="en-US" sz="1500" dirty="0"/>
                                <m:t>T</m:t>
                              </m:r>
                              <m:r>
                                <m:rPr>
                                  <m:nor/>
                                </m:rPr>
                                <a:rPr lang="en-US" sz="1500" dirty="0"/>
                                <m:t> </m:t>
                              </m:r>
                              <m:r>
                                <a:rPr lang="en-US" sz="1500" dirty="0">
                                  <a:latin typeface="Cambria Math"/>
                                </a:rPr>
                                <m:t>+ </m:t>
                              </m:r>
                              <m:r>
                                <a:rPr lang="en-US" sz="1500" dirty="0" err="1">
                                  <a:latin typeface="Cambria Math"/>
                                </a:rPr>
                                <m:t>𝑏</m:t>
                              </m:r>
                              <m:r>
                                <a:rPr lang="en-US" sz="1500" dirty="0" err="1">
                                  <a:latin typeface="Cambria Math"/>
                                  <a:sym typeface="Symbol"/>
                                </a:rPr>
                                <m:t></m:t>
                              </m:r>
                              <m:r>
                                <m:rPr>
                                  <m:nor/>
                                </m:rPr>
                                <a:rPr lang="en-US" sz="1500" dirty="0">
                                  <a:sym typeface="Symbol"/>
                                </a:rPr>
                                <m:t></m:t>
                              </m:r>
                              <m:r>
                                <m:rPr>
                                  <m:nor/>
                                </m:rPr>
                                <a:rPr lang="en-US" sz="1500" dirty="0"/>
                                <m:t>μ</m:t>
                              </m:r>
                            </m:oMath>
                          </a14:m>
                          <a:r>
                            <a:rPr lang="en-US" sz="1500" b="0" i="0" u="none" strike="noStrike" dirty="0">
                              <a:solidFill>
                                <a:srgbClr val="000000"/>
                              </a:solidFill>
                              <a:effectLst/>
                              <a:latin typeface="Calibri"/>
                            </a:rPr>
                            <a:t>     </a:t>
                          </a:r>
                          <a14:m>
                            <m:oMath xmlns:m="http://schemas.openxmlformats.org/officeDocument/2006/math">
                              <m:r>
                                <a:rPr kumimoji="0" lang="en-US" sz="1500" b="0" i="0" u="none" strike="noStrike" kern="1200" cap="none" spc="0" normalizeH="0" baseline="0" noProof="0" dirty="0" smtClean="0">
                                  <a:ln>
                                    <a:noFill/>
                                  </a:ln>
                                  <a:solidFill>
                                    <a:srgbClr val="000000"/>
                                  </a:solidFill>
                                  <a:effectLst/>
                                  <a:uLnTx/>
                                  <a:uFillTx/>
                                  <a:latin typeface="Cambria Math"/>
                                  <a:sym typeface="Symbol"/>
                                </a:rPr>
                                <m:t>     </m:t>
                              </m:r>
                              <m:r>
                                <a:rPr kumimoji="0" lang="en-US" sz="1500" b="0" i="1" u="none" strike="noStrike" kern="1200" cap="none" spc="0" normalizeH="0" baseline="0" noProof="0" dirty="0" smtClean="0">
                                  <a:ln>
                                    <a:noFill/>
                                  </a:ln>
                                  <a:solidFill>
                                    <a:srgbClr val="000000"/>
                                  </a:solidFill>
                                  <a:effectLst/>
                                  <a:uLnTx/>
                                  <a:uFillTx/>
                                  <a:latin typeface="Cambria Math"/>
                                  <a:sym typeface="Symbol"/>
                                </a:rPr>
                                <m:t>        </m:t>
                              </m:r>
                              <m:sSub>
                                <m:sSubPr>
                                  <m:ctrlPr>
                                    <a:rPr kumimoji="0" lang="en-US" sz="1500" b="0" i="1" u="none" strike="noStrike" kern="1200" cap="none" spc="0" normalizeH="0" baseline="0" noProof="0" dirty="0" smtClean="0">
                                      <a:ln>
                                        <a:noFill/>
                                      </a:ln>
                                      <a:solidFill>
                                        <a:srgbClr val="000000"/>
                                      </a:solidFill>
                                      <a:effectLst/>
                                      <a:uLnTx/>
                                      <a:uFillTx/>
                                      <a:latin typeface="Cambria Math"/>
                                      <a:sym typeface="Symbol"/>
                                    </a:rPr>
                                  </m:ctrlPr>
                                </m:sSubPr>
                                <m:e>
                                  <m:r>
                                    <m:rPr>
                                      <m:sty m:val="p"/>
                                    </m:rPr>
                                    <a:rPr kumimoji="0" lang="en-US" sz="1500" b="0" i="0" u="none" strike="noStrike" kern="1200" cap="none" spc="0" normalizeH="0" baseline="0" noProof="0" dirty="0" smtClean="0">
                                      <a:ln>
                                        <a:noFill/>
                                      </a:ln>
                                      <a:solidFill>
                                        <a:srgbClr val="000000"/>
                                      </a:solidFill>
                                      <a:effectLst/>
                                      <a:uLnTx/>
                                      <a:uFillTx/>
                                      <a:latin typeface="Cambria Math"/>
                                      <a:sym typeface="Symbol"/>
                                    </a:rPr>
                                    <m:t>BFC</m:t>
                                  </m:r>
                                </m:e>
                                <m:sub>
                                  <m:r>
                                    <a:rPr kumimoji="0" lang="en-US" sz="1500" b="0" i="1" u="none" strike="noStrike" kern="1200" cap="none" spc="0" normalizeH="0" baseline="0" noProof="0" dirty="0" smtClean="0">
                                      <a:ln>
                                        <a:noFill/>
                                      </a:ln>
                                      <a:solidFill>
                                        <a:srgbClr val="000000"/>
                                      </a:solidFill>
                                      <a:effectLst/>
                                      <a:uLnTx/>
                                      <a:uFillTx/>
                                      <a:latin typeface="Cambria Math"/>
                                      <a:sym typeface="Symbol"/>
                                    </a:rPr>
                                    <m:t>0−</m:t>
                                  </m:r>
                                  <m:r>
                                    <a:rPr kumimoji="0" lang="en-US" sz="1500" b="0" i="1" u="none" strike="noStrike" kern="1200" cap="none" spc="0" normalizeH="0" baseline="0" noProof="0" dirty="0" smtClean="0">
                                      <a:ln>
                                        <a:noFill/>
                                      </a:ln>
                                      <a:solidFill>
                                        <a:srgbClr val="000000"/>
                                      </a:solidFill>
                                      <a:effectLst/>
                                      <a:uLnTx/>
                                      <a:uFillTx/>
                                      <a:latin typeface="Cambria Math"/>
                                      <a:sym typeface="Symbol"/>
                                    </a:rPr>
                                    <m:t>𝑆𝑅𝑇𝑇</m:t>
                                  </m:r>
                                  <m:r>
                                    <a:rPr kumimoji="0" lang="en-US" sz="1500" b="0" i="1" u="none" strike="noStrike" kern="1200" cap="none" spc="0" normalizeH="0" baseline="0" noProof="0" dirty="0" smtClean="0">
                                      <a:ln>
                                        <a:noFill/>
                                      </a:ln>
                                      <a:solidFill>
                                        <a:srgbClr val="000000"/>
                                      </a:solidFill>
                                      <a:effectLst/>
                                      <a:uLnTx/>
                                      <a:uFillTx/>
                                      <a:latin typeface="Cambria Math"/>
                                      <a:sym typeface="Symbol"/>
                                    </a:rPr>
                                    <m:t>16</m:t>
                                  </m:r>
                                </m:sub>
                              </m:sSub>
                              <m:r>
                                <a:rPr kumimoji="0" lang="en-US" sz="1500" b="0" i="1" u="none" strike="noStrike" kern="1200" cap="none" spc="0" normalizeH="0" baseline="0" noProof="0" dirty="0" smtClean="0">
                                  <a:ln>
                                    <a:noFill/>
                                  </a:ln>
                                  <a:solidFill>
                                    <a:srgbClr val="000000"/>
                                  </a:solidFill>
                                  <a:effectLst/>
                                  <a:uLnTx/>
                                  <a:uFillTx/>
                                  <a:latin typeface="Cambria Math"/>
                                  <a:sym typeface="Symbol"/>
                                </a:rPr>
                                <m:t>=0,68</m:t>
                              </m:r>
                            </m:oMath>
                          </a14:m>
                          <a:endParaRPr lang="en-US" sz="15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11277">
                    <a:tc vMerge="1">
                      <a:txBody>
                        <a:bodyPr/>
                        <a:lstStyle/>
                        <a:p>
                          <a:endParaRPr lang="en-US"/>
                        </a:p>
                      </a:txBody>
                      <a:tcPr/>
                    </a:tc>
                    <a:tc>
                      <a:txBody>
                        <a:bodyPr/>
                        <a:lstStyle/>
                        <a:p>
                          <a:pPr algn="ctr" fontAlgn="b"/>
                          <a:r>
                            <a:rPr lang="en-US" sz="1500" u="none" strike="noStrike" dirty="0">
                              <a:effectLst/>
                            </a:rPr>
                            <a:t>a= – 0,4232</a:t>
                          </a:r>
                        </a:p>
                        <a:p>
                          <a:pPr algn="ctr" fontAlgn="b"/>
                          <a:r>
                            <a:rPr lang="en-US" sz="1500" u="none" strike="noStrike" dirty="0">
                              <a:effectLst/>
                            </a:rPr>
                            <a:t>b= – 8,297</a:t>
                          </a:r>
                          <a:endParaRPr lang="en-US" sz="1500" b="0" i="0" u="none" strike="noStrike" dirty="0">
                            <a:solidFill>
                              <a:srgbClr val="000000"/>
                            </a:solidFill>
                            <a:effectLst/>
                            <a:latin typeface="Calibri"/>
                          </a:endParaRPr>
                        </a:p>
                      </a:txBody>
                      <a:tcPr marL="9525" marR="9525" marT="9525" marB="0" anchor="ctr"/>
                    </a:tc>
                    <a:tc>
                      <a:txBody>
                        <a:bodyPr/>
                        <a:lstStyle/>
                        <a:p>
                          <a:pPr algn="ctr" fontAlgn="b"/>
                          <a:r>
                            <a:rPr lang="en-US" sz="1500" u="none" strike="noStrike" dirty="0">
                              <a:effectLst/>
                            </a:rPr>
                            <a:t>a = 0,7721</a:t>
                          </a:r>
                        </a:p>
                        <a:p>
                          <a:pPr algn="ctr" fontAlgn="b"/>
                          <a:r>
                            <a:rPr lang="en-US" sz="1500" u="none" strike="noStrike" dirty="0">
                              <a:effectLst/>
                            </a:rPr>
                            <a:t>b = 31,18</a:t>
                          </a:r>
                          <a:endParaRPr lang="en-US" sz="15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69666077"/>
                  </p:ext>
                </p:extLst>
              </p:nvPr>
            </p:nvGraphicFramePr>
            <p:xfrm>
              <a:off x="343979" y="1676400"/>
              <a:ext cx="9181021" cy="4876799"/>
            </p:xfrm>
            <a:graphic>
              <a:graphicData uri="http://schemas.openxmlformats.org/drawingml/2006/table">
                <a:tbl>
                  <a:tblPr>
                    <a:tableStyleId>{8A107856-5554-42FB-B03E-39F5DBC370BA}</a:tableStyleId>
                  </a:tblPr>
                  <a:tblGrid>
                    <a:gridCol w="2578622"/>
                    <a:gridCol w="3328943"/>
                    <a:gridCol w="3273456"/>
                  </a:tblGrid>
                  <a:tr h="289715">
                    <a:tc>
                      <a:txBody>
                        <a:bodyPr/>
                        <a:lstStyle/>
                        <a:p>
                          <a:pPr algn="ctr" fontAlgn="b"/>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gridSpan="2">
                      <a:txBody>
                        <a:bodyPr/>
                        <a:lstStyle/>
                        <a:p>
                          <a:pPr algn="ctr" fontAlgn="b"/>
                          <a:r>
                            <a:rPr lang="en-US" sz="1500" u="none" strike="noStrike" dirty="0" smtClean="0">
                              <a:effectLst/>
                            </a:rPr>
                            <a:t>CURRENT ISO TEST METHOD</a:t>
                          </a:r>
                          <a:endParaRPr lang="en-US" sz="1500" b="0" i="0" u="none" strike="noStrike" dirty="0">
                            <a:solidFill>
                              <a:srgbClr val="000000"/>
                            </a:solidFill>
                            <a:effectLst/>
                            <a:latin typeface="Calibri"/>
                          </a:endParaRPr>
                        </a:p>
                      </a:txBody>
                      <a:tcPr marL="9525" marR="9525" marT="9525" marB="0" anchor="ctr"/>
                    </a:tc>
                    <a:tc hMerge="1">
                      <a:txBody>
                        <a:bodyPr/>
                        <a:lstStyle/>
                        <a:p>
                          <a:endParaRPr lang="en-US"/>
                        </a:p>
                      </a:txBody>
                      <a:tcPr/>
                    </a:tc>
                  </a:tr>
                  <a:tr h="289715">
                    <a:tc rowSpan="2">
                      <a:txBody>
                        <a:bodyPr/>
                        <a:lstStyle/>
                        <a:p>
                          <a:pPr algn="ctr" fontAlgn="b"/>
                          <a:r>
                            <a:rPr lang="en-US" sz="1800" b="1" i="0" u="none" strike="noStrike" dirty="0" err="1" smtClean="0">
                              <a:solidFill>
                                <a:srgbClr val="0000FF"/>
                              </a:solidFill>
                              <a:effectLst/>
                              <a:latin typeface="Calibri"/>
                            </a:rPr>
                            <a:t>Tyre</a:t>
                          </a:r>
                          <a:r>
                            <a:rPr lang="en-US" sz="1800" b="1" i="0" u="none" strike="noStrike" dirty="0" smtClean="0">
                              <a:solidFill>
                                <a:srgbClr val="0000FF"/>
                              </a:solidFill>
                              <a:effectLst/>
                              <a:latin typeface="Calibri"/>
                            </a:rPr>
                            <a:t> typologies</a:t>
                          </a:r>
                          <a:endParaRPr lang="en-US" sz="1800" b="1" i="0" u="none" strike="noStrike" dirty="0">
                            <a:solidFill>
                              <a:srgbClr val="0000FF"/>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b"/>
                          <a:r>
                            <a:rPr lang="en-US" sz="1500" b="1" u="none" strike="noStrike" dirty="0" smtClean="0">
                              <a:effectLst/>
                            </a:rPr>
                            <a:t>Normal </a:t>
                          </a:r>
                          <a:r>
                            <a:rPr lang="en-US" sz="1500" b="1" u="none" strike="noStrike" dirty="0" err="1" smtClean="0">
                              <a:effectLst/>
                            </a:rPr>
                            <a:t>tyres</a:t>
                          </a:r>
                          <a:endParaRPr lang="en-US" sz="1500" b="1" i="0" u="none" strike="noStrike" dirty="0">
                            <a:solidFill>
                              <a:srgbClr val="000000"/>
                            </a:solidFill>
                            <a:effectLst/>
                            <a:latin typeface="Calibri"/>
                          </a:endParaRPr>
                        </a:p>
                      </a:txBody>
                      <a:tcPr marL="9525" marR="9525" marT="9525" marB="0" anchor="ctr"/>
                    </a:tc>
                    <a:tc>
                      <a:txBody>
                        <a:bodyPr/>
                        <a:lstStyle/>
                        <a:p>
                          <a:pPr algn="ctr" fontAlgn="b"/>
                          <a:r>
                            <a:rPr lang="en-US" sz="1500" b="1" u="none" strike="noStrike" dirty="0" smtClean="0">
                              <a:effectLst/>
                            </a:rPr>
                            <a:t>Snow </a:t>
                          </a:r>
                          <a:r>
                            <a:rPr lang="en-US" sz="1500" b="1" u="none" strike="noStrike" dirty="0" err="1" smtClean="0">
                              <a:effectLst/>
                            </a:rPr>
                            <a:t>tyres</a:t>
                          </a:r>
                          <a:r>
                            <a:rPr lang="en-US" sz="1500" b="1" u="none" strike="noStrike" dirty="0" smtClean="0">
                              <a:effectLst/>
                            </a:rPr>
                            <a:t> (M+S)</a:t>
                          </a:r>
                          <a:endParaRPr lang="en-US" sz="1500" b="1" i="0" u="none" strike="noStrike" dirty="0">
                            <a:solidFill>
                              <a:srgbClr val="000000"/>
                            </a:solidFill>
                            <a:effectLst/>
                            <a:latin typeface="Calibri"/>
                          </a:endParaRPr>
                        </a:p>
                      </a:txBody>
                      <a:tcPr marL="9525" marR="9525" marT="9525" marB="0" anchor="ctr">
                        <a:lnB w="12700" cmpd="sng">
                          <a:noFill/>
                        </a:lnB>
                      </a:tcPr>
                    </a:tc>
                  </a:tr>
                  <a:tr h="469097">
                    <a:tc vMerge="1">
                      <a:txBody>
                        <a:bodyPr/>
                        <a:lstStyle/>
                        <a:p>
                          <a:endParaRPr lang="en-US"/>
                        </a:p>
                      </a:txBody>
                      <a:tcPr/>
                    </a:tc>
                    <a:tc vMerge="1">
                      <a:txBody>
                        <a:bodyPr/>
                        <a:lstStyle/>
                        <a:p>
                          <a:endParaRPr lang="en-US"/>
                        </a:p>
                      </a:txBody>
                      <a:tcPr/>
                    </a:tc>
                    <a:tc>
                      <a:txBody>
                        <a:bodyPr/>
                        <a:lstStyle/>
                        <a:p>
                          <a:pPr algn="ctr" fontAlgn="b"/>
                          <a:r>
                            <a:rPr lang="en-US" sz="1200" b="1" u="none" strike="noStrike" dirty="0" smtClean="0">
                              <a:effectLst/>
                            </a:rPr>
                            <a:t>Including severe snow</a:t>
                          </a:r>
                          <a:br>
                            <a:rPr lang="en-US" sz="1200" b="1" u="none" strike="noStrike" dirty="0" smtClean="0">
                              <a:effectLst/>
                            </a:rPr>
                          </a:br>
                          <a:r>
                            <a:rPr lang="en-US" sz="1200" b="1" u="none" strike="noStrike" dirty="0" smtClean="0">
                              <a:effectLst/>
                            </a:rPr>
                            <a:t>(M+S</a:t>
                          </a:r>
                          <a:r>
                            <a:rPr lang="en-US" sz="1200" b="1" u="none" strike="noStrike" baseline="0" dirty="0" smtClean="0">
                              <a:effectLst/>
                            </a:rPr>
                            <a:t>  &amp; 3PMSF)</a:t>
                          </a:r>
                          <a:endParaRPr lang="en-US" sz="1200" b="1" i="0" u="none" strike="noStrike" dirty="0">
                            <a:solidFill>
                              <a:srgbClr val="000000"/>
                            </a:solidFill>
                            <a:effectLst/>
                            <a:latin typeface="Calibri"/>
                          </a:endParaRPr>
                        </a:p>
                      </a:txBody>
                      <a:tcPr marL="9525" marR="9525" marT="9525" marB="0" anchor="ctr">
                        <a:lnT w="12700" cmpd="sng">
                          <a:noFill/>
                        </a:lnT>
                      </a:tcPr>
                    </a:tc>
                  </a:tr>
                  <a:tr h="1117325">
                    <a:tc>
                      <a:txBody>
                        <a:bodyPr/>
                        <a:lstStyle/>
                        <a:p>
                          <a:pPr algn="ctr" fontAlgn="b"/>
                          <a:r>
                            <a:rPr lang="en-US" sz="1900" b="1" u="none" strike="noStrike" dirty="0" smtClean="0">
                              <a:solidFill>
                                <a:srgbClr val="0000FF"/>
                              </a:solidFill>
                              <a:effectLst/>
                            </a:rPr>
                            <a:t>Methodologies</a:t>
                          </a:r>
                          <a:endParaRPr lang="en-US" sz="1900" b="1" i="0" u="none" strike="noStrike" dirty="0">
                            <a:solidFill>
                              <a:srgbClr val="0000FF"/>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gridSpan="2">
                      <a:txBody>
                        <a:bodyPr/>
                        <a:lstStyle/>
                        <a:p>
                          <a:pPr marL="0" indent="0" algn="ctr" fontAlgn="b">
                            <a:buFontTx/>
                            <a:buNone/>
                          </a:pPr>
                          <a:r>
                            <a:rPr lang="en-US" sz="1500" b="1" u="none" strike="noStrike" dirty="0" smtClean="0">
                              <a:effectLst/>
                            </a:rPr>
                            <a:t>Vehicle method</a:t>
                          </a:r>
                          <a:br>
                            <a:rPr lang="en-US" sz="1500" b="1" u="none" strike="noStrike" dirty="0" smtClean="0">
                              <a:effectLst/>
                            </a:rPr>
                          </a:br>
                          <a:endParaRPr lang="en-US" sz="1500" u="none" strike="noStrike" dirty="0" smtClean="0">
                            <a:effectLst/>
                          </a:endParaRPr>
                        </a:p>
                        <a:p>
                          <a:pPr marL="0" indent="0" algn="ctr" fontAlgn="b">
                            <a:buFontTx/>
                            <a:buNone/>
                          </a:pPr>
                          <a:r>
                            <a:rPr lang="en-US" sz="1500" b="1" u="none" strike="noStrike" dirty="0" smtClean="0">
                              <a:effectLst/>
                            </a:rPr>
                            <a:t>Trailer method</a:t>
                          </a:r>
                          <a:endParaRPr lang="en-US" sz="1500" b="1" i="0" u="none" strike="noStrike" dirty="0" smtClean="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tr>
                  <a:tr h="309126">
                    <a:tc>
                      <a:txBody>
                        <a:bodyPr/>
                        <a:lstStyle/>
                        <a:p>
                          <a:pPr algn="ctr" fontAlgn="b"/>
                          <a:r>
                            <a:rPr lang="en-US" sz="1900" b="1" u="none" strike="noStrike" dirty="0">
                              <a:solidFill>
                                <a:srgbClr val="0000FF"/>
                              </a:solidFill>
                              <a:effectLst/>
                            </a:rPr>
                            <a:t>Conditioning of test </a:t>
                          </a:r>
                          <a:r>
                            <a:rPr lang="en-US" sz="1900" b="1" u="none" strike="noStrike" dirty="0" err="1">
                              <a:solidFill>
                                <a:srgbClr val="0000FF"/>
                              </a:solidFill>
                              <a:effectLst/>
                            </a:rPr>
                            <a:t>tyres</a:t>
                          </a:r>
                          <a:endParaRPr lang="en-US" sz="1900" b="1" i="0" u="none" strike="noStrike" dirty="0">
                            <a:solidFill>
                              <a:srgbClr val="0000FF"/>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gridSpan="2">
                      <a:txBody>
                        <a:bodyPr/>
                        <a:lstStyle/>
                        <a:p>
                          <a:pPr algn="ctr" fontAlgn="b"/>
                          <a:r>
                            <a:rPr lang="en-US" sz="1500" u="none" strike="noStrike" dirty="0" smtClean="0">
                              <a:effectLst/>
                            </a:rPr>
                            <a:t>break-in = 2 braking runs</a:t>
                          </a:r>
                          <a:endParaRPr lang="en-US" sz="1500" b="0" i="0" u="none" strike="noStrike" dirty="0" smtClean="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tr>
                  <a:tr h="511277">
                    <a:tc>
                      <a:txBody>
                        <a:bodyPr/>
                        <a:lstStyle/>
                        <a:p>
                          <a:pPr algn="ctr" fontAlgn="b"/>
                          <a:r>
                            <a:rPr lang="en-US" sz="1900" b="1" u="none" strike="noStrike" dirty="0" smtClean="0">
                              <a:solidFill>
                                <a:srgbClr val="0000FF"/>
                              </a:solidFill>
                              <a:effectLst/>
                            </a:rPr>
                            <a:t>Wet Track Grip</a:t>
                          </a:r>
                          <a:endParaRPr lang="en-US" sz="1900" b="1" i="0" u="none" strike="noStrike" dirty="0">
                            <a:solidFill>
                              <a:srgbClr val="0000FF"/>
                            </a:solidFill>
                            <a:effectLst/>
                            <a:latin typeface="Calibri"/>
                          </a:endParaRPr>
                        </a:p>
                      </a:txBody>
                      <a:tcPr marL="9525" marR="9525" marT="9525" marB="0" anchor="ctr"/>
                    </a:tc>
                    <a:tc gridSpan="2">
                      <a:txBody>
                        <a:bodyPr/>
                        <a:lstStyle/>
                        <a:p>
                          <a:pPr algn="ctr" fontAlgn="b"/>
                          <a:r>
                            <a:rPr lang="en-US" sz="1500" u="none" strike="noStrike" dirty="0" smtClean="0">
                              <a:effectLst/>
                            </a:rPr>
                            <a:t>MTD = 0,7 ± 0,3 mm</a:t>
                          </a:r>
                        </a:p>
                        <a:p>
                          <a:pPr algn="ctr" fontAlgn="b"/>
                          <a:r>
                            <a:rPr lang="en-US" sz="1500" b="1" u="none" strike="noStrike" dirty="0" smtClean="0">
                              <a:effectLst/>
                            </a:rPr>
                            <a:t>BPN = 42-60</a:t>
                          </a:r>
                          <a:r>
                            <a:rPr lang="en-US" sz="1500" b="1" u="none" strike="noStrike" baseline="0" dirty="0" smtClean="0">
                              <a:effectLst/>
                            </a:rPr>
                            <a:t>       </a:t>
                          </a:r>
                          <a:r>
                            <a:rPr lang="en-US" sz="1500" b="1" u="none" strike="noStrike" dirty="0" smtClean="0">
                              <a:effectLst/>
                            </a:rPr>
                            <a:t>or        µSRTT14 = 0,7 ± 0,1</a:t>
                          </a:r>
                          <a:endParaRPr lang="en-US" sz="1500" b="1" i="0" u="none" strike="noStrike" dirty="0" smtClean="0">
                            <a:solidFill>
                              <a:srgbClr val="000000"/>
                            </a:solidFill>
                            <a:effectLst/>
                            <a:latin typeface="Calibri"/>
                          </a:endParaRPr>
                        </a:p>
                      </a:txBody>
                      <a:tcPr marL="9525" marR="9525" marT="9525" marB="0" anchor="ct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tc>
                  </a:tr>
                  <a:tr h="327635">
                    <a:tc>
                      <a:txBody>
                        <a:bodyPr/>
                        <a:lstStyle/>
                        <a:p>
                          <a:pPr algn="ctr" fontAlgn="b"/>
                          <a:r>
                            <a:rPr lang="en-US" sz="1900" b="1" u="none" strike="noStrike" dirty="0" smtClean="0">
                              <a:solidFill>
                                <a:srgbClr val="0000FF"/>
                              </a:solidFill>
                              <a:effectLst/>
                            </a:rPr>
                            <a:t>Wet Track Temperature</a:t>
                          </a:r>
                          <a:endParaRPr lang="en-US" sz="1900" b="1" i="0" u="none" strike="noStrike" dirty="0">
                            <a:solidFill>
                              <a:srgbClr val="0000FF"/>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effectLst/>
                            </a:rPr>
                            <a:t>5-35 °C</a:t>
                          </a:r>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effectLst/>
                            </a:rPr>
                            <a:t>2-20 °C</a:t>
                          </a:r>
                          <a:endParaRPr lang="en-US" sz="15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r>
                  <a:tr h="1051632">
                    <a:tc rowSpan="2">
                      <a:txBody>
                        <a:bodyPr/>
                        <a:lstStyle/>
                        <a:p>
                          <a:pPr algn="ctr" fontAlgn="b"/>
                          <a:r>
                            <a:rPr lang="en-US" sz="1900" b="1" u="none" strike="noStrike" dirty="0" smtClean="0">
                              <a:solidFill>
                                <a:srgbClr val="0000FF"/>
                              </a:solidFill>
                              <a:effectLst/>
                            </a:rPr>
                            <a:t>Correction</a:t>
                          </a:r>
                          <a:r>
                            <a:rPr lang="en-US" sz="1900" b="1" u="none" strike="noStrike" baseline="0" dirty="0" smtClean="0">
                              <a:solidFill>
                                <a:srgbClr val="0000FF"/>
                              </a:solidFill>
                              <a:effectLst/>
                            </a:rPr>
                            <a:t> equation</a:t>
                          </a:r>
                        </a:p>
                        <a:p>
                          <a:pPr algn="ctr" fontAlgn="b"/>
                          <a:r>
                            <a:rPr lang="en-US" sz="1900" b="1" i="0" u="none" strike="noStrike" baseline="0" dirty="0" smtClean="0">
                              <a:solidFill>
                                <a:srgbClr val="0000FF"/>
                              </a:solidFill>
                              <a:effectLst/>
                              <a:latin typeface="Calibri"/>
                            </a:rPr>
                            <a:t>&amp;</a:t>
                          </a:r>
                        </a:p>
                        <a:p>
                          <a:pPr algn="ctr" fontAlgn="b"/>
                          <a:r>
                            <a:rPr lang="en-US" sz="1900" b="1" i="0" u="none" strike="noStrike" baseline="0" dirty="0" smtClean="0">
                              <a:solidFill>
                                <a:srgbClr val="0000FF"/>
                              </a:solidFill>
                              <a:effectLst/>
                              <a:latin typeface="Calibri"/>
                            </a:rPr>
                            <a:t>coefficients</a:t>
                          </a:r>
                          <a:endParaRPr lang="en-US" sz="1900" b="1" i="0" u="none" strike="noStrike" dirty="0">
                            <a:solidFill>
                              <a:srgbClr val="0000FF"/>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tcPr>
                    </a:tc>
                    <a:tc gridSpan="2">
                      <a:txBody>
                        <a:bodyPr/>
                        <a:lstStyle/>
                        <a:p>
                          <a:endParaRPr lang="en-US"/>
                        </a:p>
                      </a:txBody>
                      <a:tcPr marL="9525" marR="9525" marT="9525" marB="0" anchor="ctr">
                        <a:lnT w="12700" cap="flat" cmpd="sng" algn="ctr">
                          <a:solidFill>
                            <a:schemeClr val="tx1"/>
                          </a:solidFill>
                          <a:prstDash val="solid"/>
                          <a:round/>
                          <a:headEnd type="none" w="med" len="med"/>
                          <a:tailEnd type="none" w="med" len="med"/>
                        </a:lnT>
                        <a:blipFill rotWithShape="1">
                          <a:blip r:embed="rId2"/>
                          <a:stretch>
                            <a:fillRect l="-39022" t="-318605" b="-57558"/>
                          </a:stretch>
                        </a:blipFill>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tcPr>
                    </a:tc>
                  </a:tr>
                  <a:tr h="511277">
                    <a:tc vMerge="1">
                      <a:txBody>
                        <a:bodyPr/>
                        <a:lstStyle/>
                        <a:p>
                          <a:endParaRPr lang="en-US"/>
                        </a:p>
                      </a:txBody>
                      <a:tcPr/>
                    </a:tc>
                    <a:tc>
                      <a:txBody>
                        <a:bodyPr/>
                        <a:lstStyle/>
                        <a:p>
                          <a:pPr algn="ctr" fontAlgn="b"/>
                          <a:r>
                            <a:rPr lang="en-US" sz="1500" u="none" strike="noStrike" dirty="0" smtClean="0">
                              <a:effectLst/>
                            </a:rPr>
                            <a:t>a= – 0,4232</a:t>
                          </a:r>
                        </a:p>
                        <a:p>
                          <a:pPr algn="ctr" fontAlgn="b"/>
                          <a:r>
                            <a:rPr lang="en-US" sz="1500" u="none" strike="noStrike" dirty="0" smtClean="0">
                              <a:effectLst/>
                            </a:rPr>
                            <a:t>b= – 8,297</a:t>
                          </a:r>
                          <a:endParaRPr lang="en-US" sz="1500" b="0" i="0" u="none" strike="noStrike" dirty="0">
                            <a:solidFill>
                              <a:srgbClr val="000000"/>
                            </a:solidFill>
                            <a:effectLst/>
                            <a:latin typeface="Calibri"/>
                          </a:endParaRPr>
                        </a:p>
                      </a:txBody>
                      <a:tcPr marL="9525" marR="9525" marT="9525" marB="0" anchor="ctr"/>
                    </a:tc>
                    <a:tc>
                      <a:txBody>
                        <a:bodyPr/>
                        <a:lstStyle/>
                        <a:p>
                          <a:pPr algn="ctr" fontAlgn="b"/>
                          <a:r>
                            <a:rPr lang="en-US" sz="1500" u="none" strike="noStrike" dirty="0" smtClean="0">
                              <a:effectLst/>
                            </a:rPr>
                            <a:t>a = 0,7721</a:t>
                          </a:r>
                        </a:p>
                        <a:p>
                          <a:pPr algn="ctr" fontAlgn="b"/>
                          <a:r>
                            <a:rPr lang="en-US" sz="1500" u="none" strike="noStrike" dirty="0" smtClean="0">
                              <a:effectLst/>
                            </a:rPr>
                            <a:t>b = 31,18</a:t>
                          </a:r>
                          <a:endParaRPr lang="en-US" sz="1500" b="0" i="0" u="none" strike="noStrike" dirty="0">
                            <a:solidFill>
                              <a:srgbClr val="000000"/>
                            </a:solidFill>
                            <a:effectLst/>
                            <a:latin typeface="Calibri"/>
                          </a:endParaRPr>
                        </a:p>
                      </a:txBody>
                      <a:tcPr marL="9525" marR="9525" marT="9525" marB="0" anchor="ctr"/>
                    </a:tc>
                  </a:tr>
                </a:tbl>
              </a:graphicData>
            </a:graphic>
          </p:graphicFrame>
        </mc:Fallback>
      </mc:AlternateContent>
      <p:sp>
        <p:nvSpPr>
          <p:cNvPr id="4" name="Rectangle 3"/>
          <p:cNvSpPr/>
          <p:nvPr/>
        </p:nvSpPr>
        <p:spPr>
          <a:xfrm>
            <a:off x="152400" y="123885"/>
            <a:ext cx="8915400" cy="400110"/>
          </a:xfrm>
          <a:prstGeom prst="rect">
            <a:avLst/>
          </a:prstGeom>
        </p:spPr>
        <p:txBody>
          <a:bodyPr wrap="square">
            <a:spAutoFit/>
          </a:bodyPr>
          <a:lstStyle/>
          <a:p>
            <a:r>
              <a:rPr lang="en-US" sz="2000" b="1" dirty="0">
                <a:solidFill>
                  <a:srgbClr val="0000FF"/>
                </a:solidFill>
              </a:rPr>
              <a:t>Step 1 </a:t>
            </a:r>
            <a:r>
              <a:rPr lang="en-US" sz="2000" b="1" dirty="0"/>
              <a:t>– Identification of the parameters affecting the dispersion</a:t>
            </a:r>
            <a:endParaRPr lang="en-US" sz="2000" dirty="0"/>
          </a:p>
        </p:txBody>
      </p:sp>
      <p:sp>
        <p:nvSpPr>
          <p:cNvPr id="5" name="Rectangle 4"/>
          <p:cNvSpPr/>
          <p:nvPr/>
        </p:nvSpPr>
        <p:spPr>
          <a:xfrm>
            <a:off x="152400" y="914400"/>
            <a:ext cx="9144000" cy="646331"/>
          </a:xfrm>
          <a:prstGeom prst="rect">
            <a:avLst/>
          </a:prstGeom>
        </p:spPr>
        <p:txBody>
          <a:bodyPr wrap="square">
            <a:spAutoFit/>
          </a:bodyPr>
          <a:lstStyle/>
          <a:p>
            <a:r>
              <a:rPr lang="en-US" dirty="0"/>
              <a:t>The </a:t>
            </a:r>
            <a:r>
              <a:rPr lang="en-US" b="1" dirty="0">
                <a:solidFill>
                  <a:srgbClr val="0000FF"/>
                </a:solidFill>
              </a:rPr>
              <a:t>parameters having an influence on the variability of test method </a:t>
            </a:r>
            <a:r>
              <a:rPr lang="en-US" dirty="0"/>
              <a:t>were listed exhaustively</a:t>
            </a:r>
          </a:p>
          <a:p>
            <a:r>
              <a:rPr lang="en-US" dirty="0"/>
              <a:t>The ones to be analyzed to be better controlled in the future test method were identified:</a:t>
            </a:r>
          </a:p>
        </p:txBody>
      </p:sp>
    </p:spTree>
    <p:extLst>
      <p:ext uri="{BB962C8B-B14F-4D97-AF65-F5344CB8AC3E}">
        <p14:creationId xmlns:p14="http://schemas.microsoft.com/office/powerpoint/2010/main" val="165652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34" y="914400"/>
            <a:ext cx="9658350" cy="1477328"/>
          </a:xfrm>
          <a:prstGeom prst="rect">
            <a:avLst/>
          </a:prstGeom>
        </p:spPr>
        <p:txBody>
          <a:bodyPr wrap="square">
            <a:spAutoFit/>
          </a:bodyPr>
          <a:lstStyle/>
          <a:p>
            <a:r>
              <a:rPr lang="en-US" b="1" dirty="0">
                <a:solidFill>
                  <a:srgbClr val="0000FF"/>
                </a:solidFill>
              </a:rPr>
              <a:t>Three huge tire testing plans </a:t>
            </a:r>
            <a:r>
              <a:rPr lang="en-US" dirty="0"/>
              <a:t>were carried out for a total of 37 tires - </a:t>
            </a:r>
            <a:r>
              <a:rPr lang="en-US" b="1" dirty="0">
                <a:solidFill>
                  <a:srgbClr val="0000FF"/>
                </a:solidFill>
              </a:rPr>
              <a:t>1163 results! </a:t>
            </a:r>
            <a:r>
              <a:rPr lang="en-US" dirty="0">
                <a:solidFill>
                  <a:srgbClr val="0000FF"/>
                </a:solidFill>
              </a:rPr>
              <a:t/>
            </a:r>
            <a:br>
              <a:rPr lang="en-US" dirty="0">
                <a:solidFill>
                  <a:srgbClr val="0000FF"/>
                </a:solidFill>
              </a:rPr>
            </a:br>
            <a:endParaRPr lang="en-US" dirty="0">
              <a:solidFill>
                <a:srgbClr val="0000FF"/>
              </a:solidFill>
            </a:endParaRPr>
          </a:p>
          <a:p>
            <a:r>
              <a:rPr lang="en-US" dirty="0"/>
              <a:t>Tyres were tested on different tracks, using the trailer of each participant, in different periods of the years, for a total of</a:t>
            </a:r>
            <a:br>
              <a:rPr lang="en-US" dirty="0"/>
            </a:br>
            <a:r>
              <a:rPr lang="en-US" b="1" dirty="0">
                <a:solidFill>
                  <a:srgbClr val="0000FF"/>
                </a:solidFill>
              </a:rPr>
              <a:t>16 different test sites/trailer in EU (ETRTO), Japan (JATMA) and USA (USTMA). </a:t>
            </a:r>
          </a:p>
        </p:txBody>
      </p:sp>
      <p:sp>
        <p:nvSpPr>
          <p:cNvPr id="4" name="Rectangle 3"/>
          <p:cNvSpPr/>
          <p:nvPr/>
        </p:nvSpPr>
        <p:spPr>
          <a:xfrm>
            <a:off x="1154710" y="152400"/>
            <a:ext cx="8750300" cy="400110"/>
          </a:xfrm>
          <a:prstGeom prst="rect">
            <a:avLst/>
          </a:prstGeom>
        </p:spPr>
        <p:txBody>
          <a:bodyPr wrap="square">
            <a:spAutoFit/>
          </a:bodyPr>
          <a:lstStyle/>
          <a:p>
            <a:r>
              <a:rPr lang="en-US" sz="2000" b="1" dirty="0">
                <a:solidFill>
                  <a:srgbClr val="0000FF"/>
                </a:solidFill>
              </a:rPr>
              <a:t>Step 2 </a:t>
            </a:r>
            <a:r>
              <a:rPr lang="en-US" sz="2000" b="1" dirty="0"/>
              <a:t>- Two Round Robin Tests using TRAILER methodology</a:t>
            </a:r>
            <a:endParaRPr lang="en-US" sz="2000" dirty="0"/>
          </a:p>
        </p:txBody>
      </p:sp>
      <p:sp>
        <p:nvSpPr>
          <p:cNvPr id="3" name="Down Arrow 2"/>
          <p:cNvSpPr/>
          <p:nvPr/>
        </p:nvSpPr>
        <p:spPr>
          <a:xfrm>
            <a:off x="4248599" y="2590800"/>
            <a:ext cx="736810" cy="442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Rectangle 7"/>
          <p:cNvSpPr/>
          <p:nvPr/>
        </p:nvSpPr>
        <p:spPr>
          <a:xfrm>
            <a:off x="349368" y="3287792"/>
            <a:ext cx="9575800" cy="1846659"/>
          </a:xfrm>
          <a:prstGeom prst="rect">
            <a:avLst/>
          </a:prstGeom>
        </p:spPr>
        <p:txBody>
          <a:bodyPr wrap="square">
            <a:spAutoFit/>
          </a:bodyPr>
          <a:lstStyle/>
          <a:p>
            <a:r>
              <a:rPr lang="en-US" b="1" u="sng" dirty="0"/>
              <a:t>Agreed direction</a:t>
            </a:r>
            <a:endParaRPr lang="en-US" b="1" u="sng" dirty="0">
              <a:solidFill>
                <a:srgbClr val="FF0000"/>
              </a:solidFill>
            </a:endParaRPr>
          </a:p>
          <a:p>
            <a:endParaRPr lang="en-US" sz="1600" dirty="0"/>
          </a:p>
          <a:p>
            <a:pPr marL="285750" lvl="1" indent="-285750">
              <a:buFontTx/>
              <a:buChar char="-"/>
            </a:pPr>
            <a:r>
              <a:rPr lang="en-US" sz="1600" b="1" dirty="0">
                <a:solidFill>
                  <a:srgbClr val="009900"/>
                </a:solidFill>
              </a:rPr>
              <a:t>Stabilization of the </a:t>
            </a:r>
            <a:r>
              <a:rPr lang="en-US" sz="1600" b="1" dirty="0" err="1">
                <a:solidFill>
                  <a:srgbClr val="009900"/>
                </a:solidFill>
              </a:rPr>
              <a:t>tyre</a:t>
            </a:r>
            <a:r>
              <a:rPr lang="en-US" sz="1600" dirty="0">
                <a:solidFill>
                  <a:srgbClr val="009900"/>
                </a:solidFill>
              </a:rPr>
              <a:t> performance </a:t>
            </a:r>
            <a:r>
              <a:rPr lang="en-US" sz="1600" dirty="0"/>
              <a:t>prior testing </a:t>
            </a:r>
          </a:p>
          <a:p>
            <a:pPr marL="285750" indent="-285750">
              <a:buFontTx/>
              <a:buChar char="-"/>
            </a:pPr>
            <a:endParaRPr lang="en-US" sz="1600" b="1" dirty="0">
              <a:solidFill>
                <a:srgbClr val="FF0000"/>
              </a:solidFill>
            </a:endParaRPr>
          </a:p>
          <a:p>
            <a:pPr marL="285750" indent="-285750">
              <a:buFontTx/>
              <a:buChar char="-"/>
            </a:pPr>
            <a:r>
              <a:rPr lang="en-US" sz="1600" b="1" dirty="0">
                <a:solidFill>
                  <a:srgbClr val="009900"/>
                </a:solidFill>
              </a:rPr>
              <a:t>Better definition of the track surface </a:t>
            </a:r>
            <a:r>
              <a:rPr lang="en-US" sz="1600" b="1" dirty="0"/>
              <a:t>(one method)</a:t>
            </a:r>
          </a:p>
          <a:p>
            <a:endParaRPr lang="en-US" sz="1600" b="1" dirty="0"/>
          </a:p>
          <a:p>
            <a:pPr marL="285750" indent="-285750">
              <a:buFontTx/>
              <a:buChar char="-"/>
            </a:pPr>
            <a:r>
              <a:rPr lang="en-US" sz="1600" b="1" dirty="0">
                <a:solidFill>
                  <a:srgbClr val="009900"/>
                </a:solidFill>
              </a:rPr>
              <a:t>Consider the specificity of </a:t>
            </a:r>
            <a:r>
              <a:rPr lang="en-US" sz="1600" b="1" dirty="0" err="1">
                <a:solidFill>
                  <a:srgbClr val="009900"/>
                </a:solidFill>
              </a:rPr>
              <a:t>tyre</a:t>
            </a:r>
            <a:r>
              <a:rPr lang="en-US" sz="1600" b="1" dirty="0">
                <a:solidFill>
                  <a:srgbClr val="009900"/>
                </a:solidFill>
              </a:rPr>
              <a:t> typologies for the temperature conditions and the correction</a:t>
            </a:r>
            <a:r>
              <a:rPr lang="en-US" sz="1600" b="1" strike="sngStrike" dirty="0">
                <a:solidFill>
                  <a:srgbClr val="009900"/>
                </a:solidFill>
              </a:rPr>
              <a:t>s</a:t>
            </a:r>
            <a:r>
              <a:rPr lang="en-US" sz="1600" b="1" dirty="0">
                <a:solidFill>
                  <a:srgbClr val="009900"/>
                </a:solidFill>
              </a:rPr>
              <a:t> formulas</a:t>
            </a:r>
            <a:endParaRPr lang="en-US" sz="1600" i="1" dirty="0">
              <a:solidFill>
                <a:srgbClr val="009900"/>
              </a:solidFill>
            </a:endParaRPr>
          </a:p>
        </p:txBody>
      </p:sp>
    </p:spTree>
    <p:extLst>
      <p:ext uri="{BB962C8B-B14F-4D97-AF65-F5344CB8AC3E}">
        <p14:creationId xmlns:p14="http://schemas.microsoft.com/office/powerpoint/2010/main" val="39480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32" y="2660916"/>
            <a:ext cx="9186413" cy="1862660"/>
          </a:xfrm>
          <a:prstGeom prst="rect">
            <a:avLst/>
          </a:prstGeom>
        </p:spPr>
        <p:txBody>
          <a:bodyPr wrap="square" lIns="107287" tIns="53643" rIns="107287" bIns="53643">
            <a:spAutoFit/>
          </a:bodyPr>
          <a:lstStyle/>
          <a:p>
            <a:r>
              <a:rPr lang="en-US" sz="1900" dirty="0">
                <a:latin typeface="Calibri" panose="020F0502020204030204" pitchFamily="34" charset="0"/>
              </a:rPr>
              <a:t>Proposed approach:</a:t>
            </a:r>
          </a:p>
          <a:p>
            <a:endParaRPr lang="en-US" sz="1900" i="1" dirty="0">
              <a:latin typeface="Calibri" panose="020F0502020204030204" pitchFamily="34" charset="0"/>
            </a:endParaRPr>
          </a:p>
          <a:p>
            <a:r>
              <a:rPr lang="en-US" sz="1900" i="1" dirty="0">
                <a:latin typeface="Calibri" panose="020F0502020204030204" pitchFamily="34" charset="0"/>
              </a:rPr>
              <a:t>The </a:t>
            </a:r>
            <a:r>
              <a:rPr lang="en-US" sz="1900" i="1" dirty="0" err="1">
                <a:latin typeface="Calibri" panose="020F0502020204030204" pitchFamily="34" charset="0"/>
              </a:rPr>
              <a:t>tyres</a:t>
            </a:r>
            <a:r>
              <a:rPr lang="en-US" sz="1900" i="1" dirty="0">
                <a:latin typeface="Calibri" panose="020F0502020204030204" pitchFamily="34" charset="0"/>
              </a:rPr>
              <a:t> should be </a:t>
            </a:r>
            <a:r>
              <a:rPr lang="en-US" sz="1900" b="1" i="1" dirty="0">
                <a:solidFill>
                  <a:srgbClr val="009900"/>
                </a:solidFill>
                <a:latin typeface="Calibri" panose="020F0502020204030204" pitchFamily="34" charset="0"/>
              </a:rPr>
              <a:t>stabilized in performance prior testing</a:t>
            </a:r>
            <a:r>
              <a:rPr lang="en-US" sz="1900" i="1" dirty="0">
                <a:latin typeface="Calibri" panose="020F0502020204030204" pitchFamily="34" charset="0"/>
              </a:rPr>
              <a:t>. In all cases, </a:t>
            </a:r>
            <a:r>
              <a:rPr lang="en-US" sz="1900" i="1" dirty="0" err="1">
                <a:latin typeface="Calibri" panose="020F0502020204030204" pitchFamily="34" charset="0"/>
              </a:rPr>
              <a:t>tyre</a:t>
            </a:r>
            <a:r>
              <a:rPr lang="en-US" sz="1900" i="1" dirty="0">
                <a:latin typeface="Calibri" panose="020F0502020204030204" pitchFamily="34" charset="0"/>
              </a:rPr>
              <a:t> designed tread depth and designed tread block or rib integrity shall not change significantly with break-in, which means the pace and “severity” of the break-in needs to be carefully controlled to avoid such changes.</a:t>
            </a:r>
            <a:endParaRPr lang="en-US" sz="1900" dirty="0">
              <a:latin typeface="Calibri" panose="020F0502020204030204" pitchFamily="34" charset="0"/>
            </a:endParaRPr>
          </a:p>
        </p:txBody>
      </p:sp>
      <p:sp>
        <p:nvSpPr>
          <p:cNvPr id="3" name="Rectangle 2"/>
          <p:cNvSpPr/>
          <p:nvPr/>
        </p:nvSpPr>
        <p:spPr>
          <a:xfrm>
            <a:off x="233631" y="932723"/>
            <a:ext cx="8737841" cy="693109"/>
          </a:xfrm>
          <a:prstGeom prst="rect">
            <a:avLst/>
          </a:prstGeom>
        </p:spPr>
        <p:txBody>
          <a:bodyPr wrap="square" lIns="107287" tIns="53643" rIns="107287" bIns="53643">
            <a:spAutoFit/>
          </a:bodyPr>
          <a:lstStyle/>
          <a:p>
            <a:r>
              <a:rPr lang="en-US" sz="1900" dirty="0">
                <a:latin typeface="Calibri" panose="020F0502020204030204" pitchFamily="34" charset="0"/>
              </a:rPr>
              <a:t>Tyre Break-In (conditioning) was identified as an important source of variability</a:t>
            </a:r>
          </a:p>
          <a:p>
            <a:r>
              <a:rPr lang="en-US" sz="1900" dirty="0">
                <a:latin typeface="Calibri" panose="020F0502020204030204" pitchFamily="34" charset="0"/>
              </a:rPr>
              <a:t>- The 2 braking runs considered by current regulation are not enough</a:t>
            </a:r>
          </a:p>
        </p:txBody>
      </p:sp>
      <p:sp>
        <p:nvSpPr>
          <p:cNvPr id="4" name="TextBox 3"/>
          <p:cNvSpPr txBox="1"/>
          <p:nvPr/>
        </p:nvSpPr>
        <p:spPr>
          <a:xfrm>
            <a:off x="88301" y="131934"/>
            <a:ext cx="7988899" cy="477666"/>
          </a:xfrm>
          <a:prstGeom prst="rect">
            <a:avLst/>
          </a:prstGeom>
          <a:noFill/>
        </p:spPr>
        <p:txBody>
          <a:bodyPr wrap="square" lIns="107287" tIns="53643" rIns="107287" bIns="53643" rtlCol="0">
            <a:spAutoFit/>
          </a:bodyPr>
          <a:lstStyle/>
          <a:p>
            <a:r>
              <a:rPr lang="en-US" sz="2400" b="1" dirty="0">
                <a:latin typeface="Calibri" panose="020F0502020204030204" pitchFamily="34" charset="0"/>
              </a:rPr>
              <a:t>TYRE BREAK-IN (CONDITIONING)</a:t>
            </a:r>
          </a:p>
        </p:txBody>
      </p:sp>
    </p:spTree>
    <p:extLst>
      <p:ext uri="{BB962C8B-B14F-4D97-AF65-F5344CB8AC3E}">
        <p14:creationId xmlns:p14="http://schemas.microsoft.com/office/powerpoint/2010/main" val="167196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48" y="789024"/>
            <a:ext cx="9767732" cy="5330276"/>
          </a:xfrm>
          <a:prstGeom prst="rect">
            <a:avLst/>
          </a:prstGeom>
        </p:spPr>
        <p:txBody>
          <a:bodyPr wrap="square" lIns="107287" tIns="53643" rIns="107287" bIns="53643">
            <a:spAutoFit/>
          </a:bodyPr>
          <a:lstStyle/>
          <a:p>
            <a:pPr marL="335270" indent="-335270">
              <a:buFont typeface="Wingdings" panose="05000000000000000000" pitchFamily="2" charset="2"/>
              <a:buChar char="Ø"/>
            </a:pPr>
            <a:r>
              <a:rPr lang="en-US" sz="2000" dirty="0">
                <a:latin typeface="+mj-lt"/>
                <a:ea typeface="Calibri"/>
                <a:cs typeface="Times New Roman"/>
              </a:rPr>
              <a:t>In the current method, the grip of the track can be controlled with one of two criteria </a:t>
            </a:r>
            <a:br>
              <a:rPr lang="en-US" sz="2000" dirty="0">
                <a:latin typeface="+mj-lt"/>
                <a:ea typeface="Calibri"/>
                <a:cs typeface="Times New Roman"/>
              </a:rPr>
            </a:br>
            <a:r>
              <a:rPr lang="en-US" sz="2000" dirty="0">
                <a:latin typeface="+mj-lt"/>
                <a:ea typeface="Calibri"/>
                <a:cs typeface="Times New Roman"/>
              </a:rPr>
              <a:t>BPN  </a:t>
            </a:r>
            <a:r>
              <a:rPr lang="en-US" sz="3200" b="1" baseline="-25000" dirty="0">
                <a:latin typeface="+mj-lt"/>
                <a:ea typeface="Calibri"/>
                <a:cs typeface="Times New Roman"/>
              </a:rPr>
              <a:t>[42-60]</a:t>
            </a:r>
            <a:r>
              <a:rPr lang="en-US" sz="3200" dirty="0">
                <a:latin typeface="+mj-lt"/>
                <a:ea typeface="Calibri"/>
                <a:cs typeface="Times New Roman"/>
              </a:rPr>
              <a:t> </a:t>
            </a:r>
            <a:r>
              <a:rPr lang="en-US" sz="2000" dirty="0">
                <a:latin typeface="+mj-lt"/>
                <a:ea typeface="Calibri"/>
                <a:cs typeface="Times New Roman"/>
              </a:rPr>
              <a:t>or  </a:t>
            </a:r>
            <a:r>
              <a:rPr lang="en-US" sz="2800" dirty="0">
                <a:latin typeface="Symbol" panose="05050102010706020507" pitchFamily="18" charset="2"/>
                <a:ea typeface="Calibri"/>
                <a:cs typeface="Times New Roman"/>
              </a:rPr>
              <a:t>m</a:t>
            </a:r>
            <a:r>
              <a:rPr lang="en-US" sz="2800" dirty="0">
                <a:latin typeface="+mj-lt"/>
                <a:ea typeface="Calibri"/>
                <a:cs typeface="Times New Roman"/>
              </a:rPr>
              <a:t> </a:t>
            </a:r>
            <a:r>
              <a:rPr lang="en-US" sz="2800" baseline="-25000" dirty="0">
                <a:latin typeface="+mj-lt"/>
                <a:ea typeface="Calibri"/>
                <a:cs typeface="Times New Roman"/>
              </a:rPr>
              <a:t>SRTT14”</a:t>
            </a:r>
            <a:r>
              <a:rPr lang="en-US" sz="2800" b="1" dirty="0">
                <a:latin typeface="+mj-lt"/>
                <a:ea typeface="Calibri"/>
                <a:cs typeface="Times New Roman"/>
              </a:rPr>
              <a:t> </a:t>
            </a:r>
            <a:r>
              <a:rPr lang="en-US" sz="2800" b="1" baseline="-25000" dirty="0">
                <a:latin typeface="+mj-lt"/>
                <a:ea typeface="Calibri"/>
                <a:cs typeface="Times New Roman"/>
              </a:rPr>
              <a:t>[0,6-0,8]</a:t>
            </a:r>
            <a:br>
              <a:rPr lang="en-US" sz="2800" b="1" baseline="-25000" dirty="0">
                <a:latin typeface="+mj-lt"/>
                <a:ea typeface="Calibri"/>
                <a:cs typeface="Times New Roman"/>
              </a:rPr>
            </a:br>
            <a:r>
              <a:rPr lang="en-US" sz="2800" b="1" baseline="-25000" dirty="0">
                <a:latin typeface="+mj-lt"/>
                <a:ea typeface="Calibri"/>
                <a:cs typeface="Times New Roman"/>
              </a:rPr>
              <a:t/>
            </a:r>
            <a:br>
              <a:rPr lang="en-US" sz="2800" b="1" baseline="-25000" dirty="0">
                <a:latin typeface="+mj-lt"/>
                <a:ea typeface="Calibri"/>
                <a:cs typeface="Times New Roman"/>
              </a:rPr>
            </a:br>
            <a:r>
              <a:rPr lang="en-US" sz="2800" b="1" baseline="-25000" dirty="0">
                <a:latin typeface="+mj-lt"/>
                <a:ea typeface="Calibri"/>
                <a:cs typeface="Times New Roman"/>
              </a:rPr>
              <a:t/>
            </a:r>
            <a:br>
              <a:rPr lang="en-US" sz="2800" b="1" baseline="-25000" dirty="0">
                <a:latin typeface="+mj-lt"/>
                <a:ea typeface="Calibri"/>
                <a:cs typeface="Times New Roman"/>
              </a:rPr>
            </a:br>
            <a:r>
              <a:rPr lang="en-US" sz="2000" dirty="0">
                <a:latin typeface="+mj-lt"/>
                <a:ea typeface="Calibri"/>
                <a:cs typeface="Times New Roman"/>
              </a:rPr>
              <a:t>Anyhow there is </a:t>
            </a:r>
            <a:r>
              <a:rPr lang="en-US" sz="2000" b="1" u="sng" dirty="0">
                <a:solidFill>
                  <a:srgbClr val="0000FF"/>
                </a:solidFill>
                <a:latin typeface="+mj-lt"/>
                <a:ea typeface="Calibri"/>
                <a:cs typeface="Times New Roman"/>
              </a:rPr>
              <a:t>no correlation between the 2 criteria</a:t>
            </a:r>
            <a:r>
              <a:rPr lang="en-US" sz="2000" dirty="0">
                <a:latin typeface="+mj-lt"/>
                <a:ea typeface="Calibri"/>
                <a:cs typeface="Times New Roman"/>
              </a:rPr>
              <a:t> </a:t>
            </a:r>
            <a:r>
              <a:rPr lang="en-US" sz="2000" dirty="0">
                <a:latin typeface="+mj-lt"/>
                <a:ea typeface="Calibri"/>
                <a:cs typeface="Times New Roman"/>
                <a:sym typeface="Wingdings" panose="05000000000000000000" pitchFamily="2" charset="2"/>
              </a:rPr>
              <a:t> </a:t>
            </a:r>
            <a:r>
              <a:rPr lang="en-US" sz="2000" dirty="0">
                <a:latin typeface="+mj-lt"/>
                <a:ea typeface="Calibri"/>
                <a:cs typeface="Times New Roman"/>
              </a:rPr>
              <a:t>this point is an important source of variability between different test centers.</a:t>
            </a:r>
            <a:br>
              <a:rPr lang="en-US" sz="2000" dirty="0">
                <a:latin typeface="+mj-lt"/>
                <a:ea typeface="Calibri"/>
                <a:cs typeface="Times New Roman"/>
              </a:rPr>
            </a:br>
            <a:r>
              <a:rPr lang="en-US" sz="2000" dirty="0">
                <a:latin typeface="+mj-lt"/>
                <a:ea typeface="Calibri"/>
                <a:cs typeface="Times New Roman"/>
              </a:rPr>
              <a:t/>
            </a:r>
            <a:br>
              <a:rPr lang="en-US" sz="2000" dirty="0">
                <a:latin typeface="+mj-lt"/>
                <a:ea typeface="Calibri"/>
                <a:cs typeface="Times New Roman"/>
              </a:rPr>
            </a:br>
            <a:r>
              <a:rPr lang="en-US" sz="2000" dirty="0">
                <a:latin typeface="+mj-lt"/>
                <a:ea typeface="Calibri"/>
                <a:cs typeface="Times New Roman"/>
              </a:rPr>
              <a:t>Also the reference </a:t>
            </a:r>
            <a:r>
              <a:rPr lang="en-US" sz="2000" dirty="0" err="1">
                <a:latin typeface="+mj-lt"/>
                <a:ea typeface="Calibri"/>
                <a:cs typeface="Times New Roman"/>
              </a:rPr>
              <a:t>tyre</a:t>
            </a:r>
            <a:r>
              <a:rPr lang="en-US" sz="2000" dirty="0">
                <a:latin typeface="+mj-lt"/>
                <a:ea typeface="Calibri"/>
                <a:cs typeface="Times New Roman"/>
              </a:rPr>
              <a:t> </a:t>
            </a:r>
            <a:r>
              <a:rPr lang="en-US" sz="2000" b="1" dirty="0">
                <a:solidFill>
                  <a:srgbClr val="FF0000"/>
                </a:solidFill>
                <a:latin typeface="+mj-lt"/>
                <a:ea typeface="Calibri"/>
                <a:cs typeface="Times New Roman"/>
              </a:rPr>
              <a:t>SRTT14’’ will be discontinued</a:t>
            </a:r>
            <a:br>
              <a:rPr lang="en-US" sz="2000" b="1" dirty="0">
                <a:solidFill>
                  <a:srgbClr val="FF0000"/>
                </a:solidFill>
                <a:latin typeface="+mj-lt"/>
                <a:ea typeface="Calibri"/>
                <a:cs typeface="Times New Roman"/>
              </a:rPr>
            </a:br>
            <a:endParaRPr lang="en-US" sz="2000" b="1" dirty="0">
              <a:solidFill>
                <a:srgbClr val="FF0000"/>
              </a:solidFill>
              <a:latin typeface="+mj-lt"/>
              <a:ea typeface="Calibri"/>
              <a:cs typeface="Times New Roman"/>
            </a:endParaRPr>
          </a:p>
          <a:p>
            <a:endParaRPr lang="en-US" sz="2000" dirty="0">
              <a:latin typeface="+mj-lt"/>
              <a:ea typeface="Calibri"/>
              <a:cs typeface="Times New Roman"/>
            </a:endParaRPr>
          </a:p>
          <a:p>
            <a:pPr marL="335270" indent="-335270">
              <a:buFont typeface="Wingdings" panose="05000000000000000000" pitchFamily="2" charset="2"/>
              <a:buChar char="Ø"/>
            </a:pPr>
            <a:r>
              <a:rPr lang="en-US" b="1" dirty="0">
                <a:solidFill>
                  <a:srgbClr val="0000FF"/>
                </a:solidFill>
                <a:latin typeface="+mj-lt"/>
                <a:cs typeface="Calibri" panose="020F0502020204030204" pitchFamily="34" charset="0"/>
              </a:rPr>
              <a:t>SRTT 16’’ will be used NOT ONLY AS REFERENCE TYRE, BUT ALSO FOR TRACK VALIDATION IN PLACE OF [SRTT 14 or BPN] </a:t>
            </a:r>
          </a:p>
          <a:p>
            <a:pPr marL="1408136" lvl="2" indent="-335270">
              <a:buFont typeface="Wingdings" panose="05000000000000000000" pitchFamily="2" charset="2"/>
              <a:buChar char=""/>
            </a:pPr>
            <a:r>
              <a:rPr lang="en-US" b="1" dirty="0">
                <a:solidFill>
                  <a:srgbClr val="00B050"/>
                </a:solidFill>
                <a:latin typeface="+mj-lt"/>
                <a:cs typeface="Calibri" panose="020F0502020204030204" pitchFamily="34" charset="0"/>
              </a:rPr>
              <a:t>Replacement of SRTT14 and discontinuation of BPN measurement</a:t>
            </a:r>
          </a:p>
          <a:p>
            <a:pPr marL="1408136" lvl="2" indent="-335270">
              <a:buFont typeface="Wingdings" panose="05000000000000000000" pitchFamily="2" charset="2"/>
              <a:buChar char=""/>
            </a:pPr>
            <a:r>
              <a:rPr lang="en-US" b="1" dirty="0">
                <a:solidFill>
                  <a:srgbClr val="00B050"/>
                </a:solidFill>
                <a:latin typeface="+mj-lt"/>
                <a:cs typeface="Calibri" panose="020F0502020204030204" pitchFamily="34" charset="0"/>
              </a:rPr>
              <a:t>A source of variability eliminated</a:t>
            </a:r>
          </a:p>
          <a:p>
            <a:pPr>
              <a:spcAft>
                <a:spcPts val="1173"/>
              </a:spcAft>
              <a:tabLst>
                <a:tab pos="536433" algn="l"/>
              </a:tabLst>
            </a:pPr>
            <a:endParaRPr lang="en-US" sz="2000" b="1" dirty="0">
              <a:latin typeface="+mj-lt"/>
              <a:ea typeface="Calibri"/>
              <a:cs typeface="Times New Roman"/>
            </a:endParaRPr>
          </a:p>
          <a:p>
            <a:pPr marL="402325" indent="-402325">
              <a:spcAft>
                <a:spcPts val="1173"/>
              </a:spcAft>
              <a:buFont typeface="Arial"/>
              <a:buChar char="•"/>
              <a:tabLst>
                <a:tab pos="536433" algn="l"/>
              </a:tabLst>
            </a:pPr>
            <a:r>
              <a:rPr lang="en-US" sz="2000" b="1" dirty="0">
                <a:latin typeface="+mj-lt"/>
                <a:ea typeface="Calibri"/>
                <a:cs typeface="Times New Roman"/>
              </a:rPr>
              <a:t>Recent EU-USA agreement for friction range </a:t>
            </a:r>
            <a:r>
              <a:rPr lang="en-US" sz="2000" b="1" i="1" dirty="0">
                <a:latin typeface="+mj-lt"/>
                <a:ea typeface="Calibri"/>
                <a:cs typeface="Times New Roman"/>
              </a:rPr>
              <a:t>  </a:t>
            </a:r>
            <a:r>
              <a:rPr lang="en-US" sz="2800" b="1" dirty="0">
                <a:latin typeface="Symbol" panose="05050102010706020507" pitchFamily="18" charset="2"/>
                <a:ea typeface="Calibri"/>
                <a:cs typeface="Times New Roman"/>
              </a:rPr>
              <a:t>m</a:t>
            </a:r>
            <a:r>
              <a:rPr lang="en-US" sz="2400" b="1" dirty="0">
                <a:latin typeface="+mj-lt"/>
                <a:ea typeface="Calibri"/>
                <a:cs typeface="Times New Roman"/>
              </a:rPr>
              <a:t> </a:t>
            </a:r>
            <a:r>
              <a:rPr lang="en-US" sz="2400" b="1" baseline="-25000" dirty="0">
                <a:latin typeface="+mj-lt"/>
                <a:ea typeface="Calibri"/>
                <a:cs typeface="Times New Roman"/>
              </a:rPr>
              <a:t>SRTT16”</a:t>
            </a:r>
            <a:r>
              <a:rPr lang="en-US" sz="2400" b="1" dirty="0">
                <a:latin typeface="+mj-lt"/>
                <a:ea typeface="Calibri"/>
                <a:cs typeface="Times New Roman"/>
              </a:rPr>
              <a:t>  [0.65 ; 0.90 ]</a:t>
            </a:r>
          </a:p>
        </p:txBody>
      </p:sp>
      <p:sp>
        <p:nvSpPr>
          <p:cNvPr id="4" name="Rectangle 3"/>
          <p:cNvSpPr/>
          <p:nvPr/>
        </p:nvSpPr>
        <p:spPr>
          <a:xfrm>
            <a:off x="166384" y="276492"/>
            <a:ext cx="1678352" cy="462277"/>
          </a:xfrm>
          <a:prstGeom prst="rect">
            <a:avLst/>
          </a:prstGeom>
        </p:spPr>
        <p:txBody>
          <a:bodyPr wrap="none" lIns="107287" tIns="53643" rIns="107287" bIns="53643">
            <a:spAutoFit/>
          </a:bodyPr>
          <a:lstStyle/>
          <a:p>
            <a:r>
              <a:rPr lang="en-US" sz="2300" b="1" dirty="0">
                <a:latin typeface="Calibri" panose="020F0502020204030204" pitchFamily="34" charset="0"/>
              </a:rPr>
              <a:t>TRACK GRIP</a:t>
            </a:r>
            <a:endParaRPr lang="en-US" sz="2300" dirty="0">
              <a:latin typeface="Calibri" panose="020F0502020204030204" pitchFamily="34" charset="0"/>
            </a:endParaRPr>
          </a:p>
        </p:txBody>
      </p:sp>
    </p:spTree>
    <p:extLst>
      <p:ext uri="{BB962C8B-B14F-4D97-AF65-F5344CB8AC3E}">
        <p14:creationId xmlns:p14="http://schemas.microsoft.com/office/powerpoint/2010/main" val="28488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90286" cy="539221"/>
          </a:xfrm>
          <a:prstGeom prst="rect">
            <a:avLst/>
          </a:prstGeom>
        </p:spPr>
        <p:txBody>
          <a:bodyPr wrap="none" lIns="107287" tIns="53643" rIns="107287" bIns="53643">
            <a:spAutoFit/>
          </a:bodyPr>
          <a:lstStyle/>
          <a:p>
            <a:r>
              <a:rPr lang="en-US" sz="2800" b="1" dirty="0">
                <a:latin typeface="Calibri" panose="020F0502020204030204" pitchFamily="34" charset="0"/>
              </a:rPr>
              <a:t>TYRE TYPOLOGIES</a:t>
            </a:r>
            <a:endParaRPr lang="en-US" sz="2800" dirty="0">
              <a:latin typeface="Calibri" panose="020F0502020204030204" pitchFamily="34" charset="0"/>
            </a:endParaRPr>
          </a:p>
        </p:txBody>
      </p:sp>
      <p:sp>
        <p:nvSpPr>
          <p:cNvPr id="5" name="Rectangle 4"/>
          <p:cNvSpPr/>
          <p:nvPr/>
        </p:nvSpPr>
        <p:spPr>
          <a:xfrm>
            <a:off x="1712401" y="4103132"/>
            <a:ext cx="1602857" cy="1015663"/>
          </a:xfrm>
          <a:prstGeom prst="rect">
            <a:avLst/>
          </a:prstGeom>
        </p:spPr>
        <p:txBody>
          <a:bodyPr wrap="square">
            <a:spAutoFit/>
          </a:bodyPr>
          <a:lstStyle/>
          <a:p>
            <a:r>
              <a:rPr lang="en-US" sz="1200" dirty="0"/>
              <a:t>Designed to perform best in warm weather and are </a:t>
            </a:r>
            <a:r>
              <a:rPr lang="en-US" sz="1200" b="1" dirty="0">
                <a:solidFill>
                  <a:srgbClr val="009900"/>
                </a:solidFill>
              </a:rPr>
              <a:t>not typically used at low temperature</a:t>
            </a:r>
            <a:endParaRPr lang="en-GB" sz="1200" b="1" dirty="0">
              <a:solidFill>
                <a:srgbClr val="009900"/>
              </a:solidFill>
            </a:endParaRPr>
          </a:p>
        </p:txBody>
      </p:sp>
      <p:sp>
        <p:nvSpPr>
          <p:cNvPr id="6" name="Rectangle 5"/>
          <p:cNvSpPr/>
          <p:nvPr/>
        </p:nvSpPr>
        <p:spPr>
          <a:xfrm>
            <a:off x="7794741" y="3733800"/>
            <a:ext cx="1668548" cy="1384995"/>
          </a:xfrm>
          <a:prstGeom prst="rect">
            <a:avLst/>
          </a:prstGeom>
        </p:spPr>
        <p:txBody>
          <a:bodyPr wrap="square">
            <a:spAutoFit/>
          </a:bodyPr>
          <a:lstStyle/>
          <a:p>
            <a:r>
              <a:rPr lang="en-US" sz="1200" dirty="0"/>
              <a:t>Severe Snow tires are designed to perform best in severe cold weather conditions and are </a:t>
            </a:r>
            <a:r>
              <a:rPr lang="en-US" sz="1200" b="1" dirty="0">
                <a:solidFill>
                  <a:srgbClr val="0070C0"/>
                </a:solidFill>
              </a:rPr>
              <a:t>not typically used during extended warm weather conditions</a:t>
            </a:r>
            <a:endParaRPr lang="en-GB" sz="1200" b="1" dirty="0">
              <a:solidFill>
                <a:srgbClr val="0070C0"/>
              </a:solidFill>
            </a:endParaRPr>
          </a:p>
        </p:txBody>
      </p:sp>
      <p:sp>
        <p:nvSpPr>
          <p:cNvPr id="7" name="Rectangle 6"/>
          <p:cNvSpPr/>
          <p:nvPr/>
        </p:nvSpPr>
        <p:spPr>
          <a:xfrm>
            <a:off x="5835134" y="3733800"/>
            <a:ext cx="1796879" cy="1754326"/>
          </a:xfrm>
          <a:prstGeom prst="rect">
            <a:avLst/>
          </a:prstGeom>
        </p:spPr>
        <p:txBody>
          <a:bodyPr wrap="square">
            <a:spAutoFit/>
          </a:bodyPr>
          <a:lstStyle/>
          <a:p>
            <a:r>
              <a:rPr lang="en-US" sz="1200" dirty="0"/>
              <a:t>guarantee the min snow traction of a Severe Snow (Winter) tire. They are </a:t>
            </a:r>
            <a:r>
              <a:rPr lang="en-US" sz="1200" b="1" dirty="0">
                <a:solidFill>
                  <a:srgbClr val="C00000"/>
                </a:solidFill>
              </a:rPr>
              <a:t>also designed to operate at higher temperatures</a:t>
            </a:r>
            <a:r>
              <a:rPr lang="en-US" sz="1200" dirty="0"/>
              <a:t>, without the typical traction limitations of Severe Snow (Winter) tires</a:t>
            </a:r>
            <a:endParaRPr lang="en-GB" sz="1200" dirty="0"/>
          </a:p>
        </p:txBody>
      </p:sp>
      <p:sp>
        <p:nvSpPr>
          <p:cNvPr id="8" name="Rectangle 7"/>
          <p:cNvSpPr/>
          <p:nvPr/>
        </p:nvSpPr>
        <p:spPr>
          <a:xfrm>
            <a:off x="3547674" y="3657600"/>
            <a:ext cx="2024586" cy="1938992"/>
          </a:xfrm>
          <a:prstGeom prst="rect">
            <a:avLst/>
          </a:prstGeom>
        </p:spPr>
        <p:txBody>
          <a:bodyPr wrap="square">
            <a:spAutoFit/>
          </a:bodyPr>
          <a:lstStyle/>
          <a:p>
            <a:r>
              <a:rPr lang="en-US" sz="1200" dirty="0"/>
              <a:t>intended to perform across most temperature ranges.</a:t>
            </a:r>
            <a:br>
              <a:rPr lang="en-US" sz="1200" dirty="0"/>
            </a:br>
            <a:r>
              <a:rPr lang="en-US" sz="1200" dirty="0"/>
              <a:t>They are designed also for use in lower temperatures but not at the level of a Severe Snow (Winter) tire. They </a:t>
            </a:r>
            <a:r>
              <a:rPr lang="en-US" sz="1200" b="1" dirty="0">
                <a:solidFill>
                  <a:srgbClr val="C00000"/>
                </a:solidFill>
              </a:rPr>
              <a:t>can operate at higher temperatures</a:t>
            </a:r>
            <a:r>
              <a:rPr lang="en-US" sz="1200" dirty="0"/>
              <a:t>, without the typical limitations of Severe Snow (Winter) tires</a:t>
            </a:r>
            <a:endParaRPr lang="en-GB" sz="1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9153"/>
          <a:stretch/>
        </p:blipFill>
        <p:spPr bwMode="auto">
          <a:xfrm>
            <a:off x="5847149" y="1937527"/>
            <a:ext cx="1772851" cy="156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0451"/>
          <a:stretch/>
        </p:blipFill>
        <p:spPr bwMode="auto">
          <a:xfrm>
            <a:off x="7794741" y="1905000"/>
            <a:ext cx="1607902" cy="161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9219" y="539221"/>
            <a:ext cx="9349581" cy="369332"/>
          </a:xfrm>
          <a:prstGeom prst="rect">
            <a:avLst/>
          </a:prstGeom>
        </p:spPr>
        <p:txBody>
          <a:bodyPr wrap="square">
            <a:spAutoFit/>
          </a:bodyPr>
          <a:lstStyle/>
          <a:p>
            <a:r>
              <a:rPr lang="en-US" dirty="0">
                <a:latin typeface="Calibri" panose="020F0502020204030204" pitchFamily="34" charset="0"/>
              </a:rPr>
              <a:t>3 different typologies of </a:t>
            </a:r>
            <a:r>
              <a:rPr lang="en-US" dirty="0" err="1">
                <a:latin typeface="Calibri" panose="020F0502020204030204" pitchFamily="34" charset="0"/>
              </a:rPr>
              <a:t>tyres</a:t>
            </a:r>
            <a:r>
              <a:rPr lang="en-US" dirty="0">
                <a:latin typeface="Calibri" panose="020F0502020204030204" pitchFamily="34" charset="0"/>
              </a:rPr>
              <a:t> should be treated differently within the wet grip test procedure</a:t>
            </a:r>
          </a:p>
        </p:txBody>
      </p:sp>
      <p:sp>
        <p:nvSpPr>
          <p:cNvPr id="10" name="Rectangle 9"/>
          <p:cNvSpPr/>
          <p:nvPr/>
        </p:nvSpPr>
        <p:spPr>
          <a:xfrm>
            <a:off x="5686857" y="1091643"/>
            <a:ext cx="3941977" cy="646331"/>
          </a:xfrm>
          <a:prstGeom prst="rect">
            <a:avLst/>
          </a:prstGeom>
        </p:spPr>
        <p:txBody>
          <a:bodyPr wrap="none">
            <a:spAutoFit/>
          </a:bodyPr>
          <a:lstStyle/>
          <a:p>
            <a:pPr algn="ctr"/>
            <a:r>
              <a:rPr lang="en-US" b="1" dirty="0">
                <a:solidFill>
                  <a:srgbClr val="0070C0"/>
                </a:solidFill>
                <a:latin typeface="Calibri" panose="020F0502020204030204" pitchFamily="34" charset="0"/>
              </a:rPr>
              <a:t>Snow for use in severe snow conditions</a:t>
            </a:r>
          </a:p>
          <a:p>
            <a:pPr algn="ctr"/>
            <a:r>
              <a:rPr lang="en-US" b="1" dirty="0">
                <a:solidFill>
                  <a:srgbClr val="0070C0"/>
                </a:solidFill>
                <a:latin typeface="Calibri" panose="020F0502020204030204" pitchFamily="34" charset="0"/>
              </a:rPr>
              <a:t>M+S and 3PMSF</a:t>
            </a:r>
            <a:endParaRPr lang="en-GB" b="1" dirty="0">
              <a:solidFill>
                <a:srgbClr val="0070C0"/>
              </a:solidFill>
            </a:endParaRPr>
          </a:p>
        </p:txBody>
      </p:sp>
      <p:sp>
        <p:nvSpPr>
          <p:cNvPr id="11" name="Rectangle 10"/>
          <p:cNvSpPr/>
          <p:nvPr/>
        </p:nvSpPr>
        <p:spPr>
          <a:xfrm>
            <a:off x="3585662" y="1030069"/>
            <a:ext cx="1824538" cy="646331"/>
          </a:xfrm>
          <a:prstGeom prst="rect">
            <a:avLst/>
          </a:prstGeom>
          <a:solidFill>
            <a:schemeClr val="bg1"/>
          </a:solidFill>
        </p:spPr>
        <p:txBody>
          <a:bodyPr wrap="none">
            <a:spAutoFit/>
          </a:bodyPr>
          <a:lstStyle/>
          <a:p>
            <a:pPr algn="ctr"/>
            <a:r>
              <a:rPr lang="en-US" b="1" dirty="0">
                <a:solidFill>
                  <a:srgbClr val="C00000"/>
                </a:solidFill>
                <a:latin typeface="Calibri" panose="020F0502020204030204" pitchFamily="34" charset="0"/>
              </a:rPr>
              <a:t>Snow</a:t>
            </a:r>
          </a:p>
          <a:p>
            <a:pPr algn="ctr"/>
            <a:r>
              <a:rPr lang="en-US" b="1" dirty="0">
                <a:solidFill>
                  <a:srgbClr val="C00000"/>
                </a:solidFill>
                <a:latin typeface="Calibri" panose="020F0502020204030204" pitchFamily="34" charset="0"/>
              </a:rPr>
              <a:t>M+S - </a:t>
            </a:r>
            <a:r>
              <a:rPr lang="en-US" b="1" u="sng" dirty="0">
                <a:solidFill>
                  <a:srgbClr val="C00000"/>
                </a:solidFill>
                <a:effectLst>
                  <a:outerShdw blurRad="38100" dist="38100" dir="2700000" algn="tl">
                    <a:srgbClr val="000000">
                      <a:alpha val="43137"/>
                    </a:srgbClr>
                  </a:outerShdw>
                </a:effectLst>
                <a:latin typeface="Calibri" panose="020F0502020204030204" pitchFamily="34" charset="0"/>
              </a:rPr>
              <a:t>not</a:t>
            </a:r>
            <a:r>
              <a:rPr lang="en-US" b="1" dirty="0">
                <a:solidFill>
                  <a:srgbClr val="C00000"/>
                </a:solidFill>
                <a:latin typeface="Calibri" panose="020F0502020204030204" pitchFamily="34" charset="0"/>
              </a:rPr>
              <a:t> 3PMSF</a:t>
            </a:r>
            <a:endParaRPr lang="en-GB" b="1" dirty="0">
              <a:solidFill>
                <a:srgbClr val="C00000"/>
              </a:solidFill>
            </a:endParaRPr>
          </a:p>
        </p:txBody>
      </p:sp>
      <p:sp>
        <p:nvSpPr>
          <p:cNvPr id="13" name="Rectangle 12"/>
          <p:cNvSpPr/>
          <p:nvPr/>
        </p:nvSpPr>
        <p:spPr>
          <a:xfrm>
            <a:off x="1554687" y="1066800"/>
            <a:ext cx="1817721" cy="5169932"/>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68216" y="1074182"/>
            <a:ext cx="2104044" cy="516255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686857" y="1074182"/>
            <a:ext cx="3914343" cy="5162550"/>
          </a:xfrm>
          <a:prstGeom prst="rect">
            <a:avLst/>
          </a:pr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101909" y="5867400"/>
            <a:ext cx="973343" cy="369332"/>
          </a:xfrm>
          <a:prstGeom prst="rect">
            <a:avLst/>
          </a:prstGeom>
          <a:noFill/>
        </p:spPr>
        <p:txBody>
          <a:bodyPr wrap="none" rtlCol="0">
            <a:spAutoFit/>
          </a:bodyPr>
          <a:lstStyle/>
          <a:p>
            <a:r>
              <a:rPr lang="en-GB" b="1" dirty="0">
                <a:solidFill>
                  <a:srgbClr val="009900"/>
                </a:solidFill>
              </a:rPr>
              <a:t>12-35 ˚C</a:t>
            </a:r>
          </a:p>
        </p:txBody>
      </p:sp>
      <p:sp>
        <p:nvSpPr>
          <p:cNvPr id="20" name="TextBox 19"/>
          <p:cNvSpPr txBox="1"/>
          <p:nvPr/>
        </p:nvSpPr>
        <p:spPr>
          <a:xfrm>
            <a:off x="4114341" y="5849719"/>
            <a:ext cx="803425" cy="646331"/>
          </a:xfrm>
          <a:prstGeom prst="rect">
            <a:avLst/>
          </a:prstGeom>
          <a:noFill/>
        </p:spPr>
        <p:txBody>
          <a:bodyPr wrap="none" rtlCol="0">
            <a:spAutoFit/>
          </a:bodyPr>
          <a:lstStyle/>
          <a:p>
            <a:r>
              <a:rPr lang="en-GB" b="1" dirty="0">
                <a:solidFill>
                  <a:srgbClr val="C00000"/>
                </a:solidFill>
              </a:rPr>
              <a:t>5-35˚C</a:t>
            </a:r>
          </a:p>
          <a:p>
            <a:r>
              <a:rPr lang="en-GB" b="1" dirty="0">
                <a:solidFill>
                  <a:srgbClr val="C00000"/>
                </a:solidFill>
              </a:rPr>
              <a:t> </a:t>
            </a:r>
          </a:p>
        </p:txBody>
      </p:sp>
      <p:sp>
        <p:nvSpPr>
          <p:cNvPr id="21" name="TextBox 20"/>
          <p:cNvSpPr txBox="1"/>
          <p:nvPr/>
        </p:nvSpPr>
        <p:spPr>
          <a:xfrm>
            <a:off x="7340900" y="5840194"/>
            <a:ext cx="856325" cy="369332"/>
          </a:xfrm>
          <a:prstGeom prst="rect">
            <a:avLst/>
          </a:prstGeom>
          <a:noFill/>
        </p:spPr>
        <p:txBody>
          <a:bodyPr wrap="none" rtlCol="0">
            <a:spAutoFit/>
          </a:bodyPr>
          <a:lstStyle/>
          <a:p>
            <a:r>
              <a:rPr lang="en-GB" b="1" dirty="0">
                <a:solidFill>
                  <a:srgbClr val="0070C0"/>
                </a:solidFill>
              </a:rPr>
              <a:t>5-20 ˚C</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20872"/>
          <a:stretch/>
        </p:blipFill>
        <p:spPr bwMode="auto">
          <a:xfrm>
            <a:off x="1619808" y="1861328"/>
            <a:ext cx="1676400" cy="156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27006"/>
          <a:stretch/>
        </p:blipFill>
        <p:spPr bwMode="auto">
          <a:xfrm>
            <a:off x="3657600" y="1899427"/>
            <a:ext cx="1695450" cy="152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9525" y="5608499"/>
            <a:ext cx="1549848" cy="646331"/>
          </a:xfrm>
          <a:prstGeom prst="rect">
            <a:avLst/>
          </a:prstGeom>
          <a:noFill/>
        </p:spPr>
        <p:txBody>
          <a:bodyPr wrap="none" rtlCol="0">
            <a:spAutoFit/>
          </a:bodyPr>
          <a:lstStyle/>
          <a:p>
            <a:r>
              <a:rPr lang="en-GB" b="1" dirty="0"/>
              <a:t>WET GRIP test</a:t>
            </a:r>
          </a:p>
          <a:p>
            <a:r>
              <a:rPr lang="en-GB" b="1" dirty="0"/>
              <a:t>CONDITIONS</a:t>
            </a:r>
          </a:p>
        </p:txBody>
      </p:sp>
      <p:sp>
        <p:nvSpPr>
          <p:cNvPr id="23" name="Rectangle 22"/>
          <p:cNvSpPr/>
          <p:nvPr/>
        </p:nvSpPr>
        <p:spPr>
          <a:xfrm>
            <a:off x="1772208" y="6248400"/>
            <a:ext cx="8057592" cy="646331"/>
          </a:xfrm>
          <a:prstGeom prst="rect">
            <a:avLst/>
          </a:prstGeom>
        </p:spPr>
        <p:txBody>
          <a:bodyPr wrap="square">
            <a:spAutoFit/>
          </a:bodyPr>
          <a:lstStyle/>
          <a:p>
            <a:pPr lvl="0"/>
            <a:r>
              <a:rPr lang="en-US" b="1" dirty="0">
                <a:solidFill>
                  <a:srgbClr val="0000FF"/>
                </a:solidFill>
                <a:latin typeface="Calibri" panose="020F0502020204030204" pitchFamily="34" charset="0"/>
                <a:cs typeface="Calibri" panose="020F0502020204030204" pitchFamily="34" charset="0"/>
              </a:rPr>
              <a:t>each </a:t>
            </a:r>
            <a:r>
              <a:rPr lang="en-US" b="1" dirty="0" err="1">
                <a:solidFill>
                  <a:srgbClr val="0000FF"/>
                </a:solidFill>
                <a:latin typeface="Calibri" panose="020F0502020204030204" pitchFamily="34" charset="0"/>
                <a:cs typeface="Calibri" panose="020F0502020204030204" pitchFamily="34" charset="0"/>
              </a:rPr>
              <a:t>tyre</a:t>
            </a:r>
            <a:r>
              <a:rPr lang="en-US" b="1" dirty="0">
                <a:solidFill>
                  <a:srgbClr val="0000FF"/>
                </a:solidFill>
                <a:latin typeface="Calibri" panose="020F0502020204030204" pitchFamily="34" charset="0"/>
                <a:cs typeface="Calibri" panose="020F0502020204030204" pitchFamily="34" charset="0"/>
              </a:rPr>
              <a:t> typology has its own behavior vs friction &amp; temperature</a:t>
            </a:r>
          </a:p>
          <a:p>
            <a:pPr lvl="0"/>
            <a:r>
              <a:rPr lang="en-US" b="1" dirty="0">
                <a:solidFill>
                  <a:srgbClr val="0000FF"/>
                </a:solidFill>
                <a:latin typeface="Calibri" panose="020F0502020204030204" pitchFamily="34" charset="0"/>
                <a:cs typeface="Calibri" panose="020F0502020204030204" pitchFamily="34" charset="0"/>
                <a:sym typeface="Wingdings" panose="05000000000000000000" pitchFamily="2" charset="2"/>
              </a:rPr>
              <a:t>specific /different </a:t>
            </a:r>
            <a:r>
              <a:rPr lang="en-US" b="1" dirty="0">
                <a:solidFill>
                  <a:srgbClr val="0000FF"/>
                </a:solidFill>
                <a:latin typeface="Calibri" panose="020F0502020204030204" pitchFamily="34" charset="0"/>
                <a:cs typeface="Calibri" panose="020F0502020204030204" pitchFamily="34" charset="0"/>
              </a:rPr>
              <a:t>correction formulas and coefficients shall be applied</a:t>
            </a:r>
          </a:p>
        </p:txBody>
      </p:sp>
      <p:sp>
        <p:nvSpPr>
          <p:cNvPr id="24" name="TextBox 23"/>
          <p:cNvSpPr txBox="1"/>
          <p:nvPr/>
        </p:nvSpPr>
        <p:spPr>
          <a:xfrm>
            <a:off x="2099574" y="5608499"/>
            <a:ext cx="872226" cy="307777"/>
          </a:xfrm>
          <a:prstGeom prst="rect">
            <a:avLst/>
          </a:prstGeom>
          <a:noFill/>
        </p:spPr>
        <p:txBody>
          <a:bodyPr wrap="none" rtlCol="0">
            <a:spAutoFit/>
          </a:bodyPr>
          <a:lstStyle/>
          <a:p>
            <a:r>
              <a:rPr lang="en-GB" sz="1400" b="1" dirty="0">
                <a:solidFill>
                  <a:srgbClr val="009900"/>
                </a:solidFill>
              </a:rPr>
              <a:t>T ref = 20</a:t>
            </a:r>
          </a:p>
        </p:txBody>
      </p:sp>
      <p:sp>
        <p:nvSpPr>
          <p:cNvPr id="30" name="TextBox 29"/>
          <p:cNvSpPr txBox="1"/>
          <p:nvPr/>
        </p:nvSpPr>
        <p:spPr>
          <a:xfrm>
            <a:off x="4080774" y="5608499"/>
            <a:ext cx="872226" cy="307777"/>
          </a:xfrm>
          <a:prstGeom prst="rect">
            <a:avLst/>
          </a:prstGeom>
          <a:noFill/>
        </p:spPr>
        <p:txBody>
          <a:bodyPr wrap="none" rtlCol="0">
            <a:spAutoFit/>
          </a:bodyPr>
          <a:lstStyle/>
          <a:p>
            <a:r>
              <a:rPr lang="en-GB" sz="1400" b="1" dirty="0">
                <a:solidFill>
                  <a:srgbClr val="C00000"/>
                </a:solidFill>
              </a:rPr>
              <a:t>T ref = 15</a:t>
            </a:r>
          </a:p>
        </p:txBody>
      </p:sp>
      <p:sp>
        <p:nvSpPr>
          <p:cNvPr id="31" name="TextBox 30"/>
          <p:cNvSpPr txBox="1"/>
          <p:nvPr/>
        </p:nvSpPr>
        <p:spPr>
          <a:xfrm>
            <a:off x="7357374" y="5562600"/>
            <a:ext cx="872226" cy="307777"/>
          </a:xfrm>
          <a:prstGeom prst="rect">
            <a:avLst/>
          </a:prstGeom>
          <a:noFill/>
        </p:spPr>
        <p:txBody>
          <a:bodyPr wrap="none" rtlCol="0">
            <a:spAutoFit/>
          </a:bodyPr>
          <a:lstStyle/>
          <a:p>
            <a:r>
              <a:rPr lang="en-GB" sz="1400" b="1" dirty="0">
                <a:solidFill>
                  <a:srgbClr val="0070C0"/>
                </a:solidFill>
              </a:rPr>
              <a:t>T ref = 10</a:t>
            </a:r>
          </a:p>
        </p:txBody>
      </p:sp>
      <p:sp>
        <p:nvSpPr>
          <p:cNvPr id="3" name="TextBox 2"/>
          <p:cNvSpPr txBox="1"/>
          <p:nvPr/>
        </p:nvSpPr>
        <p:spPr>
          <a:xfrm>
            <a:off x="2012025" y="1080016"/>
            <a:ext cx="899605" cy="646331"/>
          </a:xfrm>
          <a:prstGeom prst="rect">
            <a:avLst/>
          </a:prstGeom>
          <a:noFill/>
        </p:spPr>
        <p:txBody>
          <a:bodyPr wrap="none" rtlCol="0">
            <a:spAutoFit/>
          </a:bodyPr>
          <a:lstStyle/>
          <a:p>
            <a:pPr algn="ctr"/>
            <a:r>
              <a:rPr lang="en-GB" b="1" dirty="0">
                <a:solidFill>
                  <a:srgbClr val="009900"/>
                </a:solidFill>
              </a:rPr>
              <a:t>Normal</a:t>
            </a:r>
          </a:p>
          <a:p>
            <a:pPr algn="ctr"/>
            <a:r>
              <a:rPr lang="en-GB" b="1" dirty="0">
                <a:solidFill>
                  <a:srgbClr val="009900"/>
                </a:solidFill>
              </a:rPr>
              <a:t>-</a:t>
            </a:r>
          </a:p>
        </p:txBody>
      </p:sp>
      <p:cxnSp>
        <p:nvCxnSpPr>
          <p:cNvPr id="15" name="Straight Connector 14"/>
          <p:cNvCxnSpPr/>
          <p:nvPr/>
        </p:nvCxnSpPr>
        <p:spPr>
          <a:xfrm>
            <a:off x="152400" y="5562600"/>
            <a:ext cx="9448800" cy="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25" y="1066800"/>
            <a:ext cx="1610283" cy="584775"/>
          </a:xfrm>
          <a:prstGeom prst="rect">
            <a:avLst/>
          </a:prstGeom>
          <a:noFill/>
        </p:spPr>
        <p:txBody>
          <a:bodyPr wrap="square" rtlCol="0">
            <a:spAutoFit/>
          </a:bodyPr>
          <a:lstStyle/>
          <a:p>
            <a:r>
              <a:rPr lang="en-GB" sz="1600" b="1" dirty="0"/>
              <a:t>R117 category of use / markings</a:t>
            </a:r>
          </a:p>
        </p:txBody>
      </p:sp>
      <p:cxnSp>
        <p:nvCxnSpPr>
          <p:cNvPr id="32" name="Straight Connector 31"/>
          <p:cNvCxnSpPr/>
          <p:nvPr/>
        </p:nvCxnSpPr>
        <p:spPr>
          <a:xfrm>
            <a:off x="99219" y="1666964"/>
            <a:ext cx="9448800" cy="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874" y="1351581"/>
            <a:ext cx="255266" cy="286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14281" y="3205133"/>
            <a:ext cx="1540406" cy="1354217"/>
          </a:xfrm>
          <a:prstGeom prst="rect">
            <a:avLst/>
          </a:prstGeom>
          <a:noFill/>
        </p:spPr>
        <p:txBody>
          <a:bodyPr wrap="square" rtlCol="0">
            <a:spAutoFit/>
          </a:bodyPr>
          <a:lstStyle/>
          <a:p>
            <a:r>
              <a:rPr lang="en-GB" b="1" u="sng" dirty="0">
                <a:solidFill>
                  <a:srgbClr val="FF0000"/>
                </a:solidFill>
                <a:effectLst>
                  <a:outerShdw blurRad="38100" dist="38100" dir="2700000" algn="tl">
                    <a:srgbClr val="000000">
                      <a:alpha val="43137"/>
                    </a:srgbClr>
                  </a:outerShdw>
                </a:effectLst>
              </a:rPr>
              <a:t>Examples</a:t>
            </a:r>
            <a:r>
              <a:rPr lang="en-GB" sz="1600" b="1" dirty="0"/>
              <a:t> of commercialized </a:t>
            </a:r>
            <a:r>
              <a:rPr lang="en-GB" sz="1600" b="1"/>
              <a:t>products and </a:t>
            </a:r>
            <a:r>
              <a:rPr lang="en-GB" sz="1600" b="1" dirty="0"/>
              <a:t>intended performance</a:t>
            </a:r>
          </a:p>
        </p:txBody>
      </p:sp>
      <p:sp>
        <p:nvSpPr>
          <p:cNvPr id="34" name="TextBox 1"/>
          <p:cNvSpPr txBox="1"/>
          <p:nvPr/>
        </p:nvSpPr>
        <p:spPr>
          <a:xfrm>
            <a:off x="5748573" y="3091719"/>
            <a:ext cx="1895455" cy="646331"/>
          </a:xfrm>
          <a:prstGeom prst="rect">
            <a:avLst/>
          </a:prstGeom>
          <a:solidFill>
            <a:srgbClr val="FFFF99"/>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FF0000"/>
                </a:solidFill>
                <a:effectLst>
                  <a:outerShdw blurRad="38100" dist="38100" dir="2700000" algn="tl">
                    <a:srgbClr val="000000">
                      <a:alpha val="43137"/>
                    </a:srgbClr>
                  </a:outerShdw>
                </a:effectLst>
              </a:rPr>
              <a:t>e.g. tyres named</a:t>
            </a:r>
            <a:br>
              <a:rPr lang="en-GB" dirty="0">
                <a:solidFill>
                  <a:srgbClr val="FF0000"/>
                </a:solidFill>
                <a:effectLst>
                  <a:outerShdw blurRad="38100" dist="38100" dir="2700000" algn="tl">
                    <a:srgbClr val="000000">
                      <a:alpha val="43137"/>
                    </a:srgbClr>
                  </a:outerShdw>
                </a:effectLst>
              </a:rPr>
            </a:br>
            <a:r>
              <a:rPr lang="en-GB" u="sng" dirty="0">
                <a:solidFill>
                  <a:srgbClr val="FF0000"/>
                </a:solidFill>
                <a:effectLst>
                  <a:outerShdw blurRad="38100" dist="38100" dir="2700000" algn="tl">
                    <a:srgbClr val="000000">
                      <a:alpha val="43137"/>
                    </a:srgbClr>
                  </a:outerShdw>
                </a:effectLst>
              </a:rPr>
              <a:t>ALL SEASON in EU</a:t>
            </a:r>
            <a:endParaRPr lang="en-GB" dirty="0"/>
          </a:p>
        </p:txBody>
      </p:sp>
      <p:sp>
        <p:nvSpPr>
          <p:cNvPr id="36" name="TextBox 26"/>
          <p:cNvSpPr txBox="1"/>
          <p:nvPr/>
        </p:nvSpPr>
        <p:spPr>
          <a:xfrm>
            <a:off x="1630694" y="3091719"/>
            <a:ext cx="1605119" cy="584775"/>
          </a:xfrm>
          <a:prstGeom prst="rect">
            <a:avLst/>
          </a:prstGeom>
          <a:solidFill>
            <a:srgbClr val="FFFF99"/>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rgbClr val="FF0000"/>
                </a:solidFill>
                <a:effectLst>
                  <a:outerShdw blurRad="38100" dist="38100" dir="2700000" algn="tl">
                    <a:srgbClr val="000000">
                      <a:alpha val="43137"/>
                    </a:srgbClr>
                  </a:outerShdw>
                </a:effectLst>
              </a:rPr>
              <a:t>e.g. tyres named</a:t>
            </a:r>
          </a:p>
          <a:p>
            <a:pPr algn="ctr"/>
            <a:r>
              <a:rPr lang="en-GB" sz="1600" u="sng" dirty="0">
                <a:solidFill>
                  <a:srgbClr val="FF0000"/>
                </a:solidFill>
                <a:effectLst>
                  <a:outerShdw blurRad="38100" dist="38100" dir="2700000" algn="tl">
                    <a:srgbClr val="000000">
                      <a:alpha val="43137"/>
                    </a:srgbClr>
                  </a:outerShdw>
                </a:effectLst>
              </a:rPr>
              <a:t>SUMMER</a:t>
            </a:r>
            <a:endParaRPr lang="en-GB" sz="1600" dirty="0"/>
          </a:p>
        </p:txBody>
      </p:sp>
      <p:sp>
        <p:nvSpPr>
          <p:cNvPr id="37" name="TextBox 26"/>
          <p:cNvSpPr txBox="1"/>
          <p:nvPr/>
        </p:nvSpPr>
        <p:spPr>
          <a:xfrm>
            <a:off x="3601475" y="3091719"/>
            <a:ext cx="1829155" cy="584775"/>
          </a:xfrm>
          <a:prstGeom prst="rect">
            <a:avLst/>
          </a:prstGeom>
          <a:solidFill>
            <a:srgbClr val="FFFF99"/>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rgbClr val="FF0000"/>
                </a:solidFill>
                <a:effectLst>
                  <a:outerShdw blurRad="38100" dist="38100" dir="2700000" algn="tl">
                    <a:srgbClr val="000000">
                      <a:alpha val="43137"/>
                    </a:srgbClr>
                  </a:outerShdw>
                </a:effectLst>
              </a:rPr>
              <a:t>e.g. tyres named</a:t>
            </a:r>
          </a:p>
          <a:p>
            <a:pPr algn="ctr"/>
            <a:r>
              <a:rPr lang="en-GB" sz="1600" u="sng" dirty="0">
                <a:solidFill>
                  <a:srgbClr val="FF0000"/>
                </a:solidFill>
                <a:effectLst>
                  <a:outerShdw blurRad="38100" dist="38100" dir="2700000" algn="tl">
                    <a:srgbClr val="000000">
                      <a:alpha val="43137"/>
                    </a:srgbClr>
                  </a:outerShdw>
                </a:effectLst>
              </a:rPr>
              <a:t>ALL SEASON in USA</a:t>
            </a:r>
            <a:endParaRPr lang="en-GB" sz="1600" dirty="0"/>
          </a:p>
        </p:txBody>
      </p:sp>
      <p:sp>
        <p:nvSpPr>
          <p:cNvPr id="38" name="TextBox 1"/>
          <p:cNvSpPr txBox="1"/>
          <p:nvPr/>
        </p:nvSpPr>
        <p:spPr>
          <a:xfrm>
            <a:off x="7708886" y="3087469"/>
            <a:ext cx="1778307" cy="646331"/>
          </a:xfrm>
          <a:prstGeom prst="rect">
            <a:avLst/>
          </a:prstGeom>
          <a:solidFill>
            <a:srgbClr val="FFFF99"/>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rgbClr val="FF0000"/>
                </a:solidFill>
                <a:effectLst>
                  <a:outerShdw blurRad="38100" dist="38100" dir="2700000" algn="tl">
                    <a:srgbClr val="000000">
                      <a:alpha val="43137"/>
                    </a:srgbClr>
                  </a:outerShdw>
                </a:effectLst>
              </a:rPr>
              <a:t>e.g. tyres named</a:t>
            </a:r>
            <a:br>
              <a:rPr lang="en-GB" dirty="0">
                <a:solidFill>
                  <a:srgbClr val="FF0000"/>
                </a:solidFill>
                <a:effectLst>
                  <a:outerShdw blurRad="38100" dist="38100" dir="2700000" algn="tl">
                    <a:srgbClr val="000000">
                      <a:alpha val="43137"/>
                    </a:srgbClr>
                  </a:outerShdw>
                </a:effectLst>
              </a:rPr>
            </a:br>
            <a:r>
              <a:rPr lang="en-GB" u="sng" dirty="0">
                <a:solidFill>
                  <a:srgbClr val="FF0000"/>
                </a:solidFill>
                <a:effectLst>
                  <a:outerShdw blurRad="38100" dist="38100" dir="2700000" algn="tl">
                    <a:srgbClr val="000000">
                      <a:alpha val="43137"/>
                    </a:srgbClr>
                  </a:outerShdw>
                </a:effectLst>
              </a:rPr>
              <a:t>WINTER</a:t>
            </a:r>
            <a:endParaRPr lang="en-GB" dirty="0"/>
          </a:p>
        </p:txBody>
      </p:sp>
    </p:spTree>
    <p:extLst>
      <p:ext uri="{BB962C8B-B14F-4D97-AF65-F5344CB8AC3E}">
        <p14:creationId xmlns:p14="http://schemas.microsoft.com/office/powerpoint/2010/main" val="72936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3" y="4485118"/>
            <a:ext cx="4095454" cy="1570272"/>
          </a:xfrm>
          <a:prstGeom prst="rect">
            <a:avLst/>
          </a:prstGeom>
        </p:spPr>
        <p:txBody>
          <a:bodyPr wrap="square" lIns="107287" tIns="53643" rIns="107287" bIns="53643">
            <a:spAutoFit/>
          </a:bodyPr>
          <a:lstStyle/>
          <a:p>
            <a:pPr algn="ctr"/>
            <a:r>
              <a:rPr lang="en-US" sz="1900" b="1" dirty="0">
                <a:solidFill>
                  <a:srgbClr val="FF0000"/>
                </a:solidFill>
                <a:latin typeface="Calibri" panose="020F0502020204030204" pitchFamily="34" charset="0"/>
                <a:cs typeface="Calibri" panose="020F0502020204030204" pitchFamily="34" charset="0"/>
              </a:rPr>
              <a:t>No relation between</a:t>
            </a:r>
          </a:p>
          <a:p>
            <a:pPr algn="ctr"/>
            <a:r>
              <a:rPr lang="en-US" sz="1900" b="1" dirty="0">
                <a:solidFill>
                  <a:srgbClr val="FF0000"/>
                </a:solidFill>
                <a:latin typeface="Calibri" panose="020F0502020204030204" pitchFamily="34" charset="0"/>
                <a:cs typeface="Calibri" panose="020F0502020204030204" pitchFamily="34" charset="0"/>
              </a:rPr>
              <a:t>Ratio WGI raw and µ-SRTT16</a:t>
            </a:r>
            <a:r>
              <a:rPr lang="en-US" sz="1900" dirty="0">
                <a:latin typeface="Calibri" panose="020F0502020204030204" pitchFamily="34" charset="0"/>
                <a:cs typeface="Calibri" panose="020F0502020204030204" pitchFamily="34" charset="0"/>
              </a:rPr>
              <a:t> </a:t>
            </a:r>
          </a:p>
          <a:p>
            <a:pPr algn="ctr"/>
            <a:endParaRPr lang="en-US" sz="1900" dirty="0">
              <a:latin typeface="Calibri" panose="020F0502020204030204" pitchFamily="34" charset="0"/>
              <a:cs typeface="Calibri" panose="020F0502020204030204" pitchFamily="34" charset="0"/>
            </a:endParaRPr>
          </a:p>
          <a:p>
            <a:pPr algn="ctr"/>
            <a:r>
              <a:rPr lang="en-US" sz="1900" dirty="0">
                <a:latin typeface="Calibri" panose="020F0502020204030204" pitchFamily="34" charset="0"/>
                <a:cs typeface="Calibri" panose="020F0502020204030204" pitchFamily="34" charset="0"/>
              </a:rPr>
              <a:t>Correction should NOT be applied </a:t>
            </a:r>
          </a:p>
          <a:p>
            <a:pPr algn="ctr"/>
            <a:r>
              <a:rPr lang="en-US" sz="1900" dirty="0">
                <a:latin typeface="Calibri" panose="020F0502020204030204" pitchFamily="34" charset="0"/>
                <a:cs typeface="Calibri" panose="020F0502020204030204" pitchFamily="34" charset="0"/>
              </a:rPr>
              <a:t>to WGI raw (as done today)</a:t>
            </a:r>
          </a:p>
        </p:txBody>
      </p:sp>
      <p:sp>
        <p:nvSpPr>
          <p:cNvPr id="7" name="Rectangle 6"/>
          <p:cNvSpPr/>
          <p:nvPr/>
        </p:nvSpPr>
        <p:spPr>
          <a:xfrm>
            <a:off x="160958" y="260649"/>
            <a:ext cx="448403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287" tIns="53643" rIns="107287" bIns="53643" anchor="ctr"/>
          <a:lstStyle/>
          <a:p>
            <a:r>
              <a:rPr lang="en-US" sz="2300" b="1" dirty="0">
                <a:latin typeface="Calibri" panose="020F0502020204030204" pitchFamily="34" charset="0"/>
                <a:cs typeface="Calibri" panose="020F0502020204030204" pitchFamily="34" charset="0"/>
              </a:rPr>
              <a:t>CORRECTION FORMULAS – BASIC IDEA</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830" y="1954213"/>
            <a:ext cx="2610290" cy="235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929" y="1943090"/>
            <a:ext cx="2621408" cy="2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488228" y="744954"/>
                <a:ext cx="8143840" cy="1174331"/>
              </a:xfrm>
              <a:prstGeom prst="rect">
                <a:avLst/>
              </a:prstGeom>
            </p:spPr>
            <p:txBody>
              <a:bodyPr wrap="none" lIns="107287" tIns="53643" rIns="107287" bIns="53643">
                <a:spAutoFit/>
              </a:bodyPr>
              <a:lstStyle/>
              <a:p>
                <a:pPr>
                  <a:lnSpc>
                    <a:spcPct val="150000"/>
                  </a:lnSpc>
                </a:pPr>
                <a:r>
                  <a:rPr lang="en-US" dirty="0">
                    <a:solidFill>
                      <a:srgbClr val="FF0000"/>
                    </a:solidFill>
                    <a:latin typeface="Calibri" panose="020F0502020204030204" pitchFamily="34" charset="0"/>
                    <a:cs typeface="Calibri" panose="020F0502020204030204" pitchFamily="34" charset="0"/>
                  </a:rPr>
                  <a:t>WGI raw = </a:t>
                </a:r>
                <a14:m>
                  <m:oMath xmlns:m="http://schemas.openxmlformats.org/officeDocument/2006/math">
                    <m:f>
                      <m:fPr>
                        <m:ctrlPr>
                          <a:rPr lang="en-US" sz="2800" i="1" dirty="0">
                            <a:solidFill>
                              <a:srgbClr val="FF0000"/>
                            </a:solidFill>
                            <a:latin typeface="Cambria Math"/>
                          </a:rPr>
                        </m:ctrlPr>
                      </m:fPr>
                      <m:num>
                        <m:sSub>
                          <m:sSubPr>
                            <m:ctrlPr>
                              <a:rPr lang="en-US" sz="2800" i="1" dirty="0">
                                <a:solidFill>
                                  <a:srgbClr val="FF0000"/>
                                </a:solidFill>
                                <a:latin typeface="Cambria Math"/>
                                <a:sym typeface="Symbol"/>
                              </a:rPr>
                            </m:ctrlPr>
                          </m:sSubPr>
                          <m:e>
                            <m:r>
                              <a:rPr lang="en-US" sz="2800" i="1" dirty="0">
                                <a:solidFill>
                                  <a:srgbClr val="FF0000"/>
                                </a:solidFill>
                                <a:latin typeface="Cambria Math"/>
                                <a:sym typeface="Symbol"/>
                              </a:rPr>
                              <m:t></m:t>
                            </m:r>
                          </m:e>
                          <m:sub>
                            <m:r>
                              <a:rPr lang="en-US" sz="2800" i="1" dirty="0">
                                <a:solidFill>
                                  <a:srgbClr val="FF0000"/>
                                </a:solidFill>
                                <a:latin typeface="Cambria Math"/>
                                <a:sym typeface="Symbol"/>
                              </a:rPr>
                              <m:t>𝑐𝑎𝑛𝑑𝑖𝑑𝑎𝑡𝑒</m:t>
                            </m:r>
                            <m:r>
                              <a:rPr lang="en-US" sz="2800" i="1" dirty="0">
                                <a:solidFill>
                                  <a:srgbClr val="FF0000"/>
                                </a:solidFill>
                                <a:latin typeface="Cambria Math"/>
                                <a:sym typeface="Symbol"/>
                              </a:rPr>
                              <m:t> </m:t>
                            </m:r>
                            <m:r>
                              <a:rPr lang="en-US" sz="2800" i="1" dirty="0">
                                <a:solidFill>
                                  <a:srgbClr val="FF0000"/>
                                </a:solidFill>
                                <a:latin typeface="Cambria Math"/>
                                <a:sym typeface="Symbol"/>
                              </a:rPr>
                              <m:t>𝑡𝑦𝑟𝑒</m:t>
                            </m:r>
                          </m:sub>
                        </m:sSub>
                      </m:num>
                      <m:den>
                        <m:sSub>
                          <m:sSubPr>
                            <m:ctrlPr>
                              <a:rPr lang="en-US" sz="2800" i="1" dirty="0">
                                <a:solidFill>
                                  <a:srgbClr val="FF0000"/>
                                </a:solidFill>
                                <a:latin typeface="Cambria Math"/>
                                <a:sym typeface="Symbol"/>
                              </a:rPr>
                            </m:ctrlPr>
                          </m:sSubPr>
                          <m:e>
                            <m:r>
                              <a:rPr lang="en-US" sz="2800" i="1" dirty="0">
                                <a:solidFill>
                                  <a:srgbClr val="FF0000"/>
                                </a:solidFill>
                                <a:latin typeface="Cambria Math"/>
                                <a:sym typeface="Symbol"/>
                              </a:rPr>
                              <m:t></m:t>
                            </m:r>
                          </m:e>
                          <m:sub>
                            <m:r>
                              <a:rPr lang="en-US" sz="2800" i="1" dirty="0">
                                <a:solidFill>
                                  <a:srgbClr val="FF0000"/>
                                </a:solidFill>
                                <a:latin typeface="Cambria Math"/>
                                <a:sym typeface="Symbol"/>
                              </a:rPr>
                              <m:t>𝑆𝑅𝑇𝑇</m:t>
                            </m:r>
                            <m:r>
                              <a:rPr lang="en-US" sz="2800" i="1" dirty="0">
                                <a:solidFill>
                                  <a:srgbClr val="FF0000"/>
                                </a:solidFill>
                                <a:latin typeface="Cambria Math"/>
                                <a:sym typeface="Symbol"/>
                              </a:rPr>
                              <m:t>16</m:t>
                            </m:r>
                          </m:sub>
                        </m:sSub>
                      </m:den>
                    </m:f>
                    <m:r>
                      <a:rPr lang="en-US" sz="2800" i="1" dirty="0">
                        <a:solidFill>
                          <a:srgbClr val="FF0000"/>
                        </a:solidFill>
                        <a:latin typeface="Cambria Math"/>
                        <a:sym typeface="Symbol"/>
                      </a:rPr>
                      <m:t> </m:t>
                    </m:r>
                  </m:oMath>
                </a14:m>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n-US" sz="2800" i="1" dirty="0">
                            <a:solidFill>
                              <a:srgbClr val="00B050"/>
                            </a:solidFill>
                            <a:latin typeface="Cambria Math"/>
                            <a:sym typeface="Symbol"/>
                          </a:rPr>
                        </m:ctrlPr>
                      </m:sSubPr>
                      <m:e>
                        <m:r>
                          <a:rPr lang="en-US" sz="2800" i="1" dirty="0">
                            <a:solidFill>
                              <a:srgbClr val="00B050"/>
                            </a:solidFill>
                            <a:latin typeface="Cambria Math"/>
                            <a:sym typeface="Symbol"/>
                          </a:rPr>
                          <m:t></m:t>
                        </m:r>
                      </m:e>
                      <m:sub>
                        <m:r>
                          <a:rPr lang="en-US" sz="2800" i="1" dirty="0">
                            <a:solidFill>
                              <a:srgbClr val="00B050"/>
                            </a:solidFill>
                            <a:latin typeface="Cambria Math"/>
                            <a:sym typeface="Symbol"/>
                          </a:rPr>
                          <m:t>𝑐𝑎𝑛𝑑𝑖𝑑𝑎𝑡𝑒</m:t>
                        </m:r>
                        <m:r>
                          <a:rPr lang="en-US" sz="2800" i="1" dirty="0">
                            <a:solidFill>
                              <a:srgbClr val="00B050"/>
                            </a:solidFill>
                            <a:latin typeface="Cambria Math"/>
                            <a:sym typeface="Symbol"/>
                          </a:rPr>
                          <m:t> </m:t>
                        </m:r>
                        <m:r>
                          <a:rPr lang="en-US" sz="2800" i="1" dirty="0">
                            <a:solidFill>
                              <a:srgbClr val="00B050"/>
                            </a:solidFill>
                            <a:latin typeface="Cambria Math"/>
                            <a:sym typeface="Symbol"/>
                          </a:rPr>
                          <m:t>𝑡𝑦𝑟𝑒</m:t>
                        </m:r>
                      </m:sub>
                    </m:sSub>
                  </m:oMath>
                </a14:m>
                <a:endParaRPr lang="en-US" dirty="0">
                  <a:solidFill>
                    <a:srgbClr val="00B050"/>
                  </a:solidFill>
                  <a:latin typeface="Calibri" panose="020F0502020204030204" pitchFamily="34" charset="0"/>
                  <a:cs typeface="Calibri" panose="020F0502020204030204" pitchFamily="34" charset="0"/>
                  <a:sym typeface="Symbol"/>
                </a:endParaRPr>
              </a:p>
            </p:txBody>
          </p:sp>
        </mc:Choice>
        <mc:Fallback xmlns="">
          <p:sp>
            <p:nvSpPr>
              <p:cNvPr id="10" name="Rectangle 9"/>
              <p:cNvSpPr>
                <a:spLocks noRot="1" noChangeAspect="1" noMove="1" noResize="1" noEditPoints="1" noAdjustHandles="1" noChangeArrowheads="1" noChangeShapeType="1" noTextEdit="1"/>
              </p:cNvSpPr>
              <p:nvPr/>
            </p:nvSpPr>
            <p:spPr>
              <a:xfrm>
                <a:off x="488228" y="744954"/>
                <a:ext cx="8143840" cy="1174331"/>
              </a:xfrm>
              <a:prstGeom prst="rect">
                <a:avLst/>
              </a:prstGeom>
              <a:blipFill rotWithShape="1">
                <a:blip r:embed="rId5"/>
                <a:stretch>
                  <a:fillRect l="-449"/>
                </a:stretch>
              </a:blipFill>
            </p:spPr>
            <p:txBody>
              <a:bodyPr/>
              <a:lstStyle/>
              <a:p>
                <a:r>
                  <a:rPr lang="en-GB">
                    <a:noFill/>
                  </a:rPr>
                  <a:t> </a:t>
                </a:r>
              </a:p>
            </p:txBody>
          </p:sp>
        </mc:Fallback>
      </mc:AlternateContent>
      <p:sp>
        <p:nvSpPr>
          <p:cNvPr id="3" name="Rectangle 2"/>
          <p:cNvSpPr/>
          <p:nvPr/>
        </p:nvSpPr>
        <p:spPr>
          <a:xfrm rot="16200000">
            <a:off x="407251" y="2846043"/>
            <a:ext cx="1648249" cy="354555"/>
          </a:xfrm>
          <a:prstGeom prst="rect">
            <a:avLst/>
          </a:prstGeom>
          <a:solidFill>
            <a:schemeClr val="bg1"/>
          </a:solidFill>
        </p:spPr>
        <p:txBody>
          <a:bodyPr wrap="square" lIns="107287" tIns="53643" rIns="107287" bIns="53643">
            <a:spAutoFit/>
          </a:bodyPr>
          <a:lstStyle/>
          <a:p>
            <a:pPr algn="ctr"/>
            <a:r>
              <a:rPr lang="en-US" sz="1600" b="1" dirty="0">
                <a:latin typeface="Calibri" panose="020F0502020204030204" pitchFamily="34" charset="0"/>
                <a:cs typeface="Calibri" panose="020F0502020204030204" pitchFamily="34" charset="0"/>
              </a:rPr>
              <a:t>WGI raw </a:t>
            </a:r>
            <a:endParaRPr lang="en-US" sz="1600" b="1" dirty="0"/>
          </a:p>
        </p:txBody>
      </p:sp>
      <p:sp>
        <p:nvSpPr>
          <p:cNvPr id="13" name="Rectangle 12"/>
          <p:cNvSpPr/>
          <p:nvPr/>
        </p:nvSpPr>
        <p:spPr>
          <a:xfrm>
            <a:off x="5677552" y="4485118"/>
            <a:ext cx="3739903" cy="1862660"/>
          </a:xfrm>
          <a:prstGeom prst="rect">
            <a:avLst/>
          </a:prstGeom>
        </p:spPr>
        <p:txBody>
          <a:bodyPr wrap="square" lIns="107287" tIns="53643" rIns="107287" bIns="53643">
            <a:spAutoFit/>
          </a:bodyPr>
          <a:lstStyle/>
          <a:p>
            <a:pPr algn="ctr"/>
            <a:r>
              <a:rPr lang="en-US" sz="1900" b="1" dirty="0">
                <a:solidFill>
                  <a:srgbClr val="00B050"/>
                </a:solidFill>
                <a:latin typeface="Calibri" panose="020F0502020204030204" pitchFamily="34" charset="0"/>
                <a:cs typeface="Calibri" panose="020F0502020204030204" pitchFamily="34" charset="0"/>
              </a:rPr>
              <a:t>Evident linear relation between </a:t>
            </a:r>
          </a:p>
          <a:p>
            <a:pPr algn="ctr"/>
            <a:r>
              <a:rPr lang="en-US" sz="1900" b="1" dirty="0">
                <a:solidFill>
                  <a:srgbClr val="00B050"/>
                </a:solidFill>
                <a:latin typeface="Calibri" panose="020F0502020204030204" pitchFamily="34" charset="0"/>
                <a:cs typeface="Calibri" panose="020F0502020204030204" pitchFamily="34" charset="0"/>
              </a:rPr>
              <a:t>µ-</a:t>
            </a:r>
            <a:r>
              <a:rPr lang="en-US" sz="1900" b="1" dirty="0" err="1">
                <a:solidFill>
                  <a:srgbClr val="00B050"/>
                </a:solidFill>
                <a:latin typeface="Calibri" panose="020F0502020204030204" pitchFamily="34" charset="0"/>
                <a:cs typeface="Calibri" panose="020F0502020204030204" pitchFamily="34" charset="0"/>
              </a:rPr>
              <a:t>cand</a:t>
            </a:r>
            <a:r>
              <a:rPr lang="en-US" sz="1900" b="1" dirty="0">
                <a:solidFill>
                  <a:srgbClr val="00B050"/>
                </a:solidFill>
                <a:latin typeface="Calibri" panose="020F0502020204030204" pitchFamily="34" charset="0"/>
                <a:cs typeface="Calibri" panose="020F0502020204030204" pitchFamily="34" charset="0"/>
              </a:rPr>
              <a:t> and µ-SRTT16 (track friction)</a:t>
            </a:r>
          </a:p>
          <a:p>
            <a:pPr algn="ctr"/>
            <a:endParaRPr lang="en-US" sz="1900" dirty="0">
              <a:latin typeface="Calibri" panose="020F0502020204030204" pitchFamily="34" charset="0"/>
              <a:cs typeface="Calibri" panose="020F0502020204030204" pitchFamily="34" charset="0"/>
            </a:endParaRPr>
          </a:p>
          <a:p>
            <a:pPr algn="ctr"/>
            <a:r>
              <a:rPr lang="en-US" sz="1900" dirty="0">
                <a:latin typeface="Calibri" panose="020F0502020204030204" pitchFamily="34" charset="0"/>
                <a:cs typeface="Calibri" panose="020F0502020204030204" pitchFamily="34" charset="0"/>
              </a:rPr>
              <a:t>Correction should be applied directly to µ-</a:t>
            </a:r>
            <a:r>
              <a:rPr lang="en-US" sz="1900" dirty="0" err="1">
                <a:latin typeface="Calibri" panose="020F0502020204030204" pitchFamily="34" charset="0"/>
                <a:cs typeface="Calibri" panose="020F0502020204030204" pitchFamily="34" charset="0"/>
              </a:rPr>
              <a:t>cand</a:t>
            </a:r>
            <a:r>
              <a:rPr lang="en-US" sz="1900" dirty="0">
                <a:latin typeface="Calibri" panose="020F0502020204030204" pitchFamily="34" charset="0"/>
                <a:cs typeface="Calibri" panose="020F0502020204030204" pitchFamily="34" charset="0"/>
              </a:rPr>
              <a:t> tyre</a:t>
            </a:r>
          </a:p>
        </p:txBody>
      </p:sp>
    </p:spTree>
    <p:extLst>
      <p:ext uri="{BB962C8B-B14F-4D97-AF65-F5344CB8AC3E}">
        <p14:creationId xmlns:p14="http://schemas.microsoft.com/office/powerpoint/2010/main" val="337932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9245600" cy="3170099"/>
          </a:xfrm>
          <a:prstGeom prst="rect">
            <a:avLst/>
          </a:prstGeom>
        </p:spPr>
        <p:txBody>
          <a:bodyPr wrap="square">
            <a:spAutoFit/>
          </a:bodyPr>
          <a:lstStyle/>
          <a:p>
            <a:pPr marL="342900" indent="-342900">
              <a:buFont typeface="Arial" panose="020B0604020202020204" pitchFamily="34" charset="0"/>
              <a:buChar char="•"/>
            </a:pPr>
            <a:r>
              <a:rPr lang="en-US" sz="2000" b="1" dirty="0"/>
              <a:t>CURRENT REGULATORY FRAMEWORK</a:t>
            </a:r>
          </a:p>
          <a:p>
            <a:pPr marL="342900" indent="-342900">
              <a:buFont typeface="Arial" panose="020B0604020202020204" pitchFamily="34" charset="0"/>
              <a:buChar char="•"/>
            </a:pPr>
            <a:endParaRPr lang="en-US" sz="2000" b="1" dirty="0"/>
          </a:p>
          <a:p>
            <a:endParaRPr lang="en-US" sz="2000" b="1" dirty="0"/>
          </a:p>
          <a:p>
            <a:pPr marL="342900" indent="-342900">
              <a:buFont typeface="Arial" panose="020B0604020202020204" pitchFamily="34" charset="0"/>
              <a:buChar char="•"/>
            </a:pPr>
            <a:r>
              <a:rPr lang="en-US" sz="2000" b="1" dirty="0"/>
              <a:t>CURRENT WET GRIP PROCEDURE - TECHNICAL PRINCIPLES</a:t>
            </a:r>
          </a:p>
          <a:p>
            <a:endParaRPr lang="en-US" sz="2000" b="1" dirty="0"/>
          </a:p>
          <a:p>
            <a:endParaRPr lang="en-US" sz="2000" b="1" dirty="0"/>
          </a:p>
          <a:p>
            <a:pPr marL="342900" indent="-342900">
              <a:buFont typeface="Arial" panose="020B0604020202020204" pitchFamily="34" charset="0"/>
              <a:buChar char="•"/>
            </a:pPr>
            <a:r>
              <a:rPr lang="en-US" sz="2000" b="1" dirty="0"/>
              <a:t>ISO ACTIVITIES - TECHNICAL DIRECTIONS</a:t>
            </a:r>
          </a:p>
          <a:p>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TIMELINE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Organigramme : Document 9"/>
          <p:cNvSpPr>
            <a:spLocks noChangeArrowheads="1"/>
          </p:cNvSpPr>
          <p:nvPr/>
        </p:nvSpPr>
        <p:spPr bwMode="auto">
          <a:xfrm rot="10800000">
            <a:off x="0" y="5714999"/>
            <a:ext cx="9906000" cy="1219197"/>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48481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58" y="3516260"/>
            <a:ext cx="2838480" cy="1862660"/>
          </a:xfrm>
          <a:prstGeom prst="rect">
            <a:avLst/>
          </a:prstGeom>
        </p:spPr>
        <p:txBody>
          <a:bodyPr wrap="square" lIns="107287" tIns="53643" rIns="107287" bIns="53643">
            <a:spAutoFit/>
          </a:bodyPr>
          <a:lstStyle/>
          <a:p>
            <a:r>
              <a:rPr lang="en-US" sz="1900" dirty="0">
                <a:latin typeface="Calibri" panose="020F0502020204030204" pitchFamily="34" charset="0"/>
                <a:cs typeface="Calibri" panose="020F0502020204030204" pitchFamily="34" charset="0"/>
              </a:rPr>
              <a:t>The temperature (especially the low temperature for normal </a:t>
            </a:r>
            <a:r>
              <a:rPr lang="en-US" sz="1900" dirty="0" err="1">
                <a:latin typeface="Calibri" panose="020F0502020204030204" pitchFamily="34" charset="0"/>
                <a:cs typeface="Calibri" panose="020F0502020204030204" pitchFamily="34" charset="0"/>
              </a:rPr>
              <a:t>tyres</a:t>
            </a:r>
            <a:r>
              <a:rPr lang="en-US" sz="1900" dirty="0">
                <a:latin typeface="Calibri" panose="020F0502020204030204" pitchFamily="34" charset="0"/>
                <a:cs typeface="Calibri" panose="020F0502020204030204" pitchFamily="34" charset="0"/>
              </a:rPr>
              <a:t>) has also an influence (even if lower than the grip)</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4517" y="992703"/>
            <a:ext cx="2790310" cy="19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067" y="3453441"/>
            <a:ext cx="2799710" cy="198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 y="1120485"/>
            <a:ext cx="3066417" cy="1770327"/>
          </a:xfrm>
          <a:prstGeom prst="rect">
            <a:avLst/>
          </a:prstGeom>
        </p:spPr>
        <p:txBody>
          <a:bodyPr wrap="square" lIns="107287" tIns="53643" rIns="107287" bIns="53643">
            <a:spAutoFit/>
          </a:bodyPr>
          <a:lstStyle/>
          <a:p>
            <a:r>
              <a:rPr lang="en-US" sz="1900" dirty="0">
                <a:latin typeface="Calibri" panose="020F0502020204030204" pitchFamily="34" charset="0"/>
                <a:cs typeface="Calibri" panose="020F0502020204030204" pitchFamily="34" charset="0"/>
              </a:rPr>
              <a:t>The grip of the track has a strong influence on the results.</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a:r>
            <a:br>
              <a:rPr lang="en-US" sz="19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MTD (Mean Texture Depth) has also a minor influence (linear)</a:t>
            </a:r>
          </a:p>
        </p:txBody>
      </p:sp>
      <p:sp>
        <p:nvSpPr>
          <p:cNvPr id="8" name="TextBox 7"/>
          <p:cNvSpPr txBox="1"/>
          <p:nvPr/>
        </p:nvSpPr>
        <p:spPr>
          <a:xfrm>
            <a:off x="6279148" y="1578687"/>
            <a:ext cx="3499222" cy="693109"/>
          </a:xfrm>
          <a:prstGeom prst="rect">
            <a:avLst/>
          </a:prstGeom>
          <a:noFill/>
        </p:spPr>
        <p:txBody>
          <a:bodyPr wrap="square" lIns="107287" tIns="53643" rIns="107287" bIns="53643" rtlCol="0">
            <a:spAutoFit/>
          </a:bodyPr>
          <a:lstStyle/>
          <a:p>
            <a:r>
              <a:rPr lang="en-US" sz="1900" dirty="0">
                <a:latin typeface="Calibri" panose="020F0502020204030204" pitchFamily="34" charset="0"/>
                <a:cs typeface="Calibri" panose="020F0502020204030204" pitchFamily="34" charset="0"/>
              </a:rPr>
              <a:t>µ(test) </a:t>
            </a:r>
            <a:r>
              <a:rPr lang="en-US" sz="1900" dirty="0" err="1">
                <a:latin typeface="Calibri" panose="020F0502020204030204" pitchFamily="34" charset="0"/>
                <a:cs typeface="Calibri" panose="020F0502020204030204" pitchFamily="34" charset="0"/>
              </a:rPr>
              <a:t>vs</a:t>
            </a:r>
            <a:r>
              <a:rPr lang="en-US" sz="1900" dirty="0">
                <a:latin typeface="Calibri" panose="020F0502020204030204" pitchFamily="34" charset="0"/>
                <a:cs typeface="Calibri" panose="020F0502020204030204" pitchFamily="34" charset="0"/>
              </a:rPr>
              <a:t> track grip µ(SRTT16) approximately linear </a:t>
            </a:r>
          </a:p>
        </p:txBody>
      </p:sp>
      <p:sp>
        <p:nvSpPr>
          <p:cNvPr id="9" name="TextBox 8"/>
          <p:cNvSpPr txBox="1"/>
          <p:nvPr/>
        </p:nvSpPr>
        <p:spPr>
          <a:xfrm>
            <a:off x="6424377" y="3966043"/>
            <a:ext cx="3272505" cy="693109"/>
          </a:xfrm>
          <a:prstGeom prst="rect">
            <a:avLst/>
          </a:prstGeom>
          <a:noFill/>
        </p:spPr>
        <p:txBody>
          <a:bodyPr wrap="square" lIns="107287" tIns="53643" rIns="107287" bIns="53643" rtlCol="0">
            <a:spAutoFit/>
          </a:bodyPr>
          <a:lstStyle/>
          <a:p>
            <a:r>
              <a:rPr lang="en-US" sz="1900" dirty="0">
                <a:latin typeface="Calibri" panose="020F0502020204030204" pitchFamily="34" charset="0"/>
                <a:cs typeface="Calibri" panose="020F0502020204030204" pitchFamily="34" charset="0"/>
              </a:rPr>
              <a:t>µ(test) </a:t>
            </a:r>
            <a:r>
              <a:rPr lang="en-US" sz="1900" dirty="0" err="1">
                <a:latin typeface="Calibri" panose="020F0502020204030204" pitchFamily="34" charset="0"/>
                <a:cs typeface="Calibri" panose="020F0502020204030204" pitchFamily="34" charset="0"/>
              </a:rPr>
              <a:t>vs</a:t>
            </a:r>
            <a:r>
              <a:rPr lang="en-US" sz="1900" dirty="0">
                <a:latin typeface="Calibri" panose="020F0502020204030204" pitchFamily="34" charset="0"/>
                <a:cs typeface="Calibri" panose="020F0502020204030204" pitchFamily="34" charset="0"/>
              </a:rPr>
              <a:t> Track temperature T approximately quadratic</a:t>
            </a:r>
          </a:p>
        </p:txBody>
      </p:sp>
      <p:sp>
        <p:nvSpPr>
          <p:cNvPr id="7" name="TextBox 6"/>
          <p:cNvSpPr txBox="1"/>
          <p:nvPr/>
        </p:nvSpPr>
        <p:spPr>
          <a:xfrm rot="19983611">
            <a:off x="3989676" y="2397798"/>
            <a:ext cx="2081539" cy="385333"/>
          </a:xfrm>
          <a:prstGeom prst="rect">
            <a:avLst/>
          </a:prstGeom>
          <a:noFill/>
        </p:spPr>
        <p:txBody>
          <a:bodyPr wrap="none" lIns="107287" tIns="53643" rIns="107287" bIns="53643" rtlCol="0">
            <a:spAutoFit/>
          </a:bodyPr>
          <a:lstStyle/>
          <a:p>
            <a:r>
              <a:rPr lang="en-US" dirty="0"/>
              <a:t>Example for Normal</a:t>
            </a:r>
          </a:p>
        </p:txBody>
      </p:sp>
      <p:sp>
        <p:nvSpPr>
          <p:cNvPr id="11" name="TextBox 10"/>
          <p:cNvSpPr txBox="1"/>
          <p:nvPr/>
        </p:nvSpPr>
        <p:spPr>
          <a:xfrm rot="19983611">
            <a:off x="4368490" y="4763216"/>
            <a:ext cx="2081539" cy="385333"/>
          </a:xfrm>
          <a:prstGeom prst="rect">
            <a:avLst/>
          </a:prstGeom>
          <a:noFill/>
        </p:spPr>
        <p:txBody>
          <a:bodyPr wrap="none" lIns="107287" tIns="53643" rIns="107287" bIns="53643" rtlCol="0">
            <a:spAutoFit/>
          </a:bodyPr>
          <a:lstStyle/>
          <a:p>
            <a:r>
              <a:rPr lang="en-US" dirty="0"/>
              <a:t>Example for Normal</a:t>
            </a:r>
          </a:p>
        </p:txBody>
      </p:sp>
      <p:sp>
        <p:nvSpPr>
          <p:cNvPr id="13" name="Rectangle 12"/>
          <p:cNvSpPr/>
          <p:nvPr/>
        </p:nvSpPr>
        <p:spPr>
          <a:xfrm>
            <a:off x="160958" y="93897"/>
            <a:ext cx="448403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287" tIns="53643" rIns="107287" bIns="53643" anchor="ctr"/>
          <a:lstStyle/>
          <a:p>
            <a:r>
              <a:rPr lang="en-US" sz="2300" b="1" dirty="0">
                <a:latin typeface="Calibri" panose="020F0502020204030204" pitchFamily="34" charset="0"/>
                <a:cs typeface="Calibri" panose="020F0502020204030204" pitchFamily="34" charset="0"/>
              </a:rPr>
              <a:t>CORRECTION FORMULAS – BASIC IDEA</a:t>
            </a:r>
          </a:p>
        </p:txBody>
      </p:sp>
      <mc:AlternateContent xmlns:mc="http://schemas.openxmlformats.org/markup-compatibility/2006" xmlns:a14="http://schemas.microsoft.com/office/drawing/2010/main">
        <mc:Choice Requires="a14">
          <p:sp>
            <p:nvSpPr>
              <p:cNvPr id="12" name="Rectangle 11"/>
              <p:cNvSpPr/>
              <p:nvPr/>
            </p:nvSpPr>
            <p:spPr>
              <a:xfrm>
                <a:off x="457200" y="6019800"/>
                <a:ext cx="7064698" cy="412841"/>
              </a:xfrm>
              <a:prstGeom prst="rect">
                <a:avLst/>
              </a:prstGeom>
            </p:spPr>
            <p:txBody>
              <a:bodyPr wrap="none" lIns="107287" tIns="53643" rIns="107287" bIns="53643">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0000FF"/>
                          </a:solidFill>
                          <a:latin typeface="Cambria Math"/>
                        </a:rPr>
                        <m:t>𝒄𝒐𝒓𝒓𝒆𝒄𝒕𝒊𝒐𝒏</m:t>
                      </m:r>
                      <m:r>
                        <a:rPr lang="en-GB" b="1" i="1" dirty="0" smtClean="0">
                          <a:solidFill>
                            <a:srgbClr val="0000FF"/>
                          </a:solidFill>
                          <a:latin typeface="Cambria Math"/>
                        </a:rPr>
                        <m:t>= </m:t>
                      </m:r>
                      <m:r>
                        <a:rPr lang="en-US" b="1" i="1" dirty="0" smtClean="0">
                          <a:solidFill>
                            <a:srgbClr val="0000FF"/>
                          </a:solidFill>
                          <a:latin typeface="Cambria Math"/>
                        </a:rPr>
                        <m:t>𝒇</m:t>
                      </m:r>
                      <m:d>
                        <m:dPr>
                          <m:ctrlPr>
                            <a:rPr lang="en-US" b="1" i="1" dirty="0">
                              <a:solidFill>
                                <a:srgbClr val="0000FF"/>
                              </a:solidFill>
                              <a:latin typeface="Cambria Math"/>
                            </a:rPr>
                          </m:ctrlPr>
                        </m:dPr>
                        <m:e>
                          <m:r>
                            <m:rPr>
                              <m:nor/>
                            </m:rPr>
                            <a:rPr lang="en-US" b="1" dirty="0">
                              <a:solidFill>
                                <a:srgbClr val="0000FF"/>
                              </a:solidFill>
                              <a:latin typeface="Calibri" panose="020F0502020204030204" pitchFamily="34" charset="0"/>
                              <a:sym typeface="Symbol"/>
                            </a:rPr>
                            <m:t></m:t>
                          </m:r>
                          <m:r>
                            <m:rPr>
                              <m:nor/>
                            </m:rPr>
                            <a:rPr lang="en-US" b="1" dirty="0">
                              <a:solidFill>
                                <a:srgbClr val="0000FF"/>
                              </a:solidFill>
                              <a:latin typeface="Calibri" panose="020F0502020204030204" pitchFamily="34" charset="0"/>
                            </a:rPr>
                            <m:t>T</m:t>
                          </m:r>
                          <m:r>
                            <m:rPr>
                              <m:nor/>
                            </m:rPr>
                            <a:rPr lang="en-US" b="1" dirty="0">
                              <a:solidFill>
                                <a:srgbClr val="0000FF"/>
                              </a:solidFill>
                              <a:latin typeface="Calibri" panose="020F0502020204030204" pitchFamily="34" charset="0"/>
                            </a:rPr>
                            <m:t>,</m:t>
                          </m:r>
                          <m:r>
                            <a:rPr lang="en-US" b="1" i="1" dirty="0">
                              <a:solidFill>
                                <a:srgbClr val="0000FF"/>
                              </a:solidFill>
                              <a:latin typeface="Cambria Math"/>
                            </a:rPr>
                            <m:t> </m:t>
                          </m:r>
                          <m:r>
                            <a:rPr lang="en-US" b="1" i="1" dirty="0">
                              <a:solidFill>
                                <a:srgbClr val="0000FF"/>
                              </a:solidFill>
                              <a:latin typeface="Cambria Math"/>
                              <a:sym typeface="Symbol"/>
                            </a:rPr>
                            <m:t></m:t>
                          </m:r>
                          <m:r>
                            <m:rPr>
                              <m:nor/>
                            </m:rPr>
                            <a:rPr lang="en-US" b="1" dirty="0">
                              <a:solidFill>
                                <a:srgbClr val="0000FF"/>
                              </a:solidFill>
                              <a:latin typeface="Calibri" panose="020F0502020204030204" pitchFamily="34" charset="0"/>
                            </a:rPr>
                            <m:t>μ</m:t>
                          </m:r>
                          <m:r>
                            <m:rPr>
                              <m:nor/>
                            </m:rPr>
                            <a:rPr lang="en-US" b="1" dirty="0">
                              <a:solidFill>
                                <a:srgbClr val="0000FF"/>
                              </a:solidFill>
                              <a:latin typeface="Calibri" panose="020F0502020204030204" pitchFamily="34" charset="0"/>
                            </a:rPr>
                            <m:t>,</m:t>
                          </m:r>
                          <m:r>
                            <a:rPr lang="en-US" b="1" i="1" dirty="0">
                              <a:solidFill>
                                <a:srgbClr val="0000FF"/>
                              </a:solidFill>
                              <a:latin typeface="Cambria Math"/>
                              <a:sym typeface="Symbol"/>
                            </a:rPr>
                            <m:t></m:t>
                          </m:r>
                          <m:r>
                            <m:rPr>
                              <m:nor/>
                            </m:rPr>
                            <a:rPr lang="en-US" b="1" dirty="0">
                              <a:solidFill>
                                <a:srgbClr val="0000FF"/>
                              </a:solidFill>
                              <a:latin typeface="Calibri" panose="020F0502020204030204" pitchFamily="34" charset="0"/>
                              <a:sym typeface="Symbol"/>
                            </a:rPr>
                            <m:t>MTD</m:t>
                          </m:r>
                        </m:e>
                      </m:d>
                      <m:r>
                        <a:rPr lang="en-US" b="1" i="1" dirty="0">
                          <a:solidFill>
                            <a:srgbClr val="0000FF"/>
                          </a:solidFill>
                          <a:latin typeface="Cambria Math"/>
                          <a:sym typeface="Symbol"/>
                        </a:rPr>
                        <m:t>=</m:t>
                      </m:r>
                      <m:r>
                        <a:rPr lang="en-US" b="1" i="1" dirty="0" smtClean="0">
                          <a:solidFill>
                            <a:srgbClr val="FF0000"/>
                          </a:solidFill>
                          <a:latin typeface="Cambria Math"/>
                          <a:sym typeface="Symbol"/>
                        </a:rPr>
                        <m:t>𝒂</m:t>
                      </m:r>
                      <m:r>
                        <a:rPr lang="en-US" b="1" i="1" dirty="0">
                          <a:solidFill>
                            <a:srgbClr val="0000FF"/>
                          </a:solidFill>
                          <a:latin typeface="Cambria Math"/>
                          <a:sym typeface="Symbol"/>
                        </a:rPr>
                        <m:t></m:t>
                      </m:r>
                      <m:r>
                        <m:rPr>
                          <m:nor/>
                        </m:rPr>
                        <a:rPr lang="en-US" b="1" dirty="0">
                          <a:solidFill>
                            <a:srgbClr val="0000FF"/>
                          </a:solidFill>
                          <a:latin typeface="Calibri" panose="020F0502020204030204" pitchFamily="34" charset="0"/>
                        </a:rPr>
                        <m:t>μ</m:t>
                      </m:r>
                      <m:r>
                        <m:rPr>
                          <m:nor/>
                        </m:rPr>
                        <a:rPr lang="en-US" b="1" i="0" dirty="0" smtClean="0">
                          <a:solidFill>
                            <a:srgbClr val="0000FF"/>
                          </a:solidFill>
                          <a:latin typeface="Calibri" panose="020F0502020204030204" pitchFamily="34" charset="0"/>
                        </a:rPr>
                        <m:t>+</m:t>
                      </m:r>
                      <m:r>
                        <m:rPr>
                          <m:nor/>
                        </m:rPr>
                        <a:rPr lang="en-US" b="1" dirty="0" smtClean="0">
                          <a:solidFill>
                            <a:srgbClr val="FF0000"/>
                          </a:solidFill>
                          <a:latin typeface="Calibri" panose="020F0502020204030204" pitchFamily="34" charset="0"/>
                        </a:rPr>
                        <m:t>b</m:t>
                      </m:r>
                      <m:r>
                        <m:rPr>
                          <m:nor/>
                        </m:rPr>
                        <a:rPr lang="en-US" b="1" dirty="0">
                          <a:solidFill>
                            <a:srgbClr val="0000FF"/>
                          </a:solidFill>
                          <a:latin typeface="Calibri" panose="020F0502020204030204" pitchFamily="34" charset="0"/>
                          <a:sym typeface="Symbol"/>
                        </a:rPr>
                        <m:t></m:t>
                      </m:r>
                      <m:r>
                        <m:rPr>
                          <m:nor/>
                        </m:rPr>
                        <a:rPr lang="en-US" b="1" dirty="0">
                          <a:solidFill>
                            <a:srgbClr val="0000FF"/>
                          </a:solidFill>
                          <a:latin typeface="Calibri" panose="020F0502020204030204" pitchFamily="34" charset="0"/>
                        </a:rPr>
                        <m:t>T</m:t>
                      </m:r>
                      <m:r>
                        <m:rPr>
                          <m:nor/>
                        </m:rPr>
                        <a:rPr lang="en-US" b="1" i="0" dirty="0" smtClean="0">
                          <a:solidFill>
                            <a:srgbClr val="0000FF"/>
                          </a:solidFill>
                          <a:latin typeface="Calibri" panose="020F0502020204030204" pitchFamily="34" charset="0"/>
                        </a:rPr>
                        <m:t>+</m:t>
                      </m:r>
                      <m:r>
                        <m:rPr>
                          <m:nor/>
                        </m:rPr>
                        <a:rPr lang="en-US" b="1" i="0" dirty="0" smtClean="0">
                          <a:solidFill>
                            <a:srgbClr val="FF0000"/>
                          </a:solidFill>
                          <a:latin typeface="Calibri" panose="020F0502020204030204" pitchFamily="34" charset="0"/>
                        </a:rPr>
                        <m:t>c</m:t>
                      </m:r>
                      <m:sSup>
                        <m:sSupPr>
                          <m:ctrlPr>
                            <a:rPr lang="en-US" b="1" i="1" dirty="0" smtClean="0">
                              <a:solidFill>
                                <a:srgbClr val="0000FF"/>
                              </a:solidFill>
                              <a:latin typeface="Cambria Math"/>
                            </a:rPr>
                          </m:ctrlPr>
                        </m:sSupPr>
                        <m:e>
                          <m:r>
                            <m:rPr>
                              <m:nor/>
                            </m:rPr>
                            <a:rPr lang="en-US" b="1" dirty="0">
                              <a:solidFill>
                                <a:srgbClr val="0000FF"/>
                              </a:solidFill>
                              <a:latin typeface="Calibri" panose="020F0502020204030204" pitchFamily="34" charset="0"/>
                              <a:sym typeface="Symbol"/>
                            </a:rPr>
                            <m:t></m:t>
                          </m:r>
                          <m:r>
                            <m:rPr>
                              <m:nor/>
                            </m:rPr>
                            <a:rPr lang="en-US" b="1" dirty="0">
                              <a:solidFill>
                                <a:srgbClr val="0000FF"/>
                              </a:solidFill>
                              <a:latin typeface="Calibri" panose="020F0502020204030204" pitchFamily="34" charset="0"/>
                            </a:rPr>
                            <m:t>T</m:t>
                          </m:r>
                        </m:e>
                        <m:sup>
                          <m:r>
                            <a:rPr lang="en-US" b="1" i="1" dirty="0" smtClean="0">
                              <a:solidFill>
                                <a:srgbClr val="0000FF"/>
                              </a:solidFill>
                              <a:latin typeface="Cambria Math"/>
                            </a:rPr>
                            <m:t>𝟐</m:t>
                          </m:r>
                        </m:sup>
                      </m:sSup>
                      <m:r>
                        <m:rPr>
                          <m:nor/>
                        </m:rPr>
                        <a:rPr lang="en-US" b="1" dirty="0">
                          <a:solidFill>
                            <a:srgbClr val="0000FF"/>
                          </a:solidFill>
                          <a:latin typeface="Calibri" panose="020F0502020204030204" pitchFamily="34" charset="0"/>
                        </a:rPr>
                        <m:t>+</m:t>
                      </m:r>
                      <m:r>
                        <a:rPr lang="en-GB" b="0" i="1" dirty="0" smtClean="0">
                          <a:solidFill>
                            <a:srgbClr val="0000FF"/>
                          </a:solidFill>
                          <a:latin typeface="Cambria Math"/>
                        </a:rPr>
                        <m:t>(</m:t>
                      </m:r>
                      <m:r>
                        <a:rPr lang="en-US" b="0" i="1" dirty="0" smtClean="0">
                          <a:solidFill>
                            <a:srgbClr val="FF0000"/>
                          </a:solidFill>
                          <a:latin typeface="Cambria Math"/>
                        </a:rPr>
                        <m:t>𝑑</m:t>
                      </m:r>
                      <m:sSup>
                        <m:sSupPr>
                          <m:ctrlPr>
                            <a:rPr lang="en-US" i="1" dirty="0" smtClean="0">
                              <a:solidFill>
                                <a:srgbClr val="0000FF"/>
                              </a:solidFill>
                              <a:latin typeface="Cambria Math"/>
                            </a:rPr>
                          </m:ctrlPr>
                        </m:sSupPr>
                        <m:e>
                          <m:r>
                            <a:rPr lang="en-US" b="0" i="1" dirty="0">
                              <a:solidFill>
                                <a:srgbClr val="0000FF"/>
                              </a:solidFill>
                              <a:latin typeface="Cambria Math"/>
                              <a:sym typeface="Symbol"/>
                            </a:rPr>
                            <m:t></m:t>
                          </m:r>
                          <m:r>
                            <m:rPr>
                              <m:nor/>
                            </m:rPr>
                            <a:rPr lang="en-US" dirty="0">
                              <a:solidFill>
                                <a:srgbClr val="0000FF"/>
                              </a:solidFill>
                              <a:latin typeface="Calibri" panose="020F0502020204030204" pitchFamily="34" charset="0"/>
                            </a:rPr>
                            <m:t>μ</m:t>
                          </m:r>
                        </m:e>
                        <m:sup>
                          <m:r>
                            <a:rPr lang="en-US" b="0" i="1" dirty="0" smtClean="0">
                              <a:solidFill>
                                <a:srgbClr val="0000FF"/>
                              </a:solidFill>
                              <a:latin typeface="Cambria Math"/>
                            </a:rPr>
                            <m:t>2</m:t>
                          </m:r>
                        </m:sup>
                      </m:sSup>
                      <m:r>
                        <m:rPr>
                          <m:nor/>
                        </m:rPr>
                        <a:rPr lang="en-US" dirty="0">
                          <a:solidFill>
                            <a:srgbClr val="0000FF"/>
                          </a:solidFill>
                          <a:latin typeface="Calibri" panose="020F0502020204030204" pitchFamily="34" charset="0"/>
                          <a:sym typeface="Symbol"/>
                        </a:rPr>
                        <m:t></m:t>
                      </m:r>
                      <m:r>
                        <m:rPr>
                          <m:nor/>
                        </m:rPr>
                        <a:rPr lang="en-US" dirty="0">
                          <a:solidFill>
                            <a:srgbClr val="0000FF"/>
                          </a:solidFill>
                          <a:latin typeface="Calibri" panose="020F0502020204030204" pitchFamily="34" charset="0"/>
                        </a:rPr>
                        <m:t>T</m:t>
                      </m:r>
                      <m:r>
                        <m:rPr>
                          <m:nor/>
                        </m:rPr>
                        <a:rPr lang="en-GB" i="0" dirty="0" smtClean="0">
                          <a:solidFill>
                            <a:srgbClr val="0000FF"/>
                          </a:solidFill>
                          <a:latin typeface="Calibri" panose="020F0502020204030204" pitchFamily="34" charset="0"/>
                        </a:rPr>
                        <m:t>)</m:t>
                      </m:r>
                      <m:r>
                        <m:rPr>
                          <m:nor/>
                        </m:rPr>
                        <a:rPr lang="en-US" b="1" i="0" dirty="0" smtClean="0">
                          <a:solidFill>
                            <a:srgbClr val="0000FF"/>
                          </a:solidFill>
                          <a:latin typeface="Calibri" panose="020F0502020204030204" pitchFamily="34" charset="0"/>
                        </a:rPr>
                        <m:t>+</m:t>
                      </m:r>
                      <m:r>
                        <m:rPr>
                          <m:nor/>
                        </m:rPr>
                        <a:rPr lang="en-US" b="1" i="0" dirty="0" smtClean="0">
                          <a:solidFill>
                            <a:srgbClr val="FF0000"/>
                          </a:solidFill>
                          <a:latin typeface="Calibri" panose="020F0502020204030204" pitchFamily="34" charset="0"/>
                        </a:rPr>
                        <m:t>e</m:t>
                      </m:r>
                      <m:r>
                        <a:rPr lang="en-US" b="1" i="1" dirty="0">
                          <a:solidFill>
                            <a:srgbClr val="0000FF"/>
                          </a:solidFill>
                          <a:latin typeface="Cambria Math"/>
                          <a:sym typeface="Symbol"/>
                        </a:rPr>
                        <m:t></m:t>
                      </m:r>
                      <m:r>
                        <m:rPr>
                          <m:nor/>
                        </m:rPr>
                        <a:rPr lang="en-US" b="1" dirty="0">
                          <a:solidFill>
                            <a:srgbClr val="0000FF"/>
                          </a:solidFill>
                          <a:latin typeface="Calibri" panose="020F0502020204030204" pitchFamily="34" charset="0"/>
                          <a:sym typeface="Symbol"/>
                        </a:rPr>
                        <m:t>MTD</m:t>
                      </m:r>
                    </m:oMath>
                  </m:oMathPara>
                </a14:m>
                <a:endParaRPr lang="en-US" b="1" dirty="0">
                  <a:latin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 y="6019800"/>
                <a:ext cx="7064698" cy="412841"/>
              </a:xfrm>
              <a:prstGeom prst="rect">
                <a:avLst/>
              </a:prstGeom>
              <a:blipFill rotWithShape="1">
                <a:blip r:embed="rId4"/>
                <a:stretch>
                  <a:fillRect b="-10448"/>
                </a:stretch>
              </a:blipFill>
            </p:spPr>
            <p:txBody>
              <a:bodyPr/>
              <a:lstStyle/>
              <a:p>
                <a:r>
                  <a:rPr lang="en-GB">
                    <a:noFill/>
                  </a:rPr>
                  <a:t> </a:t>
                </a:r>
              </a:p>
            </p:txBody>
          </p:sp>
        </mc:Fallback>
      </mc:AlternateContent>
      <p:sp>
        <p:nvSpPr>
          <p:cNvPr id="14" name="TextBox 13"/>
          <p:cNvSpPr txBox="1"/>
          <p:nvPr/>
        </p:nvSpPr>
        <p:spPr>
          <a:xfrm>
            <a:off x="7915398" y="5599167"/>
            <a:ext cx="1990601" cy="846997"/>
          </a:xfrm>
          <a:prstGeom prst="rect">
            <a:avLst/>
          </a:prstGeom>
          <a:noFill/>
        </p:spPr>
        <p:txBody>
          <a:bodyPr wrap="square" lIns="107287" tIns="53643" rIns="107287" bIns="53643" rtlCol="0">
            <a:spAutoFit/>
          </a:bodyPr>
          <a:lstStyle/>
          <a:p>
            <a:pPr algn="ctr"/>
            <a:r>
              <a:rPr lang="en-US" sz="1600" dirty="0">
                <a:solidFill>
                  <a:srgbClr val="FF0000"/>
                </a:solidFill>
              </a:rPr>
              <a:t>a, b, …, e</a:t>
            </a:r>
            <a:br>
              <a:rPr lang="en-US" sz="1600" dirty="0">
                <a:solidFill>
                  <a:srgbClr val="FF0000"/>
                </a:solidFill>
              </a:rPr>
            </a:br>
            <a:r>
              <a:rPr lang="en-US" sz="1600" dirty="0">
                <a:solidFill>
                  <a:srgbClr val="FF0000"/>
                </a:solidFill>
              </a:rPr>
              <a:t>different depending on </a:t>
            </a:r>
            <a:r>
              <a:rPr lang="en-US" sz="1600" dirty="0" err="1">
                <a:solidFill>
                  <a:srgbClr val="FF0000"/>
                </a:solidFill>
              </a:rPr>
              <a:t>tyres</a:t>
            </a:r>
            <a:r>
              <a:rPr lang="en-US" sz="1600" dirty="0">
                <a:solidFill>
                  <a:srgbClr val="FF0000"/>
                </a:solidFill>
              </a:rPr>
              <a:t> typologies</a:t>
            </a:r>
          </a:p>
        </p:txBody>
      </p:sp>
      <p:cxnSp>
        <p:nvCxnSpPr>
          <p:cNvPr id="10" name="Straight Connector 9"/>
          <p:cNvCxnSpPr/>
          <p:nvPr/>
        </p:nvCxnSpPr>
        <p:spPr>
          <a:xfrm flipV="1">
            <a:off x="5808582" y="6096000"/>
            <a:ext cx="615795" cy="3501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0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262662" y="914400"/>
                <a:ext cx="8764659" cy="2943790"/>
              </a:xfrm>
              <a:prstGeom prst="rect">
                <a:avLst/>
              </a:prstGeom>
            </p:spPr>
            <p:txBody>
              <a:bodyPr wrap="square" lIns="107287" tIns="53643" rIns="107287" bIns="53643">
                <a:spAutoFit/>
              </a:bodyPr>
              <a:lstStyle/>
              <a:p>
                <a:r>
                  <a:rPr lang="en-US" sz="1600" dirty="0">
                    <a:latin typeface="Calibri" panose="020F0502020204030204" pitchFamily="34" charset="0"/>
                  </a:rPr>
                  <a:t>G(T) must NOT be based on: raw µ candidate / raw µ SRTT16” (as done today),</a:t>
                </a:r>
              </a:p>
              <a:p>
                <a:r>
                  <a:rPr lang="en-US" sz="1600" dirty="0">
                    <a:latin typeface="Calibri" panose="020F0502020204030204" pitchFamily="34" charset="0"/>
                  </a:rPr>
                  <a:t>but be based on:   µ candidate at reference conditions / µ SRTT16” at reference conditions</a:t>
                </a:r>
              </a:p>
              <a:p>
                <a:pPr marL="335270" indent="-33527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FROM</a:t>
                </a:r>
              </a:p>
              <a:p>
                <a:pPr/>
                <a14:m>
                  <m:oMathPara xmlns:m="http://schemas.openxmlformats.org/officeDocument/2006/math">
                    <m:oMathParaPr>
                      <m:jc m:val="left"/>
                    </m:oMathParaPr>
                    <m:oMath xmlns:m="http://schemas.openxmlformats.org/officeDocument/2006/math">
                      <m:r>
                        <a:rPr lang="en-GB" sz="1600" b="1" i="1" dirty="0" smtClean="0">
                          <a:latin typeface="Cambria Math"/>
                        </a:rPr>
                        <m:t>𝑪𝑼𝑹𝑹𝑬𝑵𝑻</m:t>
                      </m:r>
                      <m:r>
                        <a:rPr lang="en-US" sz="1600" b="1" i="1" dirty="0">
                          <a:latin typeface="Cambria Math"/>
                        </a:rPr>
                        <m:t>      </m:t>
                      </m:r>
                      <m:r>
                        <a:rPr lang="en-US" sz="1600" b="1" i="1" dirty="0">
                          <a:latin typeface="Cambria Math"/>
                        </a:rPr>
                        <m:t>𝑮</m:t>
                      </m:r>
                      <m:r>
                        <a:rPr lang="en-US" sz="1600" b="1" i="1" dirty="0">
                          <a:latin typeface="Cambria Math"/>
                        </a:rPr>
                        <m:t>(</m:t>
                      </m:r>
                      <m:r>
                        <a:rPr lang="en-US" sz="1600" b="1" i="1" dirty="0">
                          <a:latin typeface="Cambria Math"/>
                        </a:rPr>
                        <m:t>𝑻</m:t>
                      </m:r>
                      <m:r>
                        <a:rPr lang="en-US" sz="1600" b="1" i="1" dirty="0">
                          <a:latin typeface="Cambria Math"/>
                        </a:rPr>
                        <m:t>) = </m:t>
                      </m:r>
                      <m:f>
                        <m:fPr>
                          <m:ctrlPr>
                            <a:rPr lang="en-US" sz="1600" b="1" i="1" dirty="0">
                              <a:latin typeface="Cambria Math"/>
                            </a:rPr>
                          </m:ctrlPr>
                        </m:fPr>
                        <m:num>
                          <m:sSub>
                            <m:sSubPr>
                              <m:ctrlPr>
                                <a:rPr lang="en-US" sz="1600" b="1" i="1" dirty="0">
                                  <a:latin typeface="Cambria Math"/>
                                  <a:sym typeface="Symbol"/>
                                </a:rPr>
                              </m:ctrlPr>
                            </m:sSubPr>
                            <m:e>
                              <m:r>
                                <a:rPr lang="en-US" sz="1600" b="1" i="1" dirty="0">
                                  <a:latin typeface="Cambria Math"/>
                                  <a:sym typeface="Symbol"/>
                                </a:rPr>
                                <m:t></m:t>
                              </m:r>
                            </m:e>
                            <m:sub>
                              <m:r>
                                <a:rPr lang="en-US" sz="1600" b="1" i="1" dirty="0">
                                  <a:latin typeface="Cambria Math"/>
                                  <a:sym typeface="Symbol"/>
                                </a:rPr>
                                <m:t>𝒕𝒆𝒔𝒕</m:t>
                              </m:r>
                            </m:sub>
                          </m:sSub>
                        </m:num>
                        <m:den>
                          <m:sSub>
                            <m:sSubPr>
                              <m:ctrlPr>
                                <a:rPr lang="en-US" sz="1600" b="1" i="1" dirty="0">
                                  <a:latin typeface="Cambria Math"/>
                                  <a:sym typeface="Symbol"/>
                                </a:rPr>
                              </m:ctrlPr>
                            </m:sSubPr>
                            <m:e>
                              <m:r>
                                <a:rPr lang="en-US" sz="1600" b="1" i="1" dirty="0">
                                  <a:latin typeface="Cambria Math"/>
                                  <a:sym typeface="Symbol"/>
                                </a:rPr>
                                <m:t></m:t>
                              </m:r>
                            </m:e>
                            <m:sub>
                              <m:r>
                                <a:rPr lang="en-US" sz="1600" b="1" i="1" dirty="0">
                                  <a:latin typeface="Cambria Math"/>
                                  <a:sym typeface="Symbol"/>
                                </a:rPr>
                                <m:t>𝑺𝑹𝑻𝑻</m:t>
                              </m:r>
                              <m:r>
                                <a:rPr lang="en-US" sz="1600" b="1" i="1" dirty="0">
                                  <a:latin typeface="Cambria Math"/>
                                  <a:sym typeface="Symbol"/>
                                </a:rPr>
                                <m:t>𝟏𝟔</m:t>
                              </m:r>
                            </m:sub>
                          </m:sSub>
                        </m:den>
                      </m:f>
                      <m:r>
                        <a:rPr lang="en-US" sz="1600" b="1" i="1" dirty="0">
                          <a:latin typeface="Cambria Math"/>
                        </a:rPr>
                        <m:t>𝟏</m:t>
                      </m:r>
                      <m:r>
                        <a:rPr lang="en-US" sz="1600" b="1" i="1" dirty="0">
                          <a:latin typeface="Cambria Math"/>
                        </a:rPr>
                        <m:t>.</m:t>
                      </m:r>
                      <m:r>
                        <a:rPr lang="en-US" sz="1600" b="1" i="1" dirty="0">
                          <a:latin typeface="Cambria Math"/>
                        </a:rPr>
                        <m:t>𝟐𝟓</m:t>
                      </m:r>
                      <m:r>
                        <a:rPr lang="en-US" sz="1600" b="1" i="1" dirty="0">
                          <a:latin typeface="Cambria Math"/>
                        </a:rPr>
                        <m:t> + </m:t>
                      </m:r>
                      <m:r>
                        <a:rPr lang="en-US" sz="1600" b="1" i="1" dirty="0" err="1">
                          <a:latin typeface="Cambria Math"/>
                        </a:rPr>
                        <m:t>𝒂</m:t>
                      </m:r>
                      <m:r>
                        <a:rPr lang="en-US" sz="1600" b="1" i="1" dirty="0" err="1">
                          <a:latin typeface="Cambria Math"/>
                          <a:sym typeface="Symbol"/>
                        </a:rPr>
                        <m:t></m:t>
                      </m:r>
                      <m:r>
                        <m:rPr>
                          <m:nor/>
                        </m:rPr>
                        <a:rPr lang="en-US" sz="1600" b="1" dirty="0">
                          <a:latin typeface="Calibri" panose="020F0502020204030204" pitchFamily="34" charset="0"/>
                          <a:sym typeface="Symbol"/>
                        </a:rPr>
                        <m:t></m:t>
                      </m:r>
                      <m:r>
                        <m:rPr>
                          <m:nor/>
                        </m:rPr>
                        <a:rPr lang="en-US" sz="1600" b="1" dirty="0">
                          <a:latin typeface="Calibri" panose="020F0502020204030204" pitchFamily="34" charset="0"/>
                        </a:rPr>
                        <m:t>T</m:t>
                      </m:r>
                      <m:r>
                        <m:rPr>
                          <m:nor/>
                        </m:rPr>
                        <a:rPr lang="en-US" sz="1600" b="1" dirty="0">
                          <a:latin typeface="Calibri" panose="020F0502020204030204" pitchFamily="34" charset="0"/>
                        </a:rPr>
                        <m:t> </m:t>
                      </m:r>
                      <m:r>
                        <a:rPr lang="en-US" sz="1600" b="1" i="1" dirty="0">
                          <a:latin typeface="Cambria Math"/>
                        </a:rPr>
                        <m:t>+ </m:t>
                      </m:r>
                      <m:r>
                        <a:rPr lang="en-US" sz="1600" b="1" i="1" dirty="0" err="1">
                          <a:latin typeface="Cambria Math"/>
                        </a:rPr>
                        <m:t>𝒃</m:t>
                      </m:r>
                      <m:r>
                        <a:rPr lang="en-US" sz="1600" b="1" i="1" dirty="0" err="1">
                          <a:latin typeface="Cambria Math"/>
                          <a:sym typeface="Symbol"/>
                        </a:rPr>
                        <m:t></m:t>
                      </m:r>
                      <m:r>
                        <m:rPr>
                          <m:nor/>
                        </m:rPr>
                        <a:rPr lang="en-US" sz="1600" b="1" dirty="0">
                          <a:latin typeface="Calibri" panose="020F0502020204030204" pitchFamily="34" charset="0"/>
                          <a:sym typeface="Symbol"/>
                        </a:rPr>
                        <m:t></m:t>
                      </m:r>
                      <m:r>
                        <m:rPr>
                          <m:nor/>
                        </m:rPr>
                        <a:rPr lang="en-US" sz="1600" b="1" dirty="0">
                          <a:latin typeface="Calibri" panose="020F0502020204030204" pitchFamily="34" charset="0"/>
                        </a:rPr>
                        <m:t>μ</m:t>
                      </m:r>
                    </m:oMath>
                  </m:oMathPara>
                </a14:m>
                <a:endParaRPr lang="en-US" sz="1600" b="1" dirty="0">
                  <a:latin typeface="Calibri" panose="020F0502020204030204" pitchFamily="34" charset="0"/>
                </a:endParaRPr>
              </a:p>
              <a:p>
                <a:endParaRPr lang="en-US" sz="1600" dirty="0">
                  <a:latin typeface="Calibri" panose="020F0502020204030204" pitchFamily="34" charset="0"/>
                </a:endParaRPr>
              </a:p>
              <a:p>
                <a:endParaRPr lang="en-US" sz="1600" dirty="0">
                  <a:latin typeface="Calibri" panose="020F0502020204030204" pitchFamily="34" charset="0"/>
                </a:endParaRPr>
              </a:p>
              <a:p>
                <a:r>
                  <a:rPr lang="en-US" sz="1600" dirty="0">
                    <a:latin typeface="Calibri" panose="020F0502020204030204" pitchFamily="34" charset="0"/>
                  </a:rPr>
                  <a:t>TO</a:t>
                </a:r>
              </a:p>
              <a:p>
                <a:endParaRPr lang="en-US" sz="1900" b="1" i="1" dirty="0">
                  <a:solidFill>
                    <a:srgbClr val="0000FF"/>
                  </a:solidFill>
                  <a:latin typeface="Cambria Math"/>
                </a:endParaRPr>
              </a:p>
              <a:p>
                <a:pPr/>
                <a14:m>
                  <m:oMathPara xmlns:m="http://schemas.openxmlformats.org/officeDocument/2006/math">
                    <m:oMathParaPr>
                      <m:jc m:val="left"/>
                    </m:oMathParaPr>
                    <m:oMath xmlns:m="http://schemas.openxmlformats.org/officeDocument/2006/math">
                      <m:r>
                        <a:rPr lang="en-US" sz="2400" b="1" i="1" dirty="0">
                          <a:solidFill>
                            <a:srgbClr val="0000FF"/>
                          </a:solidFill>
                          <a:latin typeface="Cambria Math"/>
                        </a:rPr>
                        <m:t>𝑵𝑬𝑾</m:t>
                      </m:r>
                      <m:r>
                        <a:rPr lang="en-US" sz="2400" b="1" i="1" dirty="0">
                          <a:solidFill>
                            <a:srgbClr val="0000FF"/>
                          </a:solidFill>
                          <a:latin typeface="Cambria Math"/>
                        </a:rPr>
                        <m:t>    </m:t>
                      </m:r>
                      <m:r>
                        <a:rPr lang="en-US" sz="2400" b="1" i="1" dirty="0">
                          <a:solidFill>
                            <a:srgbClr val="0000FF"/>
                          </a:solidFill>
                          <a:latin typeface="Cambria Math"/>
                        </a:rPr>
                        <m:t>𝑮</m:t>
                      </m:r>
                      <m:d>
                        <m:dPr>
                          <m:ctrlPr>
                            <a:rPr lang="en-US" sz="2400" b="1" i="1" dirty="0">
                              <a:solidFill>
                                <a:srgbClr val="0000FF"/>
                              </a:solidFill>
                              <a:latin typeface="Cambria Math"/>
                            </a:rPr>
                          </m:ctrlPr>
                        </m:dPr>
                        <m:e>
                          <m:r>
                            <a:rPr lang="en-US" sz="2400" b="1" i="1" dirty="0">
                              <a:solidFill>
                                <a:srgbClr val="0000FF"/>
                              </a:solidFill>
                              <a:latin typeface="Cambria Math"/>
                            </a:rPr>
                            <m:t>𝑻</m:t>
                          </m:r>
                        </m:e>
                      </m:d>
                      <m:r>
                        <a:rPr lang="en-US" sz="2400" b="1" i="1" dirty="0">
                          <a:solidFill>
                            <a:srgbClr val="0000FF"/>
                          </a:solidFill>
                          <a:latin typeface="Cambria Math"/>
                        </a:rPr>
                        <m:t>=</m:t>
                      </m:r>
                      <m:r>
                        <a:rPr lang="en-GB" sz="2400" b="1" i="1" dirty="0" smtClean="0">
                          <a:solidFill>
                            <a:srgbClr val="0000FF"/>
                          </a:solidFill>
                          <a:latin typeface="Cambria Math"/>
                        </a:rPr>
                        <m:t>𝑲</m:t>
                      </m:r>
                      <m:r>
                        <a:rPr lang="en-GB" sz="2400" b="1" i="1" dirty="0" smtClean="0">
                          <a:solidFill>
                            <a:srgbClr val="0000FF"/>
                          </a:solidFill>
                          <a:latin typeface="Cambria Math"/>
                        </a:rPr>
                        <m:t>∗</m:t>
                      </m:r>
                      <m:d>
                        <m:dPr>
                          <m:begChr m:val="["/>
                          <m:endChr m:val="]"/>
                          <m:ctrlPr>
                            <a:rPr lang="en-US" sz="2400" b="1" i="1" dirty="0" smtClean="0">
                              <a:solidFill>
                                <a:srgbClr val="0000FF"/>
                              </a:solidFill>
                              <a:latin typeface="Cambria Math"/>
                            </a:rPr>
                          </m:ctrlPr>
                        </m:dPr>
                        <m:e>
                          <m:sSub>
                            <m:sSubPr>
                              <m:ctrlPr>
                                <a:rPr lang="en-US" sz="2400" b="1" i="1" dirty="0">
                                  <a:solidFill>
                                    <a:srgbClr val="0000FF"/>
                                  </a:solidFill>
                                  <a:latin typeface="Cambria Math"/>
                                  <a:sym typeface="Symbol"/>
                                </a:rPr>
                              </m:ctrlPr>
                            </m:sSubPr>
                            <m:e>
                              <m:r>
                                <a:rPr lang="en-US" sz="2400" b="1" i="1" dirty="0">
                                  <a:solidFill>
                                    <a:srgbClr val="0000FF"/>
                                  </a:solidFill>
                                  <a:latin typeface="Cambria Math"/>
                                  <a:sym typeface="Symbol"/>
                                </a:rPr>
                                <m:t></m:t>
                              </m:r>
                            </m:e>
                            <m:sub>
                              <m:r>
                                <a:rPr lang="en-US" sz="2400" b="1" i="1" dirty="0">
                                  <a:solidFill>
                                    <a:srgbClr val="0000FF"/>
                                  </a:solidFill>
                                  <a:latin typeface="Cambria Math"/>
                                  <a:sym typeface="Symbol"/>
                                </a:rPr>
                                <m:t>𝒕𝒆𝒔𝒕</m:t>
                              </m:r>
                            </m:sub>
                          </m:sSub>
                          <m:r>
                            <a:rPr lang="en-US" sz="2400" b="1" i="1" dirty="0">
                              <a:solidFill>
                                <a:srgbClr val="0000FF"/>
                              </a:solidFill>
                              <a:latin typeface="Cambria Math"/>
                            </a:rPr>
                            <m:t> −</m:t>
                          </m:r>
                          <m:d>
                            <m:dPr>
                              <m:ctrlPr>
                                <a:rPr lang="en-GB" sz="2400" b="1" i="1" dirty="0" smtClean="0">
                                  <a:solidFill>
                                    <a:srgbClr val="0000FF"/>
                                  </a:solidFill>
                                  <a:latin typeface="Cambria Math"/>
                                </a:rPr>
                              </m:ctrlPr>
                            </m:dPr>
                            <m:e>
                              <m:r>
                                <a:rPr lang="en-US" sz="2000" b="1" i="1" dirty="0">
                                  <a:solidFill>
                                    <a:srgbClr val="FF0000"/>
                                  </a:solidFill>
                                  <a:latin typeface="Cambria Math"/>
                                  <a:sym typeface="Symbol"/>
                                </a:rPr>
                                <m:t>𝒂</m:t>
                              </m:r>
                              <m:r>
                                <a:rPr lang="en-GB" sz="2000" b="1" i="1" dirty="0" smtClean="0">
                                  <a:solidFill>
                                    <a:srgbClr val="FF0000"/>
                                  </a:solidFill>
                                  <a:latin typeface="Cambria Math"/>
                                  <a:sym typeface="Symbol"/>
                                </a:rPr>
                                <m:t> </m:t>
                              </m:r>
                              <m:r>
                                <a:rPr lang="en-US" sz="2000" b="1" i="1" dirty="0">
                                  <a:solidFill>
                                    <a:srgbClr val="0000FF"/>
                                  </a:solidFill>
                                  <a:latin typeface="Cambria Math"/>
                                  <a:sym typeface="Symbol"/>
                                </a:rPr>
                                <m:t></m:t>
                              </m:r>
                              <m:r>
                                <m:rPr>
                                  <m:nor/>
                                </m:rPr>
                                <a:rPr lang="en-US" sz="2000" b="1" dirty="0">
                                  <a:solidFill>
                                    <a:srgbClr val="0000FF"/>
                                  </a:solidFill>
                                  <a:latin typeface="Calibri" panose="020F0502020204030204" pitchFamily="34" charset="0"/>
                                </a:rPr>
                                <m:t>μ</m:t>
                              </m:r>
                              <m:r>
                                <m:rPr>
                                  <m:nor/>
                                </m:rPr>
                                <a:rPr lang="en-GB" sz="2000" b="1" i="0" dirty="0" smtClean="0">
                                  <a:solidFill>
                                    <a:srgbClr val="0000FF"/>
                                  </a:solidFill>
                                  <a:latin typeface="Calibri" panose="020F0502020204030204" pitchFamily="34" charset="0"/>
                                </a:rPr>
                                <m:t> </m:t>
                              </m:r>
                              <m:r>
                                <m:rPr>
                                  <m:nor/>
                                </m:rPr>
                                <a:rPr lang="en-US" sz="2000" b="1" dirty="0">
                                  <a:solidFill>
                                    <a:srgbClr val="0000FF"/>
                                  </a:solidFill>
                                  <a:latin typeface="Calibri" panose="020F0502020204030204" pitchFamily="34" charset="0"/>
                                </a:rPr>
                                <m:t>+</m:t>
                              </m:r>
                              <m:r>
                                <m:rPr>
                                  <m:nor/>
                                </m:rPr>
                                <a:rPr lang="en-GB" sz="2000" b="1" i="0" dirty="0" smtClean="0">
                                  <a:solidFill>
                                    <a:srgbClr val="0000FF"/>
                                  </a:solidFill>
                                  <a:latin typeface="Calibri" panose="020F0502020204030204" pitchFamily="34" charset="0"/>
                                </a:rPr>
                                <m:t> </m:t>
                              </m:r>
                              <m:r>
                                <m:rPr>
                                  <m:nor/>
                                </m:rPr>
                                <a:rPr lang="en-US" sz="2000" b="1" dirty="0">
                                  <a:solidFill>
                                    <a:srgbClr val="FF0000"/>
                                  </a:solidFill>
                                  <a:latin typeface="Calibri" panose="020F0502020204030204" pitchFamily="34" charset="0"/>
                                </a:rPr>
                                <m:t>b</m:t>
                              </m:r>
                              <m:r>
                                <m:rPr>
                                  <m:nor/>
                                </m:rPr>
                                <a:rPr lang="en-GB" sz="2000" b="1" i="0" dirty="0" smtClean="0">
                                  <a:solidFill>
                                    <a:srgbClr val="FF0000"/>
                                  </a:solidFill>
                                  <a:latin typeface="Calibri" panose="020F0502020204030204" pitchFamily="34" charset="0"/>
                                </a:rPr>
                                <m:t> </m:t>
                              </m:r>
                              <m:r>
                                <m:rPr>
                                  <m:nor/>
                                </m:rPr>
                                <a:rPr lang="en-US" sz="2000" b="1" dirty="0">
                                  <a:solidFill>
                                    <a:srgbClr val="0000FF"/>
                                  </a:solidFill>
                                  <a:latin typeface="Calibri" panose="020F0502020204030204" pitchFamily="34" charset="0"/>
                                  <a:sym typeface="Symbol"/>
                                </a:rPr>
                                <m:t></m:t>
                              </m:r>
                              <m:r>
                                <m:rPr>
                                  <m:nor/>
                                </m:rPr>
                                <a:rPr lang="en-US" sz="2000" b="1" dirty="0">
                                  <a:solidFill>
                                    <a:srgbClr val="0000FF"/>
                                  </a:solidFill>
                                  <a:latin typeface="Calibri" panose="020F0502020204030204" pitchFamily="34" charset="0"/>
                                </a:rPr>
                                <m:t>T</m:t>
                              </m:r>
                              <m:r>
                                <m:rPr>
                                  <m:nor/>
                                </m:rPr>
                                <a:rPr lang="en-GB" sz="2000" b="1" i="0" dirty="0" smtClean="0">
                                  <a:solidFill>
                                    <a:srgbClr val="0000FF"/>
                                  </a:solidFill>
                                  <a:latin typeface="Calibri" panose="020F0502020204030204" pitchFamily="34" charset="0"/>
                                </a:rPr>
                                <m:t> </m:t>
                              </m:r>
                              <m:r>
                                <m:rPr>
                                  <m:nor/>
                                </m:rPr>
                                <a:rPr lang="en-US" sz="2000" b="1" dirty="0">
                                  <a:solidFill>
                                    <a:srgbClr val="0000FF"/>
                                  </a:solidFill>
                                  <a:latin typeface="Calibri" panose="020F0502020204030204" pitchFamily="34" charset="0"/>
                                </a:rPr>
                                <m:t>+</m:t>
                              </m:r>
                              <m:r>
                                <m:rPr>
                                  <m:nor/>
                                </m:rPr>
                                <a:rPr lang="en-US" sz="2000" b="1" dirty="0">
                                  <a:solidFill>
                                    <a:srgbClr val="FF0000"/>
                                  </a:solidFill>
                                  <a:latin typeface="Calibri" panose="020F0502020204030204" pitchFamily="34" charset="0"/>
                                </a:rPr>
                                <m:t>c</m:t>
                              </m:r>
                              <m:sSup>
                                <m:sSupPr>
                                  <m:ctrlPr>
                                    <a:rPr lang="en-US" sz="2000" b="1" i="1" dirty="0">
                                      <a:solidFill>
                                        <a:srgbClr val="0000FF"/>
                                      </a:solidFill>
                                      <a:latin typeface="Cambria Math"/>
                                    </a:rPr>
                                  </m:ctrlPr>
                                </m:sSupPr>
                                <m:e>
                                  <m:r>
                                    <m:rPr>
                                      <m:nor/>
                                    </m:rPr>
                                    <a:rPr lang="en-GB" sz="2000" b="1" i="0" dirty="0" smtClean="0">
                                      <a:solidFill>
                                        <a:srgbClr val="0000FF"/>
                                      </a:solidFill>
                                      <a:latin typeface="Cambria Math"/>
                                    </a:rPr>
                                    <m:t> </m:t>
                                  </m:r>
                                  <m:r>
                                    <m:rPr>
                                      <m:nor/>
                                    </m:rPr>
                                    <a:rPr lang="en-US" sz="2000" b="1" dirty="0">
                                      <a:solidFill>
                                        <a:srgbClr val="0000FF"/>
                                      </a:solidFill>
                                      <a:latin typeface="Calibri" panose="020F0502020204030204" pitchFamily="34" charset="0"/>
                                      <a:sym typeface="Symbol"/>
                                    </a:rPr>
                                    <m:t></m:t>
                                  </m:r>
                                  <m:r>
                                    <m:rPr>
                                      <m:nor/>
                                    </m:rPr>
                                    <a:rPr lang="en-US" sz="2000" b="1" dirty="0">
                                      <a:solidFill>
                                        <a:srgbClr val="0000FF"/>
                                      </a:solidFill>
                                      <a:latin typeface="Calibri" panose="020F0502020204030204" pitchFamily="34" charset="0"/>
                                    </a:rPr>
                                    <m:t>T</m:t>
                                  </m:r>
                                </m:e>
                                <m:sup>
                                  <m:r>
                                    <a:rPr lang="en-US" sz="2000" b="1" i="1" dirty="0">
                                      <a:solidFill>
                                        <a:srgbClr val="0000FF"/>
                                      </a:solidFill>
                                      <a:latin typeface="Cambria Math"/>
                                    </a:rPr>
                                    <m:t>𝟐</m:t>
                                  </m:r>
                                </m:sup>
                              </m:sSup>
                              <m:r>
                                <m:rPr>
                                  <m:nor/>
                                </m:rPr>
                                <a:rPr lang="en-GB" sz="2000" b="1" i="0" dirty="0" smtClean="0">
                                  <a:solidFill>
                                    <a:srgbClr val="0000FF"/>
                                  </a:solidFill>
                                  <a:latin typeface="Cambria Math"/>
                                </a:rPr>
                                <m:t> </m:t>
                              </m:r>
                              <m:r>
                                <m:rPr>
                                  <m:nor/>
                                </m:rPr>
                                <a:rPr lang="en-US" sz="2000" b="1" dirty="0">
                                  <a:solidFill>
                                    <a:srgbClr val="0000FF"/>
                                  </a:solidFill>
                                  <a:latin typeface="Calibri" panose="020F0502020204030204" pitchFamily="34" charset="0"/>
                                </a:rPr>
                                <m:t>+</m:t>
                              </m:r>
                              <m:r>
                                <m:rPr>
                                  <m:nor/>
                                </m:rPr>
                                <a:rPr lang="en-GB" sz="2000" b="1" i="0" dirty="0" smtClean="0">
                                  <a:solidFill>
                                    <a:srgbClr val="0000FF"/>
                                  </a:solidFill>
                                  <a:latin typeface="Calibri" panose="020F0502020204030204" pitchFamily="34" charset="0"/>
                                </a:rPr>
                                <m:t> </m:t>
                              </m:r>
                              <m:r>
                                <m:rPr>
                                  <m:nor/>
                                </m:rPr>
                                <a:rPr lang="en-US" sz="2000" b="1" dirty="0">
                                  <a:solidFill>
                                    <a:srgbClr val="FF0000"/>
                                  </a:solidFill>
                                  <a:latin typeface="Calibri" panose="020F0502020204030204" pitchFamily="34" charset="0"/>
                                </a:rPr>
                                <m:t>e</m:t>
                              </m:r>
                              <m:r>
                                <a:rPr lang="en-US" sz="2000" b="1" i="1" dirty="0">
                                  <a:solidFill>
                                    <a:srgbClr val="0000FF"/>
                                  </a:solidFill>
                                  <a:latin typeface="Cambria Math"/>
                                  <a:sym typeface="Symbol"/>
                                </a:rPr>
                                <m:t></m:t>
                              </m:r>
                              <m:r>
                                <m:rPr>
                                  <m:nor/>
                                </m:rPr>
                                <a:rPr lang="en-US" sz="2000" b="1" dirty="0">
                                  <a:solidFill>
                                    <a:srgbClr val="0000FF"/>
                                  </a:solidFill>
                                  <a:latin typeface="Calibri" panose="020F0502020204030204" pitchFamily="34" charset="0"/>
                                  <a:sym typeface="Symbol"/>
                                </a:rPr>
                                <m:t>MTD</m:t>
                              </m:r>
                            </m:e>
                          </m:d>
                        </m:e>
                      </m:d>
                    </m:oMath>
                  </m:oMathPara>
                </a14:m>
                <a:endParaRPr lang="en-US" sz="1900" b="1" dirty="0">
                  <a:solidFill>
                    <a:srgbClr val="0000FF"/>
                  </a:solidFill>
                  <a:latin typeface="Calibri" panose="020F050202020403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2662" y="914400"/>
                <a:ext cx="8764659" cy="2943790"/>
              </a:xfrm>
              <a:prstGeom prst="rect">
                <a:avLst/>
              </a:prstGeom>
              <a:blipFill rotWithShape="1">
                <a:blip r:embed="rId2"/>
                <a:stretch>
                  <a:fillRect l="-209" t="-414" b="-414"/>
                </a:stretch>
              </a:blipFill>
            </p:spPr>
            <p:txBody>
              <a:bodyPr/>
              <a:lstStyle/>
              <a:p>
                <a:r>
                  <a:rPr lang="en-GB">
                    <a:noFill/>
                  </a:rPr>
                  <a:t> </a:t>
                </a:r>
              </a:p>
            </p:txBody>
          </p:sp>
        </mc:Fallback>
      </mc:AlternateContent>
      <p:sp>
        <p:nvSpPr>
          <p:cNvPr id="10" name="Rectangle 9"/>
          <p:cNvSpPr/>
          <p:nvPr/>
        </p:nvSpPr>
        <p:spPr>
          <a:xfrm>
            <a:off x="6476999" y="3848664"/>
            <a:ext cx="3240361" cy="800831"/>
          </a:xfrm>
          <a:prstGeom prst="rect">
            <a:avLst/>
          </a:prstGeom>
        </p:spPr>
        <p:txBody>
          <a:bodyPr wrap="square" lIns="107287" tIns="53643" rIns="107287" bIns="53643">
            <a:spAutoFit/>
          </a:bodyPr>
          <a:lstStyle/>
          <a:p>
            <a:r>
              <a:rPr lang="en-US" sz="1500" i="1" dirty="0">
                <a:solidFill>
                  <a:srgbClr val="0000FF"/>
                </a:solidFill>
                <a:latin typeface="Calibri" panose="020F0502020204030204" pitchFamily="34" charset="0"/>
                <a:cs typeface="Calibri" panose="020F0502020204030204" pitchFamily="34" charset="0"/>
                <a:sym typeface="Symbol"/>
              </a:rPr>
              <a:t>	</a:t>
            </a:r>
            <a:r>
              <a:rPr lang="en-US" sz="1500" i="1" dirty="0">
                <a:solidFill>
                  <a:srgbClr val="0000FF"/>
                </a:solidFill>
                <a:latin typeface="Calibri" panose="020F0502020204030204" pitchFamily="34" charset="0"/>
                <a:cs typeface="Calibri" panose="020F0502020204030204" pitchFamily="34" charset="0"/>
              </a:rPr>
              <a:t>T = </a:t>
            </a:r>
            <a:r>
              <a:rPr lang="en-US" sz="1500" i="1" dirty="0" err="1">
                <a:solidFill>
                  <a:srgbClr val="0000FF"/>
                </a:solidFill>
                <a:latin typeface="Calibri" panose="020F0502020204030204" pitchFamily="34" charset="0"/>
                <a:cs typeface="Calibri" panose="020F0502020204030204" pitchFamily="34" charset="0"/>
              </a:rPr>
              <a:t>T</a:t>
            </a:r>
            <a:r>
              <a:rPr lang="en-US" sz="1500" i="1" baseline="-25000" dirty="0" err="1">
                <a:solidFill>
                  <a:srgbClr val="0000FF"/>
                </a:solidFill>
                <a:latin typeface="Calibri" panose="020F0502020204030204" pitchFamily="34" charset="0"/>
                <a:cs typeface="Calibri" panose="020F0502020204030204" pitchFamily="34" charset="0"/>
              </a:rPr>
              <a:t>test</a:t>
            </a:r>
            <a:r>
              <a:rPr lang="en-US" sz="1500" i="1" dirty="0">
                <a:solidFill>
                  <a:srgbClr val="0000FF"/>
                </a:solidFill>
                <a:latin typeface="Calibri" panose="020F0502020204030204" pitchFamily="34" charset="0"/>
                <a:cs typeface="Calibri" panose="020F0502020204030204" pitchFamily="34" charset="0"/>
              </a:rPr>
              <a:t> – T ref</a:t>
            </a:r>
            <a:r>
              <a:rPr lang="it-IT" sz="1500" i="1" dirty="0">
                <a:solidFill>
                  <a:srgbClr val="0000FF"/>
                </a:solidFill>
                <a:latin typeface="Calibri" panose="020F0502020204030204" pitchFamily="34" charset="0"/>
                <a:cs typeface="Calibri" panose="020F0502020204030204" pitchFamily="34" charset="0"/>
              </a:rPr>
              <a:t/>
            </a:r>
            <a:br>
              <a:rPr lang="it-IT" sz="1500" i="1" dirty="0">
                <a:solidFill>
                  <a:srgbClr val="0000FF"/>
                </a:solidFill>
                <a:latin typeface="Calibri" panose="020F0502020204030204" pitchFamily="34" charset="0"/>
                <a:cs typeface="Calibri" panose="020F0502020204030204" pitchFamily="34" charset="0"/>
              </a:rPr>
            </a:br>
            <a:r>
              <a:rPr lang="it-IT" sz="1500" i="1" dirty="0">
                <a:solidFill>
                  <a:srgbClr val="0000FF"/>
                </a:solidFill>
                <a:latin typeface="Calibri" panose="020F0502020204030204" pitchFamily="34" charset="0"/>
                <a:cs typeface="Calibri" panose="020F0502020204030204" pitchFamily="34" charset="0"/>
              </a:rPr>
              <a:t>where:	</a:t>
            </a:r>
            <a:r>
              <a:rPr lang="en-US" sz="1500" i="1" dirty="0">
                <a:solidFill>
                  <a:srgbClr val="0000FF"/>
                </a:solidFill>
                <a:latin typeface="Calibri" panose="020F0502020204030204" pitchFamily="34" charset="0"/>
                <a:cs typeface="Calibri" panose="020F0502020204030204" pitchFamily="34" charset="0"/>
                <a:sym typeface="Symbol"/>
              </a:rPr>
              <a:t></a:t>
            </a:r>
            <a:r>
              <a:rPr lang="en-US" sz="1500" i="1" dirty="0">
                <a:solidFill>
                  <a:srgbClr val="0000FF"/>
                </a:solidFill>
                <a:latin typeface="Calibri" panose="020F0502020204030204" pitchFamily="34" charset="0"/>
                <a:cs typeface="Calibri" panose="020F0502020204030204" pitchFamily="34" charset="0"/>
              </a:rPr>
              <a:t>μ = μ</a:t>
            </a:r>
            <a:r>
              <a:rPr lang="en-US" sz="1500" i="1" baseline="-25000" dirty="0">
                <a:solidFill>
                  <a:srgbClr val="0000FF"/>
                </a:solidFill>
                <a:latin typeface="Calibri" panose="020F0502020204030204" pitchFamily="34" charset="0"/>
                <a:cs typeface="Calibri" panose="020F0502020204030204" pitchFamily="34" charset="0"/>
              </a:rPr>
              <a:t>SRTT16</a:t>
            </a:r>
            <a:r>
              <a:rPr lang="en-US" sz="1500" i="1" dirty="0">
                <a:solidFill>
                  <a:srgbClr val="0000FF"/>
                </a:solidFill>
                <a:latin typeface="Calibri" panose="020F0502020204030204" pitchFamily="34" charset="0"/>
                <a:cs typeface="Calibri" panose="020F0502020204030204" pitchFamily="34" charset="0"/>
              </a:rPr>
              <a:t> – 0.85	</a:t>
            </a:r>
            <a:r>
              <a:rPr lang="en-US" sz="1500" i="1" dirty="0">
                <a:solidFill>
                  <a:srgbClr val="0000FF"/>
                </a:solidFill>
                <a:latin typeface="Calibri" panose="020F0502020204030204" pitchFamily="34" charset="0"/>
                <a:cs typeface="Calibri" panose="020F0502020204030204" pitchFamily="34" charset="0"/>
                <a:sym typeface="Symbol"/>
              </a:rPr>
              <a:t> 	</a:t>
            </a:r>
            <a:r>
              <a:rPr lang="en-US" sz="1500" i="1" dirty="0">
                <a:solidFill>
                  <a:srgbClr val="0000FF"/>
                </a:solidFill>
                <a:latin typeface="Calibri" panose="020F0502020204030204" pitchFamily="34" charset="0"/>
                <a:cs typeface="Calibri" panose="020F0502020204030204" pitchFamily="34" charset="0"/>
              </a:rPr>
              <a:t>MTD = MTD – 0,8</a:t>
            </a:r>
          </a:p>
        </p:txBody>
      </p:sp>
      <p:sp>
        <p:nvSpPr>
          <p:cNvPr id="15" name="Rectangle 14"/>
          <p:cNvSpPr/>
          <p:nvPr/>
        </p:nvSpPr>
        <p:spPr>
          <a:xfrm>
            <a:off x="160958" y="93897"/>
            <a:ext cx="448403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287" tIns="53643" rIns="107287" bIns="53643" anchor="ctr"/>
          <a:lstStyle/>
          <a:p>
            <a:r>
              <a:rPr lang="en-US" sz="2300" b="1" dirty="0">
                <a:latin typeface="Calibri" panose="020F0502020204030204" pitchFamily="34" charset="0"/>
                <a:cs typeface="Calibri" panose="020F0502020204030204" pitchFamily="34" charset="0"/>
              </a:rPr>
              <a:t>CORRECTION FORMULAS</a:t>
            </a:r>
          </a:p>
        </p:txBody>
      </p:sp>
      <p:sp>
        <p:nvSpPr>
          <p:cNvPr id="3" name="TextBox 2"/>
          <p:cNvSpPr txBox="1"/>
          <p:nvPr/>
        </p:nvSpPr>
        <p:spPr>
          <a:xfrm>
            <a:off x="291237" y="4953000"/>
            <a:ext cx="8322728" cy="923330"/>
          </a:xfrm>
          <a:prstGeom prst="rect">
            <a:avLst/>
          </a:prstGeom>
          <a:noFill/>
        </p:spPr>
        <p:txBody>
          <a:bodyPr wrap="none" rtlCol="0">
            <a:spAutoFit/>
          </a:bodyPr>
          <a:lstStyle/>
          <a:p>
            <a:r>
              <a:rPr lang="en-US" b="1" i="1" dirty="0">
                <a:solidFill>
                  <a:srgbClr val="0000FF"/>
                </a:solidFill>
              </a:rPr>
              <a:t>K</a:t>
            </a:r>
            <a:r>
              <a:rPr lang="en-US" i="1" dirty="0"/>
              <a:t> is a factor to  grant consistency between future revised standard and current standard</a:t>
            </a:r>
          </a:p>
          <a:p>
            <a:endParaRPr lang="en-US" dirty="0"/>
          </a:p>
          <a:p>
            <a:r>
              <a:rPr lang="en-GB" b="1" dirty="0"/>
              <a:t>K value under confirmation</a:t>
            </a:r>
          </a:p>
        </p:txBody>
      </p:sp>
      <p:sp>
        <p:nvSpPr>
          <p:cNvPr id="6" name="TextBox 5"/>
          <p:cNvSpPr txBox="1"/>
          <p:nvPr/>
        </p:nvSpPr>
        <p:spPr>
          <a:xfrm>
            <a:off x="7726759" y="2895600"/>
            <a:ext cx="1990601" cy="846997"/>
          </a:xfrm>
          <a:prstGeom prst="rect">
            <a:avLst/>
          </a:prstGeom>
          <a:noFill/>
        </p:spPr>
        <p:txBody>
          <a:bodyPr wrap="square" lIns="107287" tIns="53643" rIns="107287" bIns="53643" rtlCol="0">
            <a:spAutoFit/>
          </a:bodyPr>
          <a:lstStyle/>
          <a:p>
            <a:pPr algn="ctr"/>
            <a:r>
              <a:rPr lang="en-US" sz="1600" b="1" dirty="0">
                <a:solidFill>
                  <a:srgbClr val="FF0000"/>
                </a:solidFill>
              </a:rPr>
              <a:t>a, b, c, e</a:t>
            </a:r>
            <a:r>
              <a:rPr lang="en-US" sz="1600" dirty="0">
                <a:solidFill>
                  <a:srgbClr val="FF0000"/>
                </a:solidFill>
              </a:rPr>
              <a:t/>
            </a:r>
            <a:br>
              <a:rPr lang="en-US" sz="1600" dirty="0">
                <a:solidFill>
                  <a:srgbClr val="FF0000"/>
                </a:solidFill>
              </a:rPr>
            </a:br>
            <a:r>
              <a:rPr lang="en-US" sz="1600" dirty="0">
                <a:solidFill>
                  <a:srgbClr val="FF0000"/>
                </a:solidFill>
              </a:rPr>
              <a:t>different depending on </a:t>
            </a:r>
            <a:r>
              <a:rPr lang="en-US" sz="1600" dirty="0" err="1">
                <a:solidFill>
                  <a:srgbClr val="FF0000"/>
                </a:solidFill>
              </a:rPr>
              <a:t>tyres</a:t>
            </a:r>
            <a:r>
              <a:rPr lang="en-US" sz="1600" dirty="0">
                <a:solidFill>
                  <a:srgbClr val="FF0000"/>
                </a:solidFill>
              </a:rPr>
              <a:t> typologies</a:t>
            </a:r>
          </a:p>
        </p:txBody>
      </p:sp>
    </p:spTree>
    <p:extLst>
      <p:ext uri="{BB962C8B-B14F-4D97-AF65-F5344CB8AC3E}">
        <p14:creationId xmlns:p14="http://schemas.microsoft.com/office/powerpoint/2010/main" val="16977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xmlns="" id="{771B18D1-97F4-4FE0-949B-D9F4ABFFDB6D}"/>
              </a:ext>
            </a:extLst>
          </p:cNvPr>
          <p:cNvSpPr txBox="1">
            <a:spLocks/>
          </p:cNvSpPr>
          <p:nvPr/>
        </p:nvSpPr>
        <p:spPr>
          <a:xfrm>
            <a:off x="272981" y="1145142"/>
            <a:ext cx="9480619"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solidFill>
                  <a:srgbClr val="0000FF"/>
                </a:solidFill>
              </a:rPr>
              <a:t>Correction coefficients [a, b, c, e] </a:t>
            </a:r>
            <a:r>
              <a:rPr lang="en-US" sz="2000" dirty="0"/>
              <a:t>are optimized for each </a:t>
            </a:r>
            <a:r>
              <a:rPr lang="en-US" sz="2000" dirty="0" err="1"/>
              <a:t>tyre</a:t>
            </a:r>
            <a:r>
              <a:rPr lang="en-US" sz="2000" dirty="0"/>
              <a:t> typology:</a:t>
            </a:r>
            <a:br>
              <a:rPr lang="en-US" sz="2000" dirty="0"/>
            </a:br>
            <a:r>
              <a:rPr lang="en-US" sz="2000" dirty="0"/>
              <a:t>They </a:t>
            </a:r>
            <a:r>
              <a:rPr lang="en-US" sz="2000" b="1" dirty="0">
                <a:solidFill>
                  <a:srgbClr val="0000FF"/>
                </a:solidFill>
              </a:rPr>
              <a:t>minimize the dispersion using all Round Robin Test measurements</a:t>
            </a:r>
            <a:r>
              <a:rPr lang="en-US" sz="2000" dirty="0"/>
              <a:t/>
            </a:r>
            <a:br>
              <a:rPr lang="en-US" sz="2000" dirty="0"/>
            </a:br>
            <a:r>
              <a:rPr lang="en-US" sz="1900" i="1" dirty="0"/>
              <a:t>1163 data points of 37 different tires (18 “Normal”, 9 “M+S”, 10 “3PMSF”)</a:t>
            </a:r>
          </a:p>
          <a:p>
            <a:pPr marL="0" indent="0">
              <a:buNone/>
            </a:pPr>
            <a:r>
              <a:rPr lang="en-US" sz="2000" dirty="0"/>
              <a:t/>
            </a:r>
            <a:br>
              <a:rPr lang="en-US" sz="2000" dirty="0"/>
            </a:br>
            <a:endParaRPr lang="en-US" sz="2000" dirty="0"/>
          </a:p>
          <a:p>
            <a:r>
              <a:rPr lang="en-US" sz="2000" dirty="0"/>
              <a:t>The d coefficient of the term </a:t>
            </a:r>
            <a:r>
              <a:rPr lang="el-GR" sz="2000" dirty="0"/>
              <a:t>Δμ²Δ</a:t>
            </a:r>
            <a:r>
              <a:rPr lang="en-US" sz="2000" dirty="0"/>
              <a:t>T was recently removed after confirmation that it is not statistically significant</a:t>
            </a:r>
          </a:p>
        </p:txBody>
      </p:sp>
      <p:pic>
        <p:nvPicPr>
          <p:cNvPr id="3" name="Picture 2">
            <a:extLst>
              <a:ext uri="{FF2B5EF4-FFF2-40B4-BE49-F238E27FC236}">
                <a16:creationId xmlns:a16="http://schemas.microsoft.com/office/drawing/2014/main" xmlns="" id="{A7E8F7FC-D9D4-4165-8E0D-E5F44C49FAF2}"/>
              </a:ext>
            </a:extLst>
          </p:cNvPr>
          <p:cNvPicPr>
            <a:picLocks noChangeAspect="1"/>
          </p:cNvPicPr>
          <p:nvPr/>
        </p:nvPicPr>
        <p:blipFill>
          <a:blip r:embed="rId2"/>
          <a:stretch>
            <a:fillRect/>
          </a:stretch>
        </p:blipFill>
        <p:spPr>
          <a:xfrm>
            <a:off x="2514600" y="3944156"/>
            <a:ext cx="6846401" cy="1432684"/>
          </a:xfrm>
          <a:prstGeom prst="rect">
            <a:avLst/>
          </a:prstGeom>
        </p:spPr>
      </p:pic>
      <p:pic>
        <p:nvPicPr>
          <p:cNvPr id="4" name="Picture 3">
            <a:extLst>
              <a:ext uri="{FF2B5EF4-FFF2-40B4-BE49-F238E27FC236}">
                <a16:creationId xmlns:a16="http://schemas.microsoft.com/office/drawing/2014/main" xmlns="" id="{1122B18D-1EE0-49AB-A643-340002019A7C}"/>
              </a:ext>
            </a:extLst>
          </p:cNvPr>
          <p:cNvPicPr>
            <a:picLocks noChangeAspect="1"/>
          </p:cNvPicPr>
          <p:nvPr/>
        </p:nvPicPr>
        <p:blipFill>
          <a:blip r:embed="rId3"/>
          <a:stretch>
            <a:fillRect/>
          </a:stretch>
        </p:blipFill>
        <p:spPr>
          <a:xfrm>
            <a:off x="478360" y="3944156"/>
            <a:ext cx="2036240" cy="1633870"/>
          </a:xfrm>
          <a:prstGeom prst="rect">
            <a:avLst/>
          </a:prstGeom>
        </p:spPr>
      </p:pic>
      <p:cxnSp>
        <p:nvCxnSpPr>
          <p:cNvPr id="5" name="Straight Connector 4">
            <a:extLst>
              <a:ext uri="{FF2B5EF4-FFF2-40B4-BE49-F238E27FC236}">
                <a16:creationId xmlns:a16="http://schemas.microsoft.com/office/drawing/2014/main" xmlns="" id="{9D1ED28F-ED2A-4F1E-A150-EAA048800B6D}"/>
              </a:ext>
            </a:extLst>
          </p:cNvPr>
          <p:cNvCxnSpPr/>
          <p:nvPr/>
        </p:nvCxnSpPr>
        <p:spPr>
          <a:xfrm flipH="1">
            <a:off x="6858001" y="4214826"/>
            <a:ext cx="1235413" cy="1083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D8262542-9452-4E3B-A234-CF56EEDDFE59}"/>
              </a:ext>
            </a:extLst>
          </p:cNvPr>
          <p:cNvCxnSpPr>
            <a:cxnSpLocks/>
          </p:cNvCxnSpPr>
          <p:nvPr/>
        </p:nvCxnSpPr>
        <p:spPr>
          <a:xfrm flipH="1" flipV="1">
            <a:off x="6858000" y="4250413"/>
            <a:ext cx="1235413" cy="1083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0958" y="93897"/>
            <a:ext cx="448403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287" tIns="53643" rIns="107287" bIns="53643" anchor="ctr"/>
          <a:lstStyle/>
          <a:p>
            <a:r>
              <a:rPr lang="en-US" sz="2300" b="1" dirty="0">
                <a:latin typeface="Calibri" panose="020F0502020204030204" pitchFamily="34" charset="0"/>
                <a:cs typeface="Calibri" panose="020F0502020204030204" pitchFamily="34" charset="0"/>
              </a:rPr>
              <a:t>CORRECTION FORMULAS</a:t>
            </a:r>
          </a:p>
        </p:txBody>
      </p:sp>
      <p:sp>
        <p:nvSpPr>
          <p:cNvPr id="9" name="TextBox 8"/>
          <p:cNvSpPr txBox="1"/>
          <p:nvPr/>
        </p:nvSpPr>
        <p:spPr>
          <a:xfrm>
            <a:off x="4191000" y="4114800"/>
            <a:ext cx="311304" cy="400110"/>
          </a:xfrm>
          <a:prstGeom prst="rect">
            <a:avLst/>
          </a:prstGeom>
          <a:noFill/>
        </p:spPr>
        <p:txBody>
          <a:bodyPr wrap="none" rtlCol="0">
            <a:spAutoFit/>
          </a:bodyPr>
          <a:lstStyle/>
          <a:p>
            <a:r>
              <a:rPr lang="en-GB" sz="2000" b="1" dirty="0"/>
              <a:t>a</a:t>
            </a:r>
          </a:p>
        </p:txBody>
      </p:sp>
      <p:sp>
        <p:nvSpPr>
          <p:cNvPr id="10" name="TextBox 9"/>
          <p:cNvSpPr txBox="1"/>
          <p:nvPr/>
        </p:nvSpPr>
        <p:spPr>
          <a:xfrm>
            <a:off x="5181600" y="4126468"/>
            <a:ext cx="322524" cy="400110"/>
          </a:xfrm>
          <a:prstGeom prst="rect">
            <a:avLst/>
          </a:prstGeom>
          <a:noFill/>
        </p:spPr>
        <p:txBody>
          <a:bodyPr wrap="none" rtlCol="0">
            <a:spAutoFit/>
          </a:bodyPr>
          <a:lstStyle/>
          <a:p>
            <a:r>
              <a:rPr lang="en-GB" sz="2000" b="1" dirty="0"/>
              <a:t>b</a:t>
            </a:r>
          </a:p>
        </p:txBody>
      </p:sp>
      <p:sp>
        <p:nvSpPr>
          <p:cNvPr id="11" name="TextBox 10"/>
          <p:cNvSpPr txBox="1"/>
          <p:nvPr/>
        </p:nvSpPr>
        <p:spPr>
          <a:xfrm>
            <a:off x="6172200" y="4126468"/>
            <a:ext cx="292068" cy="400110"/>
          </a:xfrm>
          <a:prstGeom prst="rect">
            <a:avLst/>
          </a:prstGeom>
          <a:noFill/>
        </p:spPr>
        <p:txBody>
          <a:bodyPr wrap="none" rtlCol="0">
            <a:spAutoFit/>
          </a:bodyPr>
          <a:lstStyle/>
          <a:p>
            <a:r>
              <a:rPr lang="en-GB" sz="2000" b="1" dirty="0"/>
              <a:t>c</a:t>
            </a:r>
          </a:p>
        </p:txBody>
      </p:sp>
      <p:sp>
        <p:nvSpPr>
          <p:cNvPr id="12" name="TextBox 11"/>
          <p:cNvSpPr txBox="1"/>
          <p:nvPr/>
        </p:nvSpPr>
        <p:spPr>
          <a:xfrm>
            <a:off x="7335284" y="4126468"/>
            <a:ext cx="322524" cy="400110"/>
          </a:xfrm>
          <a:prstGeom prst="rect">
            <a:avLst/>
          </a:prstGeom>
          <a:noFill/>
        </p:spPr>
        <p:txBody>
          <a:bodyPr wrap="none" rtlCol="0">
            <a:spAutoFit/>
          </a:bodyPr>
          <a:lstStyle/>
          <a:p>
            <a:r>
              <a:rPr lang="en-GB" sz="2000" b="1" dirty="0"/>
              <a:t>d</a:t>
            </a:r>
          </a:p>
        </p:txBody>
      </p:sp>
      <p:sp>
        <p:nvSpPr>
          <p:cNvPr id="13" name="TextBox 12"/>
          <p:cNvSpPr txBox="1"/>
          <p:nvPr/>
        </p:nvSpPr>
        <p:spPr>
          <a:xfrm>
            <a:off x="8534400" y="4114800"/>
            <a:ext cx="314510" cy="400110"/>
          </a:xfrm>
          <a:prstGeom prst="rect">
            <a:avLst/>
          </a:prstGeom>
          <a:noFill/>
        </p:spPr>
        <p:txBody>
          <a:bodyPr wrap="none" rtlCol="0">
            <a:spAutoFit/>
          </a:bodyPr>
          <a:lstStyle/>
          <a:p>
            <a:r>
              <a:rPr lang="en-GB" sz="2000" b="1" dirty="0"/>
              <a:t>e</a:t>
            </a:r>
          </a:p>
        </p:txBody>
      </p:sp>
    </p:spTree>
    <p:extLst>
      <p:ext uri="{BB962C8B-B14F-4D97-AF65-F5344CB8AC3E}">
        <p14:creationId xmlns:p14="http://schemas.microsoft.com/office/powerpoint/2010/main" val="186817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152400" y="609600"/>
            <a:ext cx="8696005"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With the new proposed approach, </a:t>
            </a:r>
            <a:r>
              <a:rPr lang="en-US" sz="2000" b="1" dirty="0">
                <a:solidFill>
                  <a:srgbClr val="0000FF"/>
                </a:solidFill>
              </a:rPr>
              <a:t>the dispersion of the test is significantly reduced for each </a:t>
            </a:r>
            <a:r>
              <a:rPr lang="en-US" sz="2000" b="1" dirty="0" err="1">
                <a:solidFill>
                  <a:srgbClr val="0000FF"/>
                </a:solidFill>
              </a:rPr>
              <a:t>tyre</a:t>
            </a:r>
            <a:r>
              <a:rPr lang="en-US" sz="2000" b="1" dirty="0">
                <a:solidFill>
                  <a:srgbClr val="0000FF"/>
                </a:solidFill>
              </a:rPr>
              <a:t> typology</a:t>
            </a:r>
          </a:p>
        </p:txBody>
      </p:sp>
      <p:sp>
        <p:nvSpPr>
          <p:cNvPr id="5" name="Rectangle 4"/>
          <p:cNvSpPr/>
          <p:nvPr/>
        </p:nvSpPr>
        <p:spPr>
          <a:xfrm>
            <a:off x="160958" y="93897"/>
            <a:ext cx="448403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287" tIns="53643" rIns="107287" bIns="53643" anchor="ctr"/>
          <a:lstStyle/>
          <a:p>
            <a:r>
              <a:rPr lang="en-US" sz="2300" b="1" dirty="0">
                <a:latin typeface="Calibri" panose="020F0502020204030204" pitchFamily="34" charset="0"/>
                <a:cs typeface="Calibri" panose="020F0502020204030204" pitchFamily="34" charset="0"/>
              </a:rPr>
              <a:t>DISPERSION and WET GRIP VALUES – PROPOSED vs CURRENT procedure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479266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371760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6200" y="2484308"/>
            <a:ext cx="6324600" cy="954107"/>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Proposed v/s Current Wet Grip Index (WGI) values </a:t>
            </a:r>
          </a:p>
        </p:txBody>
      </p:sp>
      <p:sp>
        <p:nvSpPr>
          <p:cNvPr id="16" name="TextBox 15"/>
          <p:cNvSpPr txBox="1"/>
          <p:nvPr/>
        </p:nvSpPr>
        <p:spPr>
          <a:xfrm rot="16200000">
            <a:off x="1323976" y="4848224"/>
            <a:ext cx="1531381" cy="369332"/>
          </a:xfrm>
          <a:prstGeom prst="rect">
            <a:avLst/>
          </a:prstGeom>
          <a:solidFill>
            <a:schemeClr val="bg1"/>
          </a:solidFill>
        </p:spPr>
        <p:txBody>
          <a:bodyPr wrap="none" rtlCol="0">
            <a:spAutoFit/>
          </a:bodyPr>
          <a:lstStyle/>
          <a:p>
            <a:r>
              <a:rPr lang="en-GB" dirty="0"/>
              <a:t>Proposed WGI</a:t>
            </a:r>
          </a:p>
        </p:txBody>
      </p:sp>
      <p:sp>
        <p:nvSpPr>
          <p:cNvPr id="20" name="TextBox 19"/>
          <p:cNvSpPr txBox="1"/>
          <p:nvPr/>
        </p:nvSpPr>
        <p:spPr>
          <a:xfrm>
            <a:off x="3505200" y="6477000"/>
            <a:ext cx="1358449" cy="369332"/>
          </a:xfrm>
          <a:prstGeom prst="rect">
            <a:avLst/>
          </a:prstGeom>
          <a:solidFill>
            <a:schemeClr val="bg1"/>
          </a:solidFill>
        </p:spPr>
        <p:txBody>
          <a:bodyPr wrap="none" rtlCol="0">
            <a:spAutoFit/>
          </a:bodyPr>
          <a:lstStyle/>
          <a:p>
            <a:r>
              <a:rPr lang="en-GB" dirty="0"/>
              <a:t>Current WGI</a:t>
            </a:r>
          </a:p>
        </p:txBody>
      </p:sp>
      <p:cxnSp>
        <p:nvCxnSpPr>
          <p:cNvPr id="18" name="Straight Connector 17"/>
          <p:cNvCxnSpPr/>
          <p:nvPr/>
        </p:nvCxnSpPr>
        <p:spPr>
          <a:xfrm flipV="1">
            <a:off x="2402975" y="3505200"/>
            <a:ext cx="3159625" cy="289560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27403" y="3507700"/>
            <a:ext cx="3886200" cy="2893100"/>
          </a:xfrm>
          <a:prstGeom prst="rect">
            <a:avLst/>
          </a:prstGeom>
        </p:spPr>
        <p:txBody>
          <a:bodyPr wrap="square">
            <a:spAutoFit/>
          </a:bodyPr>
          <a:lstStyle/>
          <a:p>
            <a:r>
              <a:rPr lang="en-US" b="1" dirty="0">
                <a:solidFill>
                  <a:srgbClr val="0000FF"/>
                </a:solidFill>
              </a:rPr>
              <a:t>On average, similar WGI values as current procedure</a:t>
            </a:r>
          </a:p>
          <a:p>
            <a:endParaRPr lang="en-US" dirty="0"/>
          </a:p>
          <a:p>
            <a:r>
              <a:rPr lang="en-US" sz="1600" dirty="0"/>
              <a:t>The proposed procedure grants more stability (vs tests conditions) than current procedure: </a:t>
            </a:r>
            <a:r>
              <a:rPr lang="en-US" sz="1600" dirty="0">
                <a:sym typeface="Wingdings" panose="05000000000000000000" pitchFamily="2" charset="2"/>
              </a:rPr>
              <a:t>possible differences in WGI (proposed and current) on </a:t>
            </a:r>
            <a:r>
              <a:rPr lang="en-US" sz="1600" dirty="0"/>
              <a:t>single tests results depend on the conditions </a:t>
            </a:r>
          </a:p>
          <a:p>
            <a:endParaRPr lang="en-US" sz="1600" dirty="0"/>
          </a:p>
          <a:p>
            <a:r>
              <a:rPr lang="en-US" sz="1600" b="1" dirty="0"/>
              <a:t>K factor can be further optimized also to align proposed and current procedure</a:t>
            </a:r>
            <a:endParaRPr lang="en-GB" sz="1600" b="1" dirty="0"/>
          </a:p>
        </p:txBody>
      </p:sp>
    </p:spTree>
    <p:extLst>
      <p:ext uri="{BB962C8B-B14F-4D97-AF65-F5344CB8AC3E}">
        <p14:creationId xmlns:p14="http://schemas.microsoft.com/office/powerpoint/2010/main" val="182653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50" y="851118"/>
            <a:ext cx="9624238" cy="1815882"/>
          </a:xfrm>
          <a:prstGeom prst="rect">
            <a:avLst/>
          </a:prstGeom>
        </p:spPr>
        <p:txBody>
          <a:bodyPr wrap="square">
            <a:spAutoFit/>
          </a:bodyPr>
          <a:lstStyle/>
          <a:p>
            <a:r>
              <a:rPr lang="en-US" sz="1600" dirty="0"/>
              <a:t>Some of - </a:t>
            </a:r>
            <a:r>
              <a:rPr lang="en-US" sz="1600" b="1" dirty="0"/>
              <a:t>but not all</a:t>
            </a:r>
            <a:r>
              <a:rPr lang="en-US" sz="1600" dirty="0"/>
              <a:t> - the technical findings on trailer can be automatically transposed to vehicle methodology.</a:t>
            </a:r>
          </a:p>
          <a:p>
            <a:endParaRPr lang="en-US" sz="1600" dirty="0"/>
          </a:p>
          <a:p>
            <a:r>
              <a:rPr lang="en-US" sz="1600" dirty="0"/>
              <a:t>ETRTO (EU only) is carrying-out dedicated test campaign on vehicle; main purposes are:</a:t>
            </a:r>
          </a:p>
          <a:p>
            <a:endParaRPr lang="en-US" sz="1600" dirty="0"/>
          </a:p>
          <a:p>
            <a:pPr marL="800100" lvl="1" indent="-342900">
              <a:buFont typeface="+mj-lt"/>
              <a:buAutoNum type="arabicPeriod"/>
            </a:pPr>
            <a:r>
              <a:rPr lang="en-US" sz="1600" dirty="0"/>
              <a:t>to </a:t>
            </a:r>
            <a:r>
              <a:rPr lang="en-US" sz="1600" b="1" dirty="0"/>
              <a:t>compare the variability of both TRAILER and VEHICLE methodologies</a:t>
            </a:r>
            <a:endParaRPr lang="en-US" sz="1600" dirty="0"/>
          </a:p>
          <a:p>
            <a:pPr marL="800100" lvl="1" indent="-342900">
              <a:buFont typeface="+mj-lt"/>
              <a:buAutoNum type="arabicPeriod"/>
            </a:pPr>
            <a:endParaRPr lang="en-US" sz="1600" dirty="0"/>
          </a:p>
          <a:p>
            <a:pPr marL="800100" lvl="1" indent="-342900">
              <a:buFont typeface="+mj-lt"/>
              <a:buAutoNum type="arabicPeriod"/>
            </a:pPr>
            <a:r>
              <a:rPr lang="en-US" sz="1600" dirty="0"/>
              <a:t>to check the </a:t>
            </a:r>
            <a:r>
              <a:rPr lang="en-US" sz="1600" b="1" dirty="0"/>
              <a:t>correlation between the two</a:t>
            </a:r>
            <a:r>
              <a:rPr lang="en-US" sz="1600" dirty="0"/>
              <a:t> </a:t>
            </a:r>
            <a:r>
              <a:rPr lang="en-US" sz="1600" b="1" dirty="0"/>
              <a:t>modified</a:t>
            </a:r>
            <a:r>
              <a:rPr lang="en-US" sz="1600" dirty="0"/>
              <a:t> methods (both methods should give same Index)</a:t>
            </a:r>
          </a:p>
        </p:txBody>
      </p:sp>
      <p:sp>
        <p:nvSpPr>
          <p:cNvPr id="5" name="Rectangle 4"/>
          <p:cNvSpPr/>
          <p:nvPr/>
        </p:nvSpPr>
        <p:spPr>
          <a:xfrm>
            <a:off x="1600200" y="30385"/>
            <a:ext cx="8420100" cy="400110"/>
          </a:xfrm>
          <a:prstGeom prst="rect">
            <a:avLst/>
          </a:prstGeom>
        </p:spPr>
        <p:txBody>
          <a:bodyPr wrap="square">
            <a:spAutoFit/>
          </a:bodyPr>
          <a:lstStyle/>
          <a:p>
            <a:r>
              <a:rPr lang="en-US" sz="2000" b="1" dirty="0">
                <a:solidFill>
                  <a:srgbClr val="0000FF"/>
                </a:solidFill>
              </a:rPr>
              <a:t>Step 3 </a:t>
            </a:r>
            <a:r>
              <a:rPr lang="en-US" sz="2000" b="1" dirty="0"/>
              <a:t>– Round Robin Tests Using VEHICLE methodology</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6" name="Rectangle 5"/>
          <p:cNvSpPr/>
          <p:nvPr/>
        </p:nvSpPr>
        <p:spPr>
          <a:xfrm>
            <a:off x="179794" y="3429000"/>
            <a:ext cx="9410700" cy="3293209"/>
          </a:xfrm>
          <a:prstGeom prst="rect">
            <a:avLst/>
          </a:prstGeom>
        </p:spPr>
        <p:txBody>
          <a:bodyPr wrap="square">
            <a:spAutoFit/>
          </a:bodyPr>
          <a:lstStyle/>
          <a:p>
            <a:r>
              <a:rPr lang="en-US" sz="1600" dirty="0"/>
              <a:t>Based on today information, the </a:t>
            </a:r>
            <a:r>
              <a:rPr lang="en-US" sz="1600" b="1" u="sng" dirty="0">
                <a:solidFill>
                  <a:srgbClr val="00B050"/>
                </a:solidFill>
                <a:effectLst>
                  <a:outerShdw blurRad="38100" dist="38100" dir="2700000" algn="tl">
                    <a:srgbClr val="000000">
                      <a:alpha val="43137"/>
                    </a:srgbClr>
                  </a:outerShdw>
                </a:effectLst>
              </a:rPr>
              <a:t>directions for the VEHICLE method</a:t>
            </a:r>
            <a:r>
              <a:rPr lang="en-US" sz="1600" b="1" dirty="0">
                <a:solidFill>
                  <a:srgbClr val="00B050"/>
                </a:solidFill>
                <a:effectLst>
                  <a:outerShdw blurRad="38100" dist="38100" dir="2700000" algn="tl">
                    <a:srgbClr val="000000">
                      <a:alpha val="43137"/>
                    </a:srgbClr>
                  </a:outerShdw>
                </a:effectLst>
              </a:rPr>
              <a:t> </a:t>
            </a:r>
            <a:r>
              <a:rPr lang="en-US" sz="1600" b="1" dirty="0">
                <a:solidFill>
                  <a:srgbClr val="00B050"/>
                </a:solidFill>
              </a:rPr>
              <a:t>could be similar to the trailer</a:t>
            </a:r>
            <a:r>
              <a:rPr lang="en-US" sz="1600" dirty="0"/>
              <a:t>:</a:t>
            </a:r>
          </a:p>
          <a:p>
            <a:pPr lvl="3"/>
            <a:endParaRPr lang="en-US" sz="1600" dirty="0"/>
          </a:p>
          <a:p>
            <a:pPr marL="1657350" lvl="3" indent="-285750">
              <a:buFontTx/>
              <a:buChar char="-"/>
            </a:pPr>
            <a:r>
              <a:rPr lang="en-US" sz="1600" b="1" dirty="0"/>
              <a:t>Better </a:t>
            </a:r>
            <a:r>
              <a:rPr lang="en-US" sz="1600" b="1" dirty="0">
                <a:solidFill>
                  <a:srgbClr val="00B050"/>
                </a:solidFill>
              </a:rPr>
              <a:t>definition of the track surface</a:t>
            </a:r>
          </a:p>
          <a:p>
            <a:pPr lvl="3"/>
            <a:endParaRPr lang="en-US" sz="1600" b="1" dirty="0"/>
          </a:p>
          <a:p>
            <a:pPr marL="1657350" lvl="3" indent="-285750">
              <a:buFontTx/>
              <a:buChar char="-"/>
            </a:pPr>
            <a:r>
              <a:rPr lang="en-US" sz="1600" b="1" dirty="0">
                <a:solidFill>
                  <a:srgbClr val="00B050"/>
                </a:solidFill>
              </a:rPr>
              <a:t>Restricting the testing conditions</a:t>
            </a:r>
            <a:r>
              <a:rPr lang="en-US" sz="1600" b="1" dirty="0">
                <a:solidFill>
                  <a:srgbClr val="FF0000"/>
                </a:solidFill>
              </a:rPr>
              <a:t> </a:t>
            </a:r>
            <a:r>
              <a:rPr lang="en-US" sz="1600" b="1" dirty="0"/>
              <a:t>ranges</a:t>
            </a:r>
          </a:p>
          <a:p>
            <a:pPr marL="1657350" lvl="3" indent="-285750">
              <a:buFontTx/>
              <a:buChar char="-"/>
            </a:pPr>
            <a:endParaRPr lang="en-US" sz="1600" b="1" dirty="0"/>
          </a:p>
          <a:p>
            <a:pPr marL="1657350" lvl="3" indent="-285750">
              <a:buFontTx/>
              <a:buChar char="-"/>
            </a:pPr>
            <a:r>
              <a:rPr lang="en-US" sz="1600" b="1" dirty="0">
                <a:solidFill>
                  <a:srgbClr val="00B050"/>
                </a:solidFill>
              </a:rPr>
              <a:t>Revised mathematical corrections formulas </a:t>
            </a:r>
            <a:r>
              <a:rPr lang="en-US" sz="1600" b="1" dirty="0"/>
              <a:t>(different from the trailer ones)</a:t>
            </a:r>
          </a:p>
          <a:p>
            <a:pPr marL="1657350" lvl="3" indent="-285750">
              <a:buFontTx/>
              <a:buChar char="-"/>
            </a:pPr>
            <a:endParaRPr lang="en-US" sz="1600" b="1" dirty="0"/>
          </a:p>
          <a:p>
            <a:pPr marL="1657350" lvl="4" indent="-285750">
              <a:buFontTx/>
              <a:buChar char="-"/>
            </a:pPr>
            <a:r>
              <a:rPr lang="en-US" sz="1600" b="1" dirty="0">
                <a:solidFill>
                  <a:srgbClr val="00B050"/>
                </a:solidFill>
              </a:rPr>
              <a:t>Stabilizing of the </a:t>
            </a:r>
            <a:r>
              <a:rPr lang="en-US" sz="1600" b="1" dirty="0" err="1">
                <a:solidFill>
                  <a:srgbClr val="00B050"/>
                </a:solidFill>
              </a:rPr>
              <a:t>tyre</a:t>
            </a:r>
            <a:r>
              <a:rPr lang="en-US" sz="1600" b="1" dirty="0">
                <a:solidFill>
                  <a:srgbClr val="00B050"/>
                </a:solidFill>
              </a:rPr>
              <a:t> prior the Wet Grip test</a:t>
            </a:r>
          </a:p>
          <a:p>
            <a:pPr marL="1657350" lvl="3" indent="-285750">
              <a:buFontTx/>
              <a:buChar char="-"/>
            </a:pPr>
            <a:endParaRPr lang="en-US" sz="1600" dirty="0"/>
          </a:p>
          <a:p>
            <a:pPr marL="1657350" lvl="3" indent="-285750">
              <a:buFontTx/>
              <a:buChar char="-"/>
            </a:pPr>
            <a:r>
              <a:rPr lang="en-US" sz="1600" b="1" dirty="0"/>
              <a:t>Tyres </a:t>
            </a:r>
            <a:r>
              <a:rPr lang="en-US" sz="1600" b="1" dirty="0">
                <a:solidFill>
                  <a:srgbClr val="00B050"/>
                </a:solidFill>
              </a:rPr>
              <a:t>Inflation Pressure </a:t>
            </a:r>
            <a:r>
              <a:rPr lang="en-US" sz="1600" b="1" dirty="0"/>
              <a:t>adjusted depending on actual load of the vehicle</a:t>
            </a:r>
          </a:p>
          <a:p>
            <a:pPr marL="1657350" lvl="3" indent="-285750">
              <a:buFontTx/>
              <a:buChar char="-"/>
            </a:pPr>
            <a:endParaRPr lang="en-US" sz="1600" b="1" dirty="0"/>
          </a:p>
          <a:p>
            <a:pPr marL="1657350" lvl="3" indent="-285750">
              <a:buFontTx/>
              <a:buChar char="-"/>
            </a:pPr>
            <a:r>
              <a:rPr lang="en-US" sz="1600" b="1" dirty="0"/>
              <a:t>Technical specification for </a:t>
            </a:r>
            <a:r>
              <a:rPr lang="en-US" sz="1600" b="1" dirty="0">
                <a:solidFill>
                  <a:srgbClr val="00B050"/>
                </a:solidFill>
              </a:rPr>
              <a:t>vehicle to be used </a:t>
            </a:r>
            <a:r>
              <a:rPr lang="en-US" sz="1600" b="1" dirty="0"/>
              <a:t>and </a:t>
            </a:r>
            <a:r>
              <a:rPr lang="en-US" sz="1600" b="1" dirty="0">
                <a:solidFill>
                  <a:srgbClr val="009900"/>
                </a:solidFill>
              </a:rPr>
              <a:t>further limitations</a:t>
            </a:r>
            <a:endParaRPr lang="en-US" sz="1600" dirty="0">
              <a:solidFill>
                <a:srgbClr val="009900"/>
              </a:solidFill>
            </a:endParaRPr>
          </a:p>
        </p:txBody>
      </p:sp>
      <p:sp>
        <p:nvSpPr>
          <p:cNvPr id="4" name="TextBox 3"/>
          <p:cNvSpPr txBox="1"/>
          <p:nvPr/>
        </p:nvSpPr>
        <p:spPr>
          <a:xfrm rot="19447421">
            <a:off x="6789945" y="3707387"/>
            <a:ext cx="3053144" cy="523220"/>
          </a:xfrm>
          <a:prstGeom prst="rect">
            <a:avLst/>
          </a:prstGeom>
          <a:solidFill>
            <a:srgbClr val="FFFF00">
              <a:alpha val="27000"/>
            </a:srgbClr>
          </a:solidFill>
        </p:spPr>
        <p:txBody>
          <a:bodyPr wrap="none" rtlCol="0">
            <a:spAutoFit/>
          </a:bodyPr>
          <a:lstStyle/>
          <a:p>
            <a:r>
              <a:rPr lang="en-GB" sz="2800" dirty="0"/>
              <a:t>ACTIVITY ONGOING</a:t>
            </a:r>
          </a:p>
        </p:txBody>
      </p:sp>
    </p:spTree>
    <p:extLst>
      <p:ext uri="{BB962C8B-B14F-4D97-AF65-F5344CB8AC3E}">
        <p14:creationId xmlns:p14="http://schemas.microsoft.com/office/powerpoint/2010/main" val="275213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9245600" cy="3170099"/>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bg1">
                    <a:lumMod val="95000"/>
                  </a:schemeClr>
                </a:solidFill>
              </a:rPr>
              <a:t>CURRENT REGULATORY FRAMEWORK</a:t>
            </a:r>
          </a:p>
          <a:p>
            <a:pPr marL="342900" indent="-342900">
              <a:buFont typeface="Arial" panose="020B0604020202020204" pitchFamily="34" charset="0"/>
              <a:buChar char="•"/>
            </a:pPr>
            <a:endParaRPr lang="en-US" sz="2000" b="1" dirty="0">
              <a:solidFill>
                <a:schemeClr val="bg1">
                  <a:lumMod val="95000"/>
                </a:schemeClr>
              </a:solidFill>
            </a:endParaRPr>
          </a:p>
          <a:p>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CURRENT WET GRIP PROCEDURE - TECHNICAL PRINCIPLES</a:t>
            </a:r>
          </a:p>
          <a:p>
            <a:endParaRPr lang="en-US" sz="2000" b="1" dirty="0">
              <a:solidFill>
                <a:schemeClr val="bg1">
                  <a:lumMod val="95000"/>
                </a:schemeClr>
              </a:solidFill>
            </a:endParaRPr>
          </a:p>
          <a:p>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ISO ACTIVITIES - TECHNICAL DIRECTIONS</a:t>
            </a:r>
          </a:p>
          <a:p>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TIMELINE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4" name="Organigramme : Document 9"/>
          <p:cNvSpPr>
            <a:spLocks noChangeArrowheads="1"/>
          </p:cNvSpPr>
          <p:nvPr/>
        </p:nvSpPr>
        <p:spPr bwMode="auto">
          <a:xfrm rot="10800000">
            <a:off x="0" y="5714999"/>
            <a:ext cx="9906000" cy="1219197"/>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289063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6841696"/>
              </p:ext>
            </p:extLst>
          </p:nvPr>
        </p:nvGraphicFramePr>
        <p:xfrm>
          <a:off x="922198" y="1981200"/>
          <a:ext cx="7910660" cy="4343400"/>
        </p:xfrm>
        <a:graphic>
          <a:graphicData uri="http://schemas.openxmlformats.org/drawingml/2006/table">
            <a:tbl>
              <a:tblPr>
                <a:tableStyleId>{9D7B26C5-4107-4FEC-AEDC-1716B250A1EF}</a:tableStyleId>
              </a:tblPr>
              <a:tblGrid>
                <a:gridCol w="395533">
                  <a:extLst>
                    <a:ext uri="{9D8B030D-6E8A-4147-A177-3AD203B41FA5}">
                      <a16:colId xmlns:a16="http://schemas.microsoft.com/office/drawing/2014/main" xmlns="" val="20000"/>
                    </a:ext>
                  </a:extLst>
                </a:gridCol>
                <a:gridCol w="395533">
                  <a:extLst>
                    <a:ext uri="{9D8B030D-6E8A-4147-A177-3AD203B41FA5}">
                      <a16:colId xmlns:a16="http://schemas.microsoft.com/office/drawing/2014/main" xmlns="" val="20001"/>
                    </a:ext>
                  </a:extLst>
                </a:gridCol>
                <a:gridCol w="395533">
                  <a:extLst>
                    <a:ext uri="{9D8B030D-6E8A-4147-A177-3AD203B41FA5}">
                      <a16:colId xmlns:a16="http://schemas.microsoft.com/office/drawing/2014/main" xmlns="" val="20002"/>
                    </a:ext>
                  </a:extLst>
                </a:gridCol>
                <a:gridCol w="395533">
                  <a:extLst>
                    <a:ext uri="{9D8B030D-6E8A-4147-A177-3AD203B41FA5}">
                      <a16:colId xmlns:a16="http://schemas.microsoft.com/office/drawing/2014/main" xmlns="" val="20003"/>
                    </a:ext>
                  </a:extLst>
                </a:gridCol>
                <a:gridCol w="395533">
                  <a:extLst>
                    <a:ext uri="{9D8B030D-6E8A-4147-A177-3AD203B41FA5}">
                      <a16:colId xmlns:a16="http://schemas.microsoft.com/office/drawing/2014/main" xmlns="" val="20004"/>
                    </a:ext>
                  </a:extLst>
                </a:gridCol>
                <a:gridCol w="395533">
                  <a:extLst>
                    <a:ext uri="{9D8B030D-6E8A-4147-A177-3AD203B41FA5}">
                      <a16:colId xmlns:a16="http://schemas.microsoft.com/office/drawing/2014/main" xmlns="" val="20005"/>
                    </a:ext>
                  </a:extLst>
                </a:gridCol>
                <a:gridCol w="395533">
                  <a:extLst>
                    <a:ext uri="{9D8B030D-6E8A-4147-A177-3AD203B41FA5}">
                      <a16:colId xmlns:a16="http://schemas.microsoft.com/office/drawing/2014/main" xmlns="" val="20006"/>
                    </a:ext>
                  </a:extLst>
                </a:gridCol>
                <a:gridCol w="395533">
                  <a:extLst>
                    <a:ext uri="{9D8B030D-6E8A-4147-A177-3AD203B41FA5}">
                      <a16:colId xmlns:a16="http://schemas.microsoft.com/office/drawing/2014/main" xmlns="" val="20007"/>
                    </a:ext>
                  </a:extLst>
                </a:gridCol>
                <a:gridCol w="395533">
                  <a:extLst>
                    <a:ext uri="{9D8B030D-6E8A-4147-A177-3AD203B41FA5}">
                      <a16:colId xmlns:a16="http://schemas.microsoft.com/office/drawing/2014/main" xmlns="" val="20008"/>
                    </a:ext>
                  </a:extLst>
                </a:gridCol>
                <a:gridCol w="395533">
                  <a:extLst>
                    <a:ext uri="{9D8B030D-6E8A-4147-A177-3AD203B41FA5}">
                      <a16:colId xmlns:a16="http://schemas.microsoft.com/office/drawing/2014/main" xmlns="" val="20009"/>
                    </a:ext>
                  </a:extLst>
                </a:gridCol>
                <a:gridCol w="395533">
                  <a:extLst>
                    <a:ext uri="{9D8B030D-6E8A-4147-A177-3AD203B41FA5}">
                      <a16:colId xmlns:a16="http://schemas.microsoft.com/office/drawing/2014/main" xmlns="" val="20010"/>
                    </a:ext>
                  </a:extLst>
                </a:gridCol>
                <a:gridCol w="395533">
                  <a:extLst>
                    <a:ext uri="{9D8B030D-6E8A-4147-A177-3AD203B41FA5}">
                      <a16:colId xmlns:a16="http://schemas.microsoft.com/office/drawing/2014/main" xmlns="" val="20011"/>
                    </a:ext>
                  </a:extLst>
                </a:gridCol>
                <a:gridCol w="395533">
                  <a:extLst>
                    <a:ext uri="{9D8B030D-6E8A-4147-A177-3AD203B41FA5}">
                      <a16:colId xmlns:a16="http://schemas.microsoft.com/office/drawing/2014/main" xmlns="" val="20012"/>
                    </a:ext>
                  </a:extLst>
                </a:gridCol>
                <a:gridCol w="395533">
                  <a:extLst>
                    <a:ext uri="{9D8B030D-6E8A-4147-A177-3AD203B41FA5}">
                      <a16:colId xmlns:a16="http://schemas.microsoft.com/office/drawing/2014/main" xmlns="" val="20013"/>
                    </a:ext>
                  </a:extLst>
                </a:gridCol>
                <a:gridCol w="395533">
                  <a:extLst>
                    <a:ext uri="{9D8B030D-6E8A-4147-A177-3AD203B41FA5}">
                      <a16:colId xmlns:a16="http://schemas.microsoft.com/office/drawing/2014/main" xmlns="" val="20014"/>
                    </a:ext>
                  </a:extLst>
                </a:gridCol>
                <a:gridCol w="395533">
                  <a:extLst>
                    <a:ext uri="{9D8B030D-6E8A-4147-A177-3AD203B41FA5}">
                      <a16:colId xmlns:a16="http://schemas.microsoft.com/office/drawing/2014/main" xmlns="" val="20015"/>
                    </a:ext>
                  </a:extLst>
                </a:gridCol>
                <a:gridCol w="395533">
                  <a:extLst>
                    <a:ext uri="{9D8B030D-6E8A-4147-A177-3AD203B41FA5}">
                      <a16:colId xmlns:a16="http://schemas.microsoft.com/office/drawing/2014/main" xmlns="" val="20016"/>
                    </a:ext>
                  </a:extLst>
                </a:gridCol>
                <a:gridCol w="395533">
                  <a:extLst>
                    <a:ext uri="{9D8B030D-6E8A-4147-A177-3AD203B41FA5}">
                      <a16:colId xmlns:a16="http://schemas.microsoft.com/office/drawing/2014/main" xmlns="" val="20017"/>
                    </a:ext>
                  </a:extLst>
                </a:gridCol>
                <a:gridCol w="395533">
                  <a:extLst>
                    <a:ext uri="{9D8B030D-6E8A-4147-A177-3AD203B41FA5}">
                      <a16:colId xmlns:a16="http://schemas.microsoft.com/office/drawing/2014/main" xmlns="" val="20018"/>
                    </a:ext>
                  </a:extLst>
                </a:gridCol>
                <a:gridCol w="395533">
                  <a:extLst>
                    <a:ext uri="{9D8B030D-6E8A-4147-A177-3AD203B41FA5}">
                      <a16:colId xmlns:a16="http://schemas.microsoft.com/office/drawing/2014/main" xmlns="" val="20019"/>
                    </a:ext>
                  </a:extLst>
                </a:gridCol>
              </a:tblGrid>
              <a:tr h="371668">
                <a:tc gridSpan="2">
                  <a:txBody>
                    <a:bodyPr/>
                    <a:lstStyle/>
                    <a:p>
                      <a:pPr algn="ctr" fontAlgn="b"/>
                      <a:r>
                        <a:rPr lang="en-US" sz="1800" b="1" u="none" strike="noStrike" dirty="0">
                          <a:effectLst>
                            <a:outerShdw blurRad="38100" dist="38100" dir="2700000" algn="tl">
                              <a:srgbClr val="000000">
                                <a:alpha val="43137"/>
                              </a:srgbClr>
                            </a:outerShdw>
                          </a:effectLst>
                        </a:rPr>
                        <a:t>2015</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800" b="1" u="none" strike="noStrike" dirty="0">
                          <a:effectLst>
                            <a:outerShdw blurRad="38100" dist="38100" dir="2700000" algn="tl">
                              <a:srgbClr val="000000">
                                <a:alpha val="43137"/>
                              </a:srgbClr>
                            </a:outerShdw>
                          </a:effectLst>
                        </a:rPr>
                        <a:t>2016</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u="none" strike="noStrike" dirty="0">
                          <a:effectLst>
                            <a:outerShdw blurRad="38100" dist="38100" dir="2700000" algn="tl">
                              <a:srgbClr val="000000">
                                <a:alpha val="43137"/>
                              </a:srgbClr>
                            </a:outerShdw>
                          </a:effectLst>
                        </a:rPr>
                        <a:t>2017</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u="none" strike="noStrike" dirty="0">
                          <a:effectLst>
                            <a:outerShdw blurRad="38100" dist="38100" dir="2700000" algn="tl">
                              <a:srgbClr val="000000">
                                <a:alpha val="43137"/>
                              </a:srgbClr>
                            </a:outerShdw>
                          </a:effectLst>
                        </a:rPr>
                        <a:t>2018</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u="none" strike="noStrike" dirty="0">
                          <a:effectLst>
                            <a:outerShdw blurRad="38100" dist="38100" dir="2700000" algn="tl">
                              <a:srgbClr val="000000">
                                <a:alpha val="43137"/>
                              </a:srgbClr>
                            </a:outerShdw>
                          </a:effectLst>
                        </a:rPr>
                        <a:t>2019</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800" b="1" u="none" strike="noStrike" dirty="0">
                          <a:effectLst>
                            <a:outerShdw blurRad="38100" dist="38100" dir="2700000" algn="tl">
                              <a:srgbClr val="000000">
                                <a:alpha val="43137"/>
                              </a:srgbClr>
                            </a:outerShdw>
                          </a:effectLst>
                        </a:rPr>
                        <a:t>2020</a:t>
                      </a:r>
                      <a:endParaRPr lang="en-US" sz="1800" b="1" i="0" u="none" strike="noStrike" dirty="0">
                        <a:solidFill>
                          <a:srgbClr val="000000"/>
                        </a:solidFill>
                        <a:effectLst>
                          <a:outerShdw blurRad="38100" dist="38100" dir="2700000" algn="tl">
                            <a:srgbClr val="000000">
                              <a:alpha val="43137"/>
                            </a:srgbClr>
                          </a:outerShdw>
                        </a:effectLst>
                        <a:latin typeface="Calibri"/>
                      </a:endParaRPr>
                    </a:p>
                  </a:txBody>
                  <a:tcPr marL="6448" marR="6448" marT="59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20335">
                <a:tc>
                  <a:txBody>
                    <a:bodyPr/>
                    <a:lstStyle/>
                    <a:p>
                      <a:pPr algn="ctr" fontAlgn="b"/>
                      <a:r>
                        <a:rPr lang="en-US" sz="1100" b="1" i="1" u="none" strike="noStrike" dirty="0">
                          <a:effectLst/>
                        </a:rPr>
                        <a:t>3Q</a:t>
                      </a:r>
                      <a:endParaRPr lang="en-US" sz="1100" b="1" i="1" u="none" strike="noStrike" dirty="0">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4Q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1Q</a:t>
                      </a:r>
                      <a:endParaRPr lang="en-US" sz="1100" b="1" i="1"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2Q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3Q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4Q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1Q</a:t>
                      </a:r>
                      <a:endParaRPr lang="en-US" sz="1100" b="1" i="1"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2Q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3Q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4Q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1Q</a:t>
                      </a:r>
                      <a:endParaRPr lang="en-US" sz="1100" b="1" i="1"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2Q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3Q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4Q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1Q</a:t>
                      </a:r>
                      <a:endParaRPr lang="en-US" sz="1100" b="1" i="1"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2Q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3Q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4Q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1Q</a:t>
                      </a:r>
                      <a:endParaRPr lang="en-US" sz="1100" b="1" i="1"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b"/>
                      <a:r>
                        <a:rPr lang="en-US" sz="1100" b="1" i="1" u="none" strike="noStrike" dirty="0">
                          <a:effectLst/>
                        </a:rPr>
                        <a:t>2Q</a:t>
                      </a:r>
                      <a:endParaRPr lang="en-US" sz="1100" b="1" i="1"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10001"/>
                  </a:ext>
                </a:extLst>
              </a:tr>
              <a:tr h="700859">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xmlns="" val="10002"/>
                  </a:ext>
                </a:extLst>
              </a:tr>
              <a:tr h="700859">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3"/>
                  </a:ext>
                </a:extLst>
              </a:tr>
              <a:tr h="700859">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4"/>
                  </a:ext>
                </a:extLst>
              </a:tr>
              <a:tr h="700859">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5"/>
                  </a:ext>
                </a:extLst>
              </a:tr>
              <a:tr h="647961">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12700"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6448" marR="6448" marT="5952"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6" name="Right Arrow 5"/>
          <p:cNvSpPr/>
          <p:nvPr/>
        </p:nvSpPr>
        <p:spPr>
          <a:xfrm>
            <a:off x="825500" y="3276599"/>
            <a:ext cx="2573198" cy="814900"/>
          </a:xfrm>
          <a:prstGeom prst="rightArrow">
            <a:avLst/>
          </a:prstGeom>
          <a:gradFill>
            <a:gsLst>
              <a:gs pos="0">
                <a:schemeClr val="bg1"/>
              </a:gs>
              <a:gs pos="21000">
                <a:srgbClr val="92D050"/>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rPr>
              <a:t>TRAILER</a:t>
            </a:r>
            <a:r>
              <a:rPr lang="en-US" sz="1400" b="1" dirty="0">
                <a:solidFill>
                  <a:schemeClr val="tx1"/>
                </a:solidFill>
              </a:rPr>
              <a:t> activities</a:t>
            </a:r>
          </a:p>
          <a:p>
            <a:pPr algn="ctr"/>
            <a:r>
              <a:rPr lang="en-US" sz="1400" b="1" dirty="0">
                <a:solidFill>
                  <a:schemeClr val="tx1"/>
                </a:solidFill>
              </a:rPr>
              <a:t>ETRTO (EU) &amp; JATMA (Jap)</a:t>
            </a:r>
          </a:p>
        </p:txBody>
      </p:sp>
      <p:sp>
        <p:nvSpPr>
          <p:cNvPr id="9" name="5-Point Star 8"/>
          <p:cNvSpPr/>
          <p:nvPr/>
        </p:nvSpPr>
        <p:spPr>
          <a:xfrm>
            <a:off x="1830249" y="2882162"/>
            <a:ext cx="495300" cy="381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830250" y="4038601"/>
            <a:ext cx="2589350" cy="838200"/>
          </a:xfrm>
          <a:prstGeom prst="rightArrow">
            <a:avLst/>
          </a:prstGeom>
          <a:gradFill>
            <a:gsLst>
              <a:gs pos="0">
                <a:schemeClr val="bg1"/>
              </a:gs>
              <a:gs pos="21000">
                <a:srgbClr val="00B050"/>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endParaRPr>
          </a:p>
        </p:txBody>
      </p:sp>
      <p:sp>
        <p:nvSpPr>
          <p:cNvPr id="12" name="Right Arrow 11"/>
          <p:cNvSpPr/>
          <p:nvPr/>
        </p:nvSpPr>
        <p:spPr>
          <a:xfrm>
            <a:off x="2667000" y="4703250"/>
            <a:ext cx="2930973" cy="838200"/>
          </a:xfrm>
          <a:prstGeom prst="rightArrow">
            <a:avLst/>
          </a:prstGeom>
          <a:gradFill>
            <a:gsLst>
              <a:gs pos="0">
                <a:schemeClr val="bg1"/>
              </a:gs>
              <a:gs pos="21000">
                <a:srgbClr val="FFC00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b="1" dirty="0">
                <a:solidFill>
                  <a:schemeClr val="tx1"/>
                </a:solidFill>
                <a:effectLst>
                  <a:outerShdw blurRad="38100" dist="38100" dir="2700000" algn="tl">
                    <a:srgbClr val="000000">
                      <a:alpha val="43137"/>
                    </a:srgbClr>
                  </a:outerShdw>
                </a:effectLst>
              </a:rPr>
              <a:t>VEHICLE</a:t>
            </a:r>
            <a:r>
              <a:rPr lang="en-US" sz="1400" b="1" dirty="0">
                <a:solidFill>
                  <a:schemeClr val="tx1"/>
                </a:solidFill>
              </a:rPr>
              <a:t> testing activities</a:t>
            </a:r>
          </a:p>
          <a:p>
            <a:pPr algn="ctr"/>
            <a:r>
              <a:rPr lang="en-US" sz="1400" b="1" dirty="0">
                <a:solidFill>
                  <a:schemeClr val="tx1"/>
                </a:solidFill>
              </a:rPr>
              <a:t>ETRTO (EU)</a:t>
            </a:r>
          </a:p>
        </p:txBody>
      </p:sp>
      <p:sp>
        <p:nvSpPr>
          <p:cNvPr id="14" name="Right Arrow 13"/>
          <p:cNvSpPr/>
          <p:nvPr/>
        </p:nvSpPr>
        <p:spPr>
          <a:xfrm>
            <a:off x="3937001" y="5410200"/>
            <a:ext cx="2086421" cy="786245"/>
          </a:xfrm>
          <a:prstGeom prst="rightArrow">
            <a:avLst/>
          </a:prstGeom>
          <a:gradFill>
            <a:gsLst>
              <a:gs pos="0">
                <a:schemeClr val="bg1"/>
              </a:gs>
              <a:gs pos="21000">
                <a:srgbClr val="FFCCFF"/>
              </a:gs>
              <a:gs pos="100000">
                <a:srgbClr val="FF66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5" name="5-Point Star 14"/>
          <p:cNvSpPr/>
          <p:nvPr/>
        </p:nvSpPr>
        <p:spPr>
          <a:xfrm>
            <a:off x="6023423" y="5627095"/>
            <a:ext cx="412750" cy="304800"/>
          </a:xfrm>
          <a:prstGeom prst="star5">
            <a:avLst/>
          </a:prstGeom>
          <a:solidFill>
            <a:srgbClr val="FF66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12225" y="5517885"/>
            <a:ext cx="1651000" cy="52322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rPr>
              <a:t>Completion of data analysis </a:t>
            </a:r>
            <a:endParaRPr lang="en-US" sz="1400" b="1" dirty="0"/>
          </a:p>
        </p:txBody>
      </p:sp>
      <p:sp>
        <p:nvSpPr>
          <p:cNvPr id="17" name="TextBox 16"/>
          <p:cNvSpPr txBox="1"/>
          <p:nvPr/>
        </p:nvSpPr>
        <p:spPr>
          <a:xfrm>
            <a:off x="2063750" y="2796099"/>
            <a:ext cx="3327848" cy="523220"/>
          </a:xfrm>
          <a:prstGeom prst="rect">
            <a:avLst/>
          </a:prstGeom>
          <a:noFill/>
        </p:spPr>
        <p:txBody>
          <a:bodyPr wrap="square" rtlCol="0">
            <a:spAutoFit/>
          </a:bodyPr>
          <a:lstStyle/>
          <a:p>
            <a:r>
              <a:rPr lang="en-US" sz="1400" b="1" i="1" dirty="0"/>
              <a:t>EC 1222     Review study</a:t>
            </a:r>
            <a:br>
              <a:rPr lang="en-US" sz="1400" b="1" i="1" dirty="0"/>
            </a:br>
            <a:r>
              <a:rPr lang="en-US" sz="1400" b="1" i="1" dirty="0">
                <a:solidFill>
                  <a:srgbClr val="FF0000"/>
                </a:solidFill>
                <a:effectLst>
                  <a:outerShdw blurRad="38100" dist="38100" dir="2700000" algn="tl">
                    <a:srgbClr val="000000">
                      <a:alpha val="43137"/>
                    </a:srgbClr>
                  </a:outerShdw>
                </a:effectLst>
              </a:rPr>
              <a:t>     Reproducibility to be improved!</a:t>
            </a:r>
          </a:p>
        </p:txBody>
      </p:sp>
      <p:sp>
        <p:nvSpPr>
          <p:cNvPr id="3" name="Rectangle 2"/>
          <p:cNvSpPr/>
          <p:nvPr/>
        </p:nvSpPr>
        <p:spPr>
          <a:xfrm>
            <a:off x="247650" y="685801"/>
            <a:ext cx="7938948" cy="769441"/>
          </a:xfrm>
          <a:prstGeom prst="rect">
            <a:avLst/>
          </a:prstGeom>
        </p:spPr>
        <p:txBody>
          <a:bodyPr wrap="square">
            <a:spAutoFit/>
          </a:bodyPr>
          <a:lstStyle/>
          <a:p>
            <a:r>
              <a:rPr lang="en-US" sz="1600" b="1" dirty="0">
                <a:solidFill>
                  <a:srgbClr val="0000FF"/>
                </a:solidFill>
                <a:latin typeface="Calibri" panose="020F0502020204030204" pitchFamily="34" charset="0"/>
                <a:cs typeface="Calibri" panose="020F0502020204030204" pitchFamily="34" charset="0"/>
              </a:rPr>
              <a:t>ACTIVITIES ENLARGED AT ISO level</a:t>
            </a:r>
            <a:br>
              <a:rPr lang="en-US" sz="1600" b="1" dirty="0">
                <a:solidFill>
                  <a:srgbClr val="0000FF"/>
                </a:solidFill>
                <a:latin typeface="Calibri" panose="020F0502020204030204" pitchFamily="34" charset="0"/>
                <a:cs typeface="Calibri" panose="020F0502020204030204" pitchFamily="34" charset="0"/>
              </a:rPr>
            </a:br>
            <a:r>
              <a:rPr lang="en-US" sz="1400" b="1" i="1" dirty="0">
                <a:solidFill>
                  <a:srgbClr val="0000FF"/>
                </a:solidFill>
                <a:latin typeface="Calibri" panose="020F0502020204030204" pitchFamily="34" charset="0"/>
                <a:cs typeface="Calibri" panose="020F0502020204030204" pitchFamily="34" charset="0"/>
              </a:rPr>
              <a:t>	- Robust technical approach</a:t>
            </a:r>
            <a:br>
              <a:rPr lang="en-US" sz="1400" b="1" i="1" dirty="0">
                <a:solidFill>
                  <a:srgbClr val="0000FF"/>
                </a:solidFill>
                <a:latin typeface="Calibri" panose="020F0502020204030204" pitchFamily="34" charset="0"/>
                <a:cs typeface="Calibri" panose="020F0502020204030204" pitchFamily="34" charset="0"/>
              </a:rPr>
            </a:br>
            <a:r>
              <a:rPr lang="en-US" sz="1400" b="1" i="1" dirty="0">
                <a:solidFill>
                  <a:srgbClr val="0000FF"/>
                </a:solidFill>
                <a:latin typeface="Calibri" panose="020F0502020204030204" pitchFamily="34" charset="0"/>
                <a:cs typeface="Calibri" panose="020F0502020204030204" pitchFamily="34" charset="0"/>
              </a:rPr>
              <a:t>	- Worldwide Harmonization</a:t>
            </a:r>
            <a:endParaRPr lang="en-US" sz="1400" i="1" dirty="0"/>
          </a:p>
        </p:txBody>
      </p:sp>
      <p:sp>
        <p:nvSpPr>
          <p:cNvPr id="4" name="Rectangle 3"/>
          <p:cNvSpPr/>
          <p:nvPr/>
        </p:nvSpPr>
        <p:spPr>
          <a:xfrm>
            <a:off x="3262568" y="31975"/>
            <a:ext cx="1200970" cy="400110"/>
          </a:xfrm>
          <a:prstGeom prst="rect">
            <a:avLst/>
          </a:prstGeom>
        </p:spPr>
        <p:txBody>
          <a:bodyPr wrap="none">
            <a:spAutoFit/>
          </a:bodyPr>
          <a:lstStyle/>
          <a:p>
            <a:r>
              <a:rPr lang="en-US" sz="2000" b="1" dirty="0"/>
              <a:t>TIMELINE</a:t>
            </a:r>
            <a:endParaRPr lang="en-US" sz="2000" dirty="0"/>
          </a:p>
        </p:txBody>
      </p:sp>
      <p:sp>
        <p:nvSpPr>
          <p:cNvPr id="5" name="Rectangle 4"/>
          <p:cNvSpPr/>
          <p:nvPr/>
        </p:nvSpPr>
        <p:spPr>
          <a:xfrm>
            <a:off x="1243543" y="4038601"/>
            <a:ext cx="3296707" cy="492443"/>
          </a:xfrm>
          <a:prstGeom prst="rect">
            <a:avLst/>
          </a:prstGeom>
        </p:spPr>
        <p:txBody>
          <a:bodyPr wrap="square">
            <a:spAutoFit/>
          </a:bodyPr>
          <a:lstStyle/>
          <a:p>
            <a:pPr algn="ctr"/>
            <a:r>
              <a:rPr lang="en-US" sz="1400" b="1" dirty="0">
                <a:effectLst>
                  <a:outerShdw blurRad="38100" dist="38100" dir="2700000" algn="tl">
                    <a:srgbClr val="000000">
                      <a:alpha val="43137"/>
                    </a:srgbClr>
                  </a:outerShdw>
                </a:effectLst>
              </a:rPr>
              <a:t>TRAILER</a:t>
            </a:r>
            <a:r>
              <a:rPr lang="en-US" sz="1200" b="1" dirty="0"/>
              <a:t> activities</a:t>
            </a:r>
          </a:p>
          <a:p>
            <a:pPr algn="ctr"/>
            <a:r>
              <a:rPr lang="en-US" sz="1200" b="1" dirty="0"/>
              <a:t>RMA (USA) test + ETRTO (EU) analysis</a:t>
            </a:r>
          </a:p>
        </p:txBody>
      </p:sp>
    </p:spTree>
    <p:extLst>
      <p:ext uri="{BB962C8B-B14F-4D97-AF65-F5344CB8AC3E}">
        <p14:creationId xmlns:p14="http://schemas.microsoft.com/office/powerpoint/2010/main" val="197661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9451" y="2514601"/>
            <a:ext cx="2727029" cy="830997"/>
          </a:xfrm>
          <a:prstGeom prst="rect">
            <a:avLst/>
          </a:prstGeom>
          <a:noFill/>
        </p:spPr>
        <p:txBody>
          <a:bodyPr wrap="none" rtlCol="0">
            <a:spAutoFit/>
          </a:bodyPr>
          <a:lstStyle/>
          <a:p>
            <a:r>
              <a:rPr lang="en-US" sz="4800" dirty="0"/>
              <a:t>APPENDIX</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Organigramme : Document 9"/>
          <p:cNvSpPr>
            <a:spLocks noChangeArrowheads="1"/>
          </p:cNvSpPr>
          <p:nvPr/>
        </p:nvSpPr>
        <p:spPr bwMode="auto">
          <a:xfrm rot="10800000">
            <a:off x="0" y="4953000"/>
            <a:ext cx="9906000" cy="1981196"/>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376940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762000"/>
            <a:ext cx="9245600" cy="2862322"/>
          </a:xfrm>
          <a:prstGeom prst="rect">
            <a:avLst/>
          </a:prstGeom>
        </p:spPr>
        <p:txBody>
          <a:bodyPr wrap="square">
            <a:spAutoFit/>
          </a:bodyPr>
          <a:lstStyle/>
          <a:p>
            <a:r>
              <a:rPr lang="en-US" b="1" dirty="0">
                <a:solidFill>
                  <a:srgbClr val="0066FF"/>
                </a:solidFill>
              </a:rPr>
              <a:t>TRAILER METHODOLOGY</a:t>
            </a:r>
          </a:p>
          <a:p>
            <a:endParaRPr lang="en-US" dirty="0"/>
          </a:p>
          <a:p>
            <a:r>
              <a:rPr lang="en-US" dirty="0"/>
              <a:t>The tyre to be tested is fitted on a specific position for measurements (test position)</a:t>
            </a:r>
          </a:p>
          <a:p>
            <a:endParaRPr lang="en-US" dirty="0"/>
          </a:p>
          <a:p>
            <a:r>
              <a:rPr lang="en-US" dirty="0"/>
              <a:t>The brake in the test position is applied maintaining the specified speed (65 km/h) and the specified Load (depending on the Load Index of the tyre) until test-tyre lock-up</a:t>
            </a:r>
          </a:p>
          <a:p>
            <a:endParaRPr lang="en-US" dirty="0"/>
          </a:p>
          <a:p>
            <a:r>
              <a:rPr lang="en-US" dirty="0"/>
              <a:t>The ratio braking force / vertical load is acquired in real time: the highest value of this ratio provide the wet grip performance of the tyre.</a:t>
            </a:r>
            <a:br>
              <a:rPr lang="en-US" dirty="0"/>
            </a:br>
            <a:r>
              <a:rPr lang="en-US" dirty="0"/>
              <a:t>It is called </a:t>
            </a:r>
            <a:r>
              <a:rPr lang="en-US" b="1" dirty="0">
                <a:solidFill>
                  <a:srgbClr val="0066FF"/>
                </a:solidFill>
              </a:rPr>
              <a:t>tyre peak braking force coefficient (μ peak )</a:t>
            </a:r>
            <a:endParaRPr lang="en-US" dirty="0">
              <a:solidFill>
                <a:srgbClr val="0066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150" y="4114800"/>
            <a:ext cx="3219450" cy="236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7037" y="40574"/>
            <a:ext cx="8299345" cy="400110"/>
          </a:xfrm>
          <a:prstGeom prst="rect">
            <a:avLst/>
          </a:prstGeom>
        </p:spPr>
        <p:txBody>
          <a:bodyPr wrap="square">
            <a:spAutoFit/>
          </a:bodyPr>
          <a:lstStyle/>
          <a:p>
            <a:r>
              <a:rPr lang="en-US" sz="2000" b="1" dirty="0"/>
              <a:t>WET GRIP TEST METHOD - CURRENT REGULATORY FRAMEWORK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237028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815876"/>
            <a:ext cx="9245600" cy="2308324"/>
          </a:xfrm>
          <a:prstGeom prst="rect">
            <a:avLst/>
          </a:prstGeom>
        </p:spPr>
        <p:txBody>
          <a:bodyPr wrap="square">
            <a:spAutoFit/>
          </a:bodyPr>
          <a:lstStyle/>
          <a:p>
            <a:r>
              <a:rPr lang="en-US" b="1" dirty="0">
                <a:solidFill>
                  <a:srgbClr val="0066FF"/>
                </a:solidFill>
              </a:rPr>
              <a:t>VEHICLE METHODOLOGY</a:t>
            </a:r>
            <a:endParaRPr lang="en-US" dirty="0">
              <a:solidFill>
                <a:srgbClr val="0066FF"/>
              </a:solidFill>
            </a:endParaRPr>
          </a:p>
          <a:p>
            <a:endParaRPr lang="en-US" dirty="0"/>
          </a:p>
          <a:p>
            <a:r>
              <a:rPr lang="en-US" dirty="0"/>
              <a:t>An instrumented passenger car, equipped with an Antilock Braking System (ABS).</a:t>
            </a:r>
            <a:br>
              <a:rPr lang="en-US" dirty="0"/>
            </a:br>
            <a:r>
              <a:rPr lang="en-US" dirty="0"/>
              <a:t/>
            </a:r>
            <a:br>
              <a:rPr lang="en-US" dirty="0"/>
            </a:br>
            <a:r>
              <a:rPr lang="en-US" dirty="0"/>
              <a:t>Starting with a defined initial speed, the brakes are applied on four wheels at the same time to activate the ABS</a:t>
            </a:r>
          </a:p>
          <a:p>
            <a:r>
              <a:rPr lang="en-US" dirty="0"/>
              <a:t/>
            </a:r>
            <a:br>
              <a:rPr lang="en-US" dirty="0"/>
            </a:br>
            <a:r>
              <a:rPr lang="en-US" dirty="0"/>
              <a:t>The </a:t>
            </a:r>
            <a:r>
              <a:rPr lang="en-US" b="1" dirty="0">
                <a:solidFill>
                  <a:srgbClr val="0066FF"/>
                </a:solidFill>
              </a:rPr>
              <a:t>average deceleration</a:t>
            </a:r>
            <a:r>
              <a:rPr lang="en-US" dirty="0">
                <a:solidFill>
                  <a:srgbClr val="0066FF"/>
                </a:solidFill>
              </a:rPr>
              <a:t> </a:t>
            </a:r>
            <a:r>
              <a:rPr lang="en-US" dirty="0"/>
              <a:t>is calculated between two pre-defined speeds (80</a:t>
            </a:r>
            <a:r>
              <a:rPr lang="en-US" dirty="0">
                <a:sym typeface="Wingdings" panose="05000000000000000000" pitchFamily="2" charset="2"/>
              </a:rPr>
              <a:t>20km/h)</a:t>
            </a:r>
            <a:r>
              <a:rPr lang="en-US" dirty="0"/>
              <a:t>.</a:t>
            </a:r>
          </a:p>
        </p:txBody>
      </p:sp>
      <p:sp>
        <p:nvSpPr>
          <p:cNvPr id="3" name="Rectangle 2"/>
          <p:cNvSpPr/>
          <p:nvPr/>
        </p:nvSpPr>
        <p:spPr>
          <a:xfrm>
            <a:off x="1238250" y="3429000"/>
            <a:ext cx="8172450" cy="1600438"/>
          </a:xfrm>
          <a:prstGeom prst="rect">
            <a:avLst/>
          </a:prstGeom>
        </p:spPr>
        <p:txBody>
          <a:bodyPr wrap="square">
            <a:spAutoFit/>
          </a:bodyPr>
          <a:lstStyle/>
          <a:p>
            <a:r>
              <a:rPr lang="en-US" sz="1400" b="1" dirty="0">
                <a:solidFill>
                  <a:srgbClr val="0066FF"/>
                </a:solidFill>
              </a:rPr>
              <a:t>VEHICLE METHODOLOGY USING CONTROL TYRE SET (BRIDGE TEST)</a:t>
            </a:r>
          </a:p>
          <a:p>
            <a:endParaRPr lang="en-US" sz="1400" dirty="0"/>
          </a:p>
          <a:p>
            <a:r>
              <a:rPr lang="en-US" sz="1400" b="1" dirty="0"/>
              <a:t>Where the candidate tyre size is significantly different from that of the reference tyre </a:t>
            </a:r>
            <a:r>
              <a:rPr lang="en-US" sz="1400" dirty="0"/>
              <a:t>(SRTT), a direct comparison on the same instrumented passenger car may not be possible. </a:t>
            </a:r>
          </a:p>
          <a:p>
            <a:endParaRPr lang="en-US" sz="1400" b="1" dirty="0"/>
          </a:p>
          <a:p>
            <a:r>
              <a:rPr lang="en-US" sz="1400" dirty="0"/>
              <a:t>In that case the comparison between a candidate tyre and a reference tyre is obtained through the use of a control tyre set (so called “bridge”) and two different instrumented passenger cars.</a:t>
            </a:r>
          </a:p>
        </p:txBody>
      </p:sp>
      <p:sp>
        <p:nvSpPr>
          <p:cNvPr id="4" name="TextBox 3"/>
          <p:cNvSpPr txBox="1"/>
          <p:nvPr/>
        </p:nvSpPr>
        <p:spPr>
          <a:xfrm>
            <a:off x="1066694" y="5379532"/>
            <a:ext cx="847861" cy="1077218"/>
          </a:xfrm>
          <a:prstGeom prst="rect">
            <a:avLst/>
          </a:prstGeom>
          <a:noFill/>
        </p:spPr>
        <p:txBody>
          <a:bodyPr wrap="none" rtlCol="0">
            <a:spAutoFit/>
          </a:bodyPr>
          <a:lstStyle/>
          <a:p>
            <a:pPr algn="ctr"/>
            <a:r>
              <a:rPr lang="en-US" sz="1600" dirty="0">
                <a:solidFill>
                  <a:schemeClr val="bg1">
                    <a:lumMod val="65000"/>
                  </a:schemeClr>
                </a:solidFill>
              </a:rPr>
              <a:t>CAR 1</a:t>
            </a:r>
          </a:p>
          <a:p>
            <a:pPr algn="ctr"/>
            <a:r>
              <a:rPr lang="en-US" sz="1600" dirty="0">
                <a:solidFill>
                  <a:srgbClr val="FFC000"/>
                </a:solidFill>
              </a:rPr>
              <a:t>Control</a:t>
            </a:r>
            <a:r>
              <a:rPr lang="en-US" sz="1600" dirty="0">
                <a:solidFill>
                  <a:schemeClr val="bg1">
                    <a:lumMod val="65000"/>
                  </a:schemeClr>
                </a:solidFill>
              </a:rPr>
              <a:t> </a:t>
            </a:r>
          </a:p>
          <a:p>
            <a:pPr algn="ctr"/>
            <a:r>
              <a:rPr lang="en-US" sz="1600" dirty="0" err="1">
                <a:solidFill>
                  <a:schemeClr val="bg1">
                    <a:lumMod val="65000"/>
                  </a:schemeClr>
                </a:solidFill>
              </a:rPr>
              <a:t>Vs</a:t>
            </a:r>
            <a:endParaRPr lang="en-US" sz="1600" dirty="0">
              <a:solidFill>
                <a:schemeClr val="bg1">
                  <a:lumMod val="65000"/>
                </a:schemeClr>
              </a:solidFill>
            </a:endParaRPr>
          </a:p>
          <a:p>
            <a:pPr algn="ctr"/>
            <a:r>
              <a:rPr lang="en-US" sz="1600" dirty="0">
                <a:solidFill>
                  <a:schemeClr val="bg1">
                    <a:lumMod val="65000"/>
                  </a:schemeClr>
                </a:solidFill>
              </a:rPr>
              <a:t>SRTT</a:t>
            </a:r>
          </a:p>
        </p:txBody>
      </p:sp>
      <p:sp>
        <p:nvSpPr>
          <p:cNvPr id="5" name="TextBox 4"/>
          <p:cNvSpPr txBox="1"/>
          <p:nvPr/>
        </p:nvSpPr>
        <p:spPr>
          <a:xfrm>
            <a:off x="3031255" y="5398424"/>
            <a:ext cx="1426929" cy="1077218"/>
          </a:xfrm>
          <a:prstGeom prst="rect">
            <a:avLst/>
          </a:prstGeom>
          <a:noFill/>
        </p:spPr>
        <p:txBody>
          <a:bodyPr wrap="none" rtlCol="0">
            <a:spAutoFit/>
          </a:bodyPr>
          <a:lstStyle/>
          <a:p>
            <a:pPr algn="ctr"/>
            <a:r>
              <a:rPr lang="en-US" sz="1600" dirty="0">
                <a:solidFill>
                  <a:schemeClr val="bg1">
                    <a:lumMod val="65000"/>
                  </a:schemeClr>
                </a:solidFill>
              </a:rPr>
              <a:t>CAR 2</a:t>
            </a:r>
          </a:p>
          <a:p>
            <a:pPr algn="ctr"/>
            <a:r>
              <a:rPr lang="en-US" sz="1600" dirty="0">
                <a:solidFill>
                  <a:schemeClr val="bg1">
                    <a:lumMod val="65000"/>
                  </a:schemeClr>
                </a:solidFill>
              </a:rPr>
              <a:t>Candidate Tyre</a:t>
            </a:r>
          </a:p>
          <a:p>
            <a:pPr algn="ctr"/>
            <a:r>
              <a:rPr lang="en-US" sz="1600" dirty="0" err="1">
                <a:solidFill>
                  <a:schemeClr val="bg1">
                    <a:lumMod val="65000"/>
                  </a:schemeClr>
                </a:solidFill>
              </a:rPr>
              <a:t>Vs</a:t>
            </a:r>
            <a:r>
              <a:rPr lang="en-US" sz="1600" dirty="0">
                <a:solidFill>
                  <a:schemeClr val="bg1">
                    <a:lumMod val="65000"/>
                  </a:schemeClr>
                </a:solidFill>
              </a:rPr>
              <a:t/>
            </a:r>
            <a:br>
              <a:rPr lang="en-US" sz="1600" dirty="0">
                <a:solidFill>
                  <a:schemeClr val="bg1">
                    <a:lumMod val="65000"/>
                  </a:schemeClr>
                </a:solidFill>
              </a:rPr>
            </a:br>
            <a:r>
              <a:rPr lang="en-US" sz="1600" dirty="0">
                <a:solidFill>
                  <a:srgbClr val="FFC000"/>
                </a:solidFill>
              </a:rPr>
              <a:t>Control</a:t>
            </a:r>
          </a:p>
        </p:txBody>
      </p:sp>
      <p:sp>
        <p:nvSpPr>
          <p:cNvPr id="6" name="Right Arrow 5"/>
          <p:cNvSpPr/>
          <p:nvPr/>
        </p:nvSpPr>
        <p:spPr>
          <a:xfrm>
            <a:off x="5031479" y="5808079"/>
            <a:ext cx="8255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15805" y="5518032"/>
            <a:ext cx="1426929" cy="830997"/>
          </a:xfrm>
          <a:prstGeom prst="rect">
            <a:avLst/>
          </a:prstGeom>
          <a:noFill/>
        </p:spPr>
        <p:txBody>
          <a:bodyPr wrap="none" rtlCol="0">
            <a:spAutoFit/>
          </a:bodyPr>
          <a:lstStyle/>
          <a:p>
            <a:pPr algn="ctr"/>
            <a:r>
              <a:rPr lang="en-US" sz="1600" dirty="0">
                <a:solidFill>
                  <a:schemeClr val="bg1">
                    <a:lumMod val="65000"/>
                  </a:schemeClr>
                </a:solidFill>
              </a:rPr>
              <a:t>Candidate Tyre</a:t>
            </a:r>
          </a:p>
          <a:p>
            <a:pPr algn="ctr"/>
            <a:r>
              <a:rPr lang="en-US" sz="1600" dirty="0" err="1">
                <a:solidFill>
                  <a:schemeClr val="bg1">
                    <a:lumMod val="65000"/>
                  </a:schemeClr>
                </a:solidFill>
              </a:rPr>
              <a:t>Vs</a:t>
            </a:r>
            <a:r>
              <a:rPr lang="en-US" sz="1600" dirty="0">
                <a:solidFill>
                  <a:schemeClr val="bg1">
                    <a:lumMod val="65000"/>
                  </a:schemeClr>
                </a:solidFill>
              </a:rPr>
              <a:t/>
            </a:r>
            <a:br>
              <a:rPr lang="en-US" sz="1600" dirty="0">
                <a:solidFill>
                  <a:schemeClr val="bg1">
                    <a:lumMod val="65000"/>
                  </a:schemeClr>
                </a:solidFill>
              </a:rPr>
            </a:br>
            <a:r>
              <a:rPr lang="en-US" sz="1600" dirty="0">
                <a:solidFill>
                  <a:schemeClr val="bg1">
                    <a:lumMod val="65000"/>
                  </a:schemeClr>
                </a:solidFill>
              </a:rPr>
              <a:t>SRTT</a:t>
            </a:r>
          </a:p>
        </p:txBody>
      </p:sp>
      <p:sp>
        <p:nvSpPr>
          <p:cNvPr id="8" name="Rectangle 7"/>
          <p:cNvSpPr/>
          <p:nvPr/>
        </p:nvSpPr>
        <p:spPr>
          <a:xfrm>
            <a:off x="1490624" y="76200"/>
            <a:ext cx="8299345" cy="400110"/>
          </a:xfrm>
          <a:prstGeom prst="rect">
            <a:avLst/>
          </a:prstGeom>
        </p:spPr>
        <p:txBody>
          <a:bodyPr wrap="square">
            <a:spAutoFit/>
          </a:bodyPr>
          <a:lstStyle/>
          <a:p>
            <a:r>
              <a:rPr lang="en-US" sz="2000" b="1" dirty="0"/>
              <a:t>WET GRIP TEST METHOD - CURRENT REGULATORY FRAMEWORK</a:t>
            </a:r>
          </a:p>
        </p:txBody>
      </p:sp>
      <p:sp>
        <p:nvSpPr>
          <p:cNvPr id="9" name="TextBox 8"/>
          <p:cNvSpPr txBox="1"/>
          <p:nvPr/>
        </p:nvSpPr>
        <p:spPr>
          <a:xfrm>
            <a:off x="2307329" y="5733475"/>
            <a:ext cx="300082" cy="369332"/>
          </a:xfrm>
          <a:prstGeom prst="rect">
            <a:avLst/>
          </a:prstGeom>
          <a:noFill/>
        </p:spPr>
        <p:txBody>
          <a:bodyPr wrap="none" rtlCol="0">
            <a:spAutoFit/>
          </a:bodyPr>
          <a:lstStyle/>
          <a:p>
            <a:r>
              <a:rPr lang="en-US" dirty="0">
                <a:solidFill>
                  <a:schemeClr val="bg1">
                    <a:lumMod val="65000"/>
                  </a:schemeClr>
                </a:solidFill>
              </a:rPr>
              <a:t>+</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10458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9245600" cy="3170099"/>
          </a:xfrm>
          <a:prstGeom prst="rect">
            <a:avLst/>
          </a:prstGeom>
        </p:spPr>
        <p:txBody>
          <a:bodyPr wrap="square">
            <a:spAutoFit/>
          </a:bodyPr>
          <a:lstStyle/>
          <a:p>
            <a:pPr marL="342900" indent="-342900">
              <a:buFont typeface="Arial" panose="020B0604020202020204" pitchFamily="34" charset="0"/>
              <a:buChar char="•"/>
            </a:pPr>
            <a:r>
              <a:rPr lang="en-US" sz="2000" b="1" dirty="0"/>
              <a:t>CURRENT REGULATORY FRAMEWORK</a:t>
            </a:r>
          </a:p>
          <a:p>
            <a:pPr marL="342900" indent="-342900">
              <a:buFont typeface="Arial" panose="020B0604020202020204" pitchFamily="34" charset="0"/>
              <a:buChar char="•"/>
            </a:pPr>
            <a:endParaRPr lang="en-US" sz="2000" b="1" dirty="0"/>
          </a:p>
          <a:p>
            <a:endParaRPr lang="en-US" sz="2000" b="1" dirty="0"/>
          </a:p>
          <a:p>
            <a:pPr marL="342900" indent="-342900">
              <a:buFont typeface="Arial" panose="020B0604020202020204" pitchFamily="34" charset="0"/>
              <a:buChar char="•"/>
            </a:pPr>
            <a:r>
              <a:rPr lang="en-US" sz="2000" b="1" dirty="0">
                <a:solidFill>
                  <a:schemeClr val="bg1">
                    <a:lumMod val="95000"/>
                  </a:schemeClr>
                </a:solidFill>
              </a:rPr>
              <a:t>CURRENT WET GRIP PROCEDURE - TECHNICAL PRINCIPLES</a:t>
            </a:r>
          </a:p>
          <a:p>
            <a:endParaRPr lang="en-US" sz="2000" b="1" dirty="0">
              <a:solidFill>
                <a:schemeClr val="bg1">
                  <a:lumMod val="95000"/>
                </a:schemeClr>
              </a:solidFill>
            </a:endParaRPr>
          </a:p>
          <a:p>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ISO ACTIVITIES - TECHNICAL DIRECTIONS</a:t>
            </a:r>
          </a:p>
          <a:p>
            <a:endParaRPr lang="en-US" sz="2000" b="1" dirty="0">
              <a:solidFill>
                <a:schemeClr val="bg1">
                  <a:lumMod val="95000"/>
                </a:schemeClr>
              </a:solidFill>
            </a:endParaRPr>
          </a:p>
          <a:p>
            <a:pPr marL="342900" indent="-342900">
              <a:buFont typeface="Arial" panose="020B0604020202020204" pitchFamily="34" charset="0"/>
              <a:buChar char="•"/>
            </a:pPr>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TIMELINE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Organigramme : Document 9"/>
          <p:cNvSpPr>
            <a:spLocks noChangeArrowheads="1"/>
          </p:cNvSpPr>
          <p:nvPr/>
        </p:nvSpPr>
        <p:spPr bwMode="auto">
          <a:xfrm rot="10800000">
            <a:off x="0" y="5714999"/>
            <a:ext cx="9906000" cy="1219197"/>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289063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14320" y="76200"/>
            <a:ext cx="8299345" cy="400110"/>
          </a:xfrm>
          <a:prstGeom prst="rect">
            <a:avLst/>
          </a:prstGeom>
        </p:spPr>
        <p:txBody>
          <a:bodyPr wrap="square">
            <a:spAutoFit/>
          </a:bodyPr>
          <a:lstStyle/>
          <a:p>
            <a:r>
              <a:rPr lang="en-US" sz="2000" b="1" dirty="0"/>
              <a:t>CURRENT REGULATORY FRAMEWORK</a:t>
            </a:r>
            <a:endParaRPr lang="en-US" sz="2000" b="1" dirty="0">
              <a:solidFill>
                <a:srgbClr val="FF0000"/>
              </a:solidFill>
            </a:endParaRPr>
          </a:p>
        </p:txBody>
      </p:sp>
      <p:sp>
        <p:nvSpPr>
          <p:cNvPr id="10" name="Slide Number Placeholder 9"/>
          <p:cNvSpPr>
            <a:spLocks noGrp="1"/>
          </p:cNvSpPr>
          <p:nvPr>
            <p:ph type="sldNum" sz="quarter" idx="12"/>
          </p:nvPr>
        </p:nvSpPr>
        <p:spPr>
          <a:xfrm>
            <a:off x="7264400" y="6354651"/>
            <a:ext cx="2311400" cy="365125"/>
          </a:xfrm>
        </p:spPr>
        <p:txBody>
          <a:bodyPr/>
          <a:lstStyle/>
          <a:p>
            <a:fld id="{B6F15528-21DE-4FAA-801E-634DDDAF4B2B}" type="slidenum">
              <a:rPr lang="en-US" sz="1100" smtClean="0"/>
              <a:pPr/>
              <a:t>4</a:t>
            </a:fld>
            <a:endParaRPr lang="en-US" sz="1100"/>
          </a:p>
        </p:txBody>
      </p:sp>
      <p:sp>
        <p:nvSpPr>
          <p:cNvPr id="23" name="AutoShape 3"/>
          <p:cNvSpPr>
            <a:spLocks noChangeArrowheads="1"/>
          </p:cNvSpPr>
          <p:nvPr/>
        </p:nvSpPr>
        <p:spPr bwMode="auto">
          <a:xfrm>
            <a:off x="3019424" y="762000"/>
            <a:ext cx="6696075" cy="1288683"/>
          </a:xfrm>
          <a:prstGeom prst="rightArrowCallout">
            <a:avLst>
              <a:gd name="adj1" fmla="val 100000"/>
              <a:gd name="adj2" fmla="val 50000"/>
              <a:gd name="adj3" fmla="val 17757"/>
              <a:gd name="adj4" fmla="val 82843"/>
            </a:avLst>
          </a:prstGeom>
          <a:gradFill rotWithShape="1">
            <a:gsLst>
              <a:gs pos="0">
                <a:srgbClr val="BEF197"/>
              </a:gs>
              <a:gs pos="100000">
                <a:srgbClr val="FFFFFF"/>
              </a:gs>
            </a:gsLst>
            <a:lin ang="2700000" scaled="1"/>
          </a:gradFill>
          <a:ln w="19050">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r>
              <a:rPr kumimoji="0" lang="en-US" sz="1600" b="1"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t>TYRE LABELLING</a:t>
            </a:r>
          </a:p>
          <a:p>
            <a:r>
              <a:rPr lang="en-US" sz="1600" b="1"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t>Europe EC 1222/2009 - </a:t>
            </a:r>
            <a:r>
              <a:rPr lang="en-GB" sz="1400" b="1" dirty="0">
                <a:solidFill>
                  <a:srgbClr val="009900"/>
                </a:solidFill>
                <a:effectLst>
                  <a:outerShdw blurRad="38100" dist="38100" dir="2700000" algn="tl">
                    <a:srgbClr val="000000">
                      <a:alpha val="43137"/>
                    </a:srgbClr>
                  </a:outerShdw>
                </a:effectLst>
              </a:rPr>
              <a:t>Test method in Annex V (</a:t>
            </a:r>
            <a:r>
              <a:rPr lang="en-GB" sz="1400" b="1" i="1" dirty="0">
                <a:solidFill>
                  <a:srgbClr val="009900"/>
                </a:solidFill>
                <a:effectLst>
                  <a:outerShdw blurRad="38100" dist="38100" dir="2700000" algn="tl">
                    <a:srgbClr val="000000">
                      <a:alpha val="43137"/>
                    </a:srgbClr>
                  </a:outerShdw>
                </a:effectLst>
              </a:rPr>
              <a:t>Reg. 228/2011</a:t>
            </a:r>
            <a:r>
              <a:rPr lang="en-GB" sz="1400" b="1" dirty="0">
                <a:solidFill>
                  <a:srgbClr val="009900"/>
                </a:solidFill>
                <a:effectLst>
                  <a:outerShdw blurRad="38100" dist="38100" dir="2700000" algn="tl">
                    <a:srgbClr val="000000">
                      <a:alpha val="43137"/>
                    </a:srgbClr>
                  </a:outerShdw>
                </a:effectLst>
              </a:rPr>
              <a:t>) </a:t>
            </a:r>
            <a:r>
              <a:rPr lang="en-GB" sz="1600" b="1" dirty="0">
                <a:solidFill>
                  <a:schemeClr val="accent6"/>
                </a:solidFill>
                <a:effectLst>
                  <a:outerShdw blurRad="38100" dist="38100" dir="2700000" algn="tl">
                    <a:srgbClr val="000000">
                      <a:alpha val="43137"/>
                    </a:srgbClr>
                  </a:outerShdw>
                </a:effectLst>
              </a:rPr>
              <a:t>*</a:t>
            </a:r>
            <a:r>
              <a:rPr lang="en-GB" sz="1600" b="1" dirty="0">
                <a:solidFill>
                  <a:srgbClr val="009900"/>
                </a:solidFill>
                <a:effectLst>
                  <a:outerShdw blurRad="38100" dist="38100" dir="2700000" algn="tl">
                    <a:srgbClr val="000000">
                      <a:alpha val="43137"/>
                    </a:srgbClr>
                  </a:outerShdw>
                </a:effectLst>
              </a:rPr>
              <a:t/>
            </a:r>
            <a:br>
              <a:rPr lang="en-GB" sz="1600" b="1" dirty="0">
                <a:solidFill>
                  <a:srgbClr val="009900"/>
                </a:solidFill>
                <a:effectLst>
                  <a:outerShdw blurRad="38100" dist="38100" dir="2700000" algn="tl">
                    <a:srgbClr val="000000">
                      <a:alpha val="43137"/>
                    </a:srgbClr>
                  </a:outerShdw>
                </a:effectLst>
              </a:rPr>
            </a:br>
            <a:r>
              <a:rPr kumimoji="0" lang="en-US" sz="1600"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t>… but also Brazil, </a:t>
            </a:r>
            <a:r>
              <a:rPr lang="en-US" sz="1600"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t>Korea, </a:t>
            </a:r>
            <a:r>
              <a:rPr kumimoji="0" lang="en-US" sz="1600"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t>Japan, …</a:t>
            </a:r>
            <a:br>
              <a:rPr kumimoji="0" lang="en-US" sz="1600" kern="0" dirty="0">
                <a:solidFill>
                  <a:srgbClr val="009900"/>
                </a:solidFill>
                <a:effectLst>
                  <a:outerShdw blurRad="38100" dist="38100" dir="2700000" algn="tl">
                    <a:srgbClr val="000000">
                      <a:alpha val="43137"/>
                    </a:srgbClr>
                  </a:outerShdw>
                </a:effectLst>
                <a:latin typeface="+mj-lt"/>
                <a:cs typeface="Calibri" panose="020F0502020204030204" pitchFamily="34" charset="0"/>
              </a:rPr>
            </a:br>
            <a:r>
              <a:rPr lang="en-GB" sz="1600" b="1" dirty="0">
                <a:solidFill>
                  <a:schemeClr val="accent6"/>
                </a:solidFill>
                <a:effectLst>
                  <a:outerShdw blurRad="38100" dist="38100" dir="2700000" algn="tl">
                    <a:srgbClr val="000000">
                      <a:alpha val="43137"/>
                    </a:srgbClr>
                  </a:outerShdw>
                </a:effectLst>
              </a:rPr>
              <a:t>*UNDER REVISION</a:t>
            </a:r>
            <a:br>
              <a:rPr lang="en-GB" sz="1600" b="1" dirty="0">
                <a:solidFill>
                  <a:schemeClr val="accent6"/>
                </a:solidFill>
                <a:effectLst>
                  <a:outerShdw blurRad="38100" dist="38100" dir="2700000" algn="tl">
                    <a:srgbClr val="000000">
                      <a:alpha val="43137"/>
                    </a:srgbClr>
                  </a:outerShdw>
                </a:effectLst>
              </a:rPr>
            </a:br>
            <a:r>
              <a:rPr lang="en-GB" sz="1600" b="1" dirty="0">
                <a:solidFill>
                  <a:schemeClr val="accent6"/>
                </a:solidFill>
                <a:effectLst>
                  <a:outerShdw blurRad="38100" dist="38100" dir="2700000" algn="tl">
                    <a:srgbClr val="000000">
                      <a:alpha val="43137"/>
                    </a:srgbClr>
                  </a:outerShdw>
                </a:effectLst>
              </a:rPr>
              <a:t>direct reference to UN </a:t>
            </a:r>
            <a:r>
              <a:rPr lang="en-GB" sz="1600" b="1">
                <a:solidFill>
                  <a:schemeClr val="accent6"/>
                </a:solidFill>
                <a:effectLst>
                  <a:outerShdw blurRad="38100" dist="38100" dir="2700000" algn="tl">
                    <a:srgbClr val="000000">
                      <a:alpha val="43137"/>
                    </a:srgbClr>
                  </a:outerShdw>
                </a:effectLst>
              </a:rPr>
              <a:t>R117 will be </a:t>
            </a:r>
            <a:r>
              <a:rPr lang="en-GB" sz="1600" b="1" dirty="0">
                <a:solidFill>
                  <a:schemeClr val="accent6"/>
                </a:solidFill>
                <a:effectLst>
                  <a:outerShdw blurRad="38100" dist="38100" dir="2700000" algn="tl">
                    <a:srgbClr val="000000">
                      <a:alpha val="43137"/>
                    </a:srgbClr>
                  </a:outerShdw>
                </a:effectLst>
              </a:rPr>
              <a:t>made for wet grip test method</a:t>
            </a:r>
            <a:endParaRPr lang="en-GB" altLang="en-US" sz="1600" u="sng" kern="0" dirty="0">
              <a:solidFill>
                <a:srgbClr val="009900"/>
              </a:solidFill>
              <a:latin typeface="+mj-lt"/>
              <a:cs typeface="Calibri" panose="020F0502020204030204" pitchFamily="34" charset="0"/>
            </a:endParaRPr>
          </a:p>
        </p:txBody>
      </p:sp>
      <p:sp>
        <p:nvSpPr>
          <p:cNvPr id="29" name="AutoShape 2"/>
          <p:cNvSpPr>
            <a:spLocks noChangeArrowheads="1"/>
          </p:cNvSpPr>
          <p:nvPr/>
        </p:nvSpPr>
        <p:spPr bwMode="auto">
          <a:xfrm>
            <a:off x="3119564" y="2438400"/>
            <a:ext cx="6315075" cy="584775"/>
          </a:xfrm>
          <a:prstGeom prst="rightArrowCallout">
            <a:avLst>
              <a:gd name="adj1" fmla="val 100000"/>
              <a:gd name="adj2" fmla="val 50000"/>
              <a:gd name="adj3" fmla="val 15935"/>
              <a:gd name="adj4" fmla="val 82994"/>
            </a:avLst>
          </a:prstGeom>
          <a:gradFill rotWithShape="1">
            <a:gsLst>
              <a:gs pos="0">
                <a:srgbClr val="BBE0E3"/>
              </a:gs>
              <a:gs pos="100000">
                <a:srgbClr val="FFFFFF"/>
              </a:gs>
            </a:gsLst>
            <a:lin ang="2700000" scaled="1"/>
          </a:gra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defRPr/>
            </a:pPr>
            <a:r>
              <a:rPr lang="en-US" sz="1600" b="1" kern="0" dirty="0">
                <a:solidFill>
                  <a:schemeClr val="accent1">
                    <a:lumMod val="75000"/>
                  </a:schemeClr>
                </a:solidFill>
                <a:effectLst>
                  <a:outerShdw blurRad="38100" dist="38100" dir="2700000" algn="tl">
                    <a:srgbClr val="000000">
                      <a:alpha val="43137"/>
                    </a:srgbClr>
                  </a:outerShdw>
                </a:effectLst>
                <a:latin typeface="+mj-lt"/>
                <a:cs typeface="Calibri" panose="020F0502020204030204" pitchFamily="34" charset="0"/>
              </a:rPr>
              <a:t> TYPE approval - </a:t>
            </a:r>
            <a:r>
              <a:rPr kumimoji="0" lang="en-US" sz="1600" b="1" kern="0" dirty="0">
                <a:solidFill>
                  <a:schemeClr val="accent1">
                    <a:lumMod val="75000"/>
                  </a:schemeClr>
                </a:solidFill>
                <a:effectLst>
                  <a:outerShdw blurRad="38100" dist="38100" dir="2700000" algn="tl">
                    <a:srgbClr val="000000">
                      <a:alpha val="43137"/>
                    </a:srgbClr>
                  </a:outerShdw>
                </a:effectLst>
                <a:latin typeface="+mj-lt"/>
                <a:cs typeface="Calibri" panose="020F0502020204030204" pitchFamily="34" charset="0"/>
              </a:rPr>
              <a:t>UN R117.02 – </a:t>
            </a:r>
            <a:r>
              <a:rPr lang="en-GB" sz="1600" b="1" dirty="0">
                <a:solidFill>
                  <a:schemeClr val="tx2"/>
                </a:solidFill>
                <a:effectLst>
                  <a:outerShdw blurRad="38100" dist="38100" dir="2700000" algn="tl">
                    <a:srgbClr val="000000">
                      <a:alpha val="43137"/>
                    </a:srgbClr>
                  </a:outerShdw>
                </a:effectLst>
              </a:rPr>
              <a:t>Test method in Annex 5(a)</a:t>
            </a:r>
            <a:r>
              <a:rPr lang="en-US" sz="1600" b="1" kern="0" dirty="0">
                <a:solidFill>
                  <a:schemeClr val="accent1">
                    <a:lumMod val="75000"/>
                  </a:schemeClr>
                </a:solidFill>
                <a:effectLst>
                  <a:outerShdw blurRad="38100" dist="38100" dir="2700000" algn="tl">
                    <a:srgbClr val="000000">
                      <a:alpha val="43137"/>
                    </a:srgbClr>
                  </a:outerShdw>
                </a:effectLst>
                <a:latin typeface="+mj-lt"/>
                <a:cs typeface="Calibri" panose="020F0502020204030204" pitchFamily="34" charset="0"/>
              </a:rPr>
              <a:t> </a:t>
            </a:r>
            <a:endParaRPr kumimoji="0" lang="en-US" sz="1600" b="1" kern="0" dirty="0">
              <a:solidFill>
                <a:schemeClr val="accent1">
                  <a:lumMod val="75000"/>
                </a:schemeClr>
              </a:solidFill>
              <a:effectLst>
                <a:outerShdw blurRad="38100" dist="38100" dir="2700000" algn="tl">
                  <a:srgbClr val="000000">
                    <a:alpha val="43137"/>
                  </a:srgbClr>
                </a:outerShdw>
              </a:effectLst>
              <a:latin typeface="+mj-lt"/>
              <a:cs typeface="Calibri" panose="020F0502020204030204" pitchFamily="34" charset="0"/>
            </a:endParaRPr>
          </a:p>
          <a:p>
            <a:pPr lvl="0">
              <a:defRPr/>
            </a:pPr>
            <a:r>
              <a:rPr kumimoji="0" lang="en-US" sz="1600" b="1" kern="0" dirty="0">
                <a:solidFill>
                  <a:schemeClr val="accent1">
                    <a:lumMod val="75000"/>
                  </a:schemeClr>
                </a:solidFill>
                <a:latin typeface="+mj-lt"/>
                <a:cs typeface="Calibri" panose="020F0502020204030204" pitchFamily="34" charset="0"/>
              </a:rPr>
              <a:t>(</a:t>
            </a:r>
            <a:r>
              <a:rPr lang="en-GB" altLang="en-US" sz="1600" b="1" u="sng" kern="0" dirty="0">
                <a:solidFill>
                  <a:schemeClr val="accent1">
                    <a:lumMod val="75000"/>
                  </a:schemeClr>
                </a:solidFill>
                <a:latin typeface="+mj-lt"/>
                <a:cs typeface="Calibri" panose="020F0502020204030204" pitchFamily="34" charset="0"/>
              </a:rPr>
              <a:t>minimum requirement on WET grip for homologation</a:t>
            </a:r>
            <a:r>
              <a:rPr lang="en-GB" altLang="en-US" sz="1600" b="1" kern="0" dirty="0">
                <a:solidFill>
                  <a:schemeClr val="tx2"/>
                </a:solidFill>
                <a:effectLst>
                  <a:outerShdw blurRad="38100" dist="38100" dir="2700000" algn="tl">
                    <a:srgbClr val="000000">
                      <a:alpha val="43137"/>
                    </a:srgbClr>
                  </a:outerShdw>
                </a:effectLst>
                <a:latin typeface="+mj-lt"/>
                <a:cs typeface="Calibri" panose="020F0502020204030204" pitchFamily="34" charset="0"/>
              </a:rPr>
              <a:t>)</a:t>
            </a:r>
          </a:p>
        </p:txBody>
      </p:sp>
      <p:grpSp>
        <p:nvGrpSpPr>
          <p:cNvPr id="30" name="Group 29"/>
          <p:cNvGrpSpPr/>
          <p:nvPr/>
        </p:nvGrpSpPr>
        <p:grpSpPr>
          <a:xfrm>
            <a:off x="152400" y="2050685"/>
            <a:ext cx="9234593" cy="4428041"/>
            <a:chOff x="128270" y="-1616545"/>
            <a:chExt cx="9537442" cy="4428041"/>
          </a:xfrm>
        </p:grpSpPr>
        <p:sp>
          <p:nvSpPr>
            <p:cNvPr id="31" name="TextBox 30"/>
            <p:cNvSpPr txBox="1"/>
            <p:nvPr/>
          </p:nvSpPr>
          <p:spPr>
            <a:xfrm>
              <a:off x="128270" y="-1616545"/>
              <a:ext cx="2165350" cy="1631216"/>
            </a:xfrm>
            <a:prstGeom prst="rect">
              <a:avLst/>
            </a:prstGeom>
            <a:solidFill>
              <a:schemeClr val="bg1">
                <a:lumMod val="85000"/>
              </a:schemeClr>
            </a:solidFill>
            <a:ln w="53975">
              <a:noFill/>
            </a:ln>
          </p:spPr>
          <p:txBody>
            <a:bodyPr wrap="square" rtlCol="0">
              <a:spAutoFit/>
            </a:bodyPr>
            <a:lstStyle/>
            <a:p>
              <a:pPr fontAlgn="b"/>
              <a:r>
                <a:rPr lang="en-US" sz="2000" b="1" dirty="0"/>
                <a:t>ISO 23671:2015</a:t>
              </a:r>
              <a:r>
                <a:rPr lang="en-US" sz="1600" b="1" dirty="0"/>
                <a:t/>
              </a:r>
              <a:br>
                <a:rPr lang="en-US" sz="1600" b="1" dirty="0"/>
              </a:br>
              <a:r>
                <a:rPr lang="en-US" sz="1600" b="1" dirty="0"/>
                <a:t>Passenger car </a:t>
              </a:r>
              <a:r>
                <a:rPr lang="en-US" sz="1600" b="1" dirty="0" err="1"/>
                <a:t>tyres</a:t>
              </a:r>
              <a:r>
                <a:rPr lang="en-US" sz="1600" b="1" dirty="0"/>
                <a:t> — Method for measuring relative wet grip performance</a:t>
              </a:r>
            </a:p>
            <a:p>
              <a:pPr fontAlgn="b"/>
              <a:r>
                <a:rPr lang="en-US" sz="1600" b="1" dirty="0">
                  <a:solidFill>
                    <a:schemeClr val="accent6"/>
                  </a:solidFill>
                  <a:effectLst>
                    <a:outerShdw blurRad="38100" dist="38100" dir="2700000" algn="tl">
                      <a:srgbClr val="000000">
                        <a:alpha val="43137"/>
                      </a:srgbClr>
                    </a:outerShdw>
                  </a:effectLst>
                </a:rPr>
                <a:t>UNDER REVISION</a:t>
              </a:r>
            </a:p>
          </p:txBody>
        </p:sp>
        <p:sp>
          <p:nvSpPr>
            <p:cNvPr id="32" name="Rectangle 31"/>
            <p:cNvSpPr/>
            <p:nvPr/>
          </p:nvSpPr>
          <p:spPr>
            <a:xfrm>
              <a:off x="420112" y="1057170"/>
              <a:ext cx="9245600" cy="1754326"/>
            </a:xfrm>
            <a:prstGeom prst="rect">
              <a:avLst/>
            </a:prstGeom>
          </p:spPr>
          <p:txBody>
            <a:bodyPr wrap="square">
              <a:spAutoFit/>
            </a:bodyPr>
            <a:lstStyle/>
            <a:p>
              <a:pPr marL="285750" indent="-285750">
                <a:buFont typeface="Arial" panose="020B0604020202020204" pitchFamily="34" charset="0"/>
                <a:buChar char="•"/>
              </a:pPr>
              <a:r>
                <a:rPr lang="en-US" b="1" dirty="0">
                  <a:effectLst>
                    <a:outerShdw blurRad="38100" dist="38100" dir="2700000" algn="tl">
                      <a:srgbClr val="000000">
                        <a:alpha val="43137"/>
                      </a:srgbClr>
                    </a:outerShdw>
                  </a:effectLst>
                </a:rPr>
                <a:t>ISO test method for PSR wet grip is currently a key reference for several regulations in Europe and worldwide</a:t>
              </a:r>
            </a:p>
            <a:p>
              <a:pPr marL="285750" indent="-285750">
                <a:buFont typeface="Arial" panose="020B0604020202020204" pitchFamily="34" charset="0"/>
                <a:buChar char="•"/>
              </a:pPr>
              <a:endParaRPr lang="en-US"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dirty="0">
                  <a:solidFill>
                    <a:schemeClr val="accent6"/>
                  </a:solidFill>
                  <a:effectLst>
                    <a:outerShdw blurRad="38100" dist="38100" dir="2700000" algn="tl">
                      <a:srgbClr val="000000">
                        <a:alpha val="43137"/>
                      </a:srgbClr>
                    </a:outerShdw>
                  </a:effectLst>
                </a:rPr>
                <a:t>This standard is under revision</a:t>
              </a:r>
              <a:r>
                <a:rPr lang="en-US" b="1" dirty="0">
                  <a:effectLst>
                    <a:outerShdw blurRad="38100" dist="38100" dir="2700000" algn="tl">
                      <a:srgbClr val="000000">
                        <a:alpha val="43137"/>
                      </a:srgbClr>
                    </a:outerShdw>
                  </a:effectLst>
                </a:rPr>
                <a:t>: the experience accumulated so far by the Industry and by the EU Member States Authorities indicated an opportunity for developing further improvements on the accuracy of the test method (see slide #10).</a:t>
              </a:r>
            </a:p>
          </p:txBody>
        </p:sp>
      </p:grpSp>
      <p:sp>
        <p:nvSpPr>
          <p:cNvPr id="43" name="Right Arrow 42"/>
          <p:cNvSpPr/>
          <p:nvPr/>
        </p:nvSpPr>
        <p:spPr>
          <a:xfrm rot="19589781">
            <a:off x="2297694" y="1479253"/>
            <a:ext cx="678718" cy="46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a:off x="2369282" y="2498949"/>
            <a:ext cx="678718" cy="46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rot="1997930">
            <a:off x="2369282" y="3466718"/>
            <a:ext cx="678718" cy="46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2"/>
          <p:cNvSpPr>
            <a:spLocks noChangeArrowheads="1"/>
          </p:cNvSpPr>
          <p:nvPr/>
        </p:nvSpPr>
        <p:spPr bwMode="auto">
          <a:xfrm>
            <a:off x="3048001" y="3575447"/>
            <a:ext cx="5857876" cy="615553"/>
          </a:xfrm>
          <a:prstGeom prst="rightArrowCallout">
            <a:avLst>
              <a:gd name="adj1" fmla="val 100000"/>
              <a:gd name="adj2" fmla="val 50000"/>
              <a:gd name="adj3" fmla="val 15935"/>
              <a:gd name="adj4" fmla="val 82843"/>
            </a:avLst>
          </a:prstGeom>
          <a:gradFill rotWithShape="1">
            <a:gsLst>
              <a:gs pos="0">
                <a:schemeClr val="bg1">
                  <a:lumMod val="85000"/>
                </a:schemeClr>
              </a:gs>
              <a:gs pos="100000">
                <a:srgbClr val="FFFFFF"/>
              </a:gs>
            </a:gsLst>
            <a:lin ang="2700000" scaled="1"/>
          </a:gradFill>
          <a:ln w="19050">
            <a:solidFill>
              <a:srgbClr val="333399"/>
            </a:solidFill>
            <a:miter lim="800000"/>
            <a:headEnd/>
            <a:tailEnd/>
          </a:ln>
          <a:effectLst/>
          <a:extLst/>
        </p:spPr>
        <p:txBody>
          <a:bodyPr wrap="square" anchor="ctr">
            <a:spAutoFit/>
          </a:bodyPr>
          <a:lstStyle/>
          <a:p>
            <a:pPr lvl="0">
              <a:spcBef>
                <a:spcPct val="50000"/>
              </a:spcBef>
              <a:defRPr/>
            </a:pPr>
            <a:r>
              <a:rPr lang="en-US" altLang="en-US" b="1" kern="0" dirty="0">
                <a:solidFill>
                  <a:srgbClr val="336699"/>
                </a:solidFill>
                <a:effectLst>
                  <a:outerShdw blurRad="38100" dist="38100" dir="2700000" algn="tl">
                    <a:srgbClr val="000000">
                      <a:alpha val="43137"/>
                    </a:srgbClr>
                  </a:outerShdw>
                </a:effectLst>
                <a:cs typeface="Calibri" panose="020F0502020204030204" pitchFamily="34" charset="0"/>
              </a:rPr>
              <a:t>GTR16</a:t>
            </a:r>
            <a:br>
              <a:rPr lang="en-US" altLang="en-US" b="1" kern="0" dirty="0">
                <a:solidFill>
                  <a:srgbClr val="336699"/>
                </a:solidFill>
                <a:effectLst>
                  <a:outerShdw blurRad="38100" dist="38100" dir="2700000" algn="tl">
                    <a:srgbClr val="000000">
                      <a:alpha val="43137"/>
                    </a:srgbClr>
                  </a:outerShdw>
                </a:effectLst>
                <a:cs typeface="Calibri" panose="020F0502020204030204" pitchFamily="34" charset="0"/>
              </a:rPr>
            </a:br>
            <a:r>
              <a:rPr lang="en-US" altLang="en-US" sz="1600" b="1" u="sng" kern="0" dirty="0">
                <a:solidFill>
                  <a:srgbClr val="336699"/>
                </a:solidFill>
                <a:effectLst>
                  <a:outerShdw blurRad="38100" dist="38100" dir="2700000" algn="tl">
                    <a:srgbClr val="000000">
                      <a:alpha val="43137"/>
                    </a:srgbClr>
                  </a:outerShdw>
                </a:effectLst>
                <a:cs typeface="Calibri" panose="020F0502020204030204" pitchFamily="34" charset="0"/>
              </a:rPr>
              <a:t>Global Technical regulation</a:t>
            </a:r>
            <a:endParaRPr lang="en-GB" altLang="en-US" sz="1600" u="sng" kern="0" dirty="0">
              <a:solidFill>
                <a:srgbClr val="336699"/>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55719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9245600" cy="3170099"/>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bg1">
                    <a:lumMod val="95000"/>
                  </a:schemeClr>
                </a:solidFill>
              </a:rPr>
              <a:t>CURRENT REGULATORY FRAMEWORK</a:t>
            </a:r>
          </a:p>
          <a:p>
            <a:pPr marL="342900" indent="-342900">
              <a:buFont typeface="Arial" panose="020B0604020202020204" pitchFamily="34" charset="0"/>
              <a:buChar char="•"/>
            </a:pPr>
            <a:endParaRPr lang="en-US" sz="2000" b="1" dirty="0"/>
          </a:p>
          <a:p>
            <a:endParaRPr lang="en-US" sz="2000" b="1" dirty="0"/>
          </a:p>
          <a:p>
            <a:pPr marL="342900" indent="-342900">
              <a:buFont typeface="Arial" panose="020B0604020202020204" pitchFamily="34" charset="0"/>
              <a:buChar char="•"/>
            </a:pPr>
            <a:r>
              <a:rPr lang="en-US" sz="2000" b="1" dirty="0"/>
              <a:t>CURRENT WET GRIP PROCEDURE - TECHNICAL PRINCIPLES</a:t>
            </a:r>
          </a:p>
          <a:p>
            <a:endParaRPr lang="en-US" sz="2000" b="1" dirty="0"/>
          </a:p>
          <a:p>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ISO ACTIVITIES - TECHNICAL DIRECTIONS</a:t>
            </a:r>
          </a:p>
          <a:p>
            <a:endParaRPr lang="en-US" sz="2000" b="1" dirty="0">
              <a:solidFill>
                <a:schemeClr val="bg1">
                  <a:lumMod val="95000"/>
                </a:schemeClr>
              </a:solidFill>
            </a:endParaRPr>
          </a:p>
          <a:p>
            <a:pPr marL="342900" indent="-342900">
              <a:buFont typeface="Arial" panose="020B0604020202020204" pitchFamily="34" charset="0"/>
              <a:buChar char="•"/>
            </a:pPr>
            <a:endParaRPr lang="en-US" sz="2000" b="1" dirty="0">
              <a:solidFill>
                <a:schemeClr val="bg1">
                  <a:lumMod val="95000"/>
                </a:schemeClr>
              </a:solidFill>
            </a:endParaRPr>
          </a:p>
          <a:p>
            <a:pPr marL="342900" indent="-342900">
              <a:buFont typeface="Arial" panose="020B0604020202020204" pitchFamily="34" charset="0"/>
              <a:buChar char="•"/>
            </a:pPr>
            <a:r>
              <a:rPr lang="en-US" sz="2000" b="1" dirty="0">
                <a:solidFill>
                  <a:schemeClr val="bg1">
                    <a:lumMod val="95000"/>
                  </a:schemeClr>
                </a:solidFill>
              </a:rPr>
              <a:t>TIMELINE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Organigramme : Document 9"/>
          <p:cNvSpPr>
            <a:spLocks noChangeArrowheads="1"/>
          </p:cNvSpPr>
          <p:nvPr/>
        </p:nvSpPr>
        <p:spPr bwMode="auto">
          <a:xfrm rot="10800000">
            <a:off x="0" y="5714999"/>
            <a:ext cx="9906000" cy="1219197"/>
          </a:xfrm>
          <a:prstGeom prst="flowChartDocument">
            <a:avLst/>
          </a:prstGeom>
          <a:solidFill>
            <a:srgbClr val="003F72"/>
          </a:solidFill>
          <a:ln w="25400" algn="ctr">
            <a:noFill/>
            <a:miter lim="800000"/>
            <a:headEnd/>
            <a:tailEnd/>
          </a:ln>
        </p:spPr>
        <p:txBody>
          <a:bodyPr rot="10800000" anchor="ctr"/>
          <a:lstStyle/>
          <a:p>
            <a:pPr algn="ctr" fontAlgn="auto">
              <a:spcBef>
                <a:spcPts val="0"/>
              </a:spcBef>
              <a:spcAft>
                <a:spcPts val="0"/>
              </a:spcAft>
              <a:defRPr/>
            </a:pPr>
            <a:endParaRPr lang="fr-BE">
              <a:solidFill>
                <a:schemeClr val="lt1"/>
              </a:solidFill>
              <a:latin typeface="+mn-lt"/>
              <a:cs typeface="+mn-cs"/>
            </a:endParaRPr>
          </a:p>
        </p:txBody>
      </p:sp>
    </p:spTree>
    <p:extLst>
      <p:ext uri="{BB962C8B-B14F-4D97-AF65-F5344CB8AC3E}">
        <p14:creationId xmlns:p14="http://schemas.microsoft.com/office/powerpoint/2010/main" val="289063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609601"/>
            <a:ext cx="9245600" cy="1200329"/>
          </a:xfrm>
          <a:prstGeom prst="rect">
            <a:avLst/>
          </a:prstGeom>
        </p:spPr>
        <p:txBody>
          <a:bodyPr wrap="square">
            <a:spAutoFit/>
          </a:bodyPr>
          <a:lstStyle/>
          <a:p>
            <a:pPr>
              <a:lnSpc>
                <a:spcPct val="150000"/>
              </a:lnSpc>
            </a:pPr>
            <a:r>
              <a:rPr lang="en-US" sz="1600" dirty="0"/>
              <a:t>For the calculation of the wet grip index of a candidate tyre, the wet grip performance of the </a:t>
            </a:r>
            <a:r>
              <a:rPr lang="en-US" sz="1600" b="1" dirty="0">
                <a:solidFill>
                  <a:srgbClr val="0000FF"/>
                </a:solidFill>
              </a:rPr>
              <a:t>candidate tyre is compared to the </a:t>
            </a:r>
            <a:r>
              <a:rPr lang="en-US" sz="1600" b="1" u="sng" dirty="0">
                <a:solidFill>
                  <a:srgbClr val="0000FF"/>
                </a:solidFill>
                <a:effectLst>
                  <a:outerShdw blurRad="38100" dist="38100" dir="2700000" algn="tl">
                    <a:srgbClr val="000000">
                      <a:alpha val="43137"/>
                    </a:srgbClr>
                  </a:outerShdw>
                </a:effectLst>
              </a:rPr>
              <a:t>reference </a:t>
            </a:r>
            <a:r>
              <a:rPr lang="en-US" sz="1600" b="1" u="sng" dirty="0" err="1">
                <a:solidFill>
                  <a:srgbClr val="0000FF"/>
                </a:solidFill>
                <a:effectLst>
                  <a:outerShdw blurRad="38100" dist="38100" dir="2700000" algn="tl">
                    <a:srgbClr val="000000">
                      <a:alpha val="43137"/>
                    </a:srgbClr>
                  </a:outerShdw>
                </a:effectLst>
              </a:rPr>
              <a:t>tyre</a:t>
            </a:r>
            <a:r>
              <a:rPr lang="en-US" sz="1600" b="1" u="sng" dirty="0">
                <a:solidFill>
                  <a:srgbClr val="0000FF"/>
                </a:solidFill>
                <a:effectLst>
                  <a:outerShdw blurRad="38100" dist="38100" dir="2700000" algn="tl">
                    <a:srgbClr val="000000">
                      <a:alpha val="43137"/>
                    </a:srgbClr>
                  </a:outerShdw>
                </a:effectLst>
              </a:rPr>
              <a:t> ASTM SRTT 16’’ </a:t>
            </a:r>
            <a:r>
              <a:rPr lang="en-US" sz="1600" dirty="0"/>
              <a:t>(</a:t>
            </a:r>
            <a:r>
              <a:rPr lang="en-US" sz="1600" b="1" dirty="0"/>
              <a:t>S</a:t>
            </a:r>
            <a:r>
              <a:rPr lang="en-US" sz="1600" dirty="0"/>
              <a:t>tandard </a:t>
            </a:r>
            <a:r>
              <a:rPr lang="en-US" sz="1600" b="1" dirty="0"/>
              <a:t>R</a:t>
            </a:r>
            <a:r>
              <a:rPr lang="en-US" sz="1600" dirty="0"/>
              <a:t>eference </a:t>
            </a:r>
            <a:r>
              <a:rPr lang="en-US" sz="1600" b="1" dirty="0"/>
              <a:t>T</a:t>
            </a:r>
            <a:r>
              <a:rPr lang="en-US" sz="1600" dirty="0"/>
              <a:t>yre </a:t>
            </a:r>
            <a:r>
              <a:rPr lang="en-US" sz="1600" b="1" dirty="0"/>
              <a:t>T</a:t>
            </a:r>
            <a:r>
              <a:rPr lang="en-US" sz="1600" dirty="0"/>
              <a:t>est). </a:t>
            </a:r>
          </a:p>
          <a:p>
            <a:pPr>
              <a:lnSpc>
                <a:spcPct val="150000"/>
              </a:lnSpc>
            </a:pPr>
            <a:r>
              <a:rPr lang="en-US" sz="1600" dirty="0">
                <a:sym typeface="Wingdings" panose="05000000000000000000" pitchFamily="2" charset="2"/>
              </a:rPr>
              <a:t> </a:t>
            </a:r>
            <a:r>
              <a:rPr lang="en-US" sz="1600" dirty="0"/>
              <a:t>Thus it is a </a:t>
            </a:r>
            <a:r>
              <a:rPr lang="en-US" sz="1600" b="1" dirty="0">
                <a:solidFill>
                  <a:srgbClr val="0000FF"/>
                </a:solidFill>
              </a:rPr>
              <a:t>COMPARISON TEST</a:t>
            </a:r>
            <a:r>
              <a:rPr lang="en-US" sz="1600" dirty="0"/>
              <a:t>.</a:t>
            </a:r>
          </a:p>
        </p:txBody>
      </p:sp>
      <p:sp>
        <p:nvSpPr>
          <p:cNvPr id="4" name="Rectangle 3"/>
          <p:cNvSpPr/>
          <p:nvPr/>
        </p:nvSpPr>
        <p:spPr>
          <a:xfrm>
            <a:off x="1371600" y="66675"/>
            <a:ext cx="5791200" cy="400110"/>
          </a:xfrm>
          <a:prstGeom prst="rect">
            <a:avLst/>
          </a:prstGeom>
        </p:spPr>
        <p:txBody>
          <a:bodyPr wrap="square">
            <a:spAutoFit/>
          </a:bodyPr>
          <a:lstStyle/>
          <a:p>
            <a:pPr algn="ctr"/>
            <a:r>
              <a:rPr lang="en-US" sz="2000" b="1" dirty="0"/>
              <a:t>CURRENT WET GRIP TEST - TECHNICAL PRINCIPLES</a:t>
            </a:r>
          </a:p>
        </p:txBody>
      </p:sp>
      <p:sp>
        <p:nvSpPr>
          <p:cNvPr id="6" name="Rectangle 5"/>
          <p:cNvSpPr/>
          <p:nvPr/>
        </p:nvSpPr>
        <p:spPr>
          <a:xfrm>
            <a:off x="5002297" y="2481530"/>
            <a:ext cx="4540250" cy="754053"/>
          </a:xfrm>
          <a:prstGeom prst="rect">
            <a:avLst/>
          </a:prstGeom>
        </p:spPr>
        <p:txBody>
          <a:bodyPr wrap="square">
            <a:spAutoFit/>
          </a:bodyPr>
          <a:lstStyle/>
          <a:p>
            <a:pPr algn="ctr">
              <a:lnSpc>
                <a:spcPct val="150000"/>
              </a:lnSpc>
            </a:pPr>
            <a:r>
              <a:rPr lang="en-US" b="1" dirty="0">
                <a:solidFill>
                  <a:srgbClr val="0000FF"/>
                </a:solidFill>
              </a:rPr>
              <a:t>VEHICLE</a:t>
            </a:r>
            <a:endParaRPr lang="en-US" dirty="0">
              <a:solidFill>
                <a:srgbClr val="0000FF"/>
              </a:solidFill>
            </a:endParaRPr>
          </a:p>
          <a:p>
            <a:pPr algn="ctr"/>
            <a:r>
              <a:rPr lang="en-US" sz="1600" dirty="0"/>
              <a:t>using an instrumented passenger car</a:t>
            </a:r>
          </a:p>
        </p:txBody>
      </p:sp>
      <p:sp>
        <p:nvSpPr>
          <p:cNvPr id="7" name="Rectangle 6"/>
          <p:cNvSpPr/>
          <p:nvPr/>
        </p:nvSpPr>
        <p:spPr>
          <a:xfrm>
            <a:off x="217947" y="2481530"/>
            <a:ext cx="4618706" cy="877163"/>
          </a:xfrm>
          <a:prstGeom prst="rect">
            <a:avLst/>
          </a:prstGeom>
        </p:spPr>
        <p:txBody>
          <a:bodyPr wrap="square">
            <a:spAutoFit/>
          </a:bodyPr>
          <a:lstStyle/>
          <a:p>
            <a:pPr algn="ctr">
              <a:lnSpc>
                <a:spcPct val="150000"/>
              </a:lnSpc>
            </a:pPr>
            <a:r>
              <a:rPr lang="en-US" b="1" dirty="0">
                <a:solidFill>
                  <a:srgbClr val="0000FF"/>
                </a:solidFill>
              </a:rPr>
              <a:t>TRAILER</a:t>
            </a:r>
            <a:r>
              <a:rPr lang="en-US" dirty="0">
                <a:solidFill>
                  <a:srgbClr val="0000FF"/>
                </a:solidFill>
              </a:rPr>
              <a:t> </a:t>
            </a:r>
            <a:r>
              <a:rPr lang="en-US" sz="1600" dirty="0"/>
              <a:t/>
            </a:r>
            <a:br>
              <a:rPr lang="en-US" sz="1600" dirty="0"/>
            </a:br>
            <a:r>
              <a:rPr lang="en-US" sz="1600" dirty="0"/>
              <a:t>using a trailer towed by a vehicle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922" y="3581400"/>
            <a:ext cx="3002756" cy="1647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01" r="5375"/>
          <a:stretch/>
        </p:blipFill>
        <p:spPr bwMode="auto">
          <a:xfrm>
            <a:off x="5747749" y="3598489"/>
            <a:ext cx="3253340" cy="1630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4720" y="2019865"/>
            <a:ext cx="9621280" cy="461665"/>
          </a:xfrm>
          <a:prstGeom prst="rect">
            <a:avLst/>
          </a:prstGeom>
        </p:spPr>
        <p:txBody>
          <a:bodyPr wrap="square">
            <a:spAutoFit/>
          </a:bodyPr>
          <a:lstStyle/>
          <a:p>
            <a:pPr>
              <a:lnSpc>
                <a:spcPct val="150000"/>
              </a:lnSpc>
            </a:pPr>
            <a:r>
              <a:rPr lang="en-US" sz="1600" dirty="0"/>
              <a:t>The wet grip index can be measured with one of the 2 following methodologies (today considered as equivalent): </a:t>
            </a:r>
          </a:p>
        </p:txBody>
      </p:sp>
      <p:sp>
        <p:nvSpPr>
          <p:cNvPr id="3" name="TextBox 2"/>
          <p:cNvSpPr txBox="1"/>
          <p:nvPr/>
        </p:nvSpPr>
        <p:spPr>
          <a:xfrm>
            <a:off x="228600" y="5410199"/>
            <a:ext cx="4641850" cy="1246495"/>
          </a:xfrm>
          <a:prstGeom prst="rect">
            <a:avLst/>
          </a:prstGeom>
          <a:noFill/>
        </p:spPr>
        <p:txBody>
          <a:bodyPr wrap="square" rtlCol="0">
            <a:spAutoFit/>
          </a:bodyPr>
          <a:lstStyle/>
          <a:p>
            <a:pPr algn="ctr"/>
            <a:r>
              <a:rPr lang="en-GB" sz="1600" b="1" dirty="0"/>
              <a:t>1 tyre </a:t>
            </a:r>
            <a:r>
              <a:rPr lang="en-GB" sz="1600" dirty="0"/>
              <a:t>mounted on a specific tool</a:t>
            </a:r>
            <a:br>
              <a:rPr lang="en-GB" sz="1600" dirty="0"/>
            </a:br>
            <a:endParaRPr lang="en-GB" sz="1100" dirty="0"/>
          </a:p>
          <a:p>
            <a:pPr algn="ctr"/>
            <a:r>
              <a:rPr lang="en-US" sz="1600" b="1" dirty="0"/>
              <a:t>OUTPUT</a:t>
            </a:r>
            <a:r>
              <a:rPr lang="en-US" sz="1600" dirty="0"/>
              <a:t/>
            </a:r>
            <a:br>
              <a:rPr lang="en-US" sz="1600" dirty="0"/>
            </a:br>
            <a:r>
              <a:rPr lang="en-US" sz="1600" b="1" dirty="0">
                <a:solidFill>
                  <a:srgbClr val="0066FF"/>
                </a:solidFill>
              </a:rPr>
              <a:t>peak braking force coefficient (μ peak) </a:t>
            </a:r>
          </a:p>
          <a:p>
            <a:pPr algn="ctr"/>
            <a:r>
              <a:rPr lang="en-US" sz="1600" dirty="0"/>
              <a:t>highest value of the ratio  braking force / vertical load</a:t>
            </a:r>
            <a:endParaRPr lang="en-GB" sz="1600" dirty="0"/>
          </a:p>
        </p:txBody>
      </p:sp>
      <p:sp>
        <p:nvSpPr>
          <p:cNvPr id="11" name="TextBox 10"/>
          <p:cNvSpPr txBox="1"/>
          <p:nvPr/>
        </p:nvSpPr>
        <p:spPr>
          <a:xfrm>
            <a:off x="5264150" y="5410199"/>
            <a:ext cx="4641850" cy="1246495"/>
          </a:xfrm>
          <a:prstGeom prst="rect">
            <a:avLst/>
          </a:prstGeom>
          <a:noFill/>
        </p:spPr>
        <p:txBody>
          <a:bodyPr wrap="square" rtlCol="0">
            <a:spAutoFit/>
          </a:bodyPr>
          <a:lstStyle/>
          <a:p>
            <a:pPr algn="ctr"/>
            <a:r>
              <a:rPr lang="en-GB" sz="1600" b="1" dirty="0"/>
              <a:t>1 set of 4 tyres </a:t>
            </a:r>
            <a:r>
              <a:rPr lang="en-GB" sz="1600" dirty="0"/>
              <a:t>mounted on a commercialized vehicle</a:t>
            </a:r>
            <a:br>
              <a:rPr lang="en-GB" sz="1600" dirty="0"/>
            </a:br>
            <a:endParaRPr lang="en-GB" sz="1100" dirty="0"/>
          </a:p>
          <a:p>
            <a:pPr algn="ctr"/>
            <a:r>
              <a:rPr lang="en-US" sz="1600" b="1" dirty="0"/>
              <a:t>OUTPUT</a:t>
            </a:r>
            <a:r>
              <a:rPr lang="en-US" sz="1600" dirty="0"/>
              <a:t/>
            </a:r>
            <a:br>
              <a:rPr lang="en-US" sz="1600" dirty="0"/>
            </a:br>
            <a:r>
              <a:rPr lang="en-US" sz="1600" b="1" dirty="0">
                <a:solidFill>
                  <a:srgbClr val="0066FF"/>
                </a:solidFill>
              </a:rPr>
              <a:t>Average Deceleration (AD)</a:t>
            </a:r>
          </a:p>
          <a:p>
            <a:pPr algn="ctr"/>
            <a:r>
              <a:rPr lang="en-US" sz="1600" dirty="0"/>
              <a:t>measured during braking</a:t>
            </a:r>
          </a:p>
        </p:txBody>
      </p:sp>
    </p:spTree>
    <p:extLst>
      <p:ext uri="{BB962C8B-B14F-4D97-AF65-F5344CB8AC3E}">
        <p14:creationId xmlns:p14="http://schemas.microsoft.com/office/powerpoint/2010/main" val="18272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42200" y="6340475"/>
            <a:ext cx="2311400" cy="365125"/>
          </a:xfrm>
        </p:spPr>
        <p:txBody>
          <a:bodyPr/>
          <a:lstStyle/>
          <a:p>
            <a:fld id="{B6F15528-21DE-4FAA-801E-634DDDAF4B2B}" type="slidenum">
              <a:rPr lang="en-US" smtClean="0"/>
              <a:pPr/>
              <a:t>7</a:t>
            </a:fld>
            <a:endParaRPr lang="en-US"/>
          </a:p>
        </p:txBody>
      </p:sp>
      <p:sp>
        <p:nvSpPr>
          <p:cNvPr id="4" name="TextBox 3"/>
          <p:cNvSpPr txBox="1"/>
          <p:nvPr/>
        </p:nvSpPr>
        <p:spPr>
          <a:xfrm>
            <a:off x="5965039" y="680702"/>
            <a:ext cx="3331361" cy="1138773"/>
          </a:xfrm>
          <a:prstGeom prst="rect">
            <a:avLst/>
          </a:prstGeom>
          <a:noFill/>
        </p:spPr>
        <p:txBody>
          <a:bodyPr wrap="none" rtlCol="0">
            <a:spAutoFit/>
          </a:bodyPr>
          <a:lstStyle/>
          <a:p>
            <a:pPr algn="ctr"/>
            <a:r>
              <a:rPr lang="en-GB" sz="2800" b="1" dirty="0">
                <a:solidFill>
                  <a:srgbClr val="0000FF"/>
                </a:solidFill>
              </a:rPr>
              <a:t>SRTT 14’’</a:t>
            </a:r>
          </a:p>
          <a:p>
            <a:pPr algn="ctr"/>
            <a:endParaRPr lang="en-GB" sz="2000" b="1" dirty="0">
              <a:solidFill>
                <a:srgbClr val="0000FF"/>
              </a:solidFill>
            </a:endParaRPr>
          </a:p>
          <a:p>
            <a:pPr algn="ctr"/>
            <a:r>
              <a:rPr lang="en-GB" sz="2000" b="1" dirty="0">
                <a:solidFill>
                  <a:srgbClr val="0000FF"/>
                </a:solidFill>
              </a:rPr>
              <a:t>ASTM E1136	P195/75R14</a:t>
            </a:r>
          </a:p>
        </p:txBody>
      </p:sp>
      <p:sp>
        <p:nvSpPr>
          <p:cNvPr id="6" name="TextBox 5"/>
          <p:cNvSpPr txBox="1"/>
          <p:nvPr/>
        </p:nvSpPr>
        <p:spPr>
          <a:xfrm>
            <a:off x="426743" y="708451"/>
            <a:ext cx="3275256" cy="1138773"/>
          </a:xfrm>
          <a:prstGeom prst="rect">
            <a:avLst/>
          </a:prstGeom>
          <a:noFill/>
        </p:spPr>
        <p:txBody>
          <a:bodyPr wrap="none" rtlCol="0">
            <a:spAutoFit/>
          </a:bodyPr>
          <a:lstStyle>
            <a:defPPr>
              <a:defRPr lang="en-US"/>
            </a:defPPr>
            <a:lvl1pPr algn="ctr">
              <a:defRPr sz="2000" b="1">
                <a:solidFill>
                  <a:srgbClr val="0000FF"/>
                </a:solidFill>
              </a:defRPr>
            </a:lvl1pPr>
          </a:lstStyle>
          <a:p>
            <a:r>
              <a:rPr lang="en-GB" sz="2800" dirty="0"/>
              <a:t>SRTT 16’’</a:t>
            </a:r>
          </a:p>
          <a:p>
            <a:endParaRPr lang="en-GB" dirty="0"/>
          </a:p>
          <a:p>
            <a:r>
              <a:rPr lang="en-GB" dirty="0"/>
              <a:t>ASTM F2493	P225/60R16</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974" y="2057400"/>
            <a:ext cx="1717489"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29" y="2209800"/>
            <a:ext cx="191488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00200" y="66675"/>
            <a:ext cx="6400800" cy="707886"/>
          </a:xfrm>
          <a:prstGeom prst="rect">
            <a:avLst/>
          </a:prstGeom>
        </p:spPr>
        <p:txBody>
          <a:bodyPr wrap="square">
            <a:spAutoFit/>
          </a:bodyPr>
          <a:lstStyle/>
          <a:p>
            <a:pPr algn="ctr"/>
            <a:r>
              <a:rPr lang="en-US" sz="2000" b="1" dirty="0"/>
              <a:t>CURRENT WET GRIP TEST - APPLICABLE REFERENCE TYRES (ASTM)</a:t>
            </a:r>
          </a:p>
        </p:txBody>
      </p:sp>
      <p:sp>
        <p:nvSpPr>
          <p:cNvPr id="7" name="TextBox 6"/>
          <p:cNvSpPr txBox="1"/>
          <p:nvPr/>
        </p:nvSpPr>
        <p:spPr>
          <a:xfrm>
            <a:off x="5715000" y="5719465"/>
            <a:ext cx="3962400" cy="923330"/>
          </a:xfrm>
          <a:prstGeom prst="rect">
            <a:avLst/>
          </a:prstGeom>
          <a:noFill/>
        </p:spPr>
        <p:txBody>
          <a:bodyPr wrap="square" rtlCol="0">
            <a:spAutoFit/>
          </a:bodyPr>
          <a:lstStyle/>
          <a:p>
            <a:pPr algn="ctr"/>
            <a:r>
              <a:rPr lang="en-GB" i="1" dirty="0"/>
              <a:t>It </a:t>
            </a:r>
            <a:r>
              <a:rPr lang="en-GB" b="1" i="1" dirty="0"/>
              <a:t>can be </a:t>
            </a:r>
            <a:r>
              <a:rPr lang="en-GB" i="1" dirty="0"/>
              <a:t>used to verify / certify </a:t>
            </a:r>
          </a:p>
          <a:p>
            <a:pPr algn="ctr"/>
            <a:r>
              <a:rPr lang="en-GB" b="1" i="1" dirty="0">
                <a:solidFill>
                  <a:srgbClr val="0000FF"/>
                </a:solidFill>
              </a:rPr>
              <a:t>track friction properties </a:t>
            </a:r>
          </a:p>
          <a:p>
            <a:pPr algn="ctr"/>
            <a:r>
              <a:rPr lang="en-GB" i="1" dirty="0"/>
              <a:t>(one of the 2 possible methods)</a:t>
            </a:r>
          </a:p>
        </p:txBody>
      </p:sp>
      <p:sp>
        <p:nvSpPr>
          <p:cNvPr id="11" name="TextBox 10"/>
          <p:cNvSpPr txBox="1"/>
          <p:nvPr/>
        </p:nvSpPr>
        <p:spPr>
          <a:xfrm>
            <a:off x="381000" y="5719465"/>
            <a:ext cx="3962400" cy="923330"/>
          </a:xfrm>
          <a:prstGeom prst="rect">
            <a:avLst/>
          </a:prstGeom>
          <a:noFill/>
        </p:spPr>
        <p:txBody>
          <a:bodyPr wrap="square" rtlCol="0">
            <a:spAutoFit/>
          </a:bodyPr>
          <a:lstStyle/>
          <a:p>
            <a:pPr algn="ctr"/>
            <a:r>
              <a:rPr lang="en-GB" i="1" dirty="0"/>
              <a:t>Must be used as </a:t>
            </a:r>
            <a:r>
              <a:rPr lang="en-GB" b="1" i="1" dirty="0">
                <a:solidFill>
                  <a:srgbClr val="0000FF"/>
                </a:solidFill>
              </a:rPr>
              <a:t>reference tyre</a:t>
            </a:r>
            <a:r>
              <a:rPr lang="en-GB" i="1" dirty="0"/>
              <a:t> to determine the relative wet grip performance of the candidate tyre</a:t>
            </a:r>
          </a:p>
        </p:txBody>
      </p:sp>
      <p:sp>
        <p:nvSpPr>
          <p:cNvPr id="8" name="TextBox 7"/>
          <p:cNvSpPr txBox="1"/>
          <p:nvPr/>
        </p:nvSpPr>
        <p:spPr>
          <a:xfrm rot="18372834">
            <a:off x="5407690" y="2812255"/>
            <a:ext cx="2230219" cy="707886"/>
          </a:xfrm>
          <a:prstGeom prst="rect">
            <a:avLst/>
          </a:prstGeom>
          <a:noFill/>
        </p:spPr>
        <p:txBody>
          <a:bodyPr wrap="square" rtlCol="0">
            <a:spAutoFit/>
          </a:bodyPr>
          <a:lstStyle/>
          <a:p>
            <a:r>
              <a:rPr lang="en-GB" sz="2000" b="1" dirty="0">
                <a:solidFill>
                  <a:srgbClr val="FF0000"/>
                </a:solidFill>
              </a:rPr>
              <a:t>Will be discontinued</a:t>
            </a:r>
          </a:p>
        </p:txBody>
      </p:sp>
    </p:spTree>
    <p:extLst>
      <p:ext uri="{BB962C8B-B14F-4D97-AF65-F5344CB8AC3E}">
        <p14:creationId xmlns:p14="http://schemas.microsoft.com/office/powerpoint/2010/main" val="216266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685" y="533400"/>
            <a:ext cx="9245600" cy="1200329"/>
          </a:xfrm>
          <a:prstGeom prst="rect">
            <a:avLst/>
          </a:prstGeom>
        </p:spPr>
        <p:txBody>
          <a:bodyPr wrap="square">
            <a:spAutoFit/>
          </a:bodyPr>
          <a:lstStyle/>
          <a:p>
            <a:r>
              <a:rPr lang="en-US" b="1" dirty="0">
                <a:solidFill>
                  <a:srgbClr val="0000FF"/>
                </a:solidFill>
              </a:rPr>
              <a:t>Mathematical corrections are applied to align the results </a:t>
            </a:r>
            <a:r>
              <a:rPr lang="en-US" dirty="0"/>
              <a:t>when the tests are performed in different conditions: i.e. different test locations (tracks) or different weather conditions (temperatures).</a:t>
            </a:r>
          </a:p>
          <a:p>
            <a:endParaRPr lang="en-US" dirty="0"/>
          </a:p>
        </p:txBody>
      </p:sp>
      <mc:AlternateContent xmlns:mc="http://schemas.openxmlformats.org/markup-compatibility/2006" xmlns:a14="http://schemas.microsoft.com/office/drawing/2010/main">
        <mc:Choice Requires="a14">
          <p:sp>
            <p:nvSpPr>
              <p:cNvPr id="3" name="Rectangle 2"/>
              <p:cNvSpPr/>
              <p:nvPr/>
            </p:nvSpPr>
            <p:spPr>
              <a:xfrm>
                <a:off x="-609600" y="2140056"/>
                <a:ext cx="9243150" cy="660385"/>
              </a:xfrm>
              <a:prstGeom prst="rect">
                <a:avLst/>
              </a:prstGeom>
            </p:spPr>
            <p:txBody>
              <a:bodyPr wrap="square" lIns="77925" tIns="38963" rIns="77925" bIns="38963">
                <a:spAutoFit/>
              </a:bodyPr>
              <a:lstStyle/>
              <a:p>
                <a:pPr lvl="2"/>
                <a14:m>
                  <m:oMathPara xmlns:m="http://schemas.openxmlformats.org/officeDocument/2006/math">
                    <m:oMathParaPr>
                      <m:jc m:val="left"/>
                    </m:oMathParaPr>
                    <m:oMath xmlns:m="http://schemas.openxmlformats.org/officeDocument/2006/math">
                      <m:r>
                        <a:rPr lang="en-US" sz="2000" i="1" dirty="0">
                          <a:solidFill>
                            <a:prstClr val="black"/>
                          </a:solidFill>
                          <a:latin typeface="Cambria Math"/>
                        </a:rPr>
                        <m:t>𝐺</m:t>
                      </m:r>
                      <m:d>
                        <m:dPr>
                          <m:ctrlPr>
                            <a:rPr lang="en-US" sz="2000" i="1" dirty="0">
                              <a:solidFill>
                                <a:prstClr val="black"/>
                              </a:solidFill>
                              <a:latin typeface="Cambria Math"/>
                            </a:rPr>
                          </m:ctrlPr>
                        </m:dPr>
                        <m:e>
                          <m:r>
                            <a:rPr lang="en-US" sz="2000" i="1" dirty="0">
                              <a:solidFill>
                                <a:prstClr val="black"/>
                              </a:solidFill>
                              <a:latin typeface="Cambria Math"/>
                            </a:rPr>
                            <m:t>𝑇</m:t>
                          </m:r>
                        </m:e>
                      </m:d>
                      <m:r>
                        <a:rPr lang="en-US" sz="2000" i="1" dirty="0">
                          <a:solidFill>
                            <a:prstClr val="black"/>
                          </a:solidFill>
                          <a:latin typeface="Cambria Math"/>
                        </a:rPr>
                        <m:t>= </m:t>
                      </m:r>
                      <m:f>
                        <m:fPr>
                          <m:ctrlPr>
                            <a:rPr lang="en-US" sz="2000" i="1" dirty="0" smtClean="0">
                              <a:solidFill>
                                <a:srgbClr val="7030A0"/>
                              </a:solidFill>
                              <a:latin typeface="Cambria Math"/>
                            </a:rPr>
                          </m:ctrlPr>
                        </m:fPr>
                        <m:num>
                          <m:sSub>
                            <m:sSubPr>
                              <m:ctrlPr>
                                <a:rPr lang="en-US" sz="2000" i="1" dirty="0">
                                  <a:solidFill>
                                    <a:srgbClr val="7030A0"/>
                                  </a:solidFill>
                                  <a:latin typeface="Cambria Math"/>
                                  <a:sym typeface="Symbol"/>
                                </a:rPr>
                              </m:ctrlPr>
                            </m:sSubPr>
                            <m:e>
                              <m:r>
                                <a:rPr lang="en-US" sz="2000" i="1" dirty="0">
                                  <a:solidFill>
                                    <a:srgbClr val="7030A0"/>
                                  </a:solidFill>
                                  <a:latin typeface="Cambria Math"/>
                                  <a:sym typeface="Symbol"/>
                                </a:rPr>
                                <m:t></m:t>
                              </m:r>
                            </m:e>
                            <m:sub>
                              <m:r>
                                <a:rPr lang="en-US" sz="2000" i="1" dirty="0">
                                  <a:solidFill>
                                    <a:srgbClr val="7030A0"/>
                                  </a:solidFill>
                                  <a:latin typeface="Cambria Math"/>
                                  <a:sym typeface="Symbol"/>
                                </a:rPr>
                                <m:t>𝑐𝑎𝑛𝑑𝑖𝑑𝑎𝑡𝑒</m:t>
                              </m:r>
                              <m:r>
                                <a:rPr lang="en-US" sz="2000" i="1" dirty="0">
                                  <a:solidFill>
                                    <a:srgbClr val="7030A0"/>
                                  </a:solidFill>
                                  <a:latin typeface="Cambria Math"/>
                                  <a:sym typeface="Symbol"/>
                                </a:rPr>
                                <m:t> </m:t>
                              </m:r>
                              <m:r>
                                <a:rPr lang="en-US" sz="2000" i="1" dirty="0">
                                  <a:solidFill>
                                    <a:srgbClr val="7030A0"/>
                                  </a:solidFill>
                                  <a:latin typeface="Cambria Math"/>
                                  <a:sym typeface="Symbol"/>
                                </a:rPr>
                                <m:t>𝑡𝑦𝑟𝑒</m:t>
                              </m:r>
                            </m:sub>
                          </m:sSub>
                        </m:num>
                        <m:den>
                          <m:sSub>
                            <m:sSubPr>
                              <m:ctrlPr>
                                <a:rPr lang="en-US" sz="2000" i="1" dirty="0">
                                  <a:solidFill>
                                    <a:srgbClr val="7030A0"/>
                                  </a:solidFill>
                                  <a:latin typeface="Cambria Math"/>
                                  <a:sym typeface="Symbol"/>
                                </a:rPr>
                              </m:ctrlPr>
                            </m:sSubPr>
                            <m:e>
                              <m:r>
                                <a:rPr lang="en-US" sz="2000" i="1" dirty="0">
                                  <a:solidFill>
                                    <a:srgbClr val="7030A0"/>
                                  </a:solidFill>
                                  <a:latin typeface="Cambria Math"/>
                                  <a:sym typeface="Symbol"/>
                                </a:rPr>
                                <m:t></m:t>
                              </m:r>
                            </m:e>
                            <m:sub>
                              <m:r>
                                <a:rPr lang="en-US" sz="2000" i="1" dirty="0">
                                  <a:solidFill>
                                    <a:srgbClr val="7030A0"/>
                                  </a:solidFill>
                                  <a:latin typeface="Cambria Math"/>
                                  <a:sym typeface="Symbol"/>
                                </a:rPr>
                                <m:t>𝑆𝑅𝑇𝑇</m:t>
                              </m:r>
                              <m:r>
                                <a:rPr lang="en-US" sz="2000" i="1" dirty="0">
                                  <a:solidFill>
                                    <a:srgbClr val="7030A0"/>
                                  </a:solidFill>
                                  <a:latin typeface="Cambria Math"/>
                                  <a:sym typeface="Symbol"/>
                                </a:rPr>
                                <m:t>16</m:t>
                              </m:r>
                            </m:sub>
                          </m:sSub>
                        </m:den>
                      </m:f>
                      <m:r>
                        <a:rPr lang="en-US" sz="2000" i="1" dirty="0">
                          <a:solidFill>
                            <a:srgbClr val="7030A0"/>
                          </a:solidFill>
                          <a:latin typeface="Cambria Math"/>
                        </a:rPr>
                        <m:t>1,25 </m:t>
                      </m:r>
                      <m:r>
                        <a:rPr lang="en-US" sz="2000" i="1" dirty="0">
                          <a:solidFill>
                            <a:prstClr val="black"/>
                          </a:solidFill>
                          <a:latin typeface="Cambria Math"/>
                        </a:rPr>
                        <m:t>+</m:t>
                      </m:r>
                      <m:r>
                        <a:rPr lang="en-US" sz="2000" i="1" dirty="0">
                          <a:solidFill>
                            <a:srgbClr val="FF0000"/>
                          </a:solidFill>
                          <a:latin typeface="Cambria Math"/>
                        </a:rPr>
                        <m:t>𝐴</m:t>
                      </m:r>
                      <m:r>
                        <a:rPr lang="en-US" sz="2000" i="1" dirty="0">
                          <a:solidFill>
                            <a:srgbClr val="FF0000"/>
                          </a:solidFill>
                          <a:latin typeface="Cambria Math"/>
                        </a:rPr>
                        <m:t>·</m:t>
                      </m:r>
                      <m:d>
                        <m:dPr>
                          <m:ctrlPr>
                            <a:rPr lang="en-US" sz="2000" i="1" dirty="0">
                              <a:solidFill>
                                <a:srgbClr val="FF0000"/>
                              </a:solidFill>
                              <a:latin typeface="Cambria Math"/>
                            </a:rPr>
                          </m:ctrlPr>
                        </m:dPr>
                        <m:e>
                          <m:r>
                            <a:rPr lang="en-US" sz="2000" i="1" dirty="0">
                              <a:solidFill>
                                <a:srgbClr val="FF0000"/>
                              </a:solidFill>
                              <a:latin typeface="Cambria Math"/>
                            </a:rPr>
                            <m:t>𝑇𝑒𝑚𝑝</m:t>
                          </m:r>
                          <m:r>
                            <a:rPr lang="en-US" sz="2000" i="1" dirty="0">
                              <a:solidFill>
                                <a:srgbClr val="FF0000"/>
                              </a:solidFill>
                              <a:latin typeface="Cambria Math"/>
                            </a:rPr>
                            <m:t>−</m:t>
                          </m:r>
                          <m:sSub>
                            <m:sSubPr>
                              <m:ctrlPr>
                                <a:rPr lang="en-US" sz="2000" i="1" dirty="0">
                                  <a:solidFill>
                                    <a:srgbClr val="FF0000"/>
                                  </a:solidFill>
                                  <a:latin typeface="Cambria Math"/>
                                </a:rPr>
                              </m:ctrlPr>
                            </m:sSubPr>
                            <m:e>
                              <m:r>
                                <a:rPr lang="en-US" sz="2000" i="1" dirty="0">
                                  <a:solidFill>
                                    <a:srgbClr val="FF0000"/>
                                  </a:solidFill>
                                  <a:latin typeface="Cambria Math"/>
                                </a:rPr>
                                <m:t>𝑇</m:t>
                              </m:r>
                            </m:e>
                            <m:sub>
                              <m:r>
                                <a:rPr lang="en-US" sz="2000" i="1" dirty="0">
                                  <a:solidFill>
                                    <a:srgbClr val="FF0000"/>
                                  </a:solidFill>
                                  <a:latin typeface="Cambria Math"/>
                                </a:rPr>
                                <m:t>0</m:t>
                              </m:r>
                            </m:sub>
                          </m:sSub>
                        </m:e>
                      </m:d>
                      <m:r>
                        <a:rPr lang="en-US" sz="2000" i="1" dirty="0">
                          <a:solidFill>
                            <a:prstClr val="black"/>
                          </a:solidFill>
                          <a:latin typeface="Cambria Math"/>
                        </a:rPr>
                        <m:t>+</m:t>
                      </m:r>
                      <m:r>
                        <a:rPr lang="en-US" sz="2000" i="1" dirty="0">
                          <a:solidFill>
                            <a:srgbClr val="00B050"/>
                          </a:solidFill>
                          <a:latin typeface="Cambria Math"/>
                        </a:rPr>
                        <m:t>𝐵</m:t>
                      </m:r>
                      <m:r>
                        <a:rPr lang="en-US" sz="2000" i="1" dirty="0">
                          <a:solidFill>
                            <a:srgbClr val="00B050"/>
                          </a:solidFill>
                          <a:latin typeface="Cambria Math"/>
                        </a:rPr>
                        <m:t>·</m:t>
                      </m:r>
                      <m:d>
                        <m:dPr>
                          <m:ctrlPr>
                            <a:rPr lang="en-US" sz="2000" i="1" dirty="0">
                              <a:solidFill>
                                <a:srgbClr val="00B050"/>
                              </a:solidFill>
                              <a:latin typeface="Cambria Math"/>
                            </a:rPr>
                          </m:ctrlPr>
                        </m:dPr>
                        <m:e>
                          <m:sSub>
                            <m:sSubPr>
                              <m:ctrlPr>
                                <a:rPr lang="en-US" sz="2000" i="1" dirty="0">
                                  <a:solidFill>
                                    <a:srgbClr val="00B050"/>
                                  </a:solidFill>
                                  <a:latin typeface="Cambria Math"/>
                                </a:rPr>
                              </m:ctrlPr>
                            </m:sSubPr>
                            <m:e>
                              <m:r>
                                <a:rPr lang="en-US" sz="2000" i="1" dirty="0">
                                  <a:solidFill>
                                    <a:srgbClr val="00B050"/>
                                  </a:solidFill>
                                  <a:latin typeface="Cambria Math"/>
                                </a:rPr>
                                <m:t>µ</m:t>
                              </m:r>
                            </m:e>
                            <m:sub>
                              <m:r>
                                <a:rPr lang="en-US" sz="2000" i="1" dirty="0">
                                  <a:solidFill>
                                    <a:srgbClr val="00B050"/>
                                  </a:solidFill>
                                  <a:latin typeface="Cambria Math"/>
                                </a:rPr>
                                <m:t>𝑆𝑅𝑇𝑇</m:t>
                              </m:r>
                              <m:r>
                                <a:rPr lang="en-US" sz="2000" i="1" dirty="0">
                                  <a:solidFill>
                                    <a:srgbClr val="00B050"/>
                                  </a:solidFill>
                                  <a:latin typeface="Cambria Math"/>
                                </a:rPr>
                                <m:t>16</m:t>
                              </m:r>
                            </m:sub>
                          </m:sSub>
                          <m:r>
                            <a:rPr lang="en-US" sz="2000" i="1" dirty="0">
                              <a:solidFill>
                                <a:srgbClr val="00B050"/>
                              </a:solidFill>
                              <a:latin typeface="Cambria Math"/>
                            </a:rPr>
                            <m:t>−</m:t>
                          </m:r>
                          <m:sSub>
                            <m:sSubPr>
                              <m:ctrlPr>
                                <a:rPr lang="en-US" sz="2000" i="1" dirty="0">
                                  <a:solidFill>
                                    <a:srgbClr val="00B050"/>
                                  </a:solidFill>
                                  <a:latin typeface="Cambria Math"/>
                                </a:rPr>
                              </m:ctrlPr>
                            </m:sSubPr>
                            <m:e>
                              <m:r>
                                <a:rPr lang="en-US" sz="2000" i="1" dirty="0">
                                  <a:solidFill>
                                    <a:srgbClr val="00B050"/>
                                  </a:solidFill>
                                  <a:latin typeface="Cambria Math"/>
                                </a:rPr>
                                <m:t>µ</m:t>
                              </m:r>
                            </m:e>
                            <m:sub>
                              <m:r>
                                <a:rPr lang="en-US" sz="2000" i="1" dirty="0">
                                  <a:solidFill>
                                    <a:srgbClr val="00B050"/>
                                  </a:solidFill>
                                  <a:latin typeface="Cambria Math"/>
                                </a:rPr>
                                <m:t>0</m:t>
                              </m:r>
                            </m:sub>
                          </m:sSub>
                        </m:e>
                      </m:d>
                    </m:oMath>
                  </m:oMathPara>
                </a14:m>
                <a:endParaRPr lang="en-US" sz="1700" dirty="0">
                  <a:solidFill>
                    <a:prstClr val="black"/>
                  </a:solidFill>
                  <a:latin typeface="Calibri" panose="020F0502020204030204" pitchFamily="34" charset="0"/>
                  <a:cs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2140056"/>
                <a:ext cx="9243150" cy="660385"/>
              </a:xfrm>
              <a:prstGeom prst="rect">
                <a:avLst/>
              </a:prstGeom>
              <a:blipFill rotWithShape="1">
                <a:blip r:embed="rId2"/>
                <a:stretch>
                  <a:fillRect/>
                </a:stretch>
              </a:blipFill>
            </p:spPr>
            <p:txBody>
              <a:bodyPr/>
              <a:lstStyle/>
              <a:p>
                <a:r>
                  <a:rPr lang="en-GB">
                    <a:noFill/>
                  </a:rPr>
                  <a:t> </a:t>
                </a:r>
              </a:p>
            </p:txBody>
          </p:sp>
        </mc:Fallback>
      </mc:AlternateContent>
      <p:sp>
        <p:nvSpPr>
          <p:cNvPr id="4" name="Rectangle 3"/>
          <p:cNvSpPr/>
          <p:nvPr/>
        </p:nvSpPr>
        <p:spPr>
          <a:xfrm>
            <a:off x="275377" y="2975028"/>
            <a:ext cx="3556620" cy="1063572"/>
          </a:xfrm>
          <a:prstGeom prst="rect">
            <a:avLst/>
          </a:prstGeom>
        </p:spPr>
        <p:txBody>
          <a:bodyPr wrap="square" lIns="77925" tIns="38963" rIns="77925" bIns="38963">
            <a:spAutoFit/>
          </a:bodyPr>
          <a:lstStyle/>
          <a:p>
            <a:r>
              <a:rPr lang="en-US" sz="1600" dirty="0">
                <a:solidFill>
                  <a:srgbClr val="7030A0"/>
                </a:solidFill>
                <a:latin typeface="Calibri" panose="020F0502020204030204" pitchFamily="34" charset="0"/>
                <a:cs typeface="Calibri" panose="020F0502020204030204" pitchFamily="34" charset="0"/>
              </a:rPr>
              <a:t>This ratio is a </a:t>
            </a:r>
            <a:r>
              <a:rPr lang="en-US" sz="1600" b="1" dirty="0">
                <a:solidFill>
                  <a:srgbClr val="7030A0"/>
                </a:solidFill>
                <a:latin typeface="Calibri" panose="020F0502020204030204" pitchFamily="34" charset="0"/>
                <a:cs typeface="Calibri" panose="020F0502020204030204" pitchFamily="34" charset="0"/>
              </a:rPr>
              <a:t>raw index</a:t>
            </a:r>
            <a:r>
              <a:rPr lang="en-US" sz="1600" dirty="0">
                <a:solidFill>
                  <a:srgbClr val="7030A0"/>
                </a:solidFill>
                <a:latin typeface="Calibri" panose="020F0502020204030204" pitchFamily="34" charset="0"/>
                <a:cs typeface="Calibri" panose="020F0502020204030204" pitchFamily="34" charset="0"/>
              </a:rPr>
              <a:t> of the measured friction of the candidate tyre </a:t>
            </a:r>
            <a:r>
              <a:rPr lang="en-US" sz="1600" dirty="0" err="1">
                <a:solidFill>
                  <a:srgbClr val="7030A0"/>
                </a:solidFill>
                <a:latin typeface="Calibri" panose="020F0502020204030204" pitchFamily="34" charset="0"/>
                <a:cs typeface="Calibri" panose="020F0502020204030204" pitchFamily="34" charset="0"/>
              </a:rPr>
              <a:t>vs</a:t>
            </a:r>
            <a:r>
              <a:rPr lang="en-US" sz="1600" dirty="0">
                <a:solidFill>
                  <a:srgbClr val="7030A0"/>
                </a:solidFill>
                <a:latin typeface="Calibri" panose="020F0502020204030204" pitchFamily="34" charset="0"/>
                <a:cs typeface="Calibri" panose="020F0502020204030204" pitchFamily="34" charset="0"/>
              </a:rPr>
              <a:t> the SRTT16’’ at the tests conditions (Temp, µ</a:t>
            </a:r>
            <a:r>
              <a:rPr lang="en-US" sz="1600" baseline="-25000" dirty="0">
                <a:solidFill>
                  <a:srgbClr val="7030A0"/>
                </a:solidFill>
                <a:latin typeface="Calibri" panose="020F0502020204030204" pitchFamily="34" charset="0"/>
                <a:cs typeface="Calibri" panose="020F0502020204030204" pitchFamily="34" charset="0"/>
              </a:rPr>
              <a:t>SRTT16</a:t>
            </a:r>
            <a:r>
              <a:rPr lang="en-US" sz="1600" dirty="0">
                <a:solidFill>
                  <a:srgbClr val="7030A0"/>
                </a:solidFill>
                <a:latin typeface="Calibri" panose="020F0502020204030204" pitchFamily="34" charset="0"/>
                <a:cs typeface="Calibri" panose="020F0502020204030204" pitchFamily="34" charset="0"/>
              </a:rPr>
              <a:t>)</a:t>
            </a:r>
          </a:p>
        </p:txBody>
      </p:sp>
      <p:sp>
        <p:nvSpPr>
          <p:cNvPr id="5" name="Rectangle 4"/>
          <p:cNvSpPr/>
          <p:nvPr/>
        </p:nvSpPr>
        <p:spPr>
          <a:xfrm>
            <a:off x="3615912" y="3098139"/>
            <a:ext cx="3314743" cy="817351"/>
          </a:xfrm>
          <a:prstGeom prst="rect">
            <a:avLst/>
          </a:prstGeom>
        </p:spPr>
        <p:txBody>
          <a:bodyPr wrap="square" lIns="77925" tIns="38963" rIns="77925" bIns="38963">
            <a:spAutoFit/>
          </a:bodyPr>
          <a:lstStyle/>
          <a:p>
            <a:pPr algn="ctr"/>
            <a:r>
              <a:rPr lang="en-US" sz="1600" b="1" dirty="0">
                <a:solidFill>
                  <a:srgbClr val="FF0000"/>
                </a:solidFill>
                <a:latin typeface="Calibri" panose="020F0502020204030204" pitchFamily="34" charset="0"/>
                <a:cs typeface="Calibri" panose="020F0502020204030204" pitchFamily="34" charset="0"/>
              </a:rPr>
              <a:t>Linear correction in temperature</a:t>
            </a:r>
            <a:r>
              <a:rPr lang="en-US" sz="1600" dirty="0">
                <a:solidFill>
                  <a:srgbClr val="FF0000"/>
                </a:solidFill>
                <a:latin typeface="Calibri" panose="020F0502020204030204" pitchFamily="34" charset="0"/>
                <a:cs typeface="Calibri" panose="020F0502020204030204" pitchFamily="34" charset="0"/>
              </a:rPr>
              <a:t> to estimate the value of the index at the reference temperature T</a:t>
            </a:r>
            <a:r>
              <a:rPr lang="en-US" sz="1600" baseline="-25000" dirty="0">
                <a:solidFill>
                  <a:srgbClr val="FF0000"/>
                </a:solidFill>
                <a:latin typeface="Calibri" panose="020F0502020204030204" pitchFamily="34" charset="0"/>
                <a:cs typeface="Calibri" panose="020F0502020204030204" pitchFamily="34" charset="0"/>
              </a:rPr>
              <a:t>0</a:t>
            </a:r>
          </a:p>
        </p:txBody>
      </p:sp>
      <p:sp>
        <p:nvSpPr>
          <p:cNvPr id="6" name="Rectangle 5"/>
          <p:cNvSpPr/>
          <p:nvPr/>
        </p:nvSpPr>
        <p:spPr>
          <a:xfrm>
            <a:off x="6943968" y="2902056"/>
            <a:ext cx="2847732" cy="1063572"/>
          </a:xfrm>
          <a:prstGeom prst="rect">
            <a:avLst/>
          </a:prstGeom>
        </p:spPr>
        <p:txBody>
          <a:bodyPr wrap="square" lIns="77925" tIns="38963" rIns="77925" bIns="38963">
            <a:spAutoFit/>
          </a:bodyPr>
          <a:lstStyle/>
          <a:p>
            <a:pPr algn="ctr"/>
            <a:r>
              <a:rPr lang="en-US" sz="1600" b="1" dirty="0">
                <a:solidFill>
                  <a:srgbClr val="00B050"/>
                </a:solidFill>
                <a:latin typeface="Calibri" panose="020F0502020204030204" pitchFamily="34" charset="0"/>
                <a:cs typeface="Calibri" panose="020F0502020204030204" pitchFamily="34" charset="0"/>
              </a:rPr>
              <a:t>Linear correction in friction</a:t>
            </a:r>
            <a:r>
              <a:rPr lang="en-US" sz="1600" dirty="0">
                <a:solidFill>
                  <a:srgbClr val="00B050"/>
                </a:solidFill>
                <a:latin typeface="Calibri" panose="020F0502020204030204" pitchFamily="34" charset="0"/>
                <a:cs typeface="Calibri" panose="020F0502020204030204" pitchFamily="34" charset="0"/>
              </a:rPr>
              <a:t> to estimate the value of the index at the reference friction (track) µ</a:t>
            </a:r>
            <a:r>
              <a:rPr lang="en-US" sz="1600" baseline="-25000" dirty="0">
                <a:solidFill>
                  <a:srgbClr val="00B050"/>
                </a:solidFill>
                <a:latin typeface="Calibri" panose="020F0502020204030204" pitchFamily="34" charset="0"/>
                <a:cs typeface="Calibri" panose="020F0502020204030204" pitchFamily="34" charset="0"/>
              </a:rPr>
              <a:t>0</a:t>
            </a:r>
          </a:p>
        </p:txBody>
      </p:sp>
      <p:sp>
        <p:nvSpPr>
          <p:cNvPr id="9" name="Rectangle 8"/>
          <p:cNvSpPr/>
          <p:nvPr/>
        </p:nvSpPr>
        <p:spPr>
          <a:xfrm>
            <a:off x="76200" y="4813727"/>
            <a:ext cx="9829798" cy="1477328"/>
          </a:xfrm>
          <a:prstGeom prst="rect">
            <a:avLst/>
          </a:prstGeom>
        </p:spPr>
        <p:txBody>
          <a:bodyPr wrap="square">
            <a:spAutoFit/>
          </a:bodyPr>
          <a:lstStyle/>
          <a:p>
            <a:r>
              <a:rPr lang="en-US" b="1" dirty="0">
                <a:solidFill>
                  <a:srgbClr val="0000FF"/>
                </a:solidFill>
              </a:rPr>
              <a:t>The mathematical corrections (coefficient A and B) depend on category of use of the candidate tyre</a:t>
            </a:r>
            <a:r>
              <a:rPr lang="en-US" dirty="0"/>
              <a:t>:</a:t>
            </a:r>
            <a:br>
              <a:rPr lang="en-US" dirty="0"/>
            </a:br>
            <a:r>
              <a:rPr lang="en-US" b="1" dirty="0"/>
              <a:t>	</a:t>
            </a:r>
          </a:p>
          <a:p>
            <a:r>
              <a:rPr lang="en-US" b="1" dirty="0"/>
              <a:t>	- Normal Tyres</a:t>
            </a:r>
          </a:p>
          <a:p>
            <a:r>
              <a:rPr lang="en-US" dirty="0"/>
              <a:t/>
            </a:r>
            <a:br>
              <a:rPr lang="en-US" dirty="0"/>
            </a:br>
            <a:r>
              <a:rPr lang="en-US" dirty="0"/>
              <a:t>	</a:t>
            </a:r>
            <a:r>
              <a:rPr lang="en-US" b="1" dirty="0"/>
              <a:t>- Snow Tyres (all </a:t>
            </a:r>
            <a:r>
              <a:rPr lang="en-US" b="1" dirty="0" err="1"/>
              <a:t>tyres</a:t>
            </a:r>
            <a:r>
              <a:rPr lang="en-US" b="1" dirty="0"/>
              <a:t> marked M+S</a:t>
            </a:r>
            <a:r>
              <a:rPr lang="en-US" dirty="0"/>
              <a:t>, including the </a:t>
            </a:r>
            <a:r>
              <a:rPr lang="en-US" dirty="0" err="1"/>
              <a:t>tyres</a:t>
            </a:r>
            <a:r>
              <a:rPr lang="en-US" dirty="0"/>
              <a:t> marked also 3PMSF)</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724" y="6291055"/>
            <a:ext cx="727143" cy="38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274" y="6342012"/>
            <a:ext cx="1166019" cy="38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371600" y="66675"/>
            <a:ext cx="5791200" cy="400110"/>
          </a:xfrm>
          <a:prstGeom prst="rect">
            <a:avLst/>
          </a:prstGeom>
        </p:spPr>
        <p:txBody>
          <a:bodyPr wrap="square">
            <a:spAutoFit/>
          </a:bodyPr>
          <a:lstStyle/>
          <a:p>
            <a:pPr algn="ctr"/>
            <a:r>
              <a:rPr lang="en-US" sz="2000" b="1" dirty="0"/>
              <a:t>CURRENT WET GRIP TEST - TECHNICAL PRINCIPLES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9044" y="6172200"/>
            <a:ext cx="494697" cy="55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57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925" y="953869"/>
            <a:ext cx="9622875" cy="923330"/>
          </a:xfrm>
          <a:prstGeom prst="rect">
            <a:avLst/>
          </a:prstGeom>
        </p:spPr>
        <p:txBody>
          <a:bodyPr wrap="square">
            <a:spAutoFit/>
          </a:bodyPr>
          <a:lstStyle/>
          <a:p>
            <a:r>
              <a:rPr lang="en-US" dirty="0"/>
              <a:t>The current wet grip test method </a:t>
            </a:r>
            <a:r>
              <a:rPr lang="en-US" b="1" u="sng" dirty="0">
                <a:solidFill>
                  <a:srgbClr val="009900"/>
                </a:solidFill>
              </a:rPr>
              <a:t>allows the necessary flexibility </a:t>
            </a:r>
            <a:r>
              <a:rPr lang="en-US" dirty="0"/>
              <a:t>in terms of testing conditions: </a:t>
            </a:r>
            <a:r>
              <a:rPr lang="en-US" i="1" dirty="0"/>
              <a:t>possibility to test using different tools (vehicle/trailer), on different tracks (wide friction range for tracks), and in different periods of the year (wide temperature range).</a:t>
            </a:r>
          </a:p>
        </p:txBody>
      </p:sp>
      <p:sp>
        <p:nvSpPr>
          <p:cNvPr id="3" name="Rectangle 2"/>
          <p:cNvSpPr/>
          <p:nvPr/>
        </p:nvSpPr>
        <p:spPr>
          <a:xfrm>
            <a:off x="1828800" y="57090"/>
            <a:ext cx="5643404" cy="400110"/>
          </a:xfrm>
          <a:prstGeom prst="rect">
            <a:avLst/>
          </a:prstGeom>
        </p:spPr>
        <p:txBody>
          <a:bodyPr wrap="none">
            <a:spAutoFit/>
          </a:bodyPr>
          <a:lstStyle/>
          <a:p>
            <a:r>
              <a:rPr lang="en-US" sz="2000" b="1" dirty="0"/>
              <a:t>REPRODUCIBILITY OF THE CURRENT WET GRIP TEST</a:t>
            </a:r>
          </a:p>
        </p:txBody>
      </p:sp>
      <p:sp>
        <p:nvSpPr>
          <p:cNvPr id="6" name="Rectangle 5"/>
          <p:cNvSpPr/>
          <p:nvPr/>
        </p:nvSpPr>
        <p:spPr>
          <a:xfrm>
            <a:off x="206925" y="3276600"/>
            <a:ext cx="9501438" cy="1200329"/>
          </a:xfrm>
          <a:prstGeom prst="rect">
            <a:avLst/>
          </a:prstGeom>
        </p:spPr>
        <p:txBody>
          <a:bodyPr wrap="square">
            <a:spAutoFit/>
          </a:bodyPr>
          <a:lstStyle/>
          <a:p>
            <a:r>
              <a:rPr lang="en-US" dirty="0"/>
              <a:t>Anyhow the </a:t>
            </a:r>
            <a:r>
              <a:rPr lang="en-US" b="1" dirty="0">
                <a:solidFill>
                  <a:srgbClr val="C00000"/>
                </a:solidFill>
              </a:rPr>
              <a:t>reproducibility of the test is not in line with the initial evaluations</a:t>
            </a:r>
            <a:r>
              <a:rPr lang="en-US" dirty="0"/>
              <a:t>.</a:t>
            </a:r>
          </a:p>
          <a:p>
            <a:endParaRPr lang="en-US" b="1" dirty="0">
              <a:solidFill>
                <a:srgbClr val="0000FF"/>
              </a:solidFill>
            </a:endParaRPr>
          </a:p>
          <a:p>
            <a:r>
              <a:rPr lang="en-US" b="1" dirty="0">
                <a:solidFill>
                  <a:srgbClr val="C00000"/>
                </a:solidFill>
              </a:rPr>
              <a:t>In other words, when different set of testing conditions  (within the allowed ranges) are adopted to test the same tyre, the same grade might not be always granted.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angle 4"/>
          <p:cNvSpPr/>
          <p:nvPr/>
        </p:nvSpPr>
        <p:spPr>
          <a:xfrm>
            <a:off x="255731" y="2096869"/>
            <a:ext cx="9358169" cy="646331"/>
          </a:xfrm>
          <a:prstGeom prst="rect">
            <a:avLst/>
          </a:prstGeom>
        </p:spPr>
        <p:txBody>
          <a:bodyPr wrap="square">
            <a:spAutoFit/>
          </a:bodyPr>
          <a:lstStyle/>
          <a:p>
            <a:r>
              <a:rPr lang="en-US" dirty="0"/>
              <a:t>When the test was firstly developed, it appeared to grant both </a:t>
            </a:r>
            <a:r>
              <a:rPr lang="en-US" b="1" dirty="0">
                <a:solidFill>
                  <a:srgbClr val="009900"/>
                </a:solidFill>
              </a:rPr>
              <a:t>a </a:t>
            </a:r>
            <a:r>
              <a:rPr lang="en-US" b="1" u="sng" dirty="0">
                <a:solidFill>
                  <a:srgbClr val="009900"/>
                </a:solidFill>
              </a:rPr>
              <a:t>good repeatability </a:t>
            </a:r>
            <a:r>
              <a:rPr lang="en-US" dirty="0"/>
              <a:t>(same test conditions = same test results) and a good reproducibility (different test conditions = same grade). </a:t>
            </a:r>
          </a:p>
        </p:txBody>
      </p:sp>
    </p:spTree>
    <p:extLst>
      <p:ext uri="{BB962C8B-B14F-4D97-AF65-F5344CB8AC3E}">
        <p14:creationId xmlns:p14="http://schemas.microsoft.com/office/powerpoint/2010/main" val="35752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2518</Words>
  <Application>Microsoft Office PowerPoint</Application>
  <PresentationFormat>A4 Paper (210x297 mm)</PresentationFormat>
  <Paragraphs>491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 MAGGIO Antonello</dc:creator>
  <cp:lastModifiedBy>Konstantin Glukhenkiy</cp:lastModifiedBy>
  <cp:revision>234</cp:revision>
  <cp:lastPrinted>2017-01-23T05:54:05Z</cp:lastPrinted>
  <dcterms:created xsi:type="dcterms:W3CDTF">2006-08-16T00:00:00Z</dcterms:created>
  <dcterms:modified xsi:type="dcterms:W3CDTF">2018-09-12T07:22:29Z</dcterms:modified>
</cp:coreProperties>
</file>