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5"/>
  </p:sldMasterIdLst>
  <p:notesMasterIdLst>
    <p:notesMasterId r:id="rId10"/>
  </p:notesMasterIdLst>
  <p:sldIdLst>
    <p:sldId id="263" r:id="rId6"/>
    <p:sldId id="261" r:id="rId7"/>
    <p:sldId id="262" r:id="rId8"/>
    <p:sldId id="260" r:id="rId9"/>
  </p:sldIdLst>
  <p:sldSz cx="24384000" cy="13716000"/>
  <p:notesSz cx="7010400" cy="92964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2286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4572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6858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9144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11430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13716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16002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18288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0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  <p:extLst>
    <p:ext uri="{EFAFB233-063F-42B5-8137-9DF3F51BA10A}">
      <p15:sldGuideLst xmlns:p15="http://schemas.microsoft.com/office/powerpoint/2012/main">
        <p15:guide id="1" orient="horz" pos="4320">
          <p15:clr>
            <a:srgbClr val="A4A3A4"/>
          </p15:clr>
        </p15:guide>
        <p15:guide id="2" pos="76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rgbClr val="EDEADD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721"/>
  </p:normalViewPr>
  <p:slideViewPr>
    <p:cSldViewPr snapToGrid="0" snapToObjects="1">
      <p:cViewPr varScale="1">
        <p:scale>
          <a:sx n="34" d="100"/>
          <a:sy n="34" d="100"/>
        </p:scale>
        <p:origin x="834" y="96"/>
      </p:cViewPr>
      <p:guideLst>
        <p:guide orient="horz" pos="4320"/>
        <p:guide pos="76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1.xml"/><Relationship Id="rId15" Type="http://schemas.microsoft.com/office/2015/10/relationships/revisionInfo" Target="revisionInfo.xml"/><Relationship Id="rId10" Type="http://schemas.openxmlformats.org/officeDocument/2006/relationships/notesMaster" Target="notesMasters/notesMaster1.xml"/><Relationship Id="rId4" Type="http://schemas.openxmlformats.org/officeDocument/2006/relationships/customXml" Target="../customXml/item4.xml"/><Relationship Id="rId9" Type="http://schemas.openxmlformats.org/officeDocument/2006/relationships/slide" Target="slides/slide4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406400" y="696913"/>
            <a:ext cx="6197600" cy="3486150"/>
          </a:xfrm>
          <a:prstGeom prst="rect">
            <a:avLst/>
          </a:prstGeom>
        </p:spPr>
        <p:txBody>
          <a:bodyPr lIns="93177" tIns="46589" rIns="93177" bIns="46589"/>
          <a:lstStyle/>
          <a:p>
            <a:endParaRPr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34720" y="4415790"/>
            <a:ext cx="5140960" cy="4183380"/>
          </a:xfrm>
          <a:prstGeom prst="rect">
            <a:avLst/>
          </a:prstGeom>
        </p:spPr>
        <p:txBody>
          <a:bodyPr lIns="93177" tIns="46589" rIns="93177" bIns="46589"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80192274"/>
      </p:ext>
    </p:extLst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778000" y="2298700"/>
            <a:ext cx="20828000" cy="46482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778000" y="7073900"/>
            <a:ext cx="20828000" cy="15875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228600" algn="ctr">
              <a:spcBef>
                <a:spcPts val="0"/>
              </a:spcBef>
              <a:buSzTx/>
              <a:buNone/>
              <a:defRPr sz="5400"/>
            </a:lvl2pPr>
            <a:lvl3pPr marL="0" indent="457200" algn="ctr">
              <a:spcBef>
                <a:spcPts val="0"/>
              </a:spcBef>
              <a:buSzTx/>
              <a:buNone/>
              <a:defRPr sz="5400"/>
            </a:lvl3pPr>
            <a:lvl4pPr marL="0" indent="685800" algn="ctr">
              <a:spcBef>
                <a:spcPts val="0"/>
              </a:spcBef>
              <a:buSzTx/>
              <a:buNone/>
              <a:defRPr sz="5400"/>
            </a:lvl4pPr>
            <a:lvl5pPr marL="0" indent="914400" algn="ctr">
              <a:spcBef>
                <a:spcPts val="0"/>
              </a:spcBef>
              <a:buSzTx/>
              <a:buNone/>
              <a:defRPr sz="5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13"/>
          </p:nvPr>
        </p:nvSpPr>
        <p:spPr>
          <a:xfrm>
            <a:off x="0" y="0"/>
            <a:ext cx="24384000" cy="13716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>
            <a:spLocks noGrp="1"/>
          </p:cNvSpPr>
          <p:nvPr>
            <p:ph type="pic" idx="13"/>
          </p:nvPr>
        </p:nvSpPr>
        <p:spPr>
          <a:xfrm>
            <a:off x="3125968" y="673100"/>
            <a:ext cx="18135601" cy="8737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21" name="Title Text"/>
          <p:cNvSpPr txBox="1">
            <a:spLocks noGrp="1"/>
          </p:cNvSpPr>
          <p:nvPr>
            <p:ph type="title"/>
          </p:nvPr>
        </p:nvSpPr>
        <p:spPr>
          <a:xfrm>
            <a:off x="635000" y="9512300"/>
            <a:ext cx="23114000" cy="20066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635000" y="11442700"/>
            <a:ext cx="23114000" cy="15875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228600" algn="ctr">
              <a:spcBef>
                <a:spcPts val="0"/>
              </a:spcBef>
              <a:buSzTx/>
              <a:buNone/>
              <a:defRPr sz="5400"/>
            </a:lvl2pPr>
            <a:lvl3pPr marL="0" indent="457200" algn="ctr">
              <a:spcBef>
                <a:spcPts val="0"/>
              </a:spcBef>
              <a:buSzTx/>
              <a:buNone/>
              <a:defRPr sz="5400"/>
            </a:lvl3pPr>
            <a:lvl4pPr marL="0" indent="685800" algn="ctr">
              <a:spcBef>
                <a:spcPts val="0"/>
              </a:spcBef>
              <a:buSzTx/>
              <a:buNone/>
              <a:defRPr sz="5400"/>
            </a:lvl4pPr>
            <a:lvl5pPr marL="0" indent="914400" algn="ctr">
              <a:spcBef>
                <a:spcPts val="0"/>
              </a:spcBef>
              <a:buSzTx/>
              <a:buNone/>
              <a:defRPr sz="5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778000" y="4533900"/>
            <a:ext cx="20828000" cy="464820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sz="half" idx="13"/>
          </p:nvPr>
        </p:nvSpPr>
        <p:spPr>
          <a:xfrm>
            <a:off x="13165980" y="952500"/>
            <a:ext cx="9525001" cy="11468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1651000" y="952500"/>
            <a:ext cx="10223500" cy="5549900"/>
          </a:xfrm>
          <a:prstGeom prst="rect">
            <a:avLst/>
          </a:prstGeom>
        </p:spPr>
        <p:txBody>
          <a:bodyPr anchor="b"/>
          <a:lstStyle>
            <a:lvl1pPr>
              <a:defRPr sz="84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651000" y="6527800"/>
            <a:ext cx="10223500" cy="57277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228600" algn="ctr">
              <a:spcBef>
                <a:spcPts val="0"/>
              </a:spcBef>
              <a:buSzTx/>
              <a:buNone/>
              <a:defRPr sz="5400"/>
            </a:lvl2pPr>
            <a:lvl3pPr marL="0" indent="457200" algn="ctr">
              <a:spcBef>
                <a:spcPts val="0"/>
              </a:spcBef>
              <a:buSzTx/>
              <a:buNone/>
              <a:defRPr sz="5400"/>
            </a:lvl3pPr>
            <a:lvl4pPr marL="0" indent="685800" algn="ctr">
              <a:spcBef>
                <a:spcPts val="0"/>
              </a:spcBef>
              <a:buSzTx/>
              <a:buNone/>
              <a:defRPr sz="5400"/>
            </a:lvl4pPr>
            <a:lvl5pPr marL="0" indent="914400" algn="ctr">
              <a:spcBef>
                <a:spcPts val="0"/>
              </a:spcBef>
              <a:buSzTx/>
              <a:buNone/>
              <a:defRPr sz="5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sz="half" idx="13"/>
          </p:nvPr>
        </p:nvSpPr>
        <p:spPr>
          <a:xfrm>
            <a:off x="13169900" y="3149600"/>
            <a:ext cx="9525000" cy="92964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1689100" y="3149600"/>
            <a:ext cx="10223500" cy="9296400"/>
          </a:xfrm>
          <a:prstGeom prst="rect">
            <a:avLst/>
          </a:prstGeom>
        </p:spPr>
        <p:txBody>
          <a:bodyPr/>
          <a:lstStyle>
            <a:lvl1pPr marL="558800" indent="-558800">
              <a:spcBef>
                <a:spcPts val="4500"/>
              </a:spcBef>
              <a:defRPr sz="3800"/>
            </a:lvl1pPr>
            <a:lvl2pPr marL="1117600" indent="-558800">
              <a:spcBef>
                <a:spcPts val="4500"/>
              </a:spcBef>
              <a:defRPr sz="3800"/>
            </a:lvl2pPr>
            <a:lvl3pPr marL="1676400" indent="-558800">
              <a:spcBef>
                <a:spcPts val="4500"/>
              </a:spcBef>
              <a:defRPr sz="3800"/>
            </a:lvl3pPr>
            <a:lvl4pPr marL="2235200" indent="-558800">
              <a:spcBef>
                <a:spcPts val="4500"/>
              </a:spcBef>
              <a:defRPr sz="3800"/>
            </a:lvl4pPr>
            <a:lvl5pPr marL="2794000" indent="-558800">
              <a:spcBef>
                <a:spcPts val="4500"/>
              </a:spcBef>
              <a:defRPr sz="3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1689100" y="1778000"/>
            <a:ext cx="21005800" cy="10160000"/>
          </a:xfrm>
          <a:prstGeom prst="rect">
            <a:avLst/>
          </a:prstGeom>
        </p:spPr>
        <p:txBody>
          <a:bodyPr/>
          <a:lstStyle>
            <a:lvl1pPr>
              <a:defRPr sz="4800"/>
            </a:lvl1pPr>
            <a:lvl2pPr>
              <a:defRPr sz="4800"/>
            </a:lvl2pPr>
            <a:lvl3pPr>
              <a:defRPr sz="4800"/>
            </a:lvl3pPr>
            <a:lvl4pPr>
              <a:defRPr sz="4800"/>
            </a:lvl4pPr>
            <a:lvl5pPr>
              <a:defRPr sz="4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13"/>
          </p:nvPr>
        </p:nvSpPr>
        <p:spPr>
          <a:xfrm>
            <a:off x="15760700" y="7048500"/>
            <a:ext cx="7404100" cy="5549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4" name="Image"/>
          <p:cNvSpPr>
            <a:spLocks noGrp="1"/>
          </p:cNvSpPr>
          <p:nvPr>
            <p:ph type="pic" sz="quarter" idx="14"/>
          </p:nvPr>
        </p:nvSpPr>
        <p:spPr>
          <a:xfrm>
            <a:off x="15760700" y="1130300"/>
            <a:ext cx="7404100" cy="5549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5" name="Image"/>
          <p:cNvSpPr>
            <a:spLocks noGrp="1"/>
          </p:cNvSpPr>
          <p:nvPr>
            <p:ph type="pic" idx="15"/>
          </p:nvPr>
        </p:nvSpPr>
        <p:spPr>
          <a:xfrm>
            <a:off x="1206500" y="1130300"/>
            <a:ext cx="14173200" cy="11468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13"/>
          </p:nvPr>
        </p:nvSpPr>
        <p:spPr>
          <a:xfrm>
            <a:off x="2387600" y="8953500"/>
            <a:ext cx="19621500" cy="584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200" i="1"/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14"/>
          </p:nvPr>
        </p:nvSpPr>
        <p:spPr>
          <a:xfrm>
            <a:off x="2387600" y="6076950"/>
            <a:ext cx="19621500" cy="825500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4800"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1689100" y="355600"/>
            <a:ext cx="21005800" cy="2286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1689100" y="3149600"/>
            <a:ext cx="21005800" cy="929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1959031" y="13081000"/>
            <a:ext cx="453238" cy="381102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2400" b="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ransition spd="med"/>
  <p:txStyles>
    <p:title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2286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4572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6858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9144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11430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13716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16002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18288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12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635000" marR="0" indent="-635000" algn="l" defTabSz="82550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sz="5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1270000" marR="0" indent="-635000" algn="l" defTabSz="82550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sz="5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1905000" marR="0" indent="-635000" algn="l" defTabSz="82550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sz="5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2540000" marR="0" indent="-635000" algn="l" defTabSz="82550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sz="5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3175000" marR="0" indent="-635000" algn="l" defTabSz="82550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sz="5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3810000" marR="0" indent="-635000" algn="l" defTabSz="82550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sz="5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4445000" marR="0" indent="-635000" algn="l" defTabSz="82550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sz="5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5080000" marR="0" indent="-635000" algn="l" defTabSz="82550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sz="5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5715000" marR="0" indent="-635000" algn="l" defTabSz="82550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sz="5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24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78000" y="1043641"/>
            <a:ext cx="21763318" cy="4648200"/>
          </a:xfrm>
        </p:spPr>
        <p:txBody>
          <a:bodyPr>
            <a:normAutofit/>
          </a:bodyPr>
          <a:lstStyle/>
          <a:p>
            <a:r>
              <a:rPr lang="en-US" sz="8000" dirty="0">
                <a:solidFill>
                  <a:schemeClr val="accent1">
                    <a:lumMod val="75000"/>
                  </a:schemeClr>
                </a:solidFill>
              </a:rPr>
              <a:t>NHTSA Research Overview:</a:t>
            </a:r>
            <a:br>
              <a:rPr lang="en-US" sz="8000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en-US" sz="8000" dirty="0">
                <a:solidFill>
                  <a:schemeClr val="accent1">
                    <a:lumMod val="75000"/>
                  </a:schemeClr>
                </a:solidFill>
              </a:rPr>
              <a:t>Automation, ADAS, and Human Factors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"/>
          </p:nvPr>
        </p:nvSpPr>
        <p:spPr>
          <a:xfrm>
            <a:off x="1778000" y="7737288"/>
            <a:ext cx="20828000" cy="1587500"/>
          </a:xfrm>
        </p:spPr>
        <p:txBody>
          <a:bodyPr>
            <a:normAutofit lnSpcReduction="10000"/>
          </a:bodyPr>
          <a:lstStyle/>
          <a:p>
            <a:r>
              <a:rPr lang="en-US" i="1" dirty="0"/>
              <a:t>Nat Beuse</a:t>
            </a:r>
          </a:p>
          <a:p>
            <a:r>
              <a:rPr lang="en-US" sz="4400" i="1" dirty="0"/>
              <a:t>Associate Administrator, Vehicle Safety Research</a:t>
            </a:r>
          </a:p>
        </p:txBody>
      </p:sp>
      <p:sp>
        <p:nvSpPr>
          <p:cNvPr id="4" name="CasellaDiTesto 2">
            <a:extLst>
              <a:ext uri="{FF2B5EF4-FFF2-40B4-BE49-F238E27FC236}">
                <a16:creationId xmlns:a16="http://schemas.microsoft.com/office/drawing/2014/main" id="{2A677156-64F3-4CE9-8205-718ADD69E667}"/>
              </a:ext>
            </a:extLst>
          </p:cNvPr>
          <p:cNvSpPr txBox="1"/>
          <p:nvPr/>
        </p:nvSpPr>
        <p:spPr>
          <a:xfrm>
            <a:off x="516163" y="458865"/>
            <a:ext cx="24286991" cy="22775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endParaRPr lang="ru-RU" sz="1400" b="1" kern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/>
            <a:r>
              <a:rPr lang="en-US" sz="3200" b="1" kern="1000" dirty="0">
                <a:latin typeface="Arial" panose="020B0604020202020204" pitchFamily="34" charset="0"/>
                <a:cs typeface="Arial" panose="020B0604020202020204" pitchFamily="34" charset="0"/>
              </a:rPr>
              <a:t>Submitted by the representative of the United States									Informal document WP.29-175-34</a:t>
            </a:r>
          </a:p>
          <a:p>
            <a:pPr algn="just"/>
            <a:r>
              <a:rPr lang="en-US" sz="3200" b="1" kern="1000" dirty="0">
                <a:latin typeface="Arial" panose="020B0604020202020204" pitchFamily="34" charset="0"/>
                <a:cs typeface="Arial" panose="020B0604020202020204" pitchFamily="34" charset="0"/>
              </a:rPr>
              <a:t>																		   		      	</a:t>
            </a:r>
            <a:r>
              <a:rPr lang="en-GB" sz="3200" b="1" kern="1000" dirty="0">
                <a:latin typeface="Arial" panose="020B0604020202020204" pitchFamily="34" charset="0"/>
                <a:cs typeface="Arial" panose="020B0604020202020204" pitchFamily="34" charset="0"/>
              </a:rPr>
              <a:t>17</a:t>
            </a:r>
            <a:r>
              <a:rPr lang="ru-RU" sz="3200" b="1" kern="1000" dirty="0">
                <a:latin typeface="Arial" panose="020B0604020202020204" pitchFamily="34" charset="0"/>
                <a:cs typeface="Arial" panose="020B0604020202020204" pitchFamily="34" charset="0"/>
              </a:rPr>
              <a:t>5</a:t>
            </a:r>
            <a:r>
              <a:rPr lang="en-GB" sz="3200" b="1" kern="1000" baseline="30000" dirty="0" err="1"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GB" sz="3200" b="1" kern="1000" dirty="0">
                <a:latin typeface="Arial" panose="020B0604020202020204" pitchFamily="34" charset="0"/>
                <a:cs typeface="Arial" panose="020B0604020202020204" pitchFamily="34" charset="0"/>
              </a:rPr>
              <a:t> WP.29, 19 - 22 June 2018</a:t>
            </a:r>
          </a:p>
          <a:p>
            <a:pPr algn="just"/>
            <a:r>
              <a:rPr lang="en-GB" sz="3200" b="1" kern="1000" dirty="0">
                <a:latin typeface="Arial" panose="020B0604020202020204" pitchFamily="34" charset="0"/>
                <a:cs typeface="Arial" panose="020B0604020202020204" pitchFamily="34" charset="0"/>
              </a:rPr>
              <a:t>																					Agenda item 2.3</a:t>
            </a:r>
          </a:p>
          <a:p>
            <a:pPr algn="just"/>
            <a:r>
              <a:rPr lang="en-GB" sz="3200" b="1" kern="1000" dirty="0">
                <a:latin typeface="Arial" panose="020B0604020202020204" pitchFamily="34" charset="0"/>
                <a:cs typeface="Arial" panose="020B0604020202020204" pitchFamily="34" charset="0"/>
              </a:rPr>
              <a:t>					</a:t>
            </a:r>
          </a:p>
        </p:txBody>
      </p:sp>
    </p:spTree>
    <p:extLst>
      <p:ext uri="{BB962C8B-B14F-4D97-AF65-F5344CB8AC3E}">
        <p14:creationId xmlns:p14="http://schemas.microsoft.com/office/powerpoint/2010/main" val="2669410886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HEADER"/>
          <p:cNvSpPr txBox="1"/>
          <p:nvPr/>
        </p:nvSpPr>
        <p:spPr>
          <a:xfrm>
            <a:off x="2127195" y="1441428"/>
            <a:ext cx="20280530" cy="121058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>
            <a:lvl1pPr>
              <a:defRPr sz="9600" b="0">
                <a:solidFill>
                  <a:srgbClr val="0183B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algn="l"/>
            <a:r>
              <a:rPr lang="en-US" sz="7200" dirty="0"/>
              <a:t>Automated Driving Systems</a:t>
            </a:r>
            <a:endParaRPr sz="7200" dirty="0"/>
          </a:p>
        </p:txBody>
      </p:sp>
      <p:sp>
        <p:nvSpPr>
          <p:cNvPr id="159" name="Line"/>
          <p:cNvSpPr/>
          <p:nvPr/>
        </p:nvSpPr>
        <p:spPr>
          <a:xfrm>
            <a:off x="2200560" y="3209071"/>
            <a:ext cx="18422019" cy="1"/>
          </a:xfrm>
          <a:prstGeom prst="line">
            <a:avLst/>
          </a:prstGeom>
          <a:ln w="50800" cap="rnd">
            <a:solidFill>
              <a:srgbClr val="929292"/>
            </a:solidFill>
            <a:custDash>
              <a:ds d="100000" sp="200000"/>
            </a:custDash>
          </a:ln>
        </p:spPr>
        <p:txBody>
          <a:bodyPr lIns="0" tIns="0" rIns="0" bIns="0" anchor="ctr"/>
          <a:lstStyle/>
          <a:p>
            <a:pPr>
              <a:defRPr sz="3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/>
          </a:p>
        </p:txBody>
      </p:sp>
      <p:sp>
        <p:nvSpPr>
          <p:cNvPr id="160" name="Lorem ipsum dolor sit amet, consectetur adipiscing…"/>
          <p:cNvSpPr txBox="1"/>
          <p:nvPr/>
        </p:nvSpPr>
        <p:spPr>
          <a:xfrm>
            <a:off x="2426784" y="5018708"/>
            <a:ext cx="19339522" cy="36481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50800" tIns="50800" rIns="50800" bIns="50800" anchor="t">
            <a:spAutoFit/>
          </a:bodyPr>
          <a:lstStyle/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Support Regulatory Decision on the Removal of Potential Barriers</a:t>
            </a:r>
          </a:p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System Safety Performance</a:t>
            </a:r>
          </a:p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Functional Safety of ADS Subsystems </a:t>
            </a:r>
          </a:p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Crashworthiness</a:t>
            </a:r>
          </a:p>
        </p:txBody>
      </p:sp>
      <p:sp>
        <p:nvSpPr>
          <p:cNvPr id="161" name="Optional Subheading"/>
          <p:cNvSpPr txBox="1"/>
          <p:nvPr/>
        </p:nvSpPr>
        <p:spPr>
          <a:xfrm>
            <a:off x="3501395" y="3605730"/>
            <a:ext cx="8228215" cy="10874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400" b="0" i="1">
                <a:solidFill>
                  <a:srgbClr val="0183B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rPr lang="en-US" dirty="0"/>
              <a:t>Core Research Areas: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130902854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HEADER"/>
          <p:cNvSpPr txBox="1"/>
          <p:nvPr/>
        </p:nvSpPr>
        <p:spPr>
          <a:xfrm>
            <a:off x="2127195" y="1441428"/>
            <a:ext cx="20280530" cy="121058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>
            <a:lvl1pPr>
              <a:defRPr sz="9600" b="0">
                <a:solidFill>
                  <a:srgbClr val="0183B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algn="l"/>
            <a:r>
              <a:rPr lang="en-US" sz="7200" dirty="0"/>
              <a:t>Advanced Driver Assistance Systems (ADAS)</a:t>
            </a:r>
            <a:endParaRPr sz="7200" dirty="0"/>
          </a:p>
        </p:txBody>
      </p:sp>
      <p:sp>
        <p:nvSpPr>
          <p:cNvPr id="159" name="Line"/>
          <p:cNvSpPr/>
          <p:nvPr/>
        </p:nvSpPr>
        <p:spPr>
          <a:xfrm>
            <a:off x="2200560" y="3209071"/>
            <a:ext cx="18422019" cy="1"/>
          </a:xfrm>
          <a:prstGeom prst="line">
            <a:avLst/>
          </a:prstGeom>
          <a:ln w="50800" cap="rnd">
            <a:solidFill>
              <a:srgbClr val="929292"/>
            </a:solidFill>
            <a:custDash>
              <a:ds d="100000" sp="200000"/>
            </a:custDash>
          </a:ln>
        </p:spPr>
        <p:txBody>
          <a:bodyPr lIns="0" tIns="0" rIns="0" bIns="0" anchor="ctr"/>
          <a:lstStyle/>
          <a:p>
            <a:pPr>
              <a:defRPr sz="3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/>
          </a:p>
        </p:txBody>
      </p:sp>
      <p:sp>
        <p:nvSpPr>
          <p:cNvPr id="160" name="Lorem ipsum dolor sit amet, consectetur adipiscing…"/>
          <p:cNvSpPr txBox="1"/>
          <p:nvPr/>
        </p:nvSpPr>
        <p:spPr>
          <a:xfrm>
            <a:off x="2426784" y="5018708"/>
            <a:ext cx="19980941" cy="719376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50800" tIns="50800" rIns="50800" bIns="50800" anchor="t">
            <a:spAutoFit/>
          </a:bodyPr>
          <a:lstStyle/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Development of Objective Test Procedure and Performance Guidance</a:t>
            </a:r>
          </a:p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Evaluation of System Reliability, Unintended Consequences, and Safety Benefits</a:t>
            </a:r>
          </a:p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Crash Avoidance Component Technology and Enabling Systems Research </a:t>
            </a:r>
          </a:p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Addressing Regulatory Barriers for Emerging Driver Assistance Systems</a:t>
            </a:r>
          </a:p>
        </p:txBody>
      </p:sp>
      <p:sp>
        <p:nvSpPr>
          <p:cNvPr id="161" name="Optional Subheading"/>
          <p:cNvSpPr txBox="1"/>
          <p:nvPr/>
        </p:nvSpPr>
        <p:spPr>
          <a:xfrm>
            <a:off x="3501395" y="3605730"/>
            <a:ext cx="8228215" cy="10874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400" b="0" i="1">
                <a:solidFill>
                  <a:srgbClr val="0183B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rPr lang="en-US" dirty="0"/>
              <a:t>Core Research Areas:</a:t>
            </a:r>
            <a:endParaRPr dirty="0"/>
          </a:p>
        </p:txBody>
      </p:sp>
      <p:sp>
        <p:nvSpPr>
          <p:cNvPr id="162" name="#"/>
          <p:cNvSpPr txBox="1"/>
          <p:nvPr/>
        </p:nvSpPr>
        <p:spPr>
          <a:xfrm>
            <a:off x="23240398" y="319834"/>
            <a:ext cx="368574" cy="62004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600" b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#</a:t>
            </a:r>
          </a:p>
        </p:txBody>
      </p:sp>
    </p:spTree>
    <p:extLst>
      <p:ext uri="{BB962C8B-B14F-4D97-AF65-F5344CB8AC3E}">
        <p14:creationId xmlns:p14="http://schemas.microsoft.com/office/powerpoint/2010/main" val="1524357411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HEADER"/>
          <p:cNvSpPr txBox="1"/>
          <p:nvPr/>
        </p:nvSpPr>
        <p:spPr>
          <a:xfrm>
            <a:off x="2127195" y="1441428"/>
            <a:ext cx="20280530" cy="121058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>
            <a:lvl1pPr>
              <a:defRPr sz="9600" b="0">
                <a:solidFill>
                  <a:srgbClr val="0183B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algn="l"/>
            <a:r>
              <a:rPr lang="en-US" sz="7200" dirty="0"/>
              <a:t>Human Factors</a:t>
            </a:r>
            <a:endParaRPr sz="7200" dirty="0"/>
          </a:p>
        </p:txBody>
      </p:sp>
      <p:sp>
        <p:nvSpPr>
          <p:cNvPr id="159" name="Line"/>
          <p:cNvSpPr/>
          <p:nvPr/>
        </p:nvSpPr>
        <p:spPr>
          <a:xfrm>
            <a:off x="2200560" y="3209071"/>
            <a:ext cx="18422019" cy="1"/>
          </a:xfrm>
          <a:prstGeom prst="line">
            <a:avLst/>
          </a:prstGeom>
          <a:ln w="50800" cap="rnd">
            <a:solidFill>
              <a:srgbClr val="929292"/>
            </a:solidFill>
            <a:custDash>
              <a:ds d="100000" sp="200000"/>
            </a:custDash>
          </a:ln>
        </p:spPr>
        <p:txBody>
          <a:bodyPr lIns="0" tIns="0" rIns="0" bIns="0" anchor="ctr"/>
          <a:lstStyle/>
          <a:p>
            <a:pPr>
              <a:defRPr sz="3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/>
          </a:p>
        </p:txBody>
      </p:sp>
      <p:sp>
        <p:nvSpPr>
          <p:cNvPr id="160" name="Lorem ipsum dolor sit amet, consectetur adipiscing…"/>
          <p:cNvSpPr txBox="1"/>
          <p:nvPr/>
        </p:nvSpPr>
        <p:spPr>
          <a:xfrm>
            <a:off x="2426784" y="5018708"/>
            <a:ext cx="18195795" cy="4453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50800" tIns="50800" rIns="50800" bIns="50800" anchor="t">
            <a:spAutoFit/>
          </a:bodyPr>
          <a:lstStyle/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Human-Machine Interfaces (HMI) and Accessibility</a:t>
            </a:r>
          </a:p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Driver Readiness</a:t>
            </a:r>
          </a:p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Driver Adaptation to Advanced Technologies </a:t>
            </a:r>
          </a:p>
          <a:p>
            <a:pPr marL="914400" indent="-914400" algn="l">
              <a:lnSpc>
                <a:spcPct val="120000"/>
              </a:lnSpc>
              <a:buClr>
                <a:srgbClr val="0183BF"/>
              </a:buClr>
              <a:buSzPct val="75000"/>
              <a:buFont typeface="+mj-lt"/>
              <a:buAutoNum type="arabicPeriod"/>
              <a:defRPr sz="4800" b="0">
                <a:solidFill>
                  <a:srgbClr val="5E5E5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lang="en-US" dirty="0"/>
              <a:t>Human Factors Performance Measures, Test Methods, and Analysis Methods </a:t>
            </a:r>
          </a:p>
        </p:txBody>
      </p:sp>
      <p:sp>
        <p:nvSpPr>
          <p:cNvPr id="161" name="Optional Subheading"/>
          <p:cNvSpPr txBox="1"/>
          <p:nvPr/>
        </p:nvSpPr>
        <p:spPr>
          <a:xfrm>
            <a:off x="3501395" y="3605730"/>
            <a:ext cx="8228215" cy="10874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400" b="0" i="1">
                <a:solidFill>
                  <a:srgbClr val="0183B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rPr lang="en-US" dirty="0"/>
              <a:t>Core Research Areas:</a:t>
            </a:r>
            <a:endParaRPr dirty="0"/>
          </a:p>
        </p:txBody>
      </p:sp>
      <p:sp>
        <p:nvSpPr>
          <p:cNvPr id="162" name="#"/>
          <p:cNvSpPr txBox="1"/>
          <p:nvPr/>
        </p:nvSpPr>
        <p:spPr>
          <a:xfrm>
            <a:off x="23240398" y="319834"/>
            <a:ext cx="368574" cy="62004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600" b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#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0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Assembly>Microsoft.Office.DocumentManagement, Version=14.0.0.0, Culture=neutral, PublicKeyToken=71e9bce111e9429c</Assembly>
    <Class>Microsoft.Office.DocumentManagement.Internal.DocIdHandler</Class>
    <Data/>
    <Filter/>
  </Receiver>
</spe:Receiver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dlc_DocId xmlns="a94bba9a-a95c-466b-aab1-1b99a33ddbd0">JUTQ4KDNFYTT-696064377-16</_dlc_DocId>
    <_dlc_DocIdUrl xmlns="a94bba9a-a95c-466b-aab1-1b99a33ddbd0">
      <Url>http://one10.dot.gov/office/nhtsa/NOA/nip/_layouts/DocIdRedir.aspx?ID=JUTQ4KDNFYTT-696064377-16</Url>
      <Description>JUTQ4KDNFYTT-696064377-16</Description>
    </_dlc_DocIdUrl>
  </documentManagement>
</p:properties>
</file>

<file path=customXml/item4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394353266A3CF4EA6B4C6804189D910" ma:contentTypeVersion="0" ma:contentTypeDescription="Create a new document." ma:contentTypeScope="" ma:versionID="0db52feae6767bbc7cc72292c77abbd1">
  <xsd:schema xmlns:xsd="http://www.w3.org/2001/XMLSchema" xmlns:xs="http://www.w3.org/2001/XMLSchema" xmlns:p="http://schemas.microsoft.com/office/2006/metadata/properties" xmlns:ns2="a94bba9a-a95c-466b-aab1-1b99a33ddbd0" targetNamespace="http://schemas.microsoft.com/office/2006/metadata/properties" ma:root="true" ma:fieldsID="1f2dff435d1f7b13a62fead7a06c508a" ns2:_="">
    <xsd:import namespace="a94bba9a-a95c-466b-aab1-1b99a33ddbd0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94bba9a-a95c-466b-aab1-1b99a33ddbd0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200DE54-9BD9-4203-9540-4E348728A1CE}">
  <ds:schemaRefs>
    <ds:schemaRef ds:uri="http://schemas.microsoft.com/sharepoint/events"/>
  </ds:schemaRefs>
</ds:datastoreItem>
</file>

<file path=customXml/itemProps2.xml><?xml version="1.0" encoding="utf-8"?>
<ds:datastoreItem xmlns:ds="http://schemas.openxmlformats.org/officeDocument/2006/customXml" ds:itemID="{7EFAF3DA-D18A-4F8A-B6C2-C20AF51263EC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1934FF8-008E-4121-92E8-06A02D9BD529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a94bba9a-a95c-466b-aab1-1b99a33ddbd0"/>
    <ds:schemaRef ds:uri="http://www.w3.org/XML/1998/namespace"/>
    <ds:schemaRef ds:uri="http://purl.org/dc/dcmitype/"/>
  </ds:schemaRefs>
</ds:datastoreItem>
</file>

<file path=customXml/itemProps4.xml><?xml version="1.0" encoding="utf-8"?>
<ds:datastoreItem xmlns:ds="http://schemas.openxmlformats.org/officeDocument/2006/customXml" ds:itemID="{96E0613A-71D3-4A61-88DF-C800C4E8522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94bba9a-a95c-466b-aab1-1b99a33ddbd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124</Words>
  <Application>Microsoft Office PowerPoint</Application>
  <PresentationFormat>Custom</PresentationFormat>
  <Paragraphs>28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Helvetica Neue</vt:lpstr>
      <vt:lpstr>Helvetica Neue Light</vt:lpstr>
      <vt:lpstr>Helvetica Neue Medium</vt:lpstr>
      <vt:lpstr>Arial</vt:lpstr>
      <vt:lpstr>White</vt:lpstr>
      <vt:lpstr>NHTSA Research Overview: Automation, ADAS, and Human Factors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Nassar, Jimmi (NHTSA)</dc:creator>
  <cp:lastModifiedBy>Francois Cuenot</cp:lastModifiedBy>
  <cp:revision>23</cp:revision>
  <cp:lastPrinted>2018-05-31T19:33:41Z</cp:lastPrinted>
  <dcterms:modified xsi:type="dcterms:W3CDTF">2018-06-21T09:00:46Z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0x0101009394353266A3CF4EA6B4C6804189D910</vt:lpwstr>
  </property>
  <property fmtid="{D5CDD505-2E9C-101B-9397-08002B2CF9AE}" pid="3" name="_dlc_DocIdItemGuid">
    <vt:lpwstr>a0f688a2-e627-4aa5-bb65-a19b0c9026e1</vt:lpwstr>
  </property>
</Properties>
</file>