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68" r:id="rId2"/>
  </p:sldMasterIdLst>
  <p:notesMasterIdLst>
    <p:notesMasterId r:id="rId11"/>
  </p:notesMasterIdLst>
  <p:handoutMasterIdLst>
    <p:handoutMasterId r:id="rId12"/>
  </p:handoutMasterIdLst>
  <p:sldIdLst>
    <p:sldId id="281" r:id="rId3"/>
    <p:sldId id="283" r:id="rId4"/>
    <p:sldId id="276" r:id="rId5"/>
    <p:sldId id="282" r:id="rId6"/>
    <p:sldId id="278" r:id="rId7"/>
    <p:sldId id="284" r:id="rId8"/>
    <p:sldId id="285" r:id="rId9"/>
    <p:sldId id="286" r:id="rId1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ssar, Jimmi (NHTSA)" initials="NJ(" lastIdx="6" clrIdx="0">
    <p:extLst>
      <p:ext uri="{19B8F6BF-5375-455C-9EA6-DF929625EA0E}">
        <p15:presenceInfo xmlns:p15="http://schemas.microsoft.com/office/powerpoint/2012/main" userId="S-1-5-21-982035342-1880134254-310265210-17543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69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1464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9D9E83F-E5DE-F744-84AE-C39FA0C3A38B}" type="datetimeFigureOut">
              <a:rPr lang="en-US" smtClean="0"/>
              <a:t>21-Jun-18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9E0049D-B5B7-344F-9207-52194B820E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8706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22C40EC-0B2B-0242-9157-371187466714}" type="datetimeFigureOut">
              <a:rPr lang="en-US" smtClean="0"/>
              <a:t>21-Jun-18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2D42284-5EB2-AA4B-92BC-E312AE1E4E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8136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Opt2_4.3_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60808" y="819145"/>
            <a:ext cx="3339021" cy="208066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2579" y="3451601"/>
            <a:ext cx="2477250" cy="1164104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 descr="NHTSA_tag_rev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503" y="6012576"/>
            <a:ext cx="1461326" cy="46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4723805" y="446484"/>
            <a:ext cx="3750469" cy="577750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669726" y="446484"/>
            <a:ext cx="3750469" cy="2803922"/>
          </a:xfrm>
          <a:prstGeom prst="rect">
            <a:avLst/>
          </a:prstGeom>
        </p:spPr>
        <p:txBody>
          <a:bodyPr anchor="b"/>
          <a:lstStyle>
            <a:lvl1pPr>
              <a:defRPr sz="4219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69726" y="3321844"/>
            <a:ext cx="3750469" cy="289321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/>
            </a:lvl1pPr>
            <a:lvl2pPr marL="0" indent="160729" algn="ctr">
              <a:spcBef>
                <a:spcPts val="0"/>
              </a:spcBef>
              <a:buSzTx/>
              <a:buNone/>
              <a:defRPr sz="2601"/>
            </a:lvl2pPr>
            <a:lvl3pPr marL="0" indent="321457" algn="ctr">
              <a:spcBef>
                <a:spcPts val="0"/>
              </a:spcBef>
              <a:buSzTx/>
              <a:buNone/>
              <a:defRPr sz="2601"/>
            </a:lvl3pPr>
            <a:lvl4pPr marL="0" indent="482186" algn="ctr">
              <a:spcBef>
                <a:spcPts val="0"/>
              </a:spcBef>
              <a:buSzTx/>
              <a:buNone/>
              <a:defRPr sz="2601"/>
            </a:lvl4pPr>
            <a:lvl5pPr marL="0" indent="642915" algn="ctr">
              <a:spcBef>
                <a:spcPts val="0"/>
              </a:spcBef>
              <a:buSzTx/>
              <a:buNone/>
              <a:defRPr sz="260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6D8D3798-1C68-9C4D-BFD5-4B7C00AAEF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460538"/>
      </p:ext>
    </p:extLst>
  </p:cSld>
  <p:clrMapOvr>
    <a:masterClrMapping/>
  </p:clrMapOvr>
  <p:transition spd="med"/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6D8D3798-1C68-9C4D-BFD5-4B7C00AAEF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109341"/>
      </p:ext>
    </p:extLst>
  </p:cSld>
  <p:clrMapOvr>
    <a:masterClrMapping/>
  </p:clrMapOvr>
  <p:transition spd="med"/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6D8D3798-1C68-9C4D-BFD5-4B7C00AAEF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922413"/>
      </p:ext>
    </p:extLst>
  </p:cSld>
  <p:clrMapOvr>
    <a:masterClrMapping/>
  </p:clrMapOvr>
  <p:transition spd="med"/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4723805" y="1821656"/>
            <a:ext cx="3750469" cy="442019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69726" y="1821656"/>
            <a:ext cx="3750469" cy="4420195"/>
          </a:xfrm>
          <a:prstGeom prst="rect">
            <a:avLst/>
          </a:prstGeom>
        </p:spPr>
        <p:txBody>
          <a:bodyPr/>
          <a:lstStyle>
            <a:lvl1pPr marL="241093" indent="-241093">
              <a:spcBef>
                <a:spcPts val="2250"/>
              </a:spcBef>
              <a:defRPr sz="1969"/>
            </a:lvl1pPr>
            <a:lvl2pPr marL="482186" indent="-241093">
              <a:spcBef>
                <a:spcPts val="2250"/>
              </a:spcBef>
              <a:defRPr sz="1969"/>
            </a:lvl2pPr>
            <a:lvl3pPr marL="723279" indent="-241093">
              <a:spcBef>
                <a:spcPts val="2250"/>
              </a:spcBef>
              <a:defRPr sz="1969"/>
            </a:lvl3pPr>
            <a:lvl4pPr marL="964372" indent="-241093">
              <a:spcBef>
                <a:spcPts val="2250"/>
              </a:spcBef>
              <a:defRPr sz="1969"/>
            </a:lvl4pPr>
            <a:lvl5pPr marL="1205465" indent="-241093">
              <a:spcBef>
                <a:spcPts val="2250"/>
              </a:spcBef>
              <a:defRPr sz="1969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9997" y="6536532"/>
            <a:ext cx="270908" cy="275717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6D8D3798-1C68-9C4D-BFD5-4B7C00AAEF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745361"/>
      </p:ext>
    </p:extLst>
  </p:cSld>
  <p:clrMapOvr>
    <a:masterClrMapping/>
  </p:clrMapOvr>
  <p:transition spd="med"/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669727" y="892969"/>
            <a:ext cx="7804547" cy="507206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6D8D3798-1C68-9C4D-BFD5-4B7C00AAEF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69798"/>
      </p:ext>
    </p:extLst>
  </p:cSld>
  <p:clrMapOvr>
    <a:masterClrMapping/>
  </p:clrMapOvr>
  <p:transition spd="med"/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4723805" y="3580805"/>
            <a:ext cx="3750469" cy="26521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4723805" y="625078"/>
            <a:ext cx="3750469" cy="26521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669726" y="625078"/>
            <a:ext cx="3750469" cy="560784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6D8D3798-1C68-9C4D-BFD5-4B7C00AAEF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118231"/>
      </p:ext>
    </p:extLst>
  </p:cSld>
  <p:clrMapOvr>
    <a:masterClrMapping/>
  </p:clrMapOvr>
  <p:transition spd="med"/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892969" y="4473773"/>
            <a:ext cx="7358063" cy="362215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687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892969" y="2979431"/>
            <a:ext cx="7358063" cy="470513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391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6D8D3798-1C68-9C4D-BFD5-4B7C00AAEF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547619"/>
      </p:ext>
    </p:extLst>
  </p:cSld>
  <p:clrMapOvr>
    <a:masterClrMapping/>
  </p:clrMapOvr>
  <p:transition spd="med"/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6D8D3798-1C68-9C4D-BFD5-4B7C00AAEF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414119"/>
      </p:ext>
    </p:extLst>
  </p:cSld>
  <p:clrMapOvr>
    <a:masterClrMapping/>
  </p:clrMapOvr>
  <p:transition spd="med"/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D1BB8595-08D9-A942-9AAF-F42EF9933F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8326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03568"/>
            <a:ext cx="2133600" cy="365125"/>
          </a:xfrm>
          <a:prstGeom prst="rect">
            <a:avLst/>
          </a:prstGeom>
        </p:spPr>
        <p:txBody>
          <a:bodyPr/>
          <a:lstStyle/>
          <a:p>
            <a:fld id="{D1BB8595-08D9-A942-9AAF-F42EF9933F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642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03568"/>
            <a:ext cx="2133600" cy="365125"/>
          </a:xfrm>
          <a:prstGeom prst="rect">
            <a:avLst/>
          </a:prstGeom>
        </p:spPr>
        <p:txBody>
          <a:bodyPr/>
          <a:lstStyle/>
          <a:p>
            <a:fld id="{D1BB8595-08D9-A942-9AAF-F42EF9933F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T_Opt2_4.3_Transition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0780" y="4204589"/>
            <a:ext cx="2750412" cy="2179476"/>
          </a:xfrm>
        </p:spPr>
        <p:txBody>
          <a:bodyPr anchor="t">
            <a:normAutofit/>
          </a:bodyPr>
          <a:lstStyle>
            <a:lvl1pPr algn="l">
              <a:defRPr sz="2000" b="1" cap="all"/>
            </a:lvl1pPr>
          </a:lstStyle>
          <a:p>
            <a:r>
              <a:rPr lang="en-US" dirty="0"/>
              <a:t>TITLE</a:t>
            </a:r>
          </a:p>
        </p:txBody>
      </p:sp>
      <p:pic>
        <p:nvPicPr>
          <p:cNvPr id="8" name="Picture 7" descr="NHTSA_type_rev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14" y="382146"/>
            <a:ext cx="939165" cy="24257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8777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D3798-1C68-9C4D-BFD5-4B7C00AAEF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92442"/>
            <a:ext cx="4038600" cy="398210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92442"/>
            <a:ext cx="4038600" cy="398210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7200" y="6403568"/>
            <a:ext cx="2133600" cy="365125"/>
          </a:xfrm>
          <a:prstGeom prst="rect">
            <a:avLst/>
          </a:prstGeom>
        </p:spPr>
        <p:txBody>
          <a:bodyPr/>
          <a:lstStyle/>
          <a:p>
            <a:fld id="{D1BB8595-08D9-A942-9AAF-F42EF9933F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403568"/>
            <a:ext cx="2133600" cy="365125"/>
          </a:xfrm>
          <a:prstGeom prst="rect">
            <a:avLst/>
          </a:prstGeom>
        </p:spPr>
        <p:txBody>
          <a:bodyPr/>
          <a:lstStyle/>
          <a:p>
            <a:fld id="{D1BB8595-08D9-A942-9AAF-F42EF9933F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57200" y="6403568"/>
            <a:ext cx="2133600" cy="365125"/>
          </a:xfrm>
          <a:prstGeom prst="rect">
            <a:avLst/>
          </a:prstGeom>
        </p:spPr>
        <p:txBody>
          <a:bodyPr/>
          <a:lstStyle/>
          <a:p>
            <a:fld id="{D1BB8595-08D9-A942-9AAF-F42EF9933F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892969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92969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/>
            </a:lvl1pPr>
            <a:lvl2pPr marL="0" indent="160729" algn="ctr">
              <a:spcBef>
                <a:spcPts val="0"/>
              </a:spcBef>
              <a:buSzTx/>
              <a:buNone/>
              <a:defRPr sz="2601"/>
            </a:lvl2pPr>
            <a:lvl3pPr marL="0" indent="321457" algn="ctr">
              <a:spcBef>
                <a:spcPts val="0"/>
              </a:spcBef>
              <a:buSzTx/>
              <a:buNone/>
              <a:defRPr sz="2601"/>
            </a:lvl3pPr>
            <a:lvl4pPr marL="0" indent="482186" algn="ctr">
              <a:spcBef>
                <a:spcPts val="0"/>
              </a:spcBef>
              <a:buSzTx/>
              <a:buNone/>
              <a:defRPr sz="2601"/>
            </a:lvl4pPr>
            <a:lvl5pPr marL="0" indent="642915" algn="ctr">
              <a:spcBef>
                <a:spcPts val="0"/>
              </a:spcBef>
              <a:buSzTx/>
              <a:buNone/>
              <a:defRPr sz="260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9997" y="6536531"/>
            <a:ext cx="278923" cy="275717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6D8D3798-1C68-9C4D-BFD5-4B7C00AAEF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143582"/>
      </p:ext>
    </p:extLst>
  </p:cSld>
  <p:clrMapOvr>
    <a:masterClrMapping/>
  </p:clrMapOvr>
  <p:transition spd="med"/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143000" y="473273"/>
            <a:ext cx="6858000" cy="415230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892969" y="4723805"/>
            <a:ext cx="7358063" cy="1000125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92969" y="5732859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/>
            </a:lvl1pPr>
            <a:lvl2pPr marL="0" indent="160729" algn="ctr">
              <a:spcBef>
                <a:spcPts val="0"/>
              </a:spcBef>
              <a:buSzTx/>
              <a:buNone/>
              <a:defRPr sz="2601"/>
            </a:lvl2pPr>
            <a:lvl3pPr marL="0" indent="321457" algn="ctr">
              <a:spcBef>
                <a:spcPts val="0"/>
              </a:spcBef>
              <a:buSzTx/>
              <a:buNone/>
              <a:defRPr sz="2601"/>
            </a:lvl3pPr>
            <a:lvl4pPr marL="0" indent="482186" algn="ctr">
              <a:spcBef>
                <a:spcPts val="0"/>
              </a:spcBef>
              <a:buSzTx/>
              <a:buNone/>
              <a:defRPr sz="2601"/>
            </a:lvl4pPr>
            <a:lvl5pPr marL="0" indent="642915" algn="ctr">
              <a:spcBef>
                <a:spcPts val="0"/>
              </a:spcBef>
              <a:buSzTx/>
              <a:buNone/>
              <a:defRPr sz="260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6D8D3798-1C68-9C4D-BFD5-4B7C00AAEF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487698"/>
      </p:ext>
    </p:extLst>
  </p:cSld>
  <p:clrMapOvr>
    <a:masterClrMapping/>
  </p:clrMapOvr>
  <p:transition spd="med"/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892969" y="2268141"/>
            <a:ext cx="7358063" cy="232171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6D8D3798-1C68-9C4D-BFD5-4B7C00AAEF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731602"/>
      </p:ext>
    </p:extLst>
  </p:cSld>
  <p:clrMapOvr>
    <a:masterClrMapping/>
  </p:clrMapOvr>
  <p:transition spd="med"/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21925"/>
            <a:ext cx="9144000" cy="5608320"/>
          </a:xfrm>
          <a:prstGeom prst="rect">
            <a:avLst/>
          </a:prstGeom>
          <a:solidFill>
            <a:srgbClr val="1269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99163"/>
            <a:ext cx="8229600" cy="89167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43287"/>
            <a:ext cx="8229600" cy="42828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 descr="NHTSA_type_rev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517" y="6462169"/>
            <a:ext cx="939165" cy="242570"/>
          </a:xfrm>
          <a:prstGeom prst="rect">
            <a:avLst/>
          </a:prstGeom>
        </p:spPr>
      </p:pic>
      <p:pic>
        <p:nvPicPr>
          <p:cNvPr id="9" name="Picture 8" descr="icons_horz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14" y="150358"/>
            <a:ext cx="1126998" cy="29108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8777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D3798-1C68-9C4D-BFD5-4B7C00AAEF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 spc="1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Trebuchet MS"/>
          <a:ea typeface="+mn-ea"/>
          <a:cs typeface="Trebuchet M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Trebuchet MS"/>
          <a:ea typeface="+mn-ea"/>
          <a:cs typeface="Trebuchet M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Trebuchet MS"/>
          <a:ea typeface="+mn-ea"/>
          <a:cs typeface="Trebuchet M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Trebuchet MS"/>
          <a:ea typeface="+mn-ea"/>
          <a:cs typeface="Trebuchet M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Trebuchet MS"/>
          <a:ea typeface="+mn-ea"/>
          <a:cs typeface="Trebuchet M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69727" y="178594"/>
            <a:ext cx="7804547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69727" y="1821656"/>
            <a:ext cx="7804547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9997" y="6536531"/>
            <a:ext cx="270908" cy="275717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125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6D8D3798-1C68-9C4D-BFD5-4B7C00AAEF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304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</p:sldLayoutIdLst>
  <p:transition spd="med"/>
  <p:hf hdr="0" ftr="0" dt="0"/>
  <p:txStyles>
    <p:title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1607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482186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803643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1251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31252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62505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93758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25011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1562640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187516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218769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250022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281275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607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482186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803643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1251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5876" y="-89207"/>
            <a:ext cx="12569664" cy="8379776"/>
          </a:xfrm>
          <a:prstGeom prst="rect">
            <a:avLst/>
          </a:prstGeom>
        </p:spPr>
      </p:pic>
      <p:sp>
        <p:nvSpPr>
          <p:cNvPr id="11" name="Rectangle"/>
          <p:cNvSpPr/>
          <p:nvPr/>
        </p:nvSpPr>
        <p:spPr>
          <a:xfrm>
            <a:off x="-1285876" y="-89208"/>
            <a:ext cx="12569664" cy="7109408"/>
          </a:xfrm>
          <a:prstGeom prst="rect">
            <a:avLst/>
          </a:prstGeom>
          <a:gradFill>
            <a:gsLst>
              <a:gs pos="0">
                <a:srgbClr val="0083BF">
                  <a:alpha val="74445"/>
                </a:srgbClr>
              </a:gs>
              <a:gs pos="49964">
                <a:srgbClr val="006292">
                  <a:alpha val="74445"/>
                </a:srgbClr>
              </a:gs>
              <a:gs pos="100000">
                <a:srgbClr val="004065">
                  <a:alpha val="74445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225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2" t="35186" r="16003" b="39159"/>
          <a:stretch/>
        </p:blipFill>
        <p:spPr>
          <a:xfrm>
            <a:off x="710670" y="575685"/>
            <a:ext cx="7809478" cy="2390828"/>
          </a:xfrm>
          <a:prstGeom prst="rect">
            <a:avLst/>
          </a:prstGeom>
        </p:spPr>
      </p:pic>
      <p:sp>
        <p:nvSpPr>
          <p:cNvPr id="122" name="PRESENTATION TITLE"/>
          <p:cNvSpPr txBox="1"/>
          <p:nvPr/>
        </p:nvSpPr>
        <p:spPr>
          <a:xfrm>
            <a:off x="1095799" y="2976481"/>
            <a:ext cx="8209565" cy="15494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defTabSz="825500">
              <a:defRPr sz="6400" b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4800" dirty="0"/>
              <a:t>Automated Driving Systems:  A Vision for Safety</a:t>
            </a:r>
            <a:endParaRPr sz="4500" dirty="0"/>
          </a:p>
        </p:txBody>
      </p:sp>
      <p:sp>
        <p:nvSpPr>
          <p:cNvPr id="124" name="Subheading"/>
          <p:cNvSpPr txBox="1"/>
          <p:nvPr/>
        </p:nvSpPr>
        <p:spPr>
          <a:xfrm>
            <a:off x="1003123" y="4680290"/>
            <a:ext cx="7723782" cy="626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825500">
              <a:defRPr sz="4800" b="0" i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3600" dirty="0">
                <a:solidFill>
                  <a:srgbClr val="FFC000"/>
                </a:solidFill>
              </a:rPr>
              <a:t>Overview of New Voluntary Guidance</a:t>
            </a:r>
            <a:endParaRPr sz="3375" dirty="0"/>
          </a:p>
        </p:txBody>
      </p:sp>
      <p:sp>
        <p:nvSpPr>
          <p:cNvPr id="125" name="xx. xx. 2018"/>
          <p:cNvSpPr txBox="1"/>
          <p:nvPr/>
        </p:nvSpPr>
        <p:spPr>
          <a:xfrm>
            <a:off x="3674148" y="5460769"/>
            <a:ext cx="1591782" cy="46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825500">
              <a:defRPr sz="3600" b="0" i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2531" dirty="0"/>
              <a:t>June </a:t>
            </a:r>
            <a:r>
              <a:rPr sz="2531" dirty="0"/>
              <a:t>2018</a:t>
            </a:r>
          </a:p>
        </p:txBody>
      </p:sp>
      <p:sp>
        <p:nvSpPr>
          <p:cNvPr id="8" name="CasellaDiTesto 2">
            <a:extLst>
              <a:ext uri="{FF2B5EF4-FFF2-40B4-BE49-F238E27FC236}">
                <a16:creationId xmlns:a16="http://schemas.microsoft.com/office/drawing/2014/main" id="{1E712EBE-0F4D-4259-9D82-817474EFB217}"/>
              </a:ext>
            </a:extLst>
          </p:cNvPr>
          <p:cNvSpPr txBox="1"/>
          <p:nvPr/>
        </p:nvSpPr>
        <p:spPr>
          <a:xfrm>
            <a:off x="393895" y="-126773"/>
            <a:ext cx="875010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400" b="1" kern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kern="1000" dirty="0">
                <a:latin typeface="Arial" panose="020B0604020202020204" pitchFamily="34" charset="0"/>
                <a:cs typeface="Arial" panose="020B0604020202020204" pitchFamily="34" charset="0"/>
              </a:rPr>
              <a:t>Submitted by the representative of the United States			Informal document WP.29-175-33												</a:t>
            </a:r>
            <a:r>
              <a:rPr lang="en-GB" sz="1400" b="1" kern="1000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r>
              <a:rPr lang="ru-RU" sz="1400" b="1" kern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GB" sz="1400" b="1" kern="10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400" b="1" kern="1000" dirty="0">
                <a:latin typeface="Arial" panose="020B0604020202020204" pitchFamily="34" charset="0"/>
                <a:cs typeface="Arial" panose="020B0604020202020204" pitchFamily="34" charset="0"/>
              </a:rPr>
              <a:t> WP.29, 19 - 22 June 2018</a:t>
            </a:r>
          </a:p>
          <a:p>
            <a:pPr algn="just"/>
            <a:r>
              <a:rPr lang="en-GB" sz="1400" b="1" kern="1000" dirty="0">
                <a:latin typeface="Arial" panose="020B0604020202020204" pitchFamily="34" charset="0"/>
                <a:cs typeface="Arial" panose="020B0604020202020204" pitchFamily="34" charset="0"/>
              </a:rPr>
              <a:t>												Agenda item 2.3</a:t>
            </a:r>
          </a:p>
          <a:p>
            <a:pPr algn="just"/>
            <a:r>
              <a:rPr lang="en-GB" sz="1400" b="1" kern="1000" dirty="0"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</p:txBody>
      </p:sp>
    </p:spTree>
    <p:extLst>
      <p:ext uri="{BB962C8B-B14F-4D97-AF65-F5344CB8AC3E}">
        <p14:creationId xmlns:p14="http://schemas.microsoft.com/office/powerpoint/2010/main" val="2523260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Rectangle"/>
          <p:cNvSpPr/>
          <p:nvPr/>
        </p:nvSpPr>
        <p:spPr>
          <a:xfrm>
            <a:off x="8400444" y="-17119"/>
            <a:ext cx="772978" cy="546285"/>
          </a:xfrm>
          <a:prstGeom prst="rect">
            <a:avLst/>
          </a:prstGeom>
          <a:solidFill>
            <a:srgbClr val="0083BF"/>
          </a:solidFill>
          <a:ln w="12700">
            <a:miter lim="400000"/>
          </a:ln>
          <a:effectLst>
            <a:outerShdw blurRad="342900" dist="114358" dir="1670806" rotWithShape="0">
              <a:srgbClr val="000000">
                <a:alpha val="26435"/>
              </a:srgbClr>
            </a:outerShdw>
          </a:effectLst>
        </p:spPr>
        <p:txBody>
          <a:bodyPr lIns="0" tIns="0" rIns="0" bIns="0" anchor="ctr"/>
          <a:lstStyle/>
          <a:p>
            <a:pPr defTabSz="580409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2250"/>
          </a:p>
        </p:txBody>
      </p:sp>
      <p:sp>
        <p:nvSpPr>
          <p:cNvPr id="159" name="#"/>
          <p:cNvSpPr txBox="1"/>
          <p:nvPr/>
        </p:nvSpPr>
        <p:spPr>
          <a:xfrm>
            <a:off x="8687153" y="122557"/>
            <a:ext cx="161904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825500">
              <a:defRPr b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1266" dirty="0"/>
              <a:t>2</a:t>
            </a:r>
            <a:endParaRPr sz="1266" dirty="0"/>
          </a:p>
        </p:txBody>
      </p:sp>
      <p:sp>
        <p:nvSpPr>
          <p:cNvPr id="160" name="HEADER"/>
          <p:cNvSpPr txBox="1"/>
          <p:nvPr/>
        </p:nvSpPr>
        <p:spPr>
          <a:xfrm>
            <a:off x="309377" y="181433"/>
            <a:ext cx="8160504" cy="1057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825500">
              <a:defRPr sz="4800" b="0">
                <a:solidFill>
                  <a:srgbClr val="0183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3200" dirty="0">
                <a:solidFill>
                  <a:schemeClr val="tx1"/>
                </a:solidFill>
              </a:rPr>
              <a:t>Purpose of New NHTSA Voluntary Guidance</a:t>
            </a:r>
            <a:br>
              <a:rPr lang="en-US" sz="3200" dirty="0">
                <a:solidFill>
                  <a:schemeClr val="tx1"/>
                </a:solidFill>
                <a:cs typeface="Helvetica" panose="020B0604020202020204" pitchFamily="34" charset="0"/>
              </a:rPr>
            </a:br>
            <a:endParaRPr sz="3200" dirty="0">
              <a:solidFill>
                <a:schemeClr val="tx1"/>
              </a:solidFill>
            </a:endParaRPr>
          </a:p>
        </p:txBody>
      </p:sp>
      <p:sp>
        <p:nvSpPr>
          <p:cNvPr id="161" name="Line"/>
          <p:cNvSpPr/>
          <p:nvPr/>
        </p:nvSpPr>
        <p:spPr>
          <a:xfrm>
            <a:off x="477483" y="1118216"/>
            <a:ext cx="7460593" cy="1"/>
          </a:xfrm>
          <a:prstGeom prst="line">
            <a:avLst/>
          </a:prstGeom>
          <a:ln w="38100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 defTabSz="580409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2250"/>
          </a:p>
        </p:txBody>
      </p:sp>
      <p:sp>
        <p:nvSpPr>
          <p:cNvPr id="162" name="Lorem ipsum dolor sit amet, consectetur adipiscing…"/>
          <p:cNvSpPr txBox="1"/>
          <p:nvPr/>
        </p:nvSpPr>
        <p:spPr>
          <a:xfrm>
            <a:off x="309377" y="1183508"/>
            <a:ext cx="8289500" cy="43810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r>
              <a:rPr lang="en-US" sz="2000" spc="150" dirty="0"/>
              <a:t>Support industry and States, as they consider innovative approaches to safety and develop best practices.</a:t>
            </a:r>
          </a:p>
          <a:p>
            <a:endParaRPr lang="en-US" sz="2000" spc="150" dirty="0"/>
          </a:p>
          <a:p>
            <a:endParaRPr lang="en-US" sz="2000" spc="150" dirty="0"/>
          </a:p>
          <a:p>
            <a:r>
              <a:rPr lang="en-US" sz="2000" spc="150" dirty="0"/>
              <a:t>Reaffirm that the Federal government will continue to govern vehicles and vehicle equipment.</a:t>
            </a:r>
          </a:p>
          <a:p>
            <a:endParaRPr lang="en-US" sz="2000" spc="150" dirty="0"/>
          </a:p>
          <a:p>
            <a:endParaRPr lang="en-US" sz="2000" spc="150" dirty="0"/>
          </a:p>
          <a:p>
            <a:r>
              <a:rPr lang="en-US" sz="2000" spc="150" dirty="0"/>
              <a:t>Add transparency to complicated and new technologies for consumers. </a:t>
            </a:r>
          </a:p>
          <a:p>
            <a:endParaRPr lang="en-US" sz="2000" spc="150" dirty="0"/>
          </a:p>
          <a:p>
            <a:endParaRPr lang="en-US" sz="2000" spc="150" dirty="0"/>
          </a:p>
          <a:p>
            <a:r>
              <a:rPr lang="en-US" sz="2000" spc="150" dirty="0"/>
              <a:t>Reemphasize that NHTSA’s priority is the safe testing and deployment of Automated Driving Systems.</a:t>
            </a:r>
          </a:p>
        </p:txBody>
      </p:sp>
    </p:spTree>
    <p:extLst>
      <p:ext uri="{BB962C8B-B14F-4D97-AF65-F5344CB8AC3E}">
        <p14:creationId xmlns:p14="http://schemas.microsoft.com/office/powerpoint/2010/main" val="374923136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What Changed and Why?</a:t>
            </a:r>
            <a:br>
              <a:rPr lang="en-US" sz="2800" dirty="0">
                <a:solidFill>
                  <a:schemeClr val="tx1"/>
                </a:solidFill>
                <a:cs typeface="Helvetica" panose="020B0604020202020204" pitchFamily="34" charset="0"/>
              </a:rPr>
            </a:b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692" y="1892354"/>
            <a:ext cx="8229600" cy="4282877"/>
          </a:xfrm>
        </p:spPr>
        <p:txBody>
          <a:bodyPr>
            <a:normAutofit fontScale="85000" lnSpcReduction="20000"/>
          </a:bodyPr>
          <a:lstStyle/>
          <a:p>
            <a:r>
              <a:rPr lang="en-US" sz="1900" spc="150" dirty="0">
                <a:latin typeface="+mn-lt"/>
              </a:rPr>
              <a:t>Responds to public comments, keeps the best safety elements, and deletes premature and burdensome items.</a:t>
            </a:r>
          </a:p>
          <a:p>
            <a:endParaRPr lang="en-US" sz="1900" spc="150" dirty="0">
              <a:latin typeface="+mn-lt"/>
            </a:endParaRPr>
          </a:p>
          <a:p>
            <a:r>
              <a:rPr lang="en-US" sz="1900" spc="150" dirty="0">
                <a:latin typeface="+mn-lt"/>
              </a:rPr>
              <a:t>Represents an evolutionary approach by streamlining, clarifying, and emphasizing voluntary nature.</a:t>
            </a:r>
          </a:p>
          <a:p>
            <a:endParaRPr lang="en-US" sz="1900" spc="150" dirty="0">
              <a:latin typeface="+mn-lt"/>
            </a:endParaRPr>
          </a:p>
          <a:p>
            <a:r>
              <a:rPr lang="en-US" sz="1900" spc="150" dirty="0">
                <a:latin typeface="+mn-lt"/>
              </a:rPr>
              <a:t>New assistance for State Legislatures.</a:t>
            </a:r>
          </a:p>
          <a:p>
            <a:pPr marL="0" indent="0">
              <a:buNone/>
            </a:pPr>
            <a:endParaRPr lang="en-US" sz="1900" spc="150" dirty="0">
              <a:latin typeface="+mn-lt"/>
            </a:endParaRPr>
          </a:p>
          <a:p>
            <a:r>
              <a:rPr lang="en-US" sz="1900" spc="150" dirty="0">
                <a:latin typeface="+mn-lt"/>
              </a:rPr>
              <a:t>Improved guidance as States consider testing and in-use regulations.</a:t>
            </a:r>
          </a:p>
          <a:p>
            <a:endParaRPr lang="en-US" sz="2000" dirty="0"/>
          </a:p>
        </p:txBody>
      </p:sp>
      <p:sp>
        <p:nvSpPr>
          <p:cNvPr id="5" name="Rectangle"/>
          <p:cNvSpPr/>
          <p:nvPr/>
        </p:nvSpPr>
        <p:spPr>
          <a:xfrm>
            <a:off x="8400444" y="-17119"/>
            <a:ext cx="772978" cy="546285"/>
          </a:xfrm>
          <a:prstGeom prst="rect">
            <a:avLst/>
          </a:prstGeom>
          <a:solidFill>
            <a:srgbClr val="0083BF"/>
          </a:solidFill>
          <a:ln w="12700">
            <a:miter lim="400000"/>
          </a:ln>
          <a:effectLst>
            <a:outerShdw blurRad="342900" dist="114358" dir="1670806" rotWithShape="0">
              <a:srgbClr val="000000">
                <a:alpha val="26435"/>
              </a:srgbClr>
            </a:outerShdw>
          </a:effectLst>
        </p:spPr>
        <p:txBody>
          <a:bodyPr lIns="0" tIns="0" rIns="0" bIns="0" anchor="ctr"/>
          <a:lstStyle/>
          <a:p>
            <a:pPr algn="ctr" defTabSz="580409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1659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Rectangle"/>
          <p:cNvSpPr/>
          <p:nvPr/>
        </p:nvSpPr>
        <p:spPr>
          <a:xfrm>
            <a:off x="8400444" y="-17119"/>
            <a:ext cx="772978" cy="546285"/>
          </a:xfrm>
          <a:prstGeom prst="rect">
            <a:avLst/>
          </a:prstGeom>
          <a:solidFill>
            <a:srgbClr val="0083BF"/>
          </a:solidFill>
          <a:ln w="12700">
            <a:miter lim="400000"/>
          </a:ln>
          <a:effectLst>
            <a:outerShdw blurRad="342900" dist="114358" dir="1670806" rotWithShape="0">
              <a:srgbClr val="000000">
                <a:alpha val="26435"/>
              </a:srgbClr>
            </a:outerShdw>
          </a:effectLst>
        </p:spPr>
        <p:txBody>
          <a:bodyPr lIns="0" tIns="0" rIns="0" bIns="0" anchor="ctr"/>
          <a:lstStyle/>
          <a:p>
            <a:pPr defTabSz="580409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2250"/>
          </a:p>
        </p:txBody>
      </p:sp>
      <p:sp>
        <p:nvSpPr>
          <p:cNvPr id="159" name="#"/>
          <p:cNvSpPr txBox="1"/>
          <p:nvPr/>
        </p:nvSpPr>
        <p:spPr>
          <a:xfrm>
            <a:off x="8687153" y="122557"/>
            <a:ext cx="161904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825500">
              <a:defRPr b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1266" dirty="0"/>
              <a:t>3</a:t>
            </a:r>
            <a:endParaRPr sz="1266" dirty="0"/>
          </a:p>
        </p:txBody>
      </p:sp>
      <p:sp>
        <p:nvSpPr>
          <p:cNvPr id="160" name="HEADER"/>
          <p:cNvSpPr txBox="1"/>
          <p:nvPr/>
        </p:nvSpPr>
        <p:spPr>
          <a:xfrm>
            <a:off x="309377" y="427654"/>
            <a:ext cx="7407285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825500">
              <a:defRPr sz="4800" b="0">
                <a:solidFill>
                  <a:srgbClr val="0183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3200" dirty="0">
                <a:solidFill>
                  <a:schemeClr val="tx1"/>
                </a:solidFill>
              </a:rPr>
              <a:t>What is in the New Voluntary Guidance?</a:t>
            </a:r>
            <a:endParaRPr sz="3200" dirty="0">
              <a:solidFill>
                <a:schemeClr val="tx1"/>
              </a:solidFill>
            </a:endParaRPr>
          </a:p>
        </p:txBody>
      </p:sp>
      <p:sp>
        <p:nvSpPr>
          <p:cNvPr id="161" name="Line"/>
          <p:cNvSpPr/>
          <p:nvPr/>
        </p:nvSpPr>
        <p:spPr>
          <a:xfrm>
            <a:off x="477483" y="1118216"/>
            <a:ext cx="7460593" cy="1"/>
          </a:xfrm>
          <a:prstGeom prst="line">
            <a:avLst/>
          </a:prstGeom>
          <a:ln w="38100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 defTabSz="580409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2250"/>
          </a:p>
        </p:txBody>
      </p:sp>
      <p:sp>
        <p:nvSpPr>
          <p:cNvPr id="162" name="Lorem ipsum dolor sit amet, consectetur adipiscing…"/>
          <p:cNvSpPr txBox="1"/>
          <p:nvPr/>
        </p:nvSpPr>
        <p:spPr>
          <a:xfrm>
            <a:off x="413239" y="1303192"/>
            <a:ext cx="8185638" cy="46887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r>
              <a:rPr lang="en-US" sz="2000" spc="150" dirty="0"/>
              <a:t>Encourages companies to consider and document their consideration of 12 safety elements (e.g. crash protection, cybersecurity, and public education).</a:t>
            </a:r>
          </a:p>
          <a:p>
            <a:endParaRPr lang="en-US" sz="2000" spc="150" dirty="0"/>
          </a:p>
          <a:p>
            <a:endParaRPr lang="en-US" sz="2000" spc="150" dirty="0"/>
          </a:p>
          <a:p>
            <a:r>
              <a:rPr lang="en-US" sz="2000" spc="150" dirty="0"/>
              <a:t>Encourages companies to make available to the public a summary of how they addressed safety.</a:t>
            </a:r>
          </a:p>
          <a:p>
            <a:endParaRPr lang="en-US" sz="2000" spc="150" dirty="0"/>
          </a:p>
          <a:p>
            <a:endParaRPr lang="en-US" sz="2000" spc="150" dirty="0"/>
          </a:p>
          <a:p>
            <a:r>
              <a:rPr lang="en-US" sz="2000" spc="150" dirty="0"/>
              <a:t>Encourages State Legislatures to consider 4 best practices as they consider legislative action.</a:t>
            </a:r>
          </a:p>
          <a:p>
            <a:endParaRPr lang="en-US" sz="2000" spc="150" dirty="0"/>
          </a:p>
          <a:p>
            <a:endParaRPr lang="en-US" sz="2000" spc="150" dirty="0"/>
          </a:p>
          <a:p>
            <a:r>
              <a:rPr lang="en-US" sz="2000" spc="150" dirty="0"/>
              <a:t>Encourages State Highway Officials to consider 7 best practices for administering testing and operation.</a:t>
            </a:r>
          </a:p>
        </p:txBody>
      </p:sp>
    </p:spTree>
    <p:extLst>
      <p:ext uri="{BB962C8B-B14F-4D97-AF65-F5344CB8AC3E}">
        <p14:creationId xmlns:p14="http://schemas.microsoft.com/office/powerpoint/2010/main" val="255369772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103" y="649158"/>
            <a:ext cx="8229600" cy="738821"/>
          </a:xfrm>
        </p:spPr>
        <p:txBody>
          <a:bodyPr>
            <a:normAutofit/>
          </a:bodyPr>
          <a:lstStyle/>
          <a:p>
            <a:r>
              <a:rPr lang="en-US" sz="2800" dirty="0"/>
              <a:t>Voluntary Guidance to Companies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90336" y="1175277"/>
            <a:ext cx="8317148" cy="94973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 spc="15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000" b="0" dirty="0">
              <a:solidFill>
                <a:schemeClr val="tx1"/>
              </a:solidFill>
              <a:latin typeface="+mn-lt"/>
              <a:ea typeface="+mn-ea"/>
              <a:cs typeface="Trebuchet MS"/>
            </a:endParaRPr>
          </a:p>
          <a:p>
            <a:r>
              <a:rPr lang="en-US" sz="1900" b="0" dirty="0">
                <a:solidFill>
                  <a:schemeClr val="tx1"/>
                </a:solidFill>
                <a:latin typeface="+mn-lt"/>
                <a:ea typeface="+mn-ea"/>
                <a:cs typeface="Trebuchet MS"/>
              </a:rPr>
              <a:t>Companies to consider and document their consideration of 12 safety elements:</a:t>
            </a:r>
          </a:p>
          <a:p>
            <a:endParaRPr lang="en-US" sz="1900" b="0" dirty="0">
              <a:solidFill>
                <a:schemeClr val="tx1"/>
              </a:solidFill>
              <a:latin typeface="+mn-lt"/>
              <a:ea typeface="+mn-ea"/>
              <a:cs typeface="Trebuchet MS"/>
            </a:endParaRPr>
          </a:p>
          <a:p>
            <a:endParaRPr lang="en-US" sz="1900" b="0" dirty="0">
              <a:solidFill>
                <a:schemeClr val="tx1"/>
              </a:solidFill>
              <a:latin typeface="+mn-lt"/>
              <a:ea typeface="+mn-ea"/>
              <a:cs typeface="Trebuchet M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975375"/>
              </p:ext>
            </p:extLst>
          </p:nvPr>
        </p:nvGraphicFramePr>
        <p:xfrm>
          <a:off x="492368" y="2210727"/>
          <a:ext cx="7957040" cy="37856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8520">
                  <a:extLst>
                    <a:ext uri="{9D8B030D-6E8A-4147-A177-3AD203B41FA5}">
                      <a16:colId xmlns:a16="http://schemas.microsoft.com/office/drawing/2014/main" val="1166966668"/>
                    </a:ext>
                  </a:extLst>
                </a:gridCol>
                <a:gridCol w="3978520">
                  <a:extLst>
                    <a:ext uri="{9D8B030D-6E8A-4147-A177-3AD203B41FA5}">
                      <a16:colId xmlns:a16="http://schemas.microsoft.com/office/drawing/2014/main" val="1879068857"/>
                    </a:ext>
                  </a:extLst>
                </a:gridCol>
              </a:tblGrid>
              <a:tr h="3785627">
                <a:tc>
                  <a:txBody>
                    <a:bodyPr/>
                    <a:lstStyle/>
                    <a:p>
                      <a:pPr marL="457200" indent="-457200" algn="l">
                        <a:buFont typeface="+mj-lt"/>
                        <a:buAutoNum type="arabicPeriod"/>
                      </a:pPr>
                      <a:r>
                        <a:rPr lang="en-US" sz="1800" spc="150" dirty="0">
                          <a:solidFill>
                            <a:sysClr val="windowText" lastClr="000000"/>
                          </a:solidFill>
                        </a:rPr>
                        <a:t>Vehicle Cybersecurity</a:t>
                      </a:r>
                    </a:p>
                    <a:p>
                      <a:pPr marL="457200" indent="-457200" algn="l">
                        <a:buFont typeface="+mj-lt"/>
                        <a:buAutoNum type="arabicPeriod"/>
                      </a:pPr>
                      <a:r>
                        <a:rPr lang="en-US" sz="1800" spc="150" dirty="0">
                          <a:solidFill>
                            <a:sysClr val="windowText" lastClr="000000"/>
                          </a:solidFill>
                        </a:rPr>
                        <a:t>System Safety</a:t>
                      </a:r>
                    </a:p>
                    <a:p>
                      <a:pPr marL="457200" indent="-457200" algn="l">
                        <a:buFont typeface="+mj-lt"/>
                        <a:buAutoNum type="arabicPeriod"/>
                      </a:pPr>
                      <a:r>
                        <a:rPr lang="en-US" sz="1800" spc="150" dirty="0">
                          <a:solidFill>
                            <a:sysClr val="windowText" lastClr="000000"/>
                          </a:solidFill>
                          <a:latin typeface="+mn-lt"/>
                        </a:rPr>
                        <a:t>Operational Design Domain</a:t>
                      </a:r>
                    </a:p>
                    <a:p>
                      <a:pPr marL="457200" indent="-457200" algn="l" defTabSz="984250">
                        <a:buFont typeface="+mj-lt"/>
                        <a:buAutoNum type="arabicPeriod"/>
                      </a:pPr>
                      <a:r>
                        <a:rPr lang="en-US" sz="1800" spc="150" dirty="0">
                          <a:solidFill>
                            <a:sysClr val="windowText" lastClr="000000"/>
                          </a:solidFill>
                          <a:latin typeface="+mn-lt"/>
                        </a:rPr>
                        <a:t>Object and Event Detection and Response</a:t>
                      </a:r>
                    </a:p>
                    <a:p>
                      <a:pPr marL="457200" indent="-457200" algn="l">
                        <a:buFont typeface="+mj-lt"/>
                        <a:buAutoNum type="arabicPeriod"/>
                      </a:pPr>
                      <a:r>
                        <a:rPr lang="en-US" sz="1800" spc="150" dirty="0">
                          <a:solidFill>
                            <a:sysClr val="windowText" lastClr="000000"/>
                          </a:solidFill>
                          <a:latin typeface="+mn-lt"/>
                        </a:rPr>
                        <a:t>Fallback (Minimal Risk Condition)</a:t>
                      </a:r>
                    </a:p>
                    <a:p>
                      <a:pPr marL="457200" indent="-457200" algn="l">
                        <a:buFont typeface="+mj-lt"/>
                        <a:buAutoNum type="arabicPeriod"/>
                      </a:pPr>
                      <a:r>
                        <a:rPr lang="en-US" sz="1800" spc="150" dirty="0">
                          <a:solidFill>
                            <a:sysClr val="windowText" lastClr="000000"/>
                          </a:solidFill>
                          <a:latin typeface="+mn-lt"/>
                        </a:rPr>
                        <a:t>Validation Methods</a:t>
                      </a:r>
                    </a:p>
                    <a:p>
                      <a:endParaRPr lang="en-US" sz="1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defTabSz="41075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7"/>
                        <a:tabLst/>
                        <a:defRPr/>
                      </a:pPr>
                      <a:r>
                        <a:rPr lang="en-US" sz="1800" spc="150" dirty="0">
                          <a:solidFill>
                            <a:sysClr val="windowText" lastClr="000000"/>
                          </a:solidFill>
                          <a:latin typeface="+mn-lt"/>
                        </a:rPr>
                        <a:t>Human Machine Interface</a:t>
                      </a:r>
                    </a:p>
                    <a:p>
                      <a:pPr marL="457200" indent="-457200" algn="l">
                        <a:buFont typeface="+mj-lt"/>
                        <a:buAutoNum type="arabicPeriod" startAt="7"/>
                      </a:pPr>
                      <a:r>
                        <a:rPr lang="en-US" sz="1800" spc="150" dirty="0">
                          <a:solidFill>
                            <a:sysClr val="windowText" lastClr="000000"/>
                          </a:solidFill>
                          <a:latin typeface="+mn-lt"/>
                        </a:rPr>
                        <a:t>Crashworthiness</a:t>
                      </a:r>
                    </a:p>
                    <a:p>
                      <a:pPr marL="457200" indent="-457200" algn="l">
                        <a:buFont typeface="+mj-lt"/>
                        <a:buAutoNum type="arabicPeriod" startAt="7"/>
                      </a:pPr>
                      <a:r>
                        <a:rPr lang="en-US" sz="1800" spc="150" dirty="0">
                          <a:solidFill>
                            <a:sysClr val="windowText" lastClr="000000"/>
                          </a:solidFill>
                          <a:latin typeface="+mn-lt"/>
                        </a:rPr>
                        <a:t>Post-Crash ADS Behavior</a:t>
                      </a:r>
                    </a:p>
                    <a:p>
                      <a:pPr marL="457200" indent="-457200" algn="l">
                        <a:buFont typeface="+mj-lt"/>
                        <a:buAutoNum type="arabicPeriod" startAt="7"/>
                      </a:pPr>
                      <a:r>
                        <a:rPr lang="en-US" sz="1800" spc="150" dirty="0">
                          <a:solidFill>
                            <a:sysClr val="windowText" lastClr="000000"/>
                          </a:solidFill>
                          <a:latin typeface="+mn-lt"/>
                        </a:rPr>
                        <a:t>Data Recording</a:t>
                      </a:r>
                    </a:p>
                    <a:p>
                      <a:pPr marL="457200" indent="-457200" algn="l">
                        <a:buFont typeface="+mj-lt"/>
                        <a:buAutoNum type="arabicPeriod" startAt="7"/>
                      </a:pPr>
                      <a:r>
                        <a:rPr lang="en-US" sz="1800" spc="150" dirty="0">
                          <a:solidFill>
                            <a:sysClr val="windowText" lastClr="000000"/>
                          </a:solidFill>
                          <a:latin typeface="+mn-lt"/>
                        </a:rPr>
                        <a:t>Consumer Education and Training</a:t>
                      </a:r>
                    </a:p>
                    <a:p>
                      <a:pPr marL="457200" indent="-457200" algn="l">
                        <a:buFont typeface="+mj-lt"/>
                        <a:buAutoNum type="arabicPeriod" startAt="7"/>
                      </a:pPr>
                      <a:r>
                        <a:rPr lang="en-US" sz="1800" spc="150" dirty="0">
                          <a:solidFill>
                            <a:sysClr val="windowText" lastClr="000000"/>
                          </a:solidFill>
                          <a:latin typeface="+mn-lt"/>
                        </a:rPr>
                        <a:t>Federal, State, and Local Laws</a:t>
                      </a:r>
                    </a:p>
                    <a:p>
                      <a:endParaRPr lang="en-US" sz="1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2906166"/>
                  </a:ext>
                </a:extLst>
              </a:tr>
            </a:tbl>
          </a:graphicData>
        </a:graphic>
      </p:graphicFrame>
      <p:sp>
        <p:nvSpPr>
          <p:cNvPr id="7" name="Rectangle"/>
          <p:cNvSpPr/>
          <p:nvPr/>
        </p:nvSpPr>
        <p:spPr>
          <a:xfrm>
            <a:off x="8400444" y="-17119"/>
            <a:ext cx="772978" cy="546285"/>
          </a:xfrm>
          <a:prstGeom prst="rect">
            <a:avLst/>
          </a:prstGeom>
          <a:solidFill>
            <a:srgbClr val="0083BF"/>
          </a:solidFill>
          <a:ln w="12700">
            <a:miter lim="400000"/>
          </a:ln>
          <a:effectLst>
            <a:outerShdw blurRad="342900" dist="114358" dir="1670806" rotWithShape="0">
              <a:srgbClr val="000000">
                <a:alpha val="26435"/>
              </a:srgbClr>
            </a:outerShdw>
          </a:effectLst>
        </p:spPr>
        <p:txBody>
          <a:bodyPr lIns="0" tIns="0" rIns="0" bIns="0" anchor="ctr"/>
          <a:lstStyle/>
          <a:p>
            <a:pPr algn="ctr" defTabSz="580409"/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sz="12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4358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Rectangle"/>
          <p:cNvSpPr/>
          <p:nvPr/>
        </p:nvSpPr>
        <p:spPr>
          <a:xfrm>
            <a:off x="8400444" y="-17119"/>
            <a:ext cx="772978" cy="546285"/>
          </a:xfrm>
          <a:prstGeom prst="rect">
            <a:avLst/>
          </a:prstGeom>
          <a:solidFill>
            <a:srgbClr val="0083BF"/>
          </a:solidFill>
          <a:ln w="12700">
            <a:miter lim="400000"/>
          </a:ln>
          <a:effectLst>
            <a:outerShdw blurRad="342900" dist="114358" dir="1670806" rotWithShape="0">
              <a:srgbClr val="000000">
                <a:alpha val="26435"/>
              </a:srgbClr>
            </a:outerShdw>
          </a:effectLst>
        </p:spPr>
        <p:txBody>
          <a:bodyPr lIns="0" tIns="0" rIns="0" bIns="0" anchor="ctr"/>
          <a:lstStyle/>
          <a:p>
            <a:pPr defTabSz="580409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2250"/>
          </a:p>
        </p:txBody>
      </p:sp>
      <p:sp>
        <p:nvSpPr>
          <p:cNvPr id="159" name="#"/>
          <p:cNvSpPr txBox="1"/>
          <p:nvPr/>
        </p:nvSpPr>
        <p:spPr>
          <a:xfrm>
            <a:off x="8687153" y="122557"/>
            <a:ext cx="161904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825500">
              <a:defRPr b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1266" dirty="0"/>
              <a:t>6</a:t>
            </a:r>
            <a:endParaRPr sz="1266" dirty="0"/>
          </a:p>
        </p:txBody>
      </p:sp>
      <p:sp>
        <p:nvSpPr>
          <p:cNvPr id="160" name="HEADER"/>
          <p:cNvSpPr txBox="1"/>
          <p:nvPr/>
        </p:nvSpPr>
        <p:spPr>
          <a:xfrm>
            <a:off x="309377" y="427655"/>
            <a:ext cx="6678111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825500">
              <a:defRPr sz="4800" b="0">
                <a:solidFill>
                  <a:srgbClr val="0183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3200" dirty="0">
                <a:solidFill>
                  <a:schemeClr val="tx1"/>
                </a:solidFill>
              </a:rPr>
              <a:t>Best Practices for State Legislatures</a:t>
            </a:r>
            <a:endParaRPr sz="3200" dirty="0">
              <a:solidFill>
                <a:schemeClr val="tx1"/>
              </a:solidFill>
            </a:endParaRPr>
          </a:p>
        </p:txBody>
      </p:sp>
      <p:sp>
        <p:nvSpPr>
          <p:cNvPr id="161" name="Line"/>
          <p:cNvSpPr/>
          <p:nvPr/>
        </p:nvSpPr>
        <p:spPr>
          <a:xfrm>
            <a:off x="477483" y="1118216"/>
            <a:ext cx="7460593" cy="1"/>
          </a:xfrm>
          <a:prstGeom prst="line">
            <a:avLst/>
          </a:prstGeom>
          <a:ln w="38100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 defTabSz="580409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2250"/>
          </a:p>
        </p:txBody>
      </p:sp>
      <p:sp>
        <p:nvSpPr>
          <p:cNvPr id="162" name="Lorem ipsum dolor sit amet, consectetur adipiscing…"/>
          <p:cNvSpPr txBox="1"/>
          <p:nvPr/>
        </p:nvSpPr>
        <p:spPr>
          <a:xfrm>
            <a:off x="309377" y="1491285"/>
            <a:ext cx="8289500" cy="3765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r>
              <a:rPr lang="en-US" sz="2000" spc="150" dirty="0"/>
              <a:t>Provide a “technology-neutral” environment</a:t>
            </a:r>
          </a:p>
          <a:p>
            <a:endParaRPr lang="en-US" sz="2000" spc="150" dirty="0"/>
          </a:p>
          <a:p>
            <a:endParaRPr lang="en-US" sz="2000" spc="150" dirty="0"/>
          </a:p>
          <a:p>
            <a:r>
              <a:rPr lang="en-US" sz="2000" spc="150" dirty="0"/>
              <a:t>Provide licensing and registration procedures</a:t>
            </a:r>
          </a:p>
          <a:p>
            <a:endParaRPr lang="en-US" sz="2000" spc="150" dirty="0"/>
          </a:p>
          <a:p>
            <a:endParaRPr lang="en-US" sz="2000" spc="150" dirty="0"/>
          </a:p>
          <a:p>
            <a:r>
              <a:rPr lang="en-US" sz="2000" spc="150" dirty="0"/>
              <a:t>Provide reporting and communications methods for Public Safety Officials</a:t>
            </a:r>
          </a:p>
          <a:p>
            <a:endParaRPr lang="en-US" sz="2000" spc="150" dirty="0"/>
          </a:p>
          <a:p>
            <a:endParaRPr lang="en-US" sz="2000" spc="150" dirty="0"/>
          </a:p>
          <a:p>
            <a:r>
              <a:rPr lang="en-US" sz="2000" spc="150" dirty="0"/>
              <a:t>Review traffic laws and regulations that may serve as barriers to operation of ADSs</a:t>
            </a:r>
          </a:p>
        </p:txBody>
      </p:sp>
    </p:spTree>
    <p:extLst>
      <p:ext uri="{BB962C8B-B14F-4D97-AF65-F5344CB8AC3E}">
        <p14:creationId xmlns:p14="http://schemas.microsoft.com/office/powerpoint/2010/main" val="8915893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Rectangle"/>
          <p:cNvSpPr/>
          <p:nvPr/>
        </p:nvSpPr>
        <p:spPr>
          <a:xfrm>
            <a:off x="8400444" y="-17119"/>
            <a:ext cx="772978" cy="546285"/>
          </a:xfrm>
          <a:prstGeom prst="rect">
            <a:avLst/>
          </a:prstGeom>
          <a:solidFill>
            <a:srgbClr val="0083BF"/>
          </a:solidFill>
          <a:ln w="12700">
            <a:miter lim="400000"/>
          </a:ln>
          <a:effectLst>
            <a:outerShdw blurRad="342900" dist="114358" dir="1670806" rotWithShape="0">
              <a:srgbClr val="000000">
                <a:alpha val="26435"/>
              </a:srgbClr>
            </a:outerShdw>
          </a:effectLst>
        </p:spPr>
        <p:txBody>
          <a:bodyPr lIns="0" tIns="0" rIns="0" bIns="0" anchor="ctr"/>
          <a:lstStyle/>
          <a:p>
            <a:pPr defTabSz="580409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2250"/>
          </a:p>
        </p:txBody>
      </p:sp>
      <p:sp>
        <p:nvSpPr>
          <p:cNvPr id="159" name="#"/>
          <p:cNvSpPr txBox="1"/>
          <p:nvPr/>
        </p:nvSpPr>
        <p:spPr>
          <a:xfrm>
            <a:off x="8687153" y="122557"/>
            <a:ext cx="161904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825500">
              <a:defRPr b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1266" dirty="0"/>
              <a:t>6</a:t>
            </a:r>
            <a:endParaRPr sz="1266" dirty="0"/>
          </a:p>
        </p:txBody>
      </p:sp>
      <p:sp>
        <p:nvSpPr>
          <p:cNvPr id="160" name="HEADER"/>
          <p:cNvSpPr txBox="1"/>
          <p:nvPr/>
        </p:nvSpPr>
        <p:spPr>
          <a:xfrm>
            <a:off x="309377" y="427655"/>
            <a:ext cx="8882817" cy="564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825500">
              <a:defRPr sz="4800" b="0">
                <a:solidFill>
                  <a:srgbClr val="0183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3200" dirty="0">
                <a:solidFill>
                  <a:schemeClr val="tx1"/>
                </a:solidFill>
              </a:rPr>
              <a:t>Best Practices for State Highway Safety Officials</a:t>
            </a:r>
            <a:endParaRPr sz="3200" dirty="0">
              <a:solidFill>
                <a:schemeClr val="tx1"/>
              </a:solidFill>
            </a:endParaRPr>
          </a:p>
        </p:txBody>
      </p:sp>
      <p:sp>
        <p:nvSpPr>
          <p:cNvPr id="161" name="Line"/>
          <p:cNvSpPr/>
          <p:nvPr/>
        </p:nvSpPr>
        <p:spPr>
          <a:xfrm>
            <a:off x="477483" y="1118216"/>
            <a:ext cx="7460593" cy="1"/>
          </a:xfrm>
          <a:prstGeom prst="line">
            <a:avLst/>
          </a:prstGeom>
          <a:ln w="38100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 defTabSz="580409"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2250"/>
          </a:p>
        </p:txBody>
      </p:sp>
      <p:sp>
        <p:nvSpPr>
          <p:cNvPr id="162" name="Lorem ipsum dolor sit amet, consectetur adipiscing…"/>
          <p:cNvSpPr txBox="1"/>
          <p:nvPr/>
        </p:nvSpPr>
        <p:spPr>
          <a:xfrm>
            <a:off x="309376" y="1231808"/>
            <a:ext cx="8711531" cy="5422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pc="150" dirty="0"/>
              <a:t>Administrative (establishment of lead agency for ADS oversight)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n-US" spc="150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pc="150" dirty="0"/>
              <a:t>Application for Entities to Test ADSs on Public Roadways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n-US" spc="150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pc="150" dirty="0"/>
              <a:t>Permission for Entities to Test ADS on Public Roadways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n-US" spc="150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pc="150" dirty="0"/>
              <a:t>Specific Considerations for ADS Test Drivers and Operations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n-US" spc="150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pc="150" dirty="0"/>
              <a:t>Considerations for Registration and Titling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n-US" spc="150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pc="150" dirty="0"/>
              <a:t>Working with Public Safety Officials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n-US" spc="150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pc="150" dirty="0"/>
              <a:t>Liability and Insurance</a:t>
            </a:r>
          </a:p>
        </p:txBody>
      </p:sp>
    </p:spTree>
    <p:extLst>
      <p:ext uri="{BB962C8B-B14F-4D97-AF65-F5344CB8AC3E}">
        <p14:creationId xmlns:p14="http://schemas.microsoft.com/office/powerpoint/2010/main" val="131262525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End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6D8D3798-1C68-9C4D-BFD5-4B7C00AAEF1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06283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White">
    <a:dk1>
      <a:srgbClr val="000000"/>
    </a:dk1>
    <a:lt1>
      <a:srgbClr val="FFFFFF"/>
    </a:lt1>
    <a:dk2>
      <a:srgbClr val="5E5E5E"/>
    </a:dk2>
    <a:lt2>
      <a:srgbClr val="D6D5D5"/>
    </a:lt2>
    <a:accent1>
      <a:srgbClr val="00A2FF"/>
    </a:accent1>
    <a:accent2>
      <a:srgbClr val="16E7CF"/>
    </a:accent2>
    <a:accent3>
      <a:srgbClr val="61D836"/>
    </a:accent3>
    <a:accent4>
      <a:srgbClr val="FAE232"/>
    </a:accent4>
    <a:accent5>
      <a:srgbClr val="FF644E"/>
    </a:accent5>
    <a:accent6>
      <a:srgbClr val="EF5FA7"/>
    </a:accent6>
    <a:hlink>
      <a:srgbClr val="0000FF"/>
    </a:hlink>
    <a:folHlink>
      <a:srgbClr val="FF00FF"/>
    </a:folHlink>
  </a:clrScheme>
</a:themeOverride>
</file>

<file path=ppt/theme/themeOverride2.xml><?xml version="1.0" encoding="utf-8"?>
<a:themeOverride xmlns:a="http://schemas.openxmlformats.org/drawingml/2006/main">
  <a:clrScheme name="White">
    <a:dk1>
      <a:srgbClr val="000000"/>
    </a:dk1>
    <a:lt1>
      <a:srgbClr val="FFFFFF"/>
    </a:lt1>
    <a:dk2>
      <a:srgbClr val="5E5E5E"/>
    </a:dk2>
    <a:lt2>
      <a:srgbClr val="D6D5D5"/>
    </a:lt2>
    <a:accent1>
      <a:srgbClr val="00A2FF"/>
    </a:accent1>
    <a:accent2>
      <a:srgbClr val="16E7CF"/>
    </a:accent2>
    <a:accent3>
      <a:srgbClr val="61D836"/>
    </a:accent3>
    <a:accent4>
      <a:srgbClr val="FAE232"/>
    </a:accent4>
    <a:accent5>
      <a:srgbClr val="FF644E"/>
    </a:accent5>
    <a:accent6>
      <a:srgbClr val="EF5FA7"/>
    </a:accent6>
    <a:hlink>
      <a:srgbClr val="0000FF"/>
    </a:hlink>
    <a:folHlink>
      <a:srgbClr val="FF00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2815</TotalTime>
  <Words>378</Words>
  <Application>Microsoft Office PowerPoint</Application>
  <PresentationFormat>On-screen Show (4:3)</PresentationFormat>
  <Paragraphs>85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Helvetica Light</vt:lpstr>
      <vt:lpstr>Helvetica Neue</vt:lpstr>
      <vt:lpstr>Helvetica Neue Light</vt:lpstr>
      <vt:lpstr>Helvetica Neue Medium</vt:lpstr>
      <vt:lpstr>Helvetica Neue Thin</vt:lpstr>
      <vt:lpstr>Arial</vt:lpstr>
      <vt:lpstr>Calibri</vt:lpstr>
      <vt:lpstr>Helvetica</vt:lpstr>
      <vt:lpstr>Rockwell</vt:lpstr>
      <vt:lpstr>Trebuchet MS</vt:lpstr>
      <vt:lpstr>Black</vt:lpstr>
      <vt:lpstr>White</vt:lpstr>
      <vt:lpstr>PowerPoint Presentation</vt:lpstr>
      <vt:lpstr>PowerPoint Presentation</vt:lpstr>
      <vt:lpstr>What Changed and Why? </vt:lpstr>
      <vt:lpstr>PowerPoint Presentation</vt:lpstr>
      <vt:lpstr>Voluntary Guidance to Companies</vt:lpstr>
      <vt:lpstr>PowerPoint Presentation</vt:lpstr>
      <vt:lpstr>PowerPoint Presentation</vt:lpstr>
      <vt:lpstr>The End</vt:lpstr>
    </vt:vector>
  </TitlesOfParts>
  <Company>The Tombras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kstone</dc:creator>
  <cp:lastModifiedBy>Francois Cuenot</cp:lastModifiedBy>
  <cp:revision>122</cp:revision>
  <cp:lastPrinted>2017-07-27T15:28:19Z</cp:lastPrinted>
  <dcterms:created xsi:type="dcterms:W3CDTF">2016-02-23T19:52:48Z</dcterms:created>
  <dcterms:modified xsi:type="dcterms:W3CDTF">2018-06-21T08:59:16Z</dcterms:modified>
</cp:coreProperties>
</file>