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95" r:id="rId4"/>
    <p:sldId id="298" r:id="rId5"/>
    <p:sldId id="306" r:id="rId6"/>
    <p:sldId id="300" r:id="rId7"/>
    <p:sldId id="301" r:id="rId8"/>
    <p:sldId id="287" r:id="rId9"/>
    <p:sldId id="282" r:id="rId10"/>
    <p:sldId id="292" r:id="rId11"/>
    <p:sldId id="302" r:id="rId12"/>
    <p:sldId id="303" r:id="rId13"/>
    <p:sldId id="304" r:id="rId14"/>
    <p:sldId id="305" r:id="rId15"/>
    <p:sldId id="262" r:id="rId16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0000FF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BE49A4-A125-4BAB-95F7-FC581DDAEF00}" v="165" dt="2018-11-15T21:39:32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21" autoAdjust="0"/>
  </p:normalViewPr>
  <p:slideViewPr>
    <p:cSldViewPr snapToGrid="0" snapToObjects="1">
      <p:cViewPr varScale="1">
        <p:scale>
          <a:sx n="82" d="100"/>
          <a:sy n="82" d="100"/>
        </p:scale>
        <p:origin x="1474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>
        <p:scale>
          <a:sx n="110" d="100"/>
          <a:sy n="110" d="100"/>
        </p:scale>
        <p:origin x="-1410" y="-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Airlines</c:v>
                </c:pt>
                <c:pt idx="1">
                  <c:v>New cars</c:v>
                </c:pt>
                <c:pt idx="2">
                  <c:v>Postal services</c:v>
                </c:pt>
                <c:pt idx="3">
                  <c:v>Water supply</c:v>
                </c:pt>
                <c:pt idx="4">
                  <c:v>Car rental</c:v>
                </c:pt>
                <c:pt idx="5">
                  <c:v>Mobile telephony</c:v>
                </c:pt>
                <c:pt idx="6">
                  <c:v>Electricity</c:v>
                </c:pt>
                <c:pt idx="7">
                  <c:v>Banks</c:v>
                </c:pt>
                <c:pt idx="8">
                  <c:v>Train services</c:v>
                </c:pt>
                <c:pt idx="9">
                  <c:v>Local transport</c:v>
                </c:pt>
                <c:pt idx="10">
                  <c:v>2nd-hand Cars</c:v>
                </c:pt>
                <c:pt idx="11">
                  <c:v>Real estate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6</c:v>
                </c:pt>
                <c:pt idx="4">
                  <c:v>4</c:v>
                </c:pt>
                <c:pt idx="5">
                  <c:v>6</c:v>
                </c:pt>
                <c:pt idx="6">
                  <c:v>7</c:v>
                </c:pt>
                <c:pt idx="7">
                  <c:v>7</c:v>
                </c:pt>
                <c:pt idx="8">
                  <c:v>8</c:v>
                </c:pt>
                <c:pt idx="9">
                  <c:v>8</c:v>
                </c:pt>
                <c:pt idx="10">
                  <c:v>7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1C-45D8-B12A-BE6598E4EC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Moderate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Airlines</c:v>
                </c:pt>
                <c:pt idx="1">
                  <c:v>New cars</c:v>
                </c:pt>
                <c:pt idx="2">
                  <c:v>Postal services</c:v>
                </c:pt>
                <c:pt idx="3">
                  <c:v>Water supply</c:v>
                </c:pt>
                <c:pt idx="4">
                  <c:v>Car rental</c:v>
                </c:pt>
                <c:pt idx="5">
                  <c:v>Mobile telephony</c:v>
                </c:pt>
                <c:pt idx="6">
                  <c:v>Electricity</c:v>
                </c:pt>
                <c:pt idx="7">
                  <c:v>Banks</c:v>
                </c:pt>
                <c:pt idx="8">
                  <c:v>Train services</c:v>
                </c:pt>
                <c:pt idx="9">
                  <c:v>Local transport</c:v>
                </c:pt>
                <c:pt idx="10">
                  <c:v>2nd-hand Cars</c:v>
                </c:pt>
                <c:pt idx="11">
                  <c:v>Real estate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25</c:v>
                </c:pt>
                <c:pt idx="1">
                  <c:v>26</c:v>
                </c:pt>
                <c:pt idx="2">
                  <c:v>28</c:v>
                </c:pt>
                <c:pt idx="3">
                  <c:v>26</c:v>
                </c:pt>
                <c:pt idx="4">
                  <c:v>28</c:v>
                </c:pt>
                <c:pt idx="5">
                  <c:v>28</c:v>
                </c:pt>
                <c:pt idx="6">
                  <c:v>28</c:v>
                </c:pt>
                <c:pt idx="7">
                  <c:v>31</c:v>
                </c:pt>
                <c:pt idx="8">
                  <c:v>31</c:v>
                </c:pt>
                <c:pt idx="9">
                  <c:v>32</c:v>
                </c:pt>
                <c:pt idx="10">
                  <c:v>34</c:v>
                </c:pt>
                <c:pt idx="1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1C-45D8-B12A-BE6598E4EC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Airlines</c:v>
                </c:pt>
                <c:pt idx="1">
                  <c:v>New cars</c:v>
                </c:pt>
                <c:pt idx="2">
                  <c:v>Postal services</c:v>
                </c:pt>
                <c:pt idx="3">
                  <c:v>Water supply</c:v>
                </c:pt>
                <c:pt idx="4">
                  <c:v>Car rental</c:v>
                </c:pt>
                <c:pt idx="5">
                  <c:v>Mobile telephony</c:v>
                </c:pt>
                <c:pt idx="6">
                  <c:v>Electricity</c:v>
                </c:pt>
                <c:pt idx="7">
                  <c:v>Banks</c:v>
                </c:pt>
                <c:pt idx="8">
                  <c:v>Train services</c:v>
                </c:pt>
                <c:pt idx="9">
                  <c:v>Local transport</c:v>
                </c:pt>
                <c:pt idx="10">
                  <c:v>2nd-hand Cars</c:v>
                </c:pt>
                <c:pt idx="11">
                  <c:v>Real estate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71</c:v>
                </c:pt>
                <c:pt idx="1">
                  <c:v>69</c:v>
                </c:pt>
                <c:pt idx="2">
                  <c:v>67</c:v>
                </c:pt>
                <c:pt idx="3">
                  <c:v>68</c:v>
                </c:pt>
                <c:pt idx="4">
                  <c:v>68</c:v>
                </c:pt>
                <c:pt idx="5">
                  <c:v>66</c:v>
                </c:pt>
                <c:pt idx="6">
                  <c:v>65</c:v>
                </c:pt>
                <c:pt idx="7">
                  <c:v>63</c:v>
                </c:pt>
                <c:pt idx="8">
                  <c:v>61</c:v>
                </c:pt>
                <c:pt idx="9">
                  <c:v>61</c:v>
                </c:pt>
                <c:pt idx="10">
                  <c:v>59</c:v>
                </c:pt>
                <c:pt idx="1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C-45D8-B12A-BE6598E4EC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4135424"/>
        <c:axId val="205329152"/>
        <c:axId val="0"/>
      </c:bar3DChart>
      <c:catAx>
        <c:axId val="204135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205329152"/>
        <c:crosses val="autoZero"/>
        <c:auto val="1"/>
        <c:lblAlgn val="ctr"/>
        <c:lblOffset val="100"/>
        <c:noMultiLvlLbl val="0"/>
      </c:catAx>
      <c:valAx>
        <c:axId val="20532915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04135424"/>
        <c:crosses val="autoZero"/>
        <c:crossBetween val="between"/>
      </c:valAx>
    </c:plotArea>
    <c:legend>
      <c:legendPos val="r"/>
      <c:overlay val="0"/>
      <c:spPr>
        <a:solidFill>
          <a:srgbClr val="00B050"/>
        </a:solidFill>
      </c:spPr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800000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8994-4EE6-84CB-1DD9886904CD}"/>
              </c:ext>
            </c:extLst>
          </c:dPt>
          <c:dPt>
            <c:idx val="1"/>
            <c:bubble3D val="0"/>
            <c:spPr>
              <a:solidFill>
                <a:srgbClr val="6600FF"/>
              </a:solidFill>
            </c:spPr>
            <c:extLst>
              <c:ext xmlns:c16="http://schemas.microsoft.com/office/drawing/2014/chart" uri="{C3380CC4-5D6E-409C-BE32-E72D297353CC}">
                <c16:uniqueId val="{00000003-8994-4EE6-84CB-1DD9886904CD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5-8994-4EE6-84CB-1DD9886904CD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7-8994-4EE6-84CB-1DD9886904CD}"/>
              </c:ext>
            </c:extLst>
          </c:dPt>
          <c:dPt>
            <c:idx val="7"/>
            <c:bubble3D val="0"/>
            <c:spPr>
              <a:solidFill>
                <a:srgbClr val="FF9966"/>
              </a:solidFill>
            </c:spPr>
            <c:extLst>
              <c:ext xmlns:c16="http://schemas.microsoft.com/office/drawing/2014/chart" uri="{C3380CC4-5D6E-409C-BE32-E72D297353CC}">
                <c16:uniqueId val="{00000009-8994-4EE6-84CB-1DD9886904CD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Sheet1!$A$1:$A$8</c:f>
              <c:strCache>
                <c:ptCount val="8"/>
                <c:pt idx="0">
                  <c:v>Performance &amp; Reliability</c:v>
                </c:pt>
                <c:pt idx="1">
                  <c:v>Cleanliness</c:v>
                </c:pt>
                <c:pt idx="2">
                  <c:v>Journey duration</c:v>
                </c:pt>
                <c:pt idx="3">
                  <c:v>Rating of train</c:v>
                </c:pt>
                <c:pt idx="4">
                  <c:v>Frequency</c:v>
                </c:pt>
                <c:pt idx="5">
                  <c:v>Space to sit/stand</c:v>
                </c:pt>
                <c:pt idx="6">
                  <c:v>Station environment</c:v>
                </c:pt>
                <c:pt idx="7">
                  <c:v>Other</c:v>
                </c:pt>
              </c:strCache>
            </c:strRef>
          </c:cat>
          <c:val>
            <c:numRef>
              <c:f>Sheet1!$B$1:$B$8</c:f>
              <c:numCache>
                <c:formatCode>General</c:formatCode>
                <c:ptCount val="8"/>
                <c:pt idx="0">
                  <c:v>48</c:v>
                </c:pt>
                <c:pt idx="1">
                  <c:v>9</c:v>
                </c:pt>
                <c:pt idx="2">
                  <c:v>8</c:v>
                </c:pt>
                <c:pt idx="3">
                  <c:v>6</c:v>
                </c:pt>
                <c:pt idx="4">
                  <c:v>6</c:v>
                </c:pt>
                <c:pt idx="5">
                  <c:v>5</c:v>
                </c:pt>
                <c:pt idx="6">
                  <c:v>5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994-4EE6-84CB-1DD9886904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A7EE-4658-B749-339379F106E0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A7EE-4658-B749-339379F106E0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A7EE-4658-B749-339379F106E0}"/>
              </c:ext>
            </c:extLst>
          </c:dPt>
          <c:dPt>
            <c:idx val="4"/>
            <c:bubble3D val="0"/>
            <c:spPr>
              <a:solidFill>
                <a:srgbClr val="FF9966"/>
              </a:solidFill>
            </c:spPr>
            <c:extLst>
              <c:ext xmlns:c16="http://schemas.microsoft.com/office/drawing/2014/chart" uri="{C3380CC4-5D6E-409C-BE32-E72D297353CC}">
                <c16:uniqueId val="{00000007-A7EE-4658-B749-339379F106E0}"/>
              </c:ext>
            </c:extLst>
          </c:dPt>
          <c:cat>
            <c:strRef>
              <c:f>Sheet1!$A$1:$A$5</c:f>
              <c:strCache>
                <c:ptCount val="5"/>
                <c:pt idx="0">
                  <c:v>Handling of delays</c:v>
                </c:pt>
                <c:pt idx="1">
                  <c:v>Performance &amp; Reliability</c:v>
                </c:pt>
                <c:pt idx="2">
                  <c:v>Journey time</c:v>
                </c:pt>
                <c:pt idx="3">
                  <c:v>Space to sit/stand</c:v>
                </c:pt>
                <c:pt idx="4">
                  <c:v>Other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56</c:v>
                </c:pt>
                <c:pt idx="1">
                  <c:v>18</c:v>
                </c:pt>
                <c:pt idx="2">
                  <c:v>6</c:v>
                </c:pt>
                <c:pt idx="3">
                  <c:v>6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7EE-4658-B749-339379F106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B18D6-0CBC-4AC5-A295-DBF0DB523C83}" type="datetimeFigureOut">
              <a:rPr lang="de-DE" smtClean="0"/>
              <a:pPr/>
              <a:t>19.11.2018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D3558-761D-4C36-AC18-6475B2EB8B97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8946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3558-761D-4C36-AC18-6475B2EB8B97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D3558-761D-4C36-AC18-6475B2EB8B9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765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D3558-761D-4C36-AC18-6475B2EB8B9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807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D3558-761D-4C36-AC18-6475B2EB8B9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16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D3558-761D-4C36-AC18-6475B2EB8B9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100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Point of this slide is to show that air sector doing well when compared with land transport modes – in top quartile for passenger satisfaction.  </a:t>
            </a:r>
            <a:r>
              <a:rPr lang="en-GB" dirty="0" err="1"/>
              <a:t>Nb</a:t>
            </a:r>
            <a:r>
              <a:rPr lang="en-GB" dirty="0"/>
              <a:t> Utilities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69536-A6B0-4A1C-9BBD-6E5170E471F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470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3558-761D-4C36-AC18-6475B2EB8B97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D3558-761D-4C36-AC18-6475B2EB8B97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890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D3558-761D-4C36-AC18-6475B2EB8B9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751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D3558-761D-4C36-AC18-6475B2EB8B97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214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68875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6152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52412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53333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66030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1665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295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8805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028074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83800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685595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 userDrawn="1"/>
        </p:nvSpPr>
        <p:spPr bwMode="auto">
          <a:xfrm>
            <a:off x="0" y="1430338"/>
            <a:ext cx="423863" cy="3997325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Rechteck 4"/>
          <p:cNvSpPr>
            <a:spLocks noChangeArrowheads="1"/>
          </p:cNvSpPr>
          <p:nvPr userDrawn="1"/>
        </p:nvSpPr>
        <p:spPr bwMode="auto">
          <a:xfrm>
            <a:off x="0" y="5427663"/>
            <a:ext cx="423863" cy="143033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034" name="Bild 69" descr="EPF_Logo.gif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385050" y="327025"/>
            <a:ext cx="1608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 userDrawn="1"/>
        </p:nvSpPr>
        <p:spPr>
          <a:xfrm>
            <a:off x="647700" y="352425"/>
            <a:ext cx="1392238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96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›</a:t>
            </a:r>
          </a:p>
        </p:txBody>
      </p:sp>
      <p:sp>
        <p:nvSpPr>
          <p:cNvPr id="3" name="Untertitel 2"/>
          <p:cNvSpPr>
            <a:spLocks/>
          </p:cNvSpPr>
          <p:nvPr userDrawn="1"/>
        </p:nvSpPr>
        <p:spPr bwMode="auto">
          <a:xfrm>
            <a:off x="1004888" y="361950"/>
            <a:ext cx="5900737" cy="6207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de-DE" sz="3200">
              <a:latin typeface="Calibri" pitchFamily="34" charset="0"/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de-DE" sz="3200">
              <a:latin typeface="Calibri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0" y="1387475"/>
            <a:ext cx="9144000" cy="42863"/>
          </a:xfrm>
          <a:prstGeom prst="rect">
            <a:avLst/>
          </a:prstGeom>
          <a:solidFill>
            <a:schemeClr val="accent1"/>
          </a:solidFill>
          <a:ln w="6350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2" name="Rechteck 4"/>
          <p:cNvSpPr>
            <a:spLocks noChangeArrowheads="1"/>
          </p:cNvSpPr>
          <p:nvPr userDrawn="1"/>
        </p:nvSpPr>
        <p:spPr bwMode="auto">
          <a:xfrm>
            <a:off x="3175" y="0"/>
            <a:ext cx="423863" cy="1387475"/>
          </a:xfrm>
          <a:prstGeom prst="rect">
            <a:avLst/>
          </a:prstGeom>
          <a:solidFill>
            <a:srgbClr val="7F7F7F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 userDrawn="1"/>
        </p:nvSpPr>
        <p:spPr bwMode="auto">
          <a:xfrm>
            <a:off x="794" y="1387476"/>
            <a:ext cx="423863" cy="4040188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Rechteck 4"/>
          <p:cNvSpPr>
            <a:spLocks noChangeArrowheads="1"/>
          </p:cNvSpPr>
          <p:nvPr userDrawn="1"/>
        </p:nvSpPr>
        <p:spPr bwMode="auto">
          <a:xfrm>
            <a:off x="0" y="5427663"/>
            <a:ext cx="423863" cy="143033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1034" name="Bild 6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13943" y="327025"/>
            <a:ext cx="1350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 userDrawn="1"/>
        </p:nvSpPr>
        <p:spPr>
          <a:xfrm>
            <a:off x="647700" y="352425"/>
            <a:ext cx="1392238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96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›</a:t>
            </a:r>
          </a:p>
        </p:txBody>
      </p:sp>
      <p:sp>
        <p:nvSpPr>
          <p:cNvPr id="3" name="Untertitel 2"/>
          <p:cNvSpPr>
            <a:spLocks/>
          </p:cNvSpPr>
          <p:nvPr userDrawn="1"/>
        </p:nvSpPr>
        <p:spPr bwMode="auto">
          <a:xfrm>
            <a:off x="1004888" y="361950"/>
            <a:ext cx="5900737" cy="6207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de-DE" sz="3200">
              <a:latin typeface="Calibri" pitchFamily="34" charset="0"/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de-DE" sz="3200">
              <a:latin typeface="Calibri" pitchFamily="34" charset="0"/>
            </a:endParaRPr>
          </a:p>
        </p:txBody>
      </p:sp>
      <p:sp>
        <p:nvSpPr>
          <p:cNvPr id="2" name="Rechteck 4"/>
          <p:cNvSpPr>
            <a:spLocks noChangeArrowheads="1"/>
          </p:cNvSpPr>
          <p:nvPr userDrawn="1"/>
        </p:nvSpPr>
        <p:spPr bwMode="auto">
          <a:xfrm>
            <a:off x="794" y="0"/>
            <a:ext cx="423863" cy="1387475"/>
          </a:xfrm>
          <a:prstGeom prst="rect">
            <a:avLst/>
          </a:prstGeom>
          <a:solidFill>
            <a:srgbClr val="7F7F7F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33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dfreephotos.com/united-states/nevada/death-valley-national-park/roadway-through-the-desert-death-valley-national-park-nevada.jpg.php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428625" y="1431235"/>
            <a:ext cx="8715375" cy="398559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04888" y="282575"/>
            <a:ext cx="5900737" cy="831850"/>
          </a:xfr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GB" sz="4100" b="1" dirty="0">
                <a:solidFill>
                  <a:schemeClr val="tx2"/>
                </a:solidFill>
              </a:rPr>
              <a:t>UN ECE: Working Party on Rail Transport</a:t>
            </a:r>
          </a:p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GB" sz="4200" dirty="0">
                <a:solidFill>
                  <a:schemeClr val="tx2"/>
                </a:solidFill>
              </a:rPr>
              <a:t>Geneva, 21st November 2018</a:t>
            </a:r>
          </a:p>
        </p:txBody>
      </p:sp>
      <p:sp>
        <p:nvSpPr>
          <p:cNvPr id="13319" name="Textfeld 9"/>
          <p:cNvSpPr txBox="1">
            <a:spLocks noChangeArrowheads="1"/>
          </p:cNvSpPr>
          <p:nvPr/>
        </p:nvSpPr>
        <p:spPr bwMode="auto">
          <a:xfrm>
            <a:off x="763588" y="2659063"/>
            <a:ext cx="1389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200" dirty="0">
                <a:solidFill>
                  <a:srgbClr val="FFFFFF"/>
                </a:solidFill>
                <a:latin typeface="Calibri" pitchFamily="34" charset="0"/>
              </a:rPr>
              <a:t>01.11.2012, Hamm</a:t>
            </a:r>
          </a:p>
        </p:txBody>
      </p:sp>
      <p:sp>
        <p:nvSpPr>
          <p:cNvPr id="13320" name="Untertitel 2_"/>
          <p:cNvSpPr txBox="1">
            <a:spLocks/>
          </p:cNvSpPr>
          <p:nvPr/>
        </p:nvSpPr>
        <p:spPr bwMode="auto">
          <a:xfrm>
            <a:off x="1004888" y="5556460"/>
            <a:ext cx="7941089" cy="101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de-DE" sz="2400" dirty="0">
                <a:solidFill>
                  <a:schemeClr val="tx2"/>
                </a:solidFill>
                <a:latin typeface="Calibri" pitchFamily="34" charset="0"/>
              </a:rPr>
              <a:t>Christopher Irwin // </a:t>
            </a:r>
            <a:r>
              <a:rPr lang="de-DE" sz="2400" b="1" dirty="0">
                <a:solidFill>
                  <a:schemeClr val="tx2"/>
                </a:solidFill>
                <a:latin typeface="Calibri" pitchFamily="34" charset="0"/>
              </a:rPr>
              <a:t>EUROPEAN PASSENGERS‘ FEDERATION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de-DE" sz="2400" dirty="0">
                <a:solidFill>
                  <a:schemeClr val="tx2"/>
                </a:solidFill>
                <a:latin typeface="Calibri" pitchFamily="34" charset="0"/>
              </a:rPr>
              <a:t>www.epf.eu</a:t>
            </a:r>
          </a:p>
        </p:txBody>
      </p:sp>
      <p:sp>
        <p:nvSpPr>
          <p:cNvPr id="13315" name="Titel 1"/>
          <p:cNvSpPr>
            <a:spLocks noGrp="1"/>
          </p:cNvSpPr>
          <p:nvPr>
            <p:ph type="ctrTitle"/>
          </p:nvPr>
        </p:nvSpPr>
        <p:spPr bwMode="auto">
          <a:xfrm>
            <a:off x="685800" y="1669774"/>
            <a:ext cx="8021638" cy="3071191"/>
          </a:xfrm>
          <a:prstGeom prst="rect">
            <a:avLst/>
          </a:prstGeom>
          <a:solidFill>
            <a:schemeClr val="accent1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sz="4160" b="1" i="1" dirty="0">
                <a:solidFill>
                  <a:schemeClr val="bg1"/>
                </a:solidFill>
              </a:rPr>
              <a:t>Innovation for passenger </a:t>
            </a:r>
            <a:br>
              <a:rPr lang="en-GB" sz="4160" b="1" i="1" dirty="0">
                <a:solidFill>
                  <a:schemeClr val="bg1"/>
                </a:solidFill>
              </a:rPr>
            </a:br>
            <a:r>
              <a:rPr lang="en-GB" sz="4160" b="1" i="1" dirty="0">
                <a:solidFill>
                  <a:schemeClr val="bg1"/>
                </a:solidFill>
              </a:rPr>
              <a:t>rail services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8990" y="163774"/>
            <a:ext cx="6226939" cy="668739"/>
          </a:xfrm>
        </p:spPr>
        <p:txBody>
          <a:bodyPr/>
          <a:lstStyle/>
          <a:p>
            <a:r>
              <a:rPr lang="en-GB" sz="2600" dirty="0">
                <a:solidFill>
                  <a:srgbClr val="7F7F7F"/>
                </a:solidFill>
              </a:rPr>
              <a:t>Rail passengers’ priorities for improvement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AF2601-E956-4861-9771-BDD5B49C8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495691"/>
            <a:ext cx="8686802" cy="498462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EC17D-46FE-43ED-8092-FD2599036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8" y="-447260"/>
            <a:ext cx="8368750" cy="6598360"/>
          </a:xfrm>
        </p:spPr>
        <p:txBody>
          <a:bodyPr/>
          <a:lstStyle/>
          <a:p>
            <a:endParaRPr lang="en-GB" sz="2600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098A1D6-C1A6-4EC9-BCC3-3FF874DB4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5050" y="1495690"/>
            <a:ext cx="5111750" cy="3407833"/>
          </a:xfrm>
        </p:spPr>
      </p:pic>
    </p:spTree>
    <p:extLst>
      <p:ext uri="{BB962C8B-B14F-4D97-AF65-F5344CB8AC3E}">
        <p14:creationId xmlns:p14="http://schemas.microsoft.com/office/powerpoint/2010/main" val="2889602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474561" y="1395252"/>
            <a:ext cx="8704163" cy="3996000"/>
          </a:xfrm>
          <a:prstGeom prst="rect">
            <a:avLst/>
          </a:prstGeom>
          <a:solidFill>
            <a:srgbClr val="1F497D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Better value (more for less)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Capacity (a seat when they want to travel)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Punctuality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Minimal disruption (reliability)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Dependability (</a:t>
            </a:r>
            <a:r>
              <a:rPr lang="en-GB" sz="2600">
                <a:solidFill>
                  <a:prstClr val="white"/>
                </a:solidFill>
                <a:latin typeface="Calibri"/>
              </a:rPr>
              <a:t>fulfilled promise)</a:t>
            </a: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Improved asset reliability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Keeping passengers informed: better and usefully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Securing passenger safety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27000"/>
            <a:ext cx="5878512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The key challenges for innovators: </a:t>
            </a:r>
            <a:br>
              <a:rPr lang="en-GB" sz="2600" b="1" dirty="0">
                <a:solidFill>
                  <a:srgbClr val="7F7F7F"/>
                </a:solidFill>
              </a:rPr>
            </a:br>
            <a:r>
              <a:rPr lang="en-GB" sz="2600" b="1" dirty="0">
                <a:solidFill>
                  <a:srgbClr val="7F7F7F"/>
                </a:solidFill>
              </a:rPr>
              <a:t>what passengers want</a:t>
            </a:r>
          </a:p>
        </p:txBody>
      </p:sp>
    </p:spTree>
    <p:extLst>
      <p:ext uri="{BB962C8B-B14F-4D97-AF65-F5344CB8AC3E}">
        <p14:creationId xmlns:p14="http://schemas.microsoft.com/office/powerpoint/2010/main" val="1439669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474561" y="1395252"/>
            <a:ext cx="8704163" cy="5462748"/>
          </a:xfrm>
          <a:prstGeom prst="rect">
            <a:avLst/>
          </a:prstGeom>
          <a:solidFill>
            <a:srgbClr val="1F497D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More for less: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standardisation, low-cost solutions, intelligent vehicles, smart infrastructure</a:t>
            </a: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Capacity: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automation, digitalisation, TMS, adaptable assets</a:t>
            </a: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Punctuality: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capacity, asset reliability, discipline</a:t>
            </a: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Minimise disruption: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advanced control systems, diversionary capacity </a:t>
            </a: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lvl="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Improved asset reliability: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Real-time health monitoring, low-cost short-life plug and play assets, smart technologies, mechatronics’ applications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Keeping passengers informed, better and usefully: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real-time personalised information, open data access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User-centred: </a:t>
            </a:r>
            <a:r>
              <a:rPr lang="en-GB" sz="2600" i="1" dirty="0">
                <a:solidFill>
                  <a:prstClr val="white"/>
                </a:solidFill>
                <a:latin typeface="Calibri"/>
              </a:rPr>
              <a:t>focus on systems’ interfaces, integrated cross-modal telematics; non-invasive security measures</a:t>
            </a: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27000"/>
            <a:ext cx="5878512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The key enablers – some examples</a:t>
            </a:r>
          </a:p>
        </p:txBody>
      </p:sp>
    </p:spTree>
    <p:extLst>
      <p:ext uri="{BB962C8B-B14F-4D97-AF65-F5344CB8AC3E}">
        <p14:creationId xmlns:p14="http://schemas.microsoft.com/office/powerpoint/2010/main" val="2800687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474561" y="1395252"/>
            <a:ext cx="8704163" cy="3996000"/>
          </a:xfrm>
          <a:prstGeom prst="rect">
            <a:avLst/>
          </a:prstGeom>
          <a:solidFill>
            <a:srgbClr val="1F497D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4200" dirty="0">
                <a:solidFill>
                  <a:prstClr val="white"/>
                </a:solidFill>
                <a:latin typeface="Calibri"/>
              </a:rPr>
              <a:t>What’s in it for the passenger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200" dirty="0">
                <a:solidFill>
                  <a:prstClr val="white"/>
                </a:solidFill>
                <a:latin typeface="Calibri"/>
              </a:rPr>
              <a:t>    (and the tax-payer)?</a:t>
            </a:r>
            <a:endParaRPr kumimoji="0" lang="en-GB" sz="4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27000"/>
            <a:ext cx="5878512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The key question</a:t>
            </a:r>
          </a:p>
        </p:txBody>
      </p:sp>
    </p:spTree>
    <p:extLst>
      <p:ext uri="{BB962C8B-B14F-4D97-AF65-F5344CB8AC3E}">
        <p14:creationId xmlns:p14="http://schemas.microsoft.com/office/powerpoint/2010/main" val="2154302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/>
          </p:cNvSpPr>
          <p:nvPr/>
        </p:nvSpPr>
        <p:spPr bwMode="auto">
          <a:xfrm>
            <a:off x="1008063" y="127000"/>
            <a:ext cx="5199062" cy="9207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2600" b="1" dirty="0">
                <a:solidFill>
                  <a:schemeClr val="tx2"/>
                </a:solidFill>
                <a:cs typeface="Calibri"/>
              </a:rPr>
              <a:t>Thank you for your attention!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2600" b="1" u="sng" dirty="0">
                <a:solidFill>
                  <a:schemeClr val="tx2"/>
                </a:solidFill>
                <a:cs typeface="Calibri"/>
              </a:rPr>
              <a:t>www.epf.eu</a:t>
            </a:r>
            <a:r>
              <a:rPr lang="en-GB" sz="2600" b="1" dirty="0">
                <a:solidFill>
                  <a:schemeClr val="tx2"/>
                </a:solidFill>
                <a:cs typeface="Calibri"/>
              </a:rPr>
              <a:t> </a:t>
            </a:r>
            <a:endParaRPr lang="en-GB" sz="2600" b="1" dirty="0">
              <a:solidFill>
                <a:schemeClr val="tx2"/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32263" y="2634018"/>
            <a:ext cx="8447963" cy="337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GB" sz="2400" i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6" descr="A group of people around each other&#10;&#10;Description generated with very high confidence">
            <a:extLst>
              <a:ext uri="{FF2B5EF4-FFF2-40B4-BE49-F238E27FC236}">
                <a16:creationId xmlns:a16="http://schemas.microsoft.com/office/drawing/2014/main" id="{D67C58A0-F2B1-4819-AE6C-46F87FC2EA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4431" t="-21370" r="13417" b="21370"/>
          <a:stretch/>
        </p:blipFill>
        <p:spPr>
          <a:xfrm>
            <a:off x="94326" y="2781389"/>
            <a:ext cx="8961120" cy="29899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itel 1"/>
          <p:cNvSpPr>
            <a:spLocks noGrp="1"/>
          </p:cNvSpPr>
          <p:nvPr>
            <p:ph type="ctrTitle"/>
          </p:nvPr>
        </p:nvSpPr>
        <p:spPr bwMode="auto">
          <a:xfrm>
            <a:off x="1008063" y="214313"/>
            <a:ext cx="5167312" cy="823912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European Passengers’ Federation </a:t>
            </a:r>
            <a:br>
              <a:rPr lang="en-GB" sz="2600" b="1" dirty="0">
                <a:solidFill>
                  <a:srgbClr val="7F7F7F"/>
                </a:solidFill>
              </a:rPr>
            </a:br>
            <a:r>
              <a:rPr lang="en-GB" sz="2600" dirty="0">
                <a:solidFill>
                  <a:srgbClr val="7F7F7F"/>
                </a:solidFill>
              </a:rPr>
              <a:t>2018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1387475"/>
            <a:ext cx="9144000" cy="42863"/>
          </a:xfrm>
          <a:prstGeom prst="rect">
            <a:avLst/>
          </a:prstGeom>
          <a:solidFill>
            <a:schemeClr val="accent1"/>
          </a:solidFill>
          <a:ln w="6350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933417" y="1900799"/>
            <a:ext cx="2843453" cy="1786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marR="0" lvl="0" indent="-28575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38 member &amp; associate organisations</a:t>
            </a:r>
          </a:p>
          <a:p>
            <a:pPr marR="0" lvl="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21 countries</a:t>
            </a:r>
          </a:p>
          <a:p>
            <a:pPr marL="285750" marR="0" lvl="0" indent="-285750" algn="l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GB" sz="2600" dirty="0">
              <a:solidFill>
                <a:srgbClr val="1F497D"/>
              </a:solidFill>
              <a:latin typeface="Calibri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Independent voice for public transport users on Europe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10842"/>
          <a:stretch/>
        </p:blipFill>
        <p:spPr>
          <a:xfrm>
            <a:off x="2436315" y="1430338"/>
            <a:ext cx="6707685" cy="542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9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8991" y="163774"/>
            <a:ext cx="5950424" cy="668739"/>
          </a:xfrm>
        </p:spPr>
        <p:txBody>
          <a:bodyPr/>
          <a:lstStyle/>
          <a:p>
            <a:r>
              <a:rPr lang="en-GB" sz="2600" dirty="0">
                <a:solidFill>
                  <a:srgbClr val="7F7F7F"/>
                </a:solidFill>
              </a:rPr>
              <a:t>From innovation to implementation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EC17D-46FE-43ED-8092-FD2599036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8" y="1435100"/>
            <a:ext cx="7670428" cy="582543"/>
          </a:xfrm>
        </p:spPr>
        <p:txBody>
          <a:bodyPr/>
          <a:lstStyle/>
          <a:p>
            <a:r>
              <a:rPr lang="en-GB" sz="2600" dirty="0"/>
              <a:t>                               Navigating the Valley of Death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098A1D6-C1A6-4EC9-BCC3-3FF874DB4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5050" y="1495690"/>
            <a:ext cx="5111750" cy="3407833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A6ECDB1-58F0-4C26-8F7E-C9D1ADB97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539626" y="2017643"/>
            <a:ext cx="6588000" cy="4392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84672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397565" y="1395252"/>
            <a:ext cx="8781159" cy="3960000"/>
          </a:xfrm>
          <a:prstGeom prst="rect">
            <a:avLst/>
          </a:prstGeom>
          <a:solidFill>
            <a:srgbClr val="1F497D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1371600" lvl="2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Responding to public policy challenges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1371600" lvl="2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Meeting end-users’ needs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R="0" lvl="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27000"/>
            <a:ext cx="5878512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Drivers of demand-led innovation</a:t>
            </a:r>
          </a:p>
        </p:txBody>
      </p:sp>
    </p:spTree>
    <p:extLst>
      <p:ext uri="{BB962C8B-B14F-4D97-AF65-F5344CB8AC3E}">
        <p14:creationId xmlns:p14="http://schemas.microsoft.com/office/powerpoint/2010/main" val="1154764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387626" y="1351723"/>
            <a:ext cx="8791099" cy="4032000"/>
          </a:xfrm>
          <a:prstGeom prst="rect">
            <a:avLst/>
          </a:prstGeom>
          <a:solidFill>
            <a:srgbClr val="1F497D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914400" lvl="1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914400" lvl="1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Responding to emerging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 priorities, e.g.: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More for less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Decarbonisation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Addressing public health concerns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More efficient land use/ relieving congestion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Addressing demographic change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Synchro-mobility and modal shift</a:t>
            </a: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27000"/>
            <a:ext cx="5878512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Market levers and public policy</a:t>
            </a:r>
          </a:p>
        </p:txBody>
      </p:sp>
    </p:spTree>
    <p:extLst>
      <p:ext uri="{BB962C8B-B14F-4D97-AF65-F5344CB8AC3E}">
        <p14:creationId xmlns:p14="http://schemas.microsoft.com/office/powerpoint/2010/main" val="3434789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397565" y="1395251"/>
            <a:ext cx="8781159" cy="4032000"/>
          </a:xfrm>
          <a:prstGeom prst="rect">
            <a:avLst/>
          </a:prstGeom>
          <a:solidFill>
            <a:srgbClr val="1F497D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914400" lvl="1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600" dirty="0">
              <a:solidFill>
                <a:prstClr val="white"/>
              </a:solidFill>
              <a:latin typeface="Calibri"/>
            </a:endParaRPr>
          </a:p>
          <a:p>
            <a:pPr marL="914400" lvl="1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Meeting end-users’ needs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, e.g.: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Identifying passengers’ priorities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End-to-end journeys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Mobility as a service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Understanding the drivers of satisfaction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Passenger satisfaction</a:t>
            </a:r>
          </a:p>
          <a:p>
            <a:pPr marL="1371600" lvl="2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600" dirty="0">
                <a:solidFill>
                  <a:prstClr val="white"/>
                </a:solidFill>
                <a:latin typeface="Calibri"/>
              </a:rPr>
              <a:t>From distress purchase to mode of choice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R="0" lvl="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27000"/>
            <a:ext cx="5878512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From transport to mobility</a:t>
            </a:r>
          </a:p>
        </p:txBody>
      </p:sp>
    </p:spTree>
    <p:extLst>
      <p:ext uri="{BB962C8B-B14F-4D97-AF65-F5344CB8AC3E}">
        <p14:creationId xmlns:p14="http://schemas.microsoft.com/office/powerpoint/2010/main" val="1293879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428625" y="1390806"/>
            <a:ext cx="8715375" cy="5427662"/>
          </a:xfrm>
          <a:prstGeom prst="rect">
            <a:avLst/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1008063" y="130176"/>
            <a:ext cx="6238898" cy="1053618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Poor comparative user satisfaction</a:t>
            </a:r>
            <a:br>
              <a:rPr lang="en-GB" sz="2800" b="1" dirty="0">
                <a:solidFill>
                  <a:schemeClr val="tx2"/>
                </a:solidFill>
              </a:rPr>
            </a:br>
            <a:r>
              <a:rPr lang="en-GB" sz="2000" b="1" i="1" dirty="0">
                <a:solidFill>
                  <a:srgbClr val="7F7F7F"/>
                </a:solidFill>
              </a:rPr>
              <a:t>EU Consumer Markets Scoreboard, 2018 </a:t>
            </a:r>
            <a:r>
              <a:rPr lang="en-GB" sz="2000" i="1" dirty="0">
                <a:solidFill>
                  <a:srgbClr val="7F7F7F"/>
                </a:solidFill>
              </a:rPr>
              <a:t>– ‘To what extent did services/products offered live up to expectations?’</a:t>
            </a:r>
            <a:endParaRPr lang="en-GB" sz="2000" b="1" dirty="0">
              <a:solidFill>
                <a:srgbClr val="7F7F7F"/>
              </a:solidFill>
            </a:endParaRPr>
          </a:p>
        </p:txBody>
      </p:sp>
      <p:sp>
        <p:nvSpPr>
          <p:cNvPr id="15366" name="Untertitel 2"/>
          <p:cNvSpPr txBox="1">
            <a:spLocks/>
          </p:cNvSpPr>
          <p:nvPr/>
        </p:nvSpPr>
        <p:spPr bwMode="auto">
          <a:xfrm>
            <a:off x="915193" y="1900237"/>
            <a:ext cx="7742237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buFont typeface="Arial" charset="0"/>
              <a:buChar char="•"/>
            </a:pPr>
            <a:endParaRPr lang="en-GB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624208233"/>
              </p:ext>
            </p:extLst>
          </p:nvPr>
        </p:nvGraphicFramePr>
        <p:xfrm>
          <a:off x="866204" y="1895040"/>
          <a:ext cx="7893155" cy="4827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Down Arrow 6"/>
          <p:cNvSpPr/>
          <p:nvPr/>
        </p:nvSpPr>
        <p:spPr>
          <a:xfrm>
            <a:off x="5547600" y="1475640"/>
            <a:ext cx="396000" cy="4320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645920" y="1475640"/>
            <a:ext cx="396000" cy="432000"/>
          </a:xfrm>
          <a:prstGeom prst="downArrow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08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546653" y="206513"/>
            <a:ext cx="6768548" cy="9207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Drivers of passenger satisfaction:</a:t>
            </a:r>
            <a:br>
              <a:rPr lang="en-GB" sz="3200" b="1" dirty="0">
                <a:solidFill>
                  <a:srgbClr val="7F7F7F"/>
                </a:solidFill>
              </a:rPr>
            </a:br>
            <a:r>
              <a:rPr lang="en-GB" sz="2600" b="1" i="1" dirty="0">
                <a:solidFill>
                  <a:srgbClr val="7F7F7F"/>
                </a:solidFill>
              </a:rPr>
              <a:t>National Passenger Survey, Transport Focus, GB</a:t>
            </a:r>
            <a:endParaRPr lang="en-GB" sz="2600" b="1" dirty="0">
              <a:solidFill>
                <a:srgbClr val="7F7F7F"/>
              </a:solidFill>
            </a:endParaRP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DCCD4F21-D162-447F-A6A8-808B14CB9F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8590600"/>
              </p:ext>
            </p:extLst>
          </p:nvPr>
        </p:nvGraphicFramePr>
        <p:xfrm>
          <a:off x="956297" y="1376570"/>
          <a:ext cx="7981246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33120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ctrTitle"/>
          </p:nvPr>
        </p:nvSpPr>
        <p:spPr bwMode="auto">
          <a:xfrm>
            <a:off x="590309" y="126999"/>
            <a:ext cx="6774587" cy="1055757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50000"/>
              </a:spcBef>
            </a:pPr>
            <a:r>
              <a:rPr lang="en-GB" sz="2600" b="1" dirty="0">
                <a:solidFill>
                  <a:srgbClr val="7F7F7F"/>
                </a:solidFill>
              </a:rPr>
              <a:t>Drivers of passenger dissatisfaction:</a:t>
            </a:r>
            <a:br>
              <a:rPr lang="en-GB" sz="3200" b="1" dirty="0">
                <a:solidFill>
                  <a:schemeClr val="tx2"/>
                </a:solidFill>
              </a:rPr>
            </a:br>
            <a:r>
              <a:rPr lang="en-GB" sz="2600" b="1" i="1" dirty="0">
                <a:solidFill>
                  <a:srgbClr val="7F7F7F"/>
                </a:solidFill>
              </a:rPr>
              <a:t>National Passenger Survey, Transport Focus, GB</a:t>
            </a:r>
            <a:endParaRPr lang="en-GB" sz="2600" b="1" dirty="0">
              <a:solidFill>
                <a:srgbClr val="7F7F7F"/>
              </a:solidFill>
            </a:endParaRPr>
          </a:p>
        </p:txBody>
      </p:sp>
      <p:graphicFrame>
        <p:nvGraphicFramePr>
          <p:cNvPr id="4" name="Content Placeholder 9">
            <a:extLst>
              <a:ext uri="{FF2B5EF4-FFF2-40B4-BE49-F238E27FC236}">
                <a16:creationId xmlns:a16="http://schemas.microsoft.com/office/drawing/2014/main" id="{F577AD84-B834-4718-BC89-8D33ADD5FA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5327690"/>
              </p:ext>
            </p:extLst>
          </p:nvPr>
        </p:nvGraphicFramePr>
        <p:xfrm>
          <a:off x="590309" y="1469985"/>
          <a:ext cx="8019991" cy="5081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80034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1983</TotalTime>
  <Words>375</Words>
  <Application>Microsoft Office PowerPoint</Application>
  <PresentationFormat>On-screen Show (4:3)</PresentationFormat>
  <Paragraphs>93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Aharoni</vt:lpstr>
      <vt:lpstr>Arial</vt:lpstr>
      <vt:lpstr>Calibri</vt:lpstr>
      <vt:lpstr>Office-Design</vt:lpstr>
      <vt:lpstr>1_Office-Design</vt:lpstr>
      <vt:lpstr>Innovation for passenger  rail services</vt:lpstr>
      <vt:lpstr>European Passengers’ Federation  2018</vt:lpstr>
      <vt:lpstr>From innovation to implementation</vt:lpstr>
      <vt:lpstr>Drivers of demand-led innovation</vt:lpstr>
      <vt:lpstr>Market levers and public policy</vt:lpstr>
      <vt:lpstr>From transport to mobility</vt:lpstr>
      <vt:lpstr>Poor comparative user satisfaction EU Consumer Markets Scoreboard, 2018 – ‘To what extent did services/products offered live up to expectations?’</vt:lpstr>
      <vt:lpstr>Drivers of passenger satisfaction: National Passenger Survey, Transport Focus, GB</vt:lpstr>
      <vt:lpstr>Drivers of passenger dissatisfaction: National Passenger Survey, Transport Focus, GB</vt:lpstr>
      <vt:lpstr>Rail passengers’ priorities for improvement</vt:lpstr>
      <vt:lpstr>The key challenges for innovators:  what passengers want</vt:lpstr>
      <vt:lpstr>The key enablers – some examples</vt:lpstr>
      <vt:lpstr>The key question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Musterpräsentation</dc:title>
  <dc:creator>EPF Josef Schnenider</dc:creator>
  <cp:lastModifiedBy>Yana Brynkina</cp:lastModifiedBy>
  <cp:revision>77</cp:revision>
  <dcterms:created xsi:type="dcterms:W3CDTF">2012-11-26T18:30:12Z</dcterms:created>
  <dcterms:modified xsi:type="dcterms:W3CDTF">2018-11-19T07:50:11Z</dcterms:modified>
</cp:coreProperties>
</file>