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311" r:id="rId2"/>
    <p:sldId id="260" r:id="rId3"/>
    <p:sldId id="263" r:id="rId4"/>
    <p:sldId id="312" r:id="rId5"/>
    <p:sldId id="318" r:id="rId6"/>
    <p:sldId id="326" r:id="rId7"/>
    <p:sldId id="327" r:id="rId8"/>
    <p:sldId id="313" r:id="rId9"/>
    <p:sldId id="315" r:id="rId10"/>
    <p:sldId id="292" r:id="rId11"/>
    <p:sldId id="317" r:id="rId12"/>
    <p:sldId id="321" r:id="rId13"/>
    <p:sldId id="316" r:id="rId14"/>
    <p:sldId id="322" r:id="rId15"/>
    <p:sldId id="320" r:id="rId16"/>
    <p:sldId id="319" r:id="rId1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 ROSA Bruno" initials="DRB"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99"/>
    <a:srgbClr val="506361"/>
    <a:srgbClr val="FFE1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56" autoAdjust="0"/>
    <p:restoredTop sz="54715" autoAdjust="0"/>
  </p:normalViewPr>
  <p:slideViewPr>
    <p:cSldViewPr snapToGrid="0">
      <p:cViewPr varScale="1">
        <p:scale>
          <a:sx n="44" d="100"/>
          <a:sy n="44" d="100"/>
        </p:scale>
        <p:origin x="226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A55C0B-5FB8-4516-A6A7-677C03512818}" type="datetimeFigureOut">
              <a:rPr lang="fr-FR" smtClean="0"/>
              <a:t>23/05/2018</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4D3AEB-8344-4466-AEDD-E0CAA49BA381}" type="slidenum">
              <a:rPr lang="fr-FR" smtClean="0"/>
              <a:t>‹N°›</a:t>
            </a:fld>
            <a:endParaRPr lang="fr-FR"/>
          </a:p>
        </p:txBody>
      </p:sp>
    </p:spTree>
    <p:extLst>
      <p:ext uri="{BB962C8B-B14F-4D97-AF65-F5344CB8AC3E}">
        <p14:creationId xmlns:p14="http://schemas.microsoft.com/office/powerpoint/2010/main" val="31795576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chemeClr val="accent1">
                    <a:lumMod val="75000"/>
                  </a:schemeClr>
                </a:solidFill>
              </a:rPr>
              <a:t>ANNUAL CONGRESS</a:t>
            </a:r>
            <a:r>
              <a:rPr lang="en-US" sz="1200" dirty="0"/>
              <a:t>, </a:t>
            </a:r>
            <a:r>
              <a:rPr lang="en-US" sz="1200" dirty="0">
                <a:solidFill>
                  <a:schemeClr val="tx2"/>
                </a:solidFill>
              </a:rPr>
              <a:t>to capitalize on the activities carried out during the year and to propose new priorities. </a:t>
            </a:r>
          </a:p>
          <a:p>
            <a:endParaRPr lang="fr-FR" dirty="0"/>
          </a:p>
        </p:txBody>
      </p:sp>
      <p:sp>
        <p:nvSpPr>
          <p:cNvPr id="4" name="Espace réservé du numéro de diapositive 3"/>
          <p:cNvSpPr>
            <a:spLocks noGrp="1"/>
          </p:cNvSpPr>
          <p:nvPr>
            <p:ph type="sldNum" sz="quarter" idx="10"/>
          </p:nvPr>
        </p:nvSpPr>
        <p:spPr/>
        <p:txBody>
          <a:bodyPr/>
          <a:lstStyle/>
          <a:p>
            <a:fld id="{274D3AEB-8344-4466-AEDD-E0CAA49BA381}" type="slidenum">
              <a:rPr lang="fr-FR" smtClean="0"/>
              <a:t>4</a:t>
            </a:fld>
            <a:endParaRPr lang="fr-FR"/>
          </a:p>
        </p:txBody>
      </p:sp>
    </p:spTree>
    <p:extLst>
      <p:ext uri="{BB962C8B-B14F-4D97-AF65-F5344CB8AC3E}">
        <p14:creationId xmlns:p14="http://schemas.microsoft.com/office/powerpoint/2010/main" val="4578297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74D3AEB-8344-4466-AEDD-E0CAA49BA381}" type="slidenum">
              <a:rPr lang="fr-FR" smtClean="0"/>
              <a:t>15</a:t>
            </a:fld>
            <a:endParaRPr lang="fr-FR"/>
          </a:p>
        </p:txBody>
      </p:sp>
    </p:spTree>
    <p:extLst>
      <p:ext uri="{BB962C8B-B14F-4D97-AF65-F5344CB8AC3E}">
        <p14:creationId xmlns:p14="http://schemas.microsoft.com/office/powerpoint/2010/main" val="34086067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74D3AEB-8344-4466-AEDD-E0CAA49BA381}" type="slidenum">
              <a:rPr lang="fr-FR" smtClean="0"/>
              <a:t>16</a:t>
            </a:fld>
            <a:endParaRPr lang="fr-FR"/>
          </a:p>
        </p:txBody>
      </p:sp>
    </p:spTree>
    <p:extLst>
      <p:ext uri="{BB962C8B-B14F-4D97-AF65-F5344CB8AC3E}">
        <p14:creationId xmlns:p14="http://schemas.microsoft.com/office/powerpoint/2010/main" val="19263323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rgbClr val="000000"/>
                </a:solidFill>
                <a:latin typeface="+mn-lt"/>
                <a:ea typeface="+mn-ea"/>
                <a:cs typeface="+mn-cs"/>
              </a:rPr>
              <a:t>Railways have been so far generally considered as a ‘safe domain’ with regard to cybersecurity issues</a:t>
            </a:r>
            <a:r>
              <a:rPr lang="fr-FR" sz="1100" b="1" kern="1200" dirty="0">
                <a:solidFill>
                  <a:schemeClr val="tx1"/>
                </a:solidFill>
                <a:latin typeface="+mn-lt"/>
                <a:ea typeface="+mn-ea"/>
                <a:cs typeface="+mn-cs"/>
              </a:rPr>
              <a:t> </a:t>
            </a:r>
            <a:r>
              <a:rPr lang="en-US" sz="1200" dirty="0">
                <a:solidFill>
                  <a:srgbClr val="000000"/>
                </a:solidFill>
                <a:latin typeface="+mj-lt"/>
              </a:rPr>
              <a:t>mainly because they usually rely on proprietary, segregated networks</a:t>
            </a:r>
            <a:r>
              <a:rPr lang="en-US" sz="1100" dirty="0">
                <a:solidFill>
                  <a:srgbClr val="000000"/>
                </a:solidFill>
                <a:latin typeface="+mj-lt"/>
              </a:rPr>
              <a:t>, </a:t>
            </a:r>
            <a:r>
              <a:rPr lang="en-US" sz="1200" dirty="0">
                <a:solidFill>
                  <a:srgbClr val="000000"/>
                </a:solidFill>
                <a:latin typeface="Calibri" panose="020F0502020204030204" pitchFamily="34" charset="0"/>
              </a:rPr>
              <a:t>with specific protocols for management, communication and </a:t>
            </a:r>
            <a:r>
              <a:rPr lang="en-US" sz="1200" dirty="0" err="1">
                <a:solidFill>
                  <a:srgbClr val="000000"/>
                </a:solidFill>
                <a:latin typeface="Calibri" panose="020F0502020204030204" pitchFamily="34" charset="0"/>
              </a:rPr>
              <a:t>signalling</a:t>
            </a:r>
            <a:r>
              <a:rPr lang="en-US" sz="1200" dirty="0">
                <a:solidFill>
                  <a:srgbClr val="000000"/>
                </a:solidFill>
                <a:latin typeface="Calibri" panose="020F0502020204030204" pitchFamily="34" charset="0"/>
              </a:rPr>
              <a:t>…</a:t>
            </a:r>
            <a:endParaRPr lang="fr-FR" dirty="0"/>
          </a:p>
        </p:txBody>
      </p:sp>
      <p:sp>
        <p:nvSpPr>
          <p:cNvPr id="4" name="Espace réservé du numéro de diapositive 3"/>
          <p:cNvSpPr>
            <a:spLocks noGrp="1"/>
          </p:cNvSpPr>
          <p:nvPr>
            <p:ph type="sldNum" sz="quarter" idx="10"/>
          </p:nvPr>
        </p:nvSpPr>
        <p:spPr/>
        <p:txBody>
          <a:bodyPr/>
          <a:lstStyle/>
          <a:p>
            <a:fld id="{274D3AEB-8344-4466-AEDD-E0CAA49BA381}" type="slidenum">
              <a:rPr lang="fr-FR" smtClean="0"/>
              <a:t>5</a:t>
            </a:fld>
            <a:endParaRPr lang="fr-FR"/>
          </a:p>
        </p:txBody>
      </p:sp>
    </p:spTree>
    <p:extLst>
      <p:ext uri="{BB962C8B-B14F-4D97-AF65-F5344CB8AC3E}">
        <p14:creationId xmlns:p14="http://schemas.microsoft.com/office/powerpoint/2010/main" val="6385424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74D3AEB-8344-4466-AEDD-E0CAA49BA381}" type="slidenum">
              <a:rPr lang="fr-FR" smtClean="0"/>
              <a:t>6</a:t>
            </a:fld>
            <a:endParaRPr lang="fr-FR"/>
          </a:p>
        </p:txBody>
      </p:sp>
    </p:spTree>
    <p:extLst>
      <p:ext uri="{BB962C8B-B14F-4D97-AF65-F5344CB8AC3E}">
        <p14:creationId xmlns:p14="http://schemas.microsoft.com/office/powerpoint/2010/main" val="19948451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74D3AEB-8344-4466-AEDD-E0CAA49BA381}" type="slidenum">
              <a:rPr lang="fr-FR" smtClean="0"/>
              <a:t>9</a:t>
            </a:fld>
            <a:endParaRPr lang="fr-FR"/>
          </a:p>
        </p:txBody>
      </p:sp>
    </p:spTree>
    <p:extLst>
      <p:ext uri="{BB962C8B-B14F-4D97-AF65-F5344CB8AC3E}">
        <p14:creationId xmlns:p14="http://schemas.microsoft.com/office/powerpoint/2010/main" val="8953571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Explain that the train stop in emergency</a:t>
            </a:r>
            <a:endParaRPr lang="fr-FR" dirty="0"/>
          </a:p>
        </p:txBody>
      </p:sp>
      <p:sp>
        <p:nvSpPr>
          <p:cNvPr id="4" name="Espace réservé du numéro de diapositive 3"/>
          <p:cNvSpPr>
            <a:spLocks noGrp="1"/>
          </p:cNvSpPr>
          <p:nvPr>
            <p:ph type="sldNum" sz="quarter" idx="10"/>
          </p:nvPr>
        </p:nvSpPr>
        <p:spPr/>
        <p:txBody>
          <a:bodyPr/>
          <a:lstStyle/>
          <a:p>
            <a:fld id="{274D3AEB-8344-4466-AEDD-E0CAA49BA381}" type="slidenum">
              <a:rPr lang="fr-FR" smtClean="0"/>
              <a:t>10</a:t>
            </a:fld>
            <a:endParaRPr lang="fr-FR"/>
          </a:p>
        </p:txBody>
      </p:sp>
    </p:spTree>
    <p:extLst>
      <p:ext uri="{BB962C8B-B14F-4D97-AF65-F5344CB8AC3E}">
        <p14:creationId xmlns:p14="http://schemas.microsoft.com/office/powerpoint/2010/main" val="229013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accent1">
                    <a:lumMod val="75000"/>
                  </a:schemeClr>
                </a:solidFill>
                <a:latin typeface="Arial" charset="0"/>
                <a:ea typeface="+mn-ea"/>
                <a:cs typeface="+mn-cs"/>
              </a:rPr>
              <a:t>PREVENTION</a:t>
            </a:r>
            <a:r>
              <a:rPr lang="en-GB" sz="1200" kern="1200" dirty="0">
                <a:solidFill>
                  <a:schemeClr val="accent1">
                    <a:lumMod val="75000"/>
                  </a:schemeClr>
                </a:solidFill>
                <a:latin typeface="Arial" charset="0"/>
                <a:ea typeface="+mn-ea"/>
                <a:cs typeface="+mn-cs"/>
              </a:rPr>
              <a:t> from EM jamming effects</a:t>
            </a:r>
          </a:p>
          <a:p>
            <a:r>
              <a:rPr lang="en-US" b="1" dirty="0"/>
              <a:t>	Methodology recommendations</a:t>
            </a:r>
          </a:p>
          <a:p>
            <a:r>
              <a:rPr lang="en-US" dirty="0"/>
              <a:t>		Planning security risk assessment study to define </a:t>
            </a:r>
            <a:r>
              <a:rPr lang="en-US" dirty="0" err="1"/>
              <a:t>wether</a:t>
            </a:r>
            <a:r>
              <a:rPr lang="en-US" dirty="0"/>
              <a:t> existing risks are tolerable and that risk control measures are adequate (incorporates risk analysis and risk evaluation phases)</a:t>
            </a:r>
            <a:r>
              <a:rPr lang="fr-FR" dirty="0"/>
              <a:t> </a:t>
            </a:r>
          </a:p>
          <a:p>
            <a:r>
              <a:rPr lang="fr-FR" dirty="0"/>
              <a:t>		</a:t>
            </a:r>
            <a:r>
              <a:rPr lang="fr-FR" dirty="0" err="1"/>
              <a:t>Ensuring</a:t>
            </a:r>
            <a:r>
              <a:rPr lang="fr-FR" dirty="0"/>
              <a:t> </a:t>
            </a:r>
            <a:r>
              <a:rPr lang="fr-FR" dirty="0" err="1"/>
              <a:t>its</a:t>
            </a:r>
            <a:r>
              <a:rPr lang="fr-FR" dirty="0"/>
              <a:t> </a:t>
            </a:r>
            <a:r>
              <a:rPr lang="fr-FR" dirty="0" err="1"/>
              <a:t>interoperability</a:t>
            </a:r>
            <a:r>
              <a:rPr lang="fr-FR" dirty="0"/>
              <a:t> </a:t>
            </a:r>
            <a:r>
              <a:rPr lang="fr-FR" dirty="0" err="1"/>
              <a:t>with</a:t>
            </a:r>
            <a:r>
              <a:rPr lang="fr-FR" dirty="0"/>
              <a:t> Risk </a:t>
            </a:r>
            <a:r>
              <a:rPr lang="fr-FR" dirty="0" err="1"/>
              <a:t>Analysis</a:t>
            </a:r>
            <a:r>
              <a:rPr lang="fr-FR" dirty="0"/>
              <a:t> Methods</a:t>
            </a:r>
          </a:p>
          <a:p>
            <a:r>
              <a:rPr lang="en-US" dirty="0"/>
              <a:t>	</a:t>
            </a:r>
            <a:r>
              <a:rPr lang="fr-FR" b="1" dirty="0" err="1"/>
              <a:t>Operational</a:t>
            </a:r>
            <a:r>
              <a:rPr lang="fr-FR" b="1" dirty="0"/>
              <a:t> </a:t>
            </a:r>
            <a:r>
              <a:rPr lang="fr-FR" b="1" dirty="0" err="1"/>
              <a:t>recommendations</a:t>
            </a:r>
            <a:endParaRPr lang="fr-FR" b="1" dirty="0"/>
          </a:p>
          <a:p>
            <a:r>
              <a:rPr lang="en-US" dirty="0"/>
              <a:t>	</a:t>
            </a:r>
            <a:r>
              <a:rPr lang="fr-FR" dirty="0"/>
              <a:t>	</a:t>
            </a:r>
            <a:r>
              <a:rPr lang="fr-FR" dirty="0" err="1"/>
              <a:t>Minimizing</a:t>
            </a:r>
            <a:r>
              <a:rPr lang="fr-FR" dirty="0"/>
              <a:t> the emergency </a:t>
            </a:r>
            <a:r>
              <a:rPr lang="fr-FR" dirty="0" err="1"/>
              <a:t>brake</a:t>
            </a:r>
            <a:r>
              <a:rPr lang="fr-FR" dirty="0"/>
              <a:t> impact</a:t>
            </a:r>
          </a:p>
          <a:p>
            <a:r>
              <a:rPr lang="en-US" dirty="0"/>
              <a:t>	</a:t>
            </a:r>
            <a:r>
              <a:rPr lang="fr-FR" b="1" dirty="0"/>
              <a:t>Engineering </a:t>
            </a:r>
            <a:r>
              <a:rPr lang="fr-FR" b="1" dirty="0" err="1"/>
              <a:t>Recommendations</a:t>
            </a:r>
            <a:endParaRPr lang="fr-FR" b="1" dirty="0"/>
          </a:p>
          <a:p>
            <a:endParaRPr lang="en-US" b="1" dirty="0"/>
          </a:p>
          <a:p>
            <a:r>
              <a:rPr lang="en-US" b="1" dirty="0"/>
              <a:t>D</a:t>
            </a:r>
            <a:r>
              <a:rPr lang="fr-FR" b="1" dirty="0"/>
              <a:t>ETECTION OF EM JAMMING</a:t>
            </a:r>
          </a:p>
          <a:p>
            <a:r>
              <a:rPr lang="en-US" b="1" dirty="0"/>
              <a:t>	</a:t>
            </a:r>
            <a:r>
              <a:rPr lang="fr-FR" b="1" dirty="0" err="1"/>
              <a:t>Jammer</a:t>
            </a:r>
            <a:r>
              <a:rPr lang="fr-FR" b="1" dirty="0"/>
              <a:t> </a:t>
            </a:r>
            <a:r>
              <a:rPr lang="fr-FR" b="1" dirty="0" err="1"/>
              <a:t>detection</a:t>
            </a:r>
            <a:r>
              <a:rPr lang="fr-FR" b="1" dirty="0"/>
              <a:t> techniques</a:t>
            </a:r>
          </a:p>
          <a:p>
            <a:r>
              <a:rPr lang="en-US" b="1" dirty="0"/>
              <a:t>	</a:t>
            </a:r>
            <a:r>
              <a:rPr lang="fr-FR" b="1" dirty="0"/>
              <a:t>	</a:t>
            </a:r>
            <a:r>
              <a:rPr lang="fr-FR" b="1" dirty="0" err="1"/>
              <a:t>Detection</a:t>
            </a:r>
            <a:r>
              <a:rPr lang="fr-FR" b="1" dirty="0"/>
              <a:t> </a:t>
            </a:r>
            <a:r>
              <a:rPr lang="fr-FR" b="1" dirty="0" err="1"/>
              <a:t>based</a:t>
            </a:r>
            <a:r>
              <a:rPr lang="fr-FR" b="1" dirty="0"/>
              <a:t> on </a:t>
            </a:r>
            <a:r>
              <a:rPr lang="fr-FR" b="1" dirty="0" err="1"/>
              <a:t>Error</a:t>
            </a:r>
            <a:r>
              <a:rPr lang="fr-FR" b="1" dirty="0"/>
              <a:t> </a:t>
            </a:r>
            <a:r>
              <a:rPr lang="fr-FR" b="1" dirty="0" err="1"/>
              <a:t>Vector</a:t>
            </a:r>
            <a:r>
              <a:rPr lang="fr-FR" b="1" dirty="0"/>
              <a:t> Magnitude monitoring</a:t>
            </a:r>
          </a:p>
          <a:p>
            <a:r>
              <a:rPr lang="en-US" b="1" dirty="0"/>
              <a:t>	</a:t>
            </a:r>
            <a:r>
              <a:rPr lang="fr-FR" b="1" dirty="0"/>
              <a:t>		     on monitoring the </a:t>
            </a:r>
            <a:r>
              <a:rPr lang="fr-FR" b="1" dirty="0" err="1"/>
              <a:t>frequency</a:t>
            </a:r>
            <a:r>
              <a:rPr lang="fr-FR" b="1" dirty="0"/>
              <a:t> </a:t>
            </a:r>
            <a:r>
              <a:rPr lang="fr-FR" b="1" dirty="0" err="1"/>
              <a:t>spectrum</a:t>
            </a:r>
            <a:r>
              <a:rPr lang="fr-FR" b="1" dirty="0"/>
              <a:t> occupation</a:t>
            </a:r>
          </a:p>
          <a:p>
            <a:r>
              <a:rPr lang="en-US" b="1" dirty="0"/>
              <a:t>	</a:t>
            </a:r>
            <a:r>
              <a:rPr lang="fr-FR" b="1" dirty="0"/>
              <a:t>		     on monitoring QoS</a:t>
            </a:r>
          </a:p>
          <a:p>
            <a:r>
              <a:rPr lang="en-US" b="1" dirty="0"/>
              <a:t>	</a:t>
            </a:r>
            <a:r>
              <a:rPr lang="fr-FR" b="1" dirty="0" err="1"/>
              <a:t>Jammer</a:t>
            </a:r>
            <a:r>
              <a:rPr lang="fr-FR" b="1" dirty="0"/>
              <a:t> </a:t>
            </a:r>
            <a:r>
              <a:rPr lang="fr-FR" b="1" dirty="0" err="1"/>
              <a:t>Detection</a:t>
            </a:r>
            <a:r>
              <a:rPr lang="fr-FR" b="1" dirty="0"/>
              <a:t> Application</a:t>
            </a:r>
          </a:p>
          <a:p>
            <a:r>
              <a:rPr lang="en-US" b="1" dirty="0"/>
              <a:t>	</a:t>
            </a:r>
            <a:r>
              <a:rPr lang="fr-FR" b="1" dirty="0"/>
              <a:t>	ON-</a:t>
            </a:r>
            <a:r>
              <a:rPr lang="fr-FR" b="1" dirty="0" err="1"/>
              <a:t>board</a:t>
            </a:r>
            <a:r>
              <a:rPr lang="fr-FR" b="1" dirty="0"/>
              <a:t> </a:t>
            </a:r>
            <a:r>
              <a:rPr lang="fr-FR" b="1" dirty="0" err="1"/>
              <a:t>vehicle</a:t>
            </a:r>
            <a:r>
              <a:rPr lang="fr-FR" b="1" dirty="0"/>
              <a:t>  </a:t>
            </a:r>
            <a:r>
              <a:rPr lang="fr-FR" b="1" dirty="0" err="1"/>
              <a:t>fixed</a:t>
            </a:r>
            <a:r>
              <a:rPr lang="fr-FR" b="1" dirty="0"/>
              <a:t> detector</a:t>
            </a:r>
          </a:p>
          <a:p>
            <a:r>
              <a:rPr lang="en-US" b="1" dirty="0"/>
              <a:t>	</a:t>
            </a:r>
            <a:r>
              <a:rPr lang="fr-FR" b="1" dirty="0"/>
              <a:t>	On </a:t>
            </a:r>
            <a:r>
              <a:rPr lang="fr-FR" b="1" dirty="0" err="1"/>
              <a:t>board</a:t>
            </a:r>
            <a:r>
              <a:rPr lang="fr-FR" b="1" dirty="0"/>
              <a:t> portable detector</a:t>
            </a:r>
          </a:p>
          <a:p>
            <a:r>
              <a:rPr lang="en-US" b="1" dirty="0"/>
              <a:t>	</a:t>
            </a:r>
            <a:r>
              <a:rPr lang="fr-FR" b="1" dirty="0"/>
              <a:t>	</a:t>
            </a:r>
            <a:r>
              <a:rPr lang="fr-FR" b="1" dirty="0" err="1"/>
              <a:t>Trackside</a:t>
            </a:r>
            <a:r>
              <a:rPr lang="fr-FR" b="1" dirty="0"/>
              <a:t> BTS </a:t>
            </a:r>
            <a:r>
              <a:rPr lang="fr-FR" b="1" dirty="0" err="1"/>
              <a:t>proximity</a:t>
            </a:r>
            <a:r>
              <a:rPr lang="fr-FR" b="1" dirty="0"/>
              <a:t> detector</a:t>
            </a:r>
          </a:p>
          <a:p>
            <a:r>
              <a:rPr lang="en-US" b="1" dirty="0"/>
              <a:t>	</a:t>
            </a:r>
            <a:r>
              <a:rPr lang="fr-FR" b="1" dirty="0"/>
              <a:t>	</a:t>
            </a:r>
            <a:r>
              <a:rPr lang="fr-FR" b="1" dirty="0" err="1"/>
              <a:t>Trackside</a:t>
            </a:r>
            <a:r>
              <a:rPr lang="fr-FR" b="1" dirty="0"/>
              <a:t> mobile detector</a:t>
            </a:r>
          </a:p>
          <a:p>
            <a:r>
              <a:rPr lang="en-US" b="1" dirty="0"/>
              <a:t>	</a:t>
            </a:r>
            <a:r>
              <a:rPr lang="fr-FR" b="1" dirty="0"/>
              <a:t>	Train station detector</a:t>
            </a:r>
          </a:p>
          <a:p>
            <a:r>
              <a:rPr lang="en-US" b="1" dirty="0"/>
              <a:t>	</a:t>
            </a:r>
            <a:r>
              <a:rPr lang="fr-FR" b="1" dirty="0" err="1"/>
              <a:t>Methodology</a:t>
            </a:r>
            <a:r>
              <a:rPr lang="fr-FR" b="1" dirty="0"/>
              <a:t> </a:t>
            </a:r>
            <a:r>
              <a:rPr lang="fr-FR" b="1" dirty="0" err="1"/>
              <a:t>Recommendations</a:t>
            </a:r>
            <a:endParaRPr lang="fr-FR" b="1" dirty="0"/>
          </a:p>
          <a:p>
            <a:r>
              <a:rPr lang="en-US" b="1" dirty="0"/>
              <a:t>	</a:t>
            </a:r>
            <a:r>
              <a:rPr lang="fr-FR" b="1" dirty="0"/>
              <a:t>	</a:t>
            </a:r>
            <a:r>
              <a:rPr lang="fr-FR" b="0" dirty="0" err="1"/>
              <a:t>Harmonized</a:t>
            </a:r>
            <a:r>
              <a:rPr lang="fr-FR" b="0" dirty="0"/>
              <a:t> </a:t>
            </a:r>
            <a:r>
              <a:rPr lang="fr-FR" b="0" dirty="0" err="1"/>
              <a:t>indicators</a:t>
            </a:r>
            <a:r>
              <a:rPr lang="fr-FR" b="0" dirty="0"/>
              <a:t> and </a:t>
            </a:r>
            <a:r>
              <a:rPr lang="fr-FR" b="0" dirty="0" err="1"/>
              <a:t>reference</a:t>
            </a:r>
            <a:r>
              <a:rPr lang="fr-FR" b="0" dirty="0"/>
              <a:t> conditions</a:t>
            </a:r>
          </a:p>
          <a:p>
            <a:r>
              <a:rPr lang="en-US" b="1" dirty="0"/>
              <a:t>	</a:t>
            </a:r>
            <a:r>
              <a:rPr lang="fr-FR" b="1" dirty="0"/>
              <a:t>	Inputs to </a:t>
            </a:r>
            <a:r>
              <a:rPr lang="fr-FR" b="1" dirty="0" err="1"/>
              <a:t>be</a:t>
            </a:r>
            <a:r>
              <a:rPr lang="fr-FR" b="1" dirty="0"/>
              <a:t> </a:t>
            </a:r>
            <a:r>
              <a:rPr lang="fr-FR" b="1" dirty="0" err="1"/>
              <a:t>considered</a:t>
            </a:r>
            <a:r>
              <a:rPr lang="fr-FR" b="1" dirty="0"/>
              <a:t> </a:t>
            </a:r>
            <a:r>
              <a:rPr lang="fr-FR" b="1" dirty="0" err="1"/>
              <a:t>when</a:t>
            </a:r>
            <a:r>
              <a:rPr lang="fr-FR" b="1" dirty="0"/>
              <a:t> </a:t>
            </a:r>
            <a:r>
              <a:rPr lang="fr-FR" b="1" dirty="0" err="1"/>
              <a:t>designing</a:t>
            </a:r>
            <a:r>
              <a:rPr lang="fr-FR" b="1" dirty="0"/>
              <a:t> a </a:t>
            </a:r>
            <a:r>
              <a:rPr lang="fr-FR" b="1" dirty="0" err="1"/>
              <a:t>dedicated</a:t>
            </a:r>
            <a:r>
              <a:rPr lang="fr-FR" b="1" dirty="0"/>
              <a:t> EM </a:t>
            </a:r>
            <a:r>
              <a:rPr lang="fr-FR" b="1" dirty="0" err="1"/>
              <a:t>attack</a:t>
            </a:r>
            <a:r>
              <a:rPr lang="fr-FR" b="1" dirty="0"/>
              <a:t> </a:t>
            </a:r>
            <a:r>
              <a:rPr lang="fr-FR" b="1" dirty="0" err="1"/>
              <a:t>detection</a:t>
            </a:r>
            <a:r>
              <a:rPr lang="fr-FR" b="1" dirty="0"/>
              <a:t> solution</a:t>
            </a:r>
          </a:p>
          <a:p>
            <a:endParaRPr lang="en-US" b="1" dirty="0"/>
          </a:p>
          <a:p>
            <a:r>
              <a:rPr lang="en-US" b="1" dirty="0"/>
              <a:t>M</a:t>
            </a:r>
            <a:r>
              <a:rPr lang="fr-FR" b="1" dirty="0"/>
              <a:t>ITIGATION OF EM JAMMING EFFECTS ON TRAIN TO GROUND COMMUNICATIONS</a:t>
            </a:r>
          </a:p>
          <a:p>
            <a:r>
              <a:rPr lang="en-US" b="1" dirty="0"/>
              <a:t>	</a:t>
            </a:r>
            <a:r>
              <a:rPr lang="fr-FR" b="1" dirty="0" err="1"/>
              <a:t>Operational</a:t>
            </a:r>
            <a:r>
              <a:rPr lang="fr-FR" b="1" dirty="0"/>
              <a:t> </a:t>
            </a:r>
            <a:r>
              <a:rPr lang="fr-FR" b="1" dirty="0" err="1"/>
              <a:t>Recommendations</a:t>
            </a:r>
            <a:endParaRPr lang="fr-FR" b="1" dirty="0"/>
          </a:p>
          <a:p>
            <a:r>
              <a:rPr lang="en-US" b="1" dirty="0"/>
              <a:t>	</a:t>
            </a:r>
            <a:r>
              <a:rPr lang="fr-FR" b="1" dirty="0"/>
              <a:t>	Ground BTS ---- </a:t>
            </a:r>
            <a:r>
              <a:rPr lang="fr-FR" b="0" dirty="0" err="1"/>
              <a:t>Increase</a:t>
            </a:r>
            <a:r>
              <a:rPr lang="fr-FR" b="0" dirty="0"/>
              <a:t> </a:t>
            </a:r>
            <a:r>
              <a:rPr lang="fr-FR" b="0" dirty="0" err="1"/>
              <a:t>temporarily</a:t>
            </a:r>
            <a:r>
              <a:rPr lang="fr-FR" b="0" dirty="0"/>
              <a:t> the </a:t>
            </a:r>
            <a:r>
              <a:rPr lang="fr-FR" b="0" dirty="0" err="1"/>
              <a:t>ground</a:t>
            </a:r>
            <a:r>
              <a:rPr lang="fr-FR" b="0" dirty="0"/>
              <a:t> BT output</a:t>
            </a:r>
          </a:p>
          <a:p>
            <a:r>
              <a:rPr lang="en-US" b="1" dirty="0"/>
              <a:t>	</a:t>
            </a:r>
            <a:r>
              <a:rPr lang="fr-FR" b="1" dirty="0"/>
              <a:t>	Train </a:t>
            </a:r>
            <a:r>
              <a:rPr lang="fr-FR" b="1" dirty="0" err="1"/>
              <a:t>Antenna</a:t>
            </a:r>
            <a:r>
              <a:rPr lang="fr-FR" b="1" dirty="0"/>
              <a:t> ---- SPACE DIVERSITY </a:t>
            </a:r>
            <a:r>
              <a:rPr lang="fr-FR" b="0" dirty="0"/>
              <a:t>(</a:t>
            </a:r>
            <a:r>
              <a:rPr lang="fr-FR" b="0" dirty="0" err="1"/>
              <a:t>Switching</a:t>
            </a:r>
            <a:r>
              <a:rPr lang="fr-FR" b="0" dirty="0"/>
              <a:t> </a:t>
            </a:r>
            <a:r>
              <a:rPr lang="fr-FR" b="0" dirty="0" err="1"/>
              <a:t>from</a:t>
            </a:r>
            <a:r>
              <a:rPr lang="fr-FR" b="0" dirty="0"/>
              <a:t> train front cab radio </a:t>
            </a:r>
            <a:r>
              <a:rPr lang="fr-FR" b="0" dirty="0" err="1"/>
              <a:t>equipment</a:t>
            </a:r>
            <a:r>
              <a:rPr lang="fr-FR" b="0" dirty="0"/>
              <a:t> to the </a:t>
            </a:r>
            <a:r>
              <a:rPr lang="fr-FR" b="0" dirty="0" err="1"/>
              <a:t>rear</a:t>
            </a:r>
            <a:r>
              <a:rPr lang="fr-FR" b="0" dirty="0"/>
              <a:t> </a:t>
            </a:r>
            <a:r>
              <a:rPr lang="fr-FR" b="0" dirty="0" err="1"/>
              <a:t>equipment</a:t>
            </a:r>
            <a:r>
              <a:rPr lang="fr-FR" b="0" dirty="0"/>
              <a:t> </a:t>
            </a:r>
            <a:r>
              <a:rPr lang="fr-FR" b="0" dirty="0" err="1"/>
              <a:t>when</a:t>
            </a:r>
            <a:r>
              <a:rPr lang="fr-FR" b="0" dirty="0"/>
              <a:t> a </a:t>
            </a:r>
            <a:r>
              <a:rPr lang="fr-FR" b="0" dirty="0" err="1"/>
              <a:t>jamming</a:t>
            </a:r>
            <a:r>
              <a:rPr lang="fr-FR" b="0" dirty="0"/>
              <a:t> situation </a:t>
            </a:r>
            <a:r>
              <a:rPr lang="fr-FR" b="0" dirty="0" err="1"/>
              <a:t>is</a:t>
            </a:r>
            <a:r>
              <a:rPr lang="fr-FR" b="0" dirty="0"/>
              <a:t> </a:t>
            </a:r>
            <a:r>
              <a:rPr lang="fr-FR" b="0" dirty="0" err="1"/>
              <a:t>detected</a:t>
            </a:r>
            <a:r>
              <a:rPr lang="fr-FR" b="0" dirty="0"/>
              <a:t>)</a:t>
            </a:r>
            <a:endParaRPr lang="fr-FR" b="1" dirty="0"/>
          </a:p>
          <a:p>
            <a:r>
              <a:rPr lang="en-US" b="1" dirty="0"/>
              <a:t>	</a:t>
            </a:r>
            <a:r>
              <a:rPr lang="fr-FR" b="1" dirty="0"/>
              <a:t>	Radio Network</a:t>
            </a:r>
          </a:p>
          <a:p>
            <a:r>
              <a:rPr lang="en-US" b="1" dirty="0"/>
              <a:t>	</a:t>
            </a:r>
            <a:r>
              <a:rPr lang="fr-FR" b="1" dirty="0" err="1"/>
              <a:t>Decision</a:t>
            </a:r>
            <a:r>
              <a:rPr lang="fr-FR" b="1" dirty="0"/>
              <a:t> </a:t>
            </a:r>
            <a:r>
              <a:rPr lang="fr-FR" b="1" dirty="0" err="1"/>
              <a:t>Criteria</a:t>
            </a:r>
            <a:r>
              <a:rPr lang="fr-FR" b="1" dirty="0"/>
              <a:t> for Mitigation Activation</a:t>
            </a:r>
            <a:endParaRPr lang="en-US" b="1" dirty="0"/>
          </a:p>
        </p:txBody>
      </p:sp>
      <p:sp>
        <p:nvSpPr>
          <p:cNvPr id="4" name="Espace réservé du numéro de diapositive 3"/>
          <p:cNvSpPr>
            <a:spLocks noGrp="1"/>
          </p:cNvSpPr>
          <p:nvPr>
            <p:ph type="sldNum" sz="quarter" idx="10"/>
          </p:nvPr>
        </p:nvSpPr>
        <p:spPr/>
        <p:txBody>
          <a:bodyPr/>
          <a:lstStyle/>
          <a:p>
            <a:fld id="{274D3AEB-8344-4466-AEDD-E0CAA49BA381}" type="slidenum">
              <a:rPr lang="fr-FR" smtClean="0"/>
              <a:t>11</a:t>
            </a:fld>
            <a:endParaRPr lang="fr-FR"/>
          </a:p>
        </p:txBody>
      </p:sp>
    </p:spTree>
    <p:extLst>
      <p:ext uri="{BB962C8B-B14F-4D97-AF65-F5344CB8AC3E}">
        <p14:creationId xmlns:p14="http://schemas.microsoft.com/office/powerpoint/2010/main" val="5543300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Small but multidisciplinary consortium: members from different domains bring benefits from other domains (IT, aerospace, Stakeholders, Academia)</a:t>
            </a:r>
          </a:p>
          <a:p>
            <a:r>
              <a:rPr lang="en-US" dirty="0"/>
              <a:t>They use the solutions in their domain, and the project will assess the existing solutions and find which are the most adapted for the rail sector</a:t>
            </a:r>
            <a:endParaRPr lang="fr-FR" dirty="0"/>
          </a:p>
        </p:txBody>
      </p:sp>
      <p:sp>
        <p:nvSpPr>
          <p:cNvPr id="4" name="Espace réservé du numéro de diapositive 3"/>
          <p:cNvSpPr>
            <a:spLocks noGrp="1"/>
          </p:cNvSpPr>
          <p:nvPr>
            <p:ph type="sldNum" sz="quarter" idx="10"/>
          </p:nvPr>
        </p:nvSpPr>
        <p:spPr/>
        <p:txBody>
          <a:bodyPr/>
          <a:lstStyle/>
          <a:p>
            <a:fld id="{274D3AEB-8344-4466-AEDD-E0CAA49BA381}" type="slidenum">
              <a:rPr lang="fr-FR" smtClean="0"/>
              <a:t>12</a:t>
            </a:fld>
            <a:endParaRPr lang="fr-FR"/>
          </a:p>
        </p:txBody>
      </p:sp>
    </p:spTree>
    <p:extLst>
      <p:ext uri="{BB962C8B-B14F-4D97-AF65-F5344CB8AC3E}">
        <p14:creationId xmlns:p14="http://schemas.microsoft.com/office/powerpoint/2010/main" val="9947316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455613" marR="0" lvl="0" indent="-45720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Ø"/>
              <a:tabLst/>
              <a:defRPr/>
            </a:pPr>
            <a:r>
              <a:rPr lang="fr-FR" sz="1200" b="1" kern="1200" dirty="0">
                <a:solidFill>
                  <a:srgbClr val="506361"/>
                </a:solidFill>
                <a:latin typeface="Arial" charset="0"/>
              </a:rPr>
              <a:t>Rail Networks are Critical Infrastructures.  </a:t>
            </a:r>
            <a:r>
              <a:rPr lang="fr-FR" sz="1200" b="0" kern="1200" dirty="0">
                <a:solidFill>
                  <a:srgbClr val="506361"/>
                </a:solidFill>
                <a:latin typeface="Arial" charset="0"/>
              </a:rPr>
              <a:t>National, international and </a:t>
            </a:r>
            <a:r>
              <a:rPr lang="fr-FR" sz="1200" b="0" kern="1200" dirty="0" err="1">
                <a:solidFill>
                  <a:srgbClr val="506361"/>
                </a:solidFill>
                <a:latin typeface="Arial" charset="0"/>
              </a:rPr>
              <a:t>thus</a:t>
            </a:r>
            <a:r>
              <a:rPr lang="fr-FR" sz="1200" b="0" kern="1200" dirty="0">
                <a:solidFill>
                  <a:srgbClr val="506361"/>
                </a:solidFill>
                <a:latin typeface="Arial" charset="0"/>
              </a:rPr>
              <a:t> direct and/or indirect </a:t>
            </a:r>
            <a:r>
              <a:rPr lang="fr-FR" sz="1200" b="0" kern="1200" dirty="0" err="1">
                <a:solidFill>
                  <a:srgbClr val="506361"/>
                </a:solidFill>
                <a:latin typeface="Arial" charset="0"/>
              </a:rPr>
              <a:t>interdependancies</a:t>
            </a:r>
            <a:r>
              <a:rPr lang="fr-FR" sz="1200" b="0" kern="1200" dirty="0">
                <a:solidFill>
                  <a:srgbClr val="506361"/>
                </a:solidFill>
                <a:latin typeface="Arial" charset="0"/>
              </a:rPr>
              <a:t> are in place. </a:t>
            </a:r>
            <a:r>
              <a:rPr lang="fr-FR" sz="1200" b="0" kern="1200" dirty="0" err="1">
                <a:solidFill>
                  <a:srgbClr val="506361"/>
                </a:solidFill>
                <a:latin typeface="Arial" charset="0"/>
              </a:rPr>
              <a:t>Escalating</a:t>
            </a:r>
            <a:r>
              <a:rPr lang="fr-FR" sz="1200" b="0" kern="1200" dirty="0">
                <a:solidFill>
                  <a:srgbClr val="506361"/>
                </a:solidFill>
                <a:latin typeface="Arial" charset="0"/>
              </a:rPr>
              <a:t> or </a:t>
            </a:r>
            <a:r>
              <a:rPr lang="fr-FR" sz="1200" b="0" kern="1200" dirty="0" err="1">
                <a:solidFill>
                  <a:srgbClr val="506361"/>
                </a:solidFill>
                <a:latin typeface="Arial" charset="0"/>
              </a:rPr>
              <a:t>Cascading</a:t>
            </a:r>
            <a:r>
              <a:rPr lang="fr-FR" sz="1200" b="0" kern="1200" dirty="0">
                <a:solidFill>
                  <a:srgbClr val="506361"/>
                </a:solidFill>
                <a:latin typeface="Arial" charset="0"/>
              </a:rPr>
              <a:t> transnational </a:t>
            </a:r>
            <a:r>
              <a:rPr lang="fr-FR" sz="1200" b="0" kern="1200" dirty="0" err="1">
                <a:solidFill>
                  <a:srgbClr val="506361"/>
                </a:solidFill>
                <a:latin typeface="Arial" charset="0"/>
              </a:rPr>
              <a:t>effects</a:t>
            </a:r>
            <a:r>
              <a:rPr lang="fr-FR" sz="1200" b="0" kern="1200" dirty="0">
                <a:solidFill>
                  <a:srgbClr val="506361"/>
                </a:solidFill>
                <a:latin typeface="Arial" charset="0"/>
              </a:rPr>
              <a:t> </a:t>
            </a:r>
            <a:r>
              <a:rPr lang="fr-FR" sz="1200" b="0" kern="1200" dirty="0" err="1">
                <a:solidFill>
                  <a:srgbClr val="506361"/>
                </a:solidFill>
                <a:latin typeface="Arial" charset="0"/>
              </a:rPr>
              <a:t>can</a:t>
            </a:r>
            <a:r>
              <a:rPr lang="fr-FR" sz="1200" b="0" kern="1200" dirty="0">
                <a:solidFill>
                  <a:srgbClr val="506361"/>
                </a:solidFill>
                <a:latin typeface="Arial" charset="0"/>
              </a:rPr>
              <a:t> </a:t>
            </a:r>
            <a:r>
              <a:rPr lang="fr-FR" sz="1200" b="0" kern="1200" dirty="0" err="1">
                <a:solidFill>
                  <a:srgbClr val="506361"/>
                </a:solidFill>
                <a:latin typeface="Arial" charset="0"/>
              </a:rPr>
              <a:t>be</a:t>
            </a:r>
            <a:r>
              <a:rPr lang="fr-FR" sz="1200" b="0" kern="1200" dirty="0">
                <a:solidFill>
                  <a:srgbClr val="506361"/>
                </a:solidFill>
                <a:latin typeface="Arial" charset="0"/>
              </a:rPr>
              <a:t> </a:t>
            </a:r>
            <a:r>
              <a:rPr lang="fr-FR" sz="1200" b="0" kern="1200" dirty="0" err="1">
                <a:solidFill>
                  <a:srgbClr val="506361"/>
                </a:solidFill>
                <a:latin typeface="Arial" charset="0"/>
              </a:rPr>
              <a:t>foreseen</a:t>
            </a:r>
            <a:r>
              <a:rPr lang="fr-FR" sz="1200" b="0" kern="1200" dirty="0">
                <a:solidFill>
                  <a:srgbClr val="506361"/>
                </a:solidFill>
                <a:latin typeface="Arial" charset="0"/>
              </a:rPr>
              <a:t> in certain cases. </a:t>
            </a:r>
            <a:endParaRPr lang="en-GB" sz="1200" b="1" kern="1200" dirty="0">
              <a:solidFill>
                <a:srgbClr val="506361"/>
              </a:solidFill>
              <a:latin typeface="Arial" charset="0"/>
            </a:endParaRPr>
          </a:p>
          <a:p>
            <a:pPr marL="455613" marR="0" lvl="0" indent="-45720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Ø"/>
              <a:tabLst/>
              <a:defRPr/>
            </a:pPr>
            <a:r>
              <a:rPr lang="en-GB" sz="1200" b="1" dirty="0">
                <a:solidFill>
                  <a:srgbClr val="506361"/>
                </a:solidFill>
                <a:highlight>
                  <a:srgbClr val="FFFF00"/>
                </a:highlight>
                <a:latin typeface="Arial" charset="0"/>
              </a:rPr>
              <a:t>Old technologies are slowing down the evolutionary process. </a:t>
            </a:r>
            <a:r>
              <a:rPr lang="en-GB" sz="1200" b="0" dirty="0">
                <a:solidFill>
                  <a:srgbClr val="506361"/>
                </a:solidFill>
                <a:highlight>
                  <a:srgbClr val="FFFF00"/>
                </a:highlight>
                <a:latin typeface="Arial" charset="0"/>
              </a:rPr>
              <a:t>(such as Circuit-switching and GSM-R) but new technologies often bring new vulnerabilities.</a:t>
            </a:r>
          </a:p>
          <a:p>
            <a:pPr marL="455613" marR="0" lvl="0" indent="-45720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Ø"/>
              <a:tabLst/>
              <a:defRPr/>
            </a:pPr>
            <a:r>
              <a:rPr lang="en-GB" sz="1200" b="1" kern="1200" dirty="0">
                <a:solidFill>
                  <a:srgbClr val="506361"/>
                </a:solidFill>
                <a:latin typeface="Arial" charset="0"/>
              </a:rPr>
              <a:t>Rail Systems are more and more connected and open. </a:t>
            </a:r>
            <a:r>
              <a:rPr lang="en-GB" sz="1200" b="0" kern="1200" dirty="0">
                <a:solidFill>
                  <a:srgbClr val="506361"/>
                </a:solidFill>
                <a:latin typeface="Arial" charset="0"/>
              </a:rPr>
              <a:t>On the other hand the potential attack surface increases dramatically.</a:t>
            </a:r>
          </a:p>
          <a:p>
            <a:pPr marL="455613" marR="0" lvl="0" indent="-45720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Ø"/>
              <a:tabLst/>
              <a:defRPr/>
            </a:pPr>
            <a:r>
              <a:rPr lang="en-GB" sz="1200" b="1" kern="1200" dirty="0">
                <a:solidFill>
                  <a:srgbClr val="506361"/>
                </a:solidFill>
                <a:latin typeface="Arial" charset="0"/>
              </a:rPr>
              <a:t>Rail Technologies </a:t>
            </a:r>
            <a:r>
              <a:rPr lang="fr-FR" sz="1200" b="1" kern="1200" dirty="0">
                <a:solidFill>
                  <a:srgbClr val="506361"/>
                </a:solidFill>
                <a:latin typeface="Arial" charset="0"/>
              </a:rPr>
              <a:t>are </a:t>
            </a:r>
            <a:r>
              <a:rPr lang="fr-FR" sz="1200" b="1" kern="1200" dirty="0" err="1">
                <a:solidFill>
                  <a:srgbClr val="506361"/>
                </a:solidFill>
                <a:latin typeface="Arial" charset="0"/>
              </a:rPr>
              <a:t>becoming</a:t>
            </a:r>
            <a:r>
              <a:rPr lang="fr-FR" sz="1200" b="1" kern="1200" dirty="0">
                <a:solidFill>
                  <a:srgbClr val="506361"/>
                </a:solidFill>
                <a:latin typeface="Arial" charset="0"/>
              </a:rPr>
              <a:t> more and more </a:t>
            </a:r>
            <a:r>
              <a:rPr lang="fr-FR" sz="1200" b="1" kern="1200" dirty="0" err="1">
                <a:solidFill>
                  <a:srgbClr val="506361"/>
                </a:solidFill>
                <a:latin typeface="Arial" charset="0"/>
              </a:rPr>
              <a:t>interoperable</a:t>
            </a:r>
            <a:r>
              <a:rPr lang="fr-FR" sz="1200" b="1" kern="1200" dirty="0">
                <a:solidFill>
                  <a:srgbClr val="506361"/>
                </a:solidFill>
                <a:latin typeface="Arial" charset="0"/>
              </a:rPr>
              <a:t> and </a:t>
            </a:r>
            <a:r>
              <a:rPr lang="fr-FR" sz="1200" b="1" kern="1200" dirty="0" err="1">
                <a:solidFill>
                  <a:srgbClr val="506361"/>
                </a:solidFill>
                <a:latin typeface="Arial" charset="0"/>
              </a:rPr>
              <a:t>harmonized</a:t>
            </a:r>
            <a:r>
              <a:rPr lang="fr-FR" sz="1200" b="1" dirty="0">
                <a:solidFill>
                  <a:srgbClr val="506361"/>
                </a:solidFill>
                <a:latin typeface="Arial" charset="0"/>
              </a:rPr>
              <a:t>.</a:t>
            </a:r>
          </a:p>
          <a:p>
            <a:pPr marL="455613" marR="0" lvl="0" indent="-45720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Ø"/>
              <a:tabLst/>
              <a:defRPr/>
            </a:pPr>
            <a:r>
              <a:rPr lang="en-GB" altLang="en-US" sz="1200" b="1" kern="1200" dirty="0">
                <a:solidFill>
                  <a:srgbClr val="506361"/>
                </a:solidFill>
                <a:latin typeface="Arial" charset="0"/>
              </a:rPr>
              <a:t>Threats (human and technology based) - are adapting quicker that traditional security detection methods. </a:t>
            </a:r>
            <a:r>
              <a:rPr lang="en-GB" altLang="en-US" sz="1200" b="0" kern="1200" dirty="0">
                <a:solidFill>
                  <a:srgbClr val="506361"/>
                </a:solidFill>
                <a:latin typeface="Arial" charset="0"/>
              </a:rPr>
              <a:t>Attackers are a multitude smart, motivated (various motivations) , agile (they adapt quicker their attack methods because they are flexible, they don’t have policies and procedures and regulations to respect).</a:t>
            </a:r>
            <a:endParaRPr lang="en-GB" altLang="en-US" sz="1200" b="1" kern="1200" dirty="0">
              <a:solidFill>
                <a:srgbClr val="506361"/>
              </a:solidFill>
              <a:latin typeface="Arial" charset="0"/>
            </a:endParaRPr>
          </a:p>
          <a:p>
            <a:pPr marL="455613" marR="0" lvl="0" indent="-45720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Ø"/>
              <a:tabLst/>
              <a:defRPr/>
            </a:pPr>
            <a:r>
              <a:rPr lang="en-US" sz="1200" dirty="0">
                <a:solidFill>
                  <a:srgbClr val="506361"/>
                </a:solidFill>
              </a:rPr>
              <a:t>These could expose many layers of the system to both cyber and cyber-physical attacks (explain),</a:t>
            </a:r>
            <a:r>
              <a:rPr lang="en-GB" sz="1200" kern="1200" dirty="0">
                <a:solidFill>
                  <a:srgbClr val="506361"/>
                </a:solidFill>
                <a:latin typeface="Arial" charset="0"/>
              </a:rPr>
              <a:t> </a:t>
            </a:r>
            <a:r>
              <a:rPr lang="en-US" sz="1200" dirty="0">
                <a:solidFill>
                  <a:srgbClr val="506361"/>
                </a:solidFill>
              </a:rPr>
              <a:t>potentially involving or triggering domino effects within the same or different domains</a:t>
            </a:r>
            <a:endParaRPr lang="fr-FR" sz="1200" b="1" kern="1200" dirty="0">
              <a:solidFill>
                <a:srgbClr val="506361"/>
              </a:solidFill>
              <a:latin typeface="Arial" charset="0"/>
            </a:endParaRPr>
          </a:p>
          <a:p>
            <a:pPr marL="0" marR="0" lvl="0" indent="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None/>
              <a:tabLst/>
              <a:defRPr/>
            </a:pPr>
            <a:endParaRPr lang="en-GB" sz="1200" b="1" kern="1200" dirty="0">
              <a:solidFill>
                <a:srgbClr val="506361"/>
              </a:solidFill>
              <a:latin typeface="Arial" charset="0"/>
            </a:endParaRPr>
          </a:p>
          <a:p>
            <a:pPr marL="455613" indent="-457200" algn="just">
              <a:buClr>
                <a:srgbClr val="0070C0"/>
              </a:buClr>
              <a:buFont typeface="Wingdings" panose="05000000000000000000" pitchFamily="2" charset="2"/>
              <a:buChar char="Ø"/>
              <a:defRPr/>
            </a:pPr>
            <a:endParaRPr lang="fr-FR" sz="1200" b="0" kern="1200" dirty="0">
              <a:solidFill>
                <a:srgbClr val="506361"/>
              </a:solidFill>
              <a:latin typeface="Arial" charset="0"/>
            </a:endParaRPr>
          </a:p>
        </p:txBody>
      </p:sp>
      <p:sp>
        <p:nvSpPr>
          <p:cNvPr id="4" name="Espace réservé du numéro de diapositive 3"/>
          <p:cNvSpPr>
            <a:spLocks noGrp="1"/>
          </p:cNvSpPr>
          <p:nvPr>
            <p:ph type="sldNum" sz="quarter" idx="10"/>
          </p:nvPr>
        </p:nvSpPr>
        <p:spPr/>
        <p:txBody>
          <a:bodyPr/>
          <a:lstStyle/>
          <a:p>
            <a:fld id="{274D3AEB-8344-4466-AEDD-E0CAA49BA381}" type="slidenum">
              <a:rPr lang="fr-FR" smtClean="0"/>
              <a:t>13</a:t>
            </a:fld>
            <a:endParaRPr lang="fr-FR"/>
          </a:p>
        </p:txBody>
      </p:sp>
    </p:spTree>
    <p:extLst>
      <p:ext uri="{BB962C8B-B14F-4D97-AF65-F5344CB8AC3E}">
        <p14:creationId xmlns:p14="http://schemas.microsoft.com/office/powerpoint/2010/main" val="21625783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kern="1200" dirty="0">
                <a:solidFill>
                  <a:schemeClr val="accent1"/>
                </a:solidFill>
                <a:latin typeface="Arial" charset="0"/>
                <a:ea typeface="+mn-ea"/>
                <a:cs typeface="+mn-cs"/>
              </a:rPr>
              <a:t>What are the most critical railway services, zones and communications?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i="1" kern="1200" dirty="0">
              <a:solidFill>
                <a:schemeClr val="accent1"/>
              </a:solidFill>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kern="1200" dirty="0">
                <a:solidFill>
                  <a:schemeClr val="accent1"/>
                </a:solidFill>
                <a:latin typeface="Arial" charset="0"/>
                <a:ea typeface="+mn-ea"/>
                <a:cs typeface="+mn-cs"/>
              </a:rPr>
              <a:t>What are the threats? WP4 </a:t>
            </a:r>
            <a:r>
              <a:rPr lang="en-US" sz="1200" i="1" kern="1200" baseline="0" dirty="0">
                <a:solidFill>
                  <a:schemeClr val="accent1"/>
                </a:solidFill>
                <a:latin typeface="Arial" charset="0"/>
                <a:ea typeface="+mn-ea"/>
                <a:cs typeface="+mn-cs"/>
              </a:rPr>
              <a:t>threat taxonomy (ACTOR, TARGET, CONTEXT, ATTACK, IMPACT), </a:t>
            </a:r>
            <a:r>
              <a:rPr lang="en-US" sz="1200" i="1" kern="1200" baseline="0" dirty="0" err="1">
                <a:solidFill>
                  <a:schemeClr val="accent1"/>
                </a:solidFill>
                <a:latin typeface="Arial" charset="0"/>
                <a:ea typeface="+mn-ea"/>
                <a:cs typeface="+mn-cs"/>
              </a:rPr>
              <a:t>anaysis</a:t>
            </a:r>
            <a:r>
              <a:rPr lang="en-US" sz="1200" i="1" kern="1200" baseline="0" dirty="0">
                <a:solidFill>
                  <a:schemeClr val="accent1"/>
                </a:solidFill>
                <a:latin typeface="Arial" charset="0"/>
                <a:ea typeface="+mn-ea"/>
                <a:cs typeface="+mn-cs"/>
              </a:rPr>
              <a:t> </a:t>
            </a:r>
            <a:r>
              <a:rPr lang="en-US" sz="1200" i="1" kern="1200" dirty="0">
                <a:solidFill>
                  <a:schemeClr val="accent1"/>
                </a:solidFill>
                <a:latin typeface="Arial" charset="0"/>
                <a:ea typeface="+mn-ea"/>
                <a:cs typeface="+mn-cs"/>
              </a:rPr>
              <a:t>of</a:t>
            </a:r>
            <a:r>
              <a:rPr lang="en-US" sz="1200" i="1" kern="1200" baseline="0" dirty="0">
                <a:solidFill>
                  <a:schemeClr val="accent1"/>
                </a:solidFill>
                <a:latin typeface="Arial" charset="0"/>
                <a:ea typeface="+mn-ea"/>
                <a:cs typeface="+mn-cs"/>
              </a:rPr>
              <a:t> past attacks against rail and against other sectors, comparative study, future cyber threat scenarios.</a:t>
            </a:r>
            <a:endParaRPr lang="en-US" sz="1200" i="1" kern="1200" dirty="0">
              <a:solidFill>
                <a:schemeClr val="accent1"/>
              </a:solidFill>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chemeClr val="accent1"/>
              </a:solidFill>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kern="1200" dirty="0">
                <a:solidFill>
                  <a:schemeClr val="accent1"/>
                </a:solidFill>
                <a:latin typeface="Arial" charset="0"/>
                <a:ea typeface="+mn-ea"/>
                <a:cs typeface="+mn-cs"/>
              </a:rPr>
              <a:t>How to detect attacks targeting rail management systems?</a:t>
            </a:r>
            <a:r>
              <a:rPr lang="en-US" sz="1200" i="1" kern="1200" dirty="0">
                <a:solidFill>
                  <a:schemeClr val="accent1"/>
                </a:solidFill>
                <a:latin typeface="Arial" charset="0"/>
                <a:ea typeface="+mn-ea"/>
                <a:cs typeface="+mn-cs"/>
              </a:rPr>
              <a:t> The challenge here is to </a:t>
            </a:r>
            <a:r>
              <a:rPr lang="mr-IN" sz="1200" i="1" kern="1200" dirty="0">
                <a:solidFill>
                  <a:schemeClr val="accent1"/>
                </a:solidFill>
                <a:latin typeface="Arial" charset="0"/>
                <a:ea typeface="+mn-ea"/>
                <a:cs typeface="+mn-cs"/>
              </a:rPr>
              <a:t>…</a:t>
            </a:r>
            <a:r>
              <a:rPr lang="it-IT" sz="1200" i="1" kern="1200" dirty="0">
                <a:solidFill>
                  <a:schemeClr val="accent1"/>
                </a:solidFill>
                <a:latin typeface="Arial"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it-IT" sz="1200" i="1" kern="1200" dirty="0">
                <a:solidFill>
                  <a:schemeClr val="accent1"/>
                </a:solidFill>
                <a:latin typeface="Arial" charset="0"/>
                <a:ea typeface="+mn-ea"/>
                <a:cs typeface="+mn-cs"/>
              </a:rPr>
              <a:t>To</a:t>
            </a:r>
            <a:r>
              <a:rPr lang="it-IT" sz="1200" i="1" kern="1200" baseline="0" dirty="0">
                <a:solidFill>
                  <a:schemeClr val="accent1"/>
                </a:solidFill>
                <a:latin typeface="Arial" charset="0"/>
                <a:ea typeface="+mn-ea"/>
                <a:cs typeface="+mn-cs"/>
              </a:rPr>
              <a:t> </a:t>
            </a:r>
            <a:r>
              <a:rPr lang="it-IT" sz="1200" i="1" kern="1200" baseline="0" dirty="0" err="1">
                <a:solidFill>
                  <a:schemeClr val="accent1"/>
                </a:solidFill>
                <a:latin typeface="Arial" charset="0"/>
                <a:ea typeface="+mn-ea"/>
                <a:cs typeface="+mn-cs"/>
              </a:rPr>
              <a:t>specify</a:t>
            </a:r>
            <a:r>
              <a:rPr lang="it-IT" sz="1200" i="1" kern="1200" baseline="0" dirty="0">
                <a:solidFill>
                  <a:schemeClr val="accent1"/>
                </a:solidFill>
                <a:latin typeface="Arial" charset="0"/>
                <a:ea typeface="+mn-ea"/>
                <a:cs typeface="+mn-cs"/>
              </a:rPr>
              <a:t> </a:t>
            </a:r>
            <a:r>
              <a:rPr lang="it-IT" sz="1200" i="1" kern="1200" baseline="0" dirty="0" err="1">
                <a:solidFill>
                  <a:schemeClr val="accent1"/>
                </a:solidFill>
                <a:latin typeface="Arial" charset="0"/>
                <a:ea typeface="+mn-ea"/>
                <a:cs typeface="+mn-cs"/>
              </a:rPr>
              <a:t>adapted</a:t>
            </a:r>
            <a:r>
              <a:rPr lang="it-IT" sz="1200" i="1" kern="1200" baseline="0" dirty="0">
                <a:solidFill>
                  <a:schemeClr val="accent1"/>
                </a:solidFill>
                <a:latin typeface="Arial" charset="0"/>
                <a:ea typeface="+mn-ea"/>
                <a:cs typeface="+mn-cs"/>
              </a:rPr>
              <a:t> </a:t>
            </a:r>
            <a:r>
              <a:rPr lang="it-IT" sz="1200" i="1" kern="1200" baseline="0" dirty="0" err="1">
                <a:solidFill>
                  <a:schemeClr val="accent1"/>
                </a:solidFill>
                <a:latin typeface="Arial" charset="0"/>
                <a:ea typeface="+mn-ea"/>
                <a:cs typeface="+mn-cs"/>
              </a:rPr>
              <a:t>techniques</a:t>
            </a:r>
            <a:r>
              <a:rPr lang="it-IT" sz="1200" i="1" kern="1200" baseline="0" dirty="0">
                <a:solidFill>
                  <a:schemeClr val="accent1"/>
                </a:solidFill>
                <a:latin typeface="Arial" charset="0"/>
                <a:ea typeface="+mn-ea"/>
                <a:cs typeface="+mn-cs"/>
              </a:rPr>
              <a:t> to </a:t>
            </a:r>
            <a:r>
              <a:rPr lang="it-IT" sz="1200" i="1" kern="1200" baseline="0" dirty="0" err="1">
                <a:solidFill>
                  <a:schemeClr val="accent1"/>
                </a:solidFill>
                <a:latin typeface="Arial" charset="0"/>
                <a:ea typeface="+mn-ea"/>
                <a:cs typeface="+mn-cs"/>
              </a:rPr>
              <a:t>detect</a:t>
            </a:r>
            <a:r>
              <a:rPr lang="it-IT" sz="1200" i="1" kern="1200" baseline="0" dirty="0">
                <a:solidFill>
                  <a:schemeClr val="accent1"/>
                </a:solidFill>
                <a:latin typeface="Arial" charset="0"/>
                <a:ea typeface="+mn-ea"/>
                <a:cs typeface="+mn-cs"/>
              </a:rPr>
              <a:t> </a:t>
            </a:r>
            <a:r>
              <a:rPr lang="it-IT" sz="1200" i="1" kern="1200" baseline="0" dirty="0" err="1">
                <a:solidFill>
                  <a:schemeClr val="accent1"/>
                </a:solidFill>
                <a:latin typeface="Arial" charset="0"/>
                <a:ea typeface="+mn-ea"/>
                <a:cs typeface="+mn-cs"/>
              </a:rPr>
              <a:t>attacks</a:t>
            </a:r>
            <a:r>
              <a:rPr lang="it-IT" sz="1200" i="1" kern="1200" baseline="0" dirty="0">
                <a:solidFill>
                  <a:schemeClr val="accent1"/>
                </a:solidFill>
                <a:latin typeface="Arial" charset="0"/>
                <a:ea typeface="+mn-ea"/>
                <a:cs typeface="+mn-cs"/>
              </a:rPr>
              <a:t> </a:t>
            </a:r>
            <a:r>
              <a:rPr lang="it-IT" sz="1200" i="1" kern="1200" baseline="0" dirty="0" err="1">
                <a:solidFill>
                  <a:schemeClr val="accent1"/>
                </a:solidFill>
                <a:latin typeface="Arial" charset="0"/>
                <a:ea typeface="+mn-ea"/>
                <a:cs typeface="+mn-cs"/>
              </a:rPr>
              <a:t>as</a:t>
            </a:r>
            <a:r>
              <a:rPr lang="it-IT" sz="1200" i="1" kern="1200" baseline="0" dirty="0">
                <a:solidFill>
                  <a:schemeClr val="accent1"/>
                </a:solidFill>
                <a:latin typeface="Arial" charset="0"/>
                <a:ea typeface="+mn-ea"/>
                <a:cs typeface="+mn-cs"/>
              </a:rPr>
              <a:t> </a:t>
            </a:r>
            <a:r>
              <a:rPr lang="it-IT" sz="1200" i="1" kern="1200" baseline="0" dirty="0" err="1">
                <a:solidFill>
                  <a:schemeClr val="accent1"/>
                </a:solidFill>
                <a:latin typeface="Arial" charset="0"/>
                <a:ea typeface="+mn-ea"/>
                <a:cs typeface="+mn-cs"/>
              </a:rPr>
              <a:t>early</a:t>
            </a:r>
            <a:r>
              <a:rPr lang="it-IT" sz="1200" i="1" kern="1200" baseline="0" dirty="0">
                <a:solidFill>
                  <a:schemeClr val="accent1"/>
                </a:solidFill>
                <a:latin typeface="Arial" charset="0"/>
                <a:ea typeface="+mn-ea"/>
                <a:cs typeface="+mn-cs"/>
              </a:rPr>
              <a:t> </a:t>
            </a:r>
            <a:r>
              <a:rPr lang="it-IT" sz="1200" i="1" kern="1200" baseline="0" dirty="0" err="1">
                <a:solidFill>
                  <a:schemeClr val="accent1"/>
                </a:solidFill>
                <a:latin typeface="Arial" charset="0"/>
                <a:ea typeface="+mn-ea"/>
                <a:cs typeface="+mn-cs"/>
              </a:rPr>
              <a:t>as</a:t>
            </a:r>
            <a:r>
              <a:rPr lang="it-IT" sz="1200" i="1" kern="1200" baseline="0" dirty="0">
                <a:solidFill>
                  <a:schemeClr val="accent1"/>
                </a:solidFill>
                <a:latin typeface="Arial" charset="0"/>
                <a:ea typeface="+mn-ea"/>
                <a:cs typeface="+mn-cs"/>
              </a:rPr>
              <a:t> </a:t>
            </a:r>
            <a:r>
              <a:rPr lang="it-IT" sz="1200" i="1" kern="1200" baseline="0" dirty="0" err="1">
                <a:solidFill>
                  <a:schemeClr val="accent1"/>
                </a:solidFill>
                <a:latin typeface="Arial" charset="0"/>
                <a:ea typeface="+mn-ea"/>
                <a:cs typeface="+mn-cs"/>
              </a:rPr>
              <a:t>possible</a:t>
            </a:r>
            <a:r>
              <a:rPr lang="it-IT" sz="1200" i="1" kern="1200" baseline="0" dirty="0">
                <a:solidFill>
                  <a:schemeClr val="accent1"/>
                </a:solidFill>
                <a:latin typeface="Arial" charset="0"/>
                <a:ea typeface="+mn-ea"/>
                <a:cs typeface="+mn-cs"/>
              </a:rPr>
              <a:t>, with the </a:t>
            </a:r>
            <a:r>
              <a:rPr lang="it-IT" sz="1200" i="1" kern="1200" baseline="0" dirty="0" err="1">
                <a:solidFill>
                  <a:schemeClr val="accent1"/>
                </a:solidFill>
                <a:latin typeface="Arial" charset="0"/>
                <a:ea typeface="+mn-ea"/>
                <a:cs typeface="+mn-cs"/>
              </a:rPr>
              <a:t>least</a:t>
            </a:r>
            <a:r>
              <a:rPr lang="it-IT" sz="1200" i="1" kern="1200" baseline="0" dirty="0">
                <a:solidFill>
                  <a:schemeClr val="accent1"/>
                </a:solidFill>
                <a:latin typeface="Arial" charset="0"/>
                <a:ea typeface="+mn-ea"/>
                <a:cs typeface="+mn-cs"/>
              </a:rPr>
              <a:t> impact on </a:t>
            </a:r>
            <a:r>
              <a:rPr lang="it-IT" sz="1200" i="1" kern="1200" baseline="0" dirty="0" err="1">
                <a:solidFill>
                  <a:schemeClr val="accent1"/>
                </a:solidFill>
                <a:latin typeface="Arial" charset="0"/>
                <a:ea typeface="+mn-ea"/>
                <a:cs typeface="+mn-cs"/>
              </a:rPr>
              <a:t>operation</a:t>
            </a:r>
            <a:r>
              <a:rPr lang="it-IT" sz="1200" i="1" kern="1200" baseline="0" dirty="0">
                <a:solidFill>
                  <a:schemeClr val="accent1"/>
                </a:solidFill>
                <a:latin typeface="Arial" charset="0"/>
                <a:ea typeface="+mn-ea"/>
                <a:cs typeface="+mn-cs"/>
              </a:rPr>
              <a:t> and </a:t>
            </a:r>
            <a:r>
              <a:rPr lang="it-IT" sz="1200" i="1" kern="1200" baseline="0" dirty="0" err="1">
                <a:solidFill>
                  <a:schemeClr val="accent1"/>
                </a:solidFill>
                <a:latin typeface="Arial" charset="0"/>
                <a:ea typeface="+mn-ea"/>
                <a:cs typeface="+mn-cs"/>
              </a:rPr>
              <a:t>at</a:t>
            </a:r>
            <a:r>
              <a:rPr lang="it-IT" sz="1200" i="1" kern="1200" baseline="0" dirty="0">
                <a:solidFill>
                  <a:schemeClr val="accent1"/>
                </a:solidFill>
                <a:latin typeface="Arial" charset="0"/>
                <a:ea typeface="+mn-ea"/>
                <a:cs typeface="+mn-cs"/>
              </a:rPr>
              <a:t> an </a:t>
            </a:r>
            <a:r>
              <a:rPr lang="it-IT" sz="1200" i="1" kern="1200" baseline="0" dirty="0" err="1">
                <a:solidFill>
                  <a:schemeClr val="accent1"/>
                </a:solidFill>
                <a:latin typeface="Arial" charset="0"/>
                <a:ea typeface="+mn-ea"/>
                <a:cs typeface="+mn-cs"/>
              </a:rPr>
              <a:t>acceptable</a:t>
            </a:r>
            <a:r>
              <a:rPr lang="it-IT" sz="1200" i="1" kern="1200" baseline="0" dirty="0">
                <a:solidFill>
                  <a:schemeClr val="accent1"/>
                </a:solidFill>
                <a:latin typeface="Arial" charset="0"/>
                <a:ea typeface="+mn-ea"/>
                <a:cs typeface="+mn-cs"/>
              </a:rPr>
              <a:t> </a:t>
            </a:r>
            <a:r>
              <a:rPr lang="it-IT" sz="1200" i="1" kern="1200" baseline="0" dirty="0" err="1">
                <a:solidFill>
                  <a:schemeClr val="accent1"/>
                </a:solidFill>
                <a:latin typeface="Arial" charset="0"/>
                <a:ea typeface="+mn-ea"/>
                <a:cs typeface="+mn-cs"/>
              </a:rPr>
              <a:t>cost</a:t>
            </a:r>
            <a:endParaRPr lang="it-IT" sz="1200" i="1" kern="1200" baseline="0" dirty="0">
              <a:solidFill>
                <a:schemeClr val="accent1"/>
              </a:solidFill>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it-IT" sz="1200" i="1" kern="1200" baseline="0" dirty="0">
                <a:solidFill>
                  <a:schemeClr val="accent1"/>
                </a:solidFill>
                <a:latin typeface="Arial" charset="0"/>
                <a:ea typeface="+mn-ea"/>
                <a:cs typeface="+mn-cs"/>
              </a:rPr>
              <a:t>TO DO SO: </a:t>
            </a:r>
            <a:r>
              <a:rPr lang="it-IT" sz="1200" i="1" kern="1200" baseline="0" dirty="0" err="1">
                <a:solidFill>
                  <a:schemeClr val="accent1"/>
                </a:solidFill>
                <a:latin typeface="Arial" charset="0"/>
                <a:ea typeface="+mn-ea"/>
                <a:cs typeface="+mn-cs"/>
              </a:rPr>
              <a:t>assess</a:t>
            </a:r>
            <a:r>
              <a:rPr lang="it-IT" sz="1200" i="1" kern="1200" baseline="0" dirty="0">
                <a:solidFill>
                  <a:schemeClr val="accent1"/>
                </a:solidFill>
                <a:latin typeface="Arial" charset="0"/>
                <a:ea typeface="+mn-ea"/>
                <a:cs typeface="+mn-cs"/>
              </a:rPr>
              <a:t> the </a:t>
            </a:r>
            <a:r>
              <a:rPr lang="it-IT" sz="1200" i="1" kern="1200" baseline="0" dirty="0" err="1">
                <a:solidFill>
                  <a:schemeClr val="accent1"/>
                </a:solidFill>
                <a:latin typeface="Arial" charset="0"/>
                <a:ea typeface="+mn-ea"/>
                <a:cs typeface="+mn-cs"/>
              </a:rPr>
              <a:t>existing</a:t>
            </a:r>
            <a:r>
              <a:rPr lang="it-IT" sz="1200" i="1" kern="1200" baseline="0" dirty="0">
                <a:solidFill>
                  <a:schemeClr val="accent1"/>
                </a:solidFill>
                <a:latin typeface="Arial" charset="0"/>
                <a:ea typeface="+mn-ea"/>
                <a:cs typeface="+mn-cs"/>
              </a:rPr>
              <a:t> CYBER ATTACK </a:t>
            </a:r>
            <a:r>
              <a:rPr lang="it-IT" sz="1200" i="1" kern="1200" baseline="0" dirty="0" err="1">
                <a:solidFill>
                  <a:schemeClr val="accent1"/>
                </a:solidFill>
                <a:latin typeface="Arial" charset="0"/>
                <a:ea typeface="+mn-ea"/>
                <a:cs typeface="+mn-cs"/>
              </a:rPr>
              <a:t>detection</a:t>
            </a:r>
            <a:r>
              <a:rPr lang="it-IT" sz="1200" i="1" kern="1200" baseline="0" dirty="0">
                <a:solidFill>
                  <a:schemeClr val="accent1"/>
                </a:solidFill>
                <a:latin typeface="Arial" charset="0"/>
                <a:ea typeface="+mn-ea"/>
                <a:cs typeface="+mn-cs"/>
              </a:rPr>
              <a:t> </a:t>
            </a:r>
            <a:r>
              <a:rPr lang="it-IT" sz="1200" i="1" kern="1200" baseline="0" dirty="0" err="1">
                <a:solidFill>
                  <a:schemeClr val="accent1"/>
                </a:solidFill>
                <a:latin typeface="Arial" charset="0"/>
                <a:ea typeface="+mn-ea"/>
                <a:cs typeface="+mn-cs"/>
              </a:rPr>
              <a:t>techniques</a:t>
            </a:r>
            <a:r>
              <a:rPr lang="it-IT" sz="1200" i="1" kern="1200" baseline="0" dirty="0">
                <a:solidFill>
                  <a:schemeClr val="accent1"/>
                </a:solidFill>
                <a:latin typeface="Arial" charset="0"/>
                <a:ea typeface="+mn-ea"/>
                <a:cs typeface="+mn-cs"/>
              </a:rPr>
              <a:t>, ANOMALY </a:t>
            </a:r>
            <a:r>
              <a:rPr lang="it-IT" sz="1200" i="1" kern="1200" baseline="0" dirty="0" err="1">
                <a:solidFill>
                  <a:schemeClr val="accent1"/>
                </a:solidFill>
                <a:latin typeface="Arial" charset="0"/>
                <a:ea typeface="+mn-ea"/>
                <a:cs typeface="+mn-cs"/>
              </a:rPr>
              <a:t>detection</a:t>
            </a:r>
            <a:r>
              <a:rPr lang="it-IT" sz="1200" i="1" kern="1200" baseline="0" dirty="0">
                <a:solidFill>
                  <a:schemeClr val="accent1"/>
                </a:solidFill>
                <a:latin typeface="Arial" charset="0"/>
                <a:ea typeface="+mn-ea"/>
                <a:cs typeface="+mn-cs"/>
              </a:rPr>
              <a:t> </a:t>
            </a:r>
            <a:r>
              <a:rPr lang="it-IT" sz="1200" i="1" kern="1200" baseline="0" dirty="0" err="1">
                <a:solidFill>
                  <a:schemeClr val="accent1"/>
                </a:solidFill>
                <a:latin typeface="Arial" charset="0"/>
                <a:ea typeface="+mn-ea"/>
                <a:cs typeface="+mn-cs"/>
              </a:rPr>
              <a:t>techniques</a:t>
            </a:r>
            <a:r>
              <a:rPr lang="it-IT" sz="1200" i="1" kern="1200" baseline="0" dirty="0">
                <a:solidFill>
                  <a:schemeClr val="accent1"/>
                </a:solidFill>
                <a:latin typeface="Arial" charset="0"/>
                <a:ea typeface="+mn-ea"/>
                <a:cs typeface="+mn-cs"/>
              </a:rPr>
              <a:t>, PHYSICAL INTRUSION </a:t>
            </a:r>
            <a:r>
              <a:rPr lang="it-IT" sz="1200" i="1" kern="1200" baseline="0" dirty="0" err="1">
                <a:solidFill>
                  <a:schemeClr val="accent1"/>
                </a:solidFill>
                <a:latin typeface="Arial" charset="0"/>
                <a:ea typeface="+mn-ea"/>
                <a:cs typeface="+mn-cs"/>
              </a:rPr>
              <a:t>detection</a:t>
            </a:r>
            <a:r>
              <a:rPr lang="it-IT" sz="1200" i="1" kern="1200" baseline="0" dirty="0">
                <a:solidFill>
                  <a:schemeClr val="accent1"/>
                </a:solidFill>
                <a:latin typeface="Arial" charset="0"/>
                <a:ea typeface="+mn-ea"/>
                <a:cs typeface="+mn-cs"/>
              </a:rPr>
              <a:t> </a:t>
            </a:r>
            <a:r>
              <a:rPr lang="it-IT" sz="1200" i="1" kern="1200" baseline="0" dirty="0" err="1">
                <a:solidFill>
                  <a:schemeClr val="accent1"/>
                </a:solidFill>
                <a:latin typeface="Arial" charset="0"/>
                <a:ea typeface="+mn-ea"/>
                <a:cs typeface="+mn-cs"/>
              </a:rPr>
              <a:t>techniques</a:t>
            </a:r>
            <a:r>
              <a:rPr lang="it-IT" sz="1200" i="1" kern="1200" baseline="0" dirty="0">
                <a:solidFill>
                  <a:schemeClr val="accent1"/>
                </a:solidFill>
                <a:latin typeface="Arial" charset="0"/>
                <a:ea typeface="+mn-ea"/>
                <a:cs typeface="+mn-cs"/>
              </a:rPr>
              <a:t> ------) </a:t>
            </a:r>
            <a:r>
              <a:rPr lang="it-IT" sz="1200" i="1" kern="1200" baseline="0" dirty="0" err="1">
                <a:solidFill>
                  <a:schemeClr val="accent1"/>
                </a:solidFill>
                <a:latin typeface="Arial" charset="0"/>
                <a:ea typeface="+mn-ea"/>
                <a:cs typeface="+mn-cs"/>
              </a:rPr>
              <a:t>combining</a:t>
            </a:r>
            <a:r>
              <a:rPr lang="it-IT" sz="1200" i="1" kern="1200" baseline="0" dirty="0">
                <a:solidFill>
                  <a:schemeClr val="accent1"/>
                </a:solidFill>
                <a:latin typeface="Arial" charset="0"/>
                <a:ea typeface="+mn-ea"/>
                <a:cs typeface="+mn-cs"/>
              </a:rPr>
              <a:t> </a:t>
            </a:r>
            <a:r>
              <a:rPr lang="it-IT" sz="1200" i="1" kern="1200" baseline="0" dirty="0" err="1">
                <a:solidFill>
                  <a:schemeClr val="accent1"/>
                </a:solidFill>
                <a:latin typeface="Arial" charset="0"/>
                <a:ea typeface="+mn-ea"/>
                <a:cs typeface="+mn-cs"/>
              </a:rPr>
              <a:t>these</a:t>
            </a:r>
            <a:r>
              <a:rPr lang="it-IT" sz="1200" i="1" kern="1200" baseline="0" dirty="0">
                <a:solidFill>
                  <a:schemeClr val="accent1"/>
                </a:solidFill>
                <a:latin typeface="Arial" charset="0"/>
                <a:ea typeface="+mn-ea"/>
                <a:cs typeface="+mn-cs"/>
              </a:rPr>
              <a:t> </a:t>
            </a:r>
            <a:r>
              <a:rPr lang="it-IT" sz="1200" i="1" kern="1200" baseline="0" dirty="0" err="1">
                <a:solidFill>
                  <a:schemeClr val="accent1"/>
                </a:solidFill>
                <a:latin typeface="Arial" charset="0"/>
                <a:ea typeface="+mn-ea"/>
                <a:cs typeface="+mn-cs"/>
              </a:rPr>
              <a:t>techniques</a:t>
            </a:r>
            <a:r>
              <a:rPr lang="it-IT" sz="1200" i="1" kern="1200" baseline="0" dirty="0">
                <a:solidFill>
                  <a:schemeClr val="accent1"/>
                </a:solidFill>
                <a:latin typeface="Arial" charset="0"/>
                <a:ea typeface="+mn-ea"/>
                <a:cs typeface="+mn-cs"/>
              </a:rPr>
              <a:t> to be </a:t>
            </a:r>
            <a:r>
              <a:rPr lang="it-IT" sz="1200" i="1" kern="1200" baseline="0" dirty="0" err="1">
                <a:solidFill>
                  <a:schemeClr val="accent1"/>
                </a:solidFill>
                <a:latin typeface="Arial" charset="0"/>
                <a:ea typeface="+mn-ea"/>
                <a:cs typeface="+mn-cs"/>
              </a:rPr>
              <a:t>able</a:t>
            </a:r>
            <a:r>
              <a:rPr lang="it-IT" sz="1200" i="1" kern="1200" baseline="0" dirty="0">
                <a:solidFill>
                  <a:schemeClr val="accent1"/>
                </a:solidFill>
                <a:latin typeface="Arial" charset="0"/>
                <a:ea typeface="+mn-ea"/>
                <a:cs typeface="+mn-cs"/>
              </a:rPr>
              <a:t> to </a:t>
            </a:r>
            <a:r>
              <a:rPr lang="it-IT" sz="1200" i="1" kern="1200" baseline="0" dirty="0" err="1">
                <a:solidFill>
                  <a:schemeClr val="accent1"/>
                </a:solidFill>
                <a:latin typeface="Arial" charset="0"/>
                <a:ea typeface="+mn-ea"/>
                <a:cs typeface="+mn-cs"/>
              </a:rPr>
              <a:t>detect</a:t>
            </a:r>
            <a:r>
              <a:rPr lang="it-IT" sz="1200" i="1" kern="1200" baseline="0" dirty="0">
                <a:solidFill>
                  <a:schemeClr val="accent1"/>
                </a:solidFill>
                <a:latin typeface="Arial" charset="0"/>
                <a:ea typeface="+mn-ea"/>
                <a:cs typeface="+mn-cs"/>
              </a:rPr>
              <a:t> </a:t>
            </a:r>
            <a:r>
              <a:rPr lang="it-IT" sz="1200" i="1" kern="1200" baseline="0" dirty="0" err="1">
                <a:solidFill>
                  <a:schemeClr val="accent1"/>
                </a:solidFill>
                <a:latin typeface="Arial" charset="0"/>
                <a:ea typeface="+mn-ea"/>
                <a:cs typeface="+mn-cs"/>
              </a:rPr>
              <a:t>complex</a:t>
            </a:r>
            <a:r>
              <a:rPr lang="it-IT" sz="1200" i="1" kern="1200" baseline="0" dirty="0">
                <a:solidFill>
                  <a:schemeClr val="accent1"/>
                </a:solidFill>
                <a:latin typeface="Arial" charset="0"/>
                <a:ea typeface="+mn-ea"/>
                <a:cs typeface="+mn-cs"/>
              </a:rPr>
              <a:t>/multi-</a:t>
            </a:r>
            <a:r>
              <a:rPr lang="it-IT" sz="1200" i="1" kern="1200" baseline="0" dirty="0" err="1">
                <a:solidFill>
                  <a:schemeClr val="accent1"/>
                </a:solidFill>
                <a:latin typeface="Arial" charset="0"/>
                <a:ea typeface="+mn-ea"/>
                <a:cs typeface="+mn-cs"/>
              </a:rPr>
              <a:t>steps</a:t>
            </a:r>
            <a:r>
              <a:rPr lang="it-IT" sz="1200" i="1" kern="1200" baseline="0" dirty="0">
                <a:solidFill>
                  <a:schemeClr val="accent1"/>
                </a:solidFill>
                <a:latin typeface="Arial" charset="0"/>
                <a:ea typeface="+mn-ea"/>
                <a:cs typeface="+mn-cs"/>
              </a:rPr>
              <a:t> cyber </a:t>
            </a:r>
            <a:r>
              <a:rPr lang="it-IT" sz="1200" i="1" kern="1200" baseline="0" dirty="0" err="1">
                <a:solidFill>
                  <a:schemeClr val="accent1"/>
                </a:solidFill>
                <a:latin typeface="Arial" charset="0"/>
                <a:ea typeface="+mn-ea"/>
                <a:cs typeface="+mn-cs"/>
              </a:rPr>
              <a:t>attacks</a:t>
            </a:r>
            <a:r>
              <a:rPr lang="it-IT" sz="1200" i="1" kern="1200" baseline="0" dirty="0">
                <a:solidFill>
                  <a:schemeClr val="accent1"/>
                </a:solidFill>
                <a:latin typeface="Arial" charset="0"/>
                <a:ea typeface="+mn-ea"/>
                <a:cs typeface="+mn-cs"/>
              </a:rPr>
              <a:t> on </a:t>
            </a:r>
            <a:r>
              <a:rPr lang="it-IT" sz="1200" i="1" kern="1200" baseline="0" dirty="0" err="1">
                <a:solidFill>
                  <a:schemeClr val="accent1"/>
                </a:solidFill>
                <a:latin typeface="Arial" charset="0"/>
                <a:ea typeface="+mn-ea"/>
                <a:cs typeface="+mn-cs"/>
              </a:rPr>
              <a:t>rail</a:t>
            </a:r>
            <a:r>
              <a:rPr lang="it-IT" sz="1200" i="1" kern="1200" baseline="0" dirty="0">
                <a:solidFill>
                  <a:schemeClr val="accent1"/>
                </a:solidFill>
                <a:latin typeface="Arial" charset="0"/>
                <a:ea typeface="+mn-ea"/>
                <a:cs typeface="+mn-cs"/>
              </a:rPr>
              <a:t> </a:t>
            </a:r>
            <a:r>
              <a:rPr lang="it-IT" sz="1200" i="1" kern="1200" baseline="0" dirty="0" err="1">
                <a:solidFill>
                  <a:schemeClr val="accent1"/>
                </a:solidFill>
                <a:latin typeface="Arial" charset="0"/>
                <a:ea typeface="+mn-ea"/>
                <a:cs typeface="+mn-cs"/>
              </a:rPr>
              <a:t>infrastructures</a:t>
            </a:r>
            <a:r>
              <a:rPr lang="it-IT" sz="1200" i="1" kern="1200" baseline="0" dirty="0">
                <a:solidFill>
                  <a:schemeClr val="accent1"/>
                </a:solidFill>
                <a:latin typeface="Arial"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it-IT" sz="1200" i="1" kern="1200" baseline="0" dirty="0">
                <a:solidFill>
                  <a:schemeClr val="accent1"/>
                </a:solidFill>
                <a:latin typeface="Arial" charset="0"/>
                <a:ea typeface="+mn-ea"/>
                <a:cs typeface="+mn-cs"/>
              </a:rPr>
              <a:t>Assessment of 30+ existing solutions (both railway and non railway focused)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chemeClr val="accent1"/>
              </a:solidFill>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kern="1200" dirty="0">
                <a:solidFill>
                  <a:schemeClr val="accent1"/>
                </a:solidFill>
                <a:latin typeface="Arial" charset="0"/>
                <a:ea typeface="+mn-ea"/>
                <a:cs typeface="+mn-cs"/>
              </a:rPr>
              <a:t>How  to prevent attacks and how to make the system resilient? WP 5 </a:t>
            </a:r>
            <a:r>
              <a:rPr lang="en-US" sz="1200" b="0" i="1" kern="1200" dirty="0">
                <a:solidFill>
                  <a:schemeClr val="accent1"/>
                </a:solidFill>
                <a:latin typeface="Arial" charset="0"/>
                <a:ea typeface="+mn-ea"/>
                <a:cs typeface="+mn-cs"/>
              </a:rPr>
              <a:t>countermeasures</a:t>
            </a:r>
            <a:r>
              <a:rPr lang="en-US" sz="1200" b="0" i="1" kern="1200" baseline="0" dirty="0">
                <a:solidFill>
                  <a:schemeClr val="accent1"/>
                </a:solidFill>
                <a:latin typeface="Arial" charset="0"/>
                <a:ea typeface="+mn-ea"/>
                <a:cs typeface="+mn-cs"/>
              </a:rPr>
              <a:t> to prevent threats from impacting the systems, definition of mitigation strategies to minimize the impact, definition of resilience mechanisms to ensure system availability in presence of a security breach</a:t>
            </a:r>
            <a:r>
              <a:rPr lang="en-US" sz="1200" b="0" i="1" kern="1200" dirty="0">
                <a:solidFill>
                  <a:schemeClr val="accent1"/>
                </a:solidFill>
                <a:latin typeface="Arial" charset="0"/>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chemeClr val="accent1"/>
              </a:solidFill>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err="1">
                <a:solidFill>
                  <a:schemeClr val="accent1"/>
                </a:solidFill>
                <a:latin typeface="Arial" charset="0"/>
                <a:ea typeface="+mn-ea"/>
                <a:cs typeface="+mn-cs"/>
              </a:rPr>
              <a:t>Pprofiles</a:t>
            </a:r>
            <a:r>
              <a:rPr lang="en-US" sz="1200" i="1" kern="1200" dirty="0">
                <a:solidFill>
                  <a:schemeClr val="accent1"/>
                </a:solidFill>
                <a:latin typeface="Arial" charset="0"/>
                <a:ea typeface="+mn-ea"/>
                <a:cs typeface="+mn-cs"/>
              </a:rPr>
              <a:t>: A Protection Profile (PP) </a:t>
            </a:r>
            <a:r>
              <a:rPr lang="en-US" sz="1200" b="1" i="1" kern="1200" dirty="0">
                <a:solidFill>
                  <a:schemeClr val="accent1"/>
                </a:solidFill>
                <a:latin typeface="Arial" charset="0"/>
                <a:ea typeface="+mn-ea"/>
                <a:cs typeface="+mn-cs"/>
              </a:rPr>
              <a:t>is a document </a:t>
            </a:r>
            <a:r>
              <a:rPr lang="en-US" sz="1200" i="1" kern="1200" dirty="0">
                <a:solidFill>
                  <a:schemeClr val="accent1"/>
                </a:solidFill>
                <a:latin typeface="Arial" charset="0"/>
                <a:ea typeface="+mn-ea"/>
                <a:cs typeface="+mn-cs"/>
              </a:rPr>
              <a:t>used as part of the certification process according to ISO/IEC 15408 and the Common Criteria (CC). As the generic form of a Security Target (ST), it is </a:t>
            </a:r>
            <a:r>
              <a:rPr lang="en-US" sz="1200" b="1" i="1" kern="1200" dirty="0">
                <a:solidFill>
                  <a:schemeClr val="accent1"/>
                </a:solidFill>
                <a:latin typeface="Arial" charset="0"/>
                <a:ea typeface="+mn-ea"/>
                <a:cs typeface="+mn-cs"/>
              </a:rPr>
              <a:t>typically created by a user or user community and provides an implementation independent specification of information assurance security requirements. A PP is a combination of threats, security objectives, assumptions, security functional requirements (SFRs), security assurance requirements (SARs) and rationales.</a:t>
            </a:r>
          </a:p>
          <a:p>
            <a:endParaRPr lang="fr-FR" dirty="0"/>
          </a:p>
        </p:txBody>
      </p:sp>
      <p:sp>
        <p:nvSpPr>
          <p:cNvPr id="4" name="Espace réservé du numéro de diapositive 3"/>
          <p:cNvSpPr>
            <a:spLocks noGrp="1"/>
          </p:cNvSpPr>
          <p:nvPr>
            <p:ph type="sldNum" sz="quarter" idx="10"/>
          </p:nvPr>
        </p:nvSpPr>
        <p:spPr/>
        <p:txBody>
          <a:bodyPr/>
          <a:lstStyle/>
          <a:p>
            <a:fld id="{274D3AEB-8344-4466-AEDD-E0CAA49BA381}" type="slidenum">
              <a:rPr lang="fr-FR" smtClean="0"/>
              <a:t>14</a:t>
            </a:fld>
            <a:endParaRPr lang="fr-FR"/>
          </a:p>
        </p:txBody>
      </p:sp>
    </p:spTree>
    <p:extLst>
      <p:ext uri="{BB962C8B-B14F-4D97-AF65-F5344CB8AC3E}">
        <p14:creationId xmlns:p14="http://schemas.microsoft.com/office/powerpoint/2010/main" val="30251822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7"/>
          <p:cNvSpPr>
            <a:spLocks noChangeArrowheads="1"/>
          </p:cNvSpPr>
          <p:nvPr/>
        </p:nvSpPr>
        <p:spPr bwMode="auto">
          <a:xfrm>
            <a:off x="1" y="1"/>
            <a:ext cx="12187767" cy="6856413"/>
          </a:xfrm>
          <a:prstGeom prst="rect">
            <a:avLst/>
          </a:prstGeom>
          <a:solidFill>
            <a:schemeClr val="tx2"/>
          </a:solidFill>
          <a:ln w="9525">
            <a:noFill/>
            <a:miter lim="800000"/>
            <a:headEnd/>
            <a:tailEnd/>
          </a:ln>
          <a:effectLst/>
        </p:spPr>
        <p:txBody>
          <a:bodyPr wrap="none" anchor="ctr"/>
          <a:lstStyle/>
          <a:p>
            <a:pPr>
              <a:defRPr/>
            </a:pPr>
            <a:endParaRPr lang="fr-FR" sz="1800"/>
          </a:p>
        </p:txBody>
      </p:sp>
      <p:pic>
        <p:nvPicPr>
          <p:cNvPr id="5" name="Image 5" descr="couv.eps"/>
          <p:cNvPicPr>
            <a:picLocks noChangeAspect="1"/>
          </p:cNvPicPr>
          <p:nvPr/>
        </p:nvPicPr>
        <p:blipFill>
          <a:blip r:embed="rId2" cstate="print"/>
          <a:srcRect/>
          <a:stretch>
            <a:fillRect/>
          </a:stretch>
        </p:blipFill>
        <p:spPr bwMode="auto">
          <a:xfrm>
            <a:off x="1727200" y="685800"/>
            <a:ext cx="9567333" cy="1460500"/>
          </a:xfrm>
          <a:prstGeom prst="rect">
            <a:avLst/>
          </a:prstGeom>
          <a:noFill/>
          <a:ln w="9525">
            <a:noFill/>
            <a:miter lim="800000"/>
            <a:headEnd/>
            <a:tailEnd/>
          </a:ln>
        </p:spPr>
      </p:pic>
      <p:sp>
        <p:nvSpPr>
          <p:cNvPr id="3074" name="Rectangle 2"/>
          <p:cNvSpPr>
            <a:spLocks noGrp="1" noChangeArrowheads="1"/>
          </p:cNvSpPr>
          <p:nvPr>
            <p:ph type="ctrTitle"/>
          </p:nvPr>
        </p:nvSpPr>
        <p:spPr>
          <a:xfrm>
            <a:off x="1727200" y="2878139"/>
            <a:ext cx="8688917" cy="1470025"/>
          </a:xfrm>
        </p:spPr>
        <p:txBody>
          <a:bodyPr/>
          <a:lstStyle>
            <a:lvl1pPr>
              <a:defRPr sz="3200">
                <a:solidFill>
                  <a:schemeClr val="bg1"/>
                </a:solidFill>
              </a:defRPr>
            </a:lvl1pPr>
          </a:lstStyle>
          <a:p>
            <a:r>
              <a:rPr lang="fr-FR"/>
              <a:t>Cliquez pour modifier le style du titre</a:t>
            </a:r>
          </a:p>
        </p:txBody>
      </p:sp>
      <p:sp>
        <p:nvSpPr>
          <p:cNvPr id="3075" name="Rectangle 3"/>
          <p:cNvSpPr>
            <a:spLocks noGrp="1" noChangeArrowheads="1"/>
          </p:cNvSpPr>
          <p:nvPr>
            <p:ph type="subTitle" idx="1"/>
          </p:nvPr>
        </p:nvSpPr>
        <p:spPr>
          <a:xfrm>
            <a:off x="1727200" y="4652964"/>
            <a:ext cx="8688917" cy="865187"/>
          </a:xfrm>
        </p:spPr>
        <p:txBody>
          <a:bodyPr/>
          <a:lstStyle>
            <a:lvl1pPr marL="0" indent="0">
              <a:buFont typeface="Arial Black" pitchFamily="34" charset="0"/>
              <a:buNone/>
              <a:defRPr sz="2000" b="0">
                <a:solidFill>
                  <a:schemeClr val="bg1"/>
                </a:solidFill>
              </a:defRPr>
            </a:lvl1pPr>
          </a:lstStyle>
          <a:p>
            <a:r>
              <a:rPr lang="fr-FR"/>
              <a:t>Cliquez pour modifier le style des sous-titres du masque</a:t>
            </a:r>
          </a:p>
        </p:txBody>
      </p:sp>
    </p:spTree>
    <p:extLst>
      <p:ext uri="{BB962C8B-B14F-4D97-AF65-F5344CB8AC3E}">
        <p14:creationId xmlns:p14="http://schemas.microsoft.com/office/powerpoint/2010/main" val="2718360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6"/>
          <p:cNvSpPr>
            <a:spLocks noGrp="1" noChangeArrowheads="1"/>
          </p:cNvSpPr>
          <p:nvPr>
            <p:ph type="sldNum" sz="quarter" idx="10"/>
          </p:nvPr>
        </p:nvSpPr>
        <p:spPr>
          <a:ln/>
        </p:spPr>
        <p:txBody>
          <a:bodyPr/>
          <a:lstStyle>
            <a:lvl1pPr>
              <a:defRPr/>
            </a:lvl1pPr>
          </a:lstStyle>
          <a:p>
            <a:pPr>
              <a:defRPr/>
            </a:pPr>
            <a:fld id="{A73B0A78-653D-4EC4-90E1-8EC7ADF44FCD}" type="slidenum">
              <a:rPr lang="fr-FR"/>
              <a:pPr>
                <a:defRPr/>
              </a:pPr>
              <a:t>‹N°›</a:t>
            </a:fld>
            <a:endParaRPr lang="fr-FR"/>
          </a:p>
        </p:txBody>
      </p:sp>
      <p:sp>
        <p:nvSpPr>
          <p:cNvPr id="5" name="Rectangle 8"/>
          <p:cNvSpPr>
            <a:spLocks noGrp="1" noChangeArrowheads="1"/>
          </p:cNvSpPr>
          <p:nvPr>
            <p:ph type="ftr" sz="quarter" idx="11"/>
          </p:nvPr>
        </p:nvSpPr>
        <p:spPr>
          <a:ln/>
        </p:spPr>
        <p:txBody>
          <a:bodyPr/>
          <a:lstStyle>
            <a:lvl1pPr>
              <a:defRPr/>
            </a:lvl1pPr>
          </a:lstStyle>
          <a:p>
            <a:pPr>
              <a:defRPr/>
            </a:pPr>
            <a:r>
              <a:rPr lang="en-US"/>
              <a:t>SECCOM meeting Zürich, 14 April 2016  </a:t>
            </a:r>
            <a:endParaRPr lang="fr-FR"/>
          </a:p>
        </p:txBody>
      </p:sp>
    </p:spTree>
    <p:extLst>
      <p:ext uri="{BB962C8B-B14F-4D97-AF65-F5344CB8AC3E}">
        <p14:creationId xmlns:p14="http://schemas.microsoft.com/office/powerpoint/2010/main" val="2070811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616952" y="371475"/>
            <a:ext cx="2711449" cy="5721350"/>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78367" y="371475"/>
            <a:ext cx="7935384" cy="572135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6"/>
          <p:cNvSpPr>
            <a:spLocks noGrp="1" noChangeArrowheads="1"/>
          </p:cNvSpPr>
          <p:nvPr>
            <p:ph type="sldNum" sz="quarter" idx="10"/>
          </p:nvPr>
        </p:nvSpPr>
        <p:spPr>
          <a:ln/>
        </p:spPr>
        <p:txBody>
          <a:bodyPr/>
          <a:lstStyle>
            <a:lvl1pPr>
              <a:defRPr/>
            </a:lvl1pPr>
          </a:lstStyle>
          <a:p>
            <a:pPr>
              <a:defRPr/>
            </a:pPr>
            <a:fld id="{8D9A30EA-7001-4B32-B6F0-6A1D95376824}" type="slidenum">
              <a:rPr lang="fr-FR"/>
              <a:pPr>
                <a:defRPr/>
              </a:pPr>
              <a:t>‹N°›</a:t>
            </a:fld>
            <a:endParaRPr lang="fr-FR"/>
          </a:p>
        </p:txBody>
      </p:sp>
      <p:sp>
        <p:nvSpPr>
          <p:cNvPr id="5" name="Rectangle 8"/>
          <p:cNvSpPr>
            <a:spLocks noGrp="1" noChangeArrowheads="1"/>
          </p:cNvSpPr>
          <p:nvPr>
            <p:ph type="ftr" sz="quarter" idx="11"/>
          </p:nvPr>
        </p:nvSpPr>
        <p:spPr>
          <a:ln/>
        </p:spPr>
        <p:txBody>
          <a:bodyPr/>
          <a:lstStyle>
            <a:lvl1pPr>
              <a:defRPr/>
            </a:lvl1pPr>
          </a:lstStyle>
          <a:p>
            <a:pPr>
              <a:defRPr/>
            </a:pPr>
            <a:r>
              <a:rPr lang="en-US"/>
              <a:t>SECCOM meeting Zürich, 14 April 2016  </a:t>
            </a:r>
            <a:endParaRPr lang="fr-FR"/>
          </a:p>
        </p:txBody>
      </p:sp>
    </p:spTree>
    <p:extLst>
      <p:ext uri="{BB962C8B-B14F-4D97-AF65-F5344CB8AC3E}">
        <p14:creationId xmlns:p14="http://schemas.microsoft.com/office/powerpoint/2010/main" val="15034677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6"/>
          <p:cNvSpPr>
            <a:spLocks noGrp="1" noChangeArrowheads="1"/>
          </p:cNvSpPr>
          <p:nvPr>
            <p:ph type="sldNum" sz="quarter" idx="10"/>
          </p:nvPr>
        </p:nvSpPr>
        <p:spPr>
          <a:ln/>
        </p:spPr>
        <p:txBody>
          <a:bodyPr/>
          <a:lstStyle>
            <a:lvl1pPr>
              <a:defRPr/>
            </a:lvl1pPr>
          </a:lstStyle>
          <a:p>
            <a:pPr>
              <a:defRPr/>
            </a:pPr>
            <a:fld id="{F2AC4C02-6F74-4CAB-94BD-2AB0300268F7}" type="slidenum">
              <a:rPr lang="fr-FR"/>
              <a:pPr>
                <a:defRPr/>
              </a:pPr>
              <a:t>‹N°›</a:t>
            </a:fld>
            <a:endParaRPr lang="fr-FR"/>
          </a:p>
        </p:txBody>
      </p:sp>
      <p:sp>
        <p:nvSpPr>
          <p:cNvPr id="5" name="Rectangle 8"/>
          <p:cNvSpPr>
            <a:spLocks noGrp="1" noChangeArrowheads="1"/>
          </p:cNvSpPr>
          <p:nvPr>
            <p:ph type="ftr" sz="quarter" idx="11"/>
          </p:nvPr>
        </p:nvSpPr>
        <p:spPr>
          <a:ln/>
        </p:spPr>
        <p:txBody>
          <a:bodyPr/>
          <a:lstStyle>
            <a:lvl1pPr>
              <a:defRPr/>
            </a:lvl1pPr>
          </a:lstStyle>
          <a:p>
            <a:pPr>
              <a:defRPr/>
            </a:pPr>
            <a:r>
              <a:rPr lang="en-US"/>
              <a:t>SECCOM meeting Zürich, 14 April 2016  </a:t>
            </a:r>
            <a:endParaRPr lang="fr-FR"/>
          </a:p>
        </p:txBody>
      </p:sp>
    </p:spTree>
    <p:extLst>
      <p:ext uri="{BB962C8B-B14F-4D97-AF65-F5344CB8AC3E}">
        <p14:creationId xmlns:p14="http://schemas.microsoft.com/office/powerpoint/2010/main" val="3603435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6"/>
          <p:cNvSpPr>
            <a:spLocks noGrp="1" noChangeArrowheads="1"/>
          </p:cNvSpPr>
          <p:nvPr>
            <p:ph type="sldNum" sz="quarter" idx="10"/>
          </p:nvPr>
        </p:nvSpPr>
        <p:spPr>
          <a:ln/>
        </p:spPr>
        <p:txBody>
          <a:bodyPr/>
          <a:lstStyle>
            <a:lvl1pPr>
              <a:defRPr/>
            </a:lvl1pPr>
          </a:lstStyle>
          <a:p>
            <a:pPr>
              <a:defRPr/>
            </a:pPr>
            <a:fld id="{15E315BD-A0D4-4EC7-80D6-FDF3B4B20487}" type="slidenum">
              <a:rPr lang="fr-FR"/>
              <a:pPr>
                <a:defRPr/>
              </a:pPr>
              <a:t>‹N°›</a:t>
            </a:fld>
            <a:endParaRPr lang="fr-FR"/>
          </a:p>
        </p:txBody>
      </p:sp>
      <p:sp>
        <p:nvSpPr>
          <p:cNvPr id="5" name="Rectangle 8"/>
          <p:cNvSpPr>
            <a:spLocks noGrp="1" noChangeArrowheads="1"/>
          </p:cNvSpPr>
          <p:nvPr>
            <p:ph type="ftr" sz="quarter" idx="11"/>
          </p:nvPr>
        </p:nvSpPr>
        <p:spPr>
          <a:ln/>
        </p:spPr>
        <p:txBody>
          <a:bodyPr/>
          <a:lstStyle>
            <a:lvl1pPr>
              <a:defRPr/>
            </a:lvl1pPr>
          </a:lstStyle>
          <a:p>
            <a:pPr>
              <a:defRPr/>
            </a:pPr>
            <a:r>
              <a:rPr lang="en-US"/>
              <a:t>SECCOM meeting Zürich, 14 April 2016  </a:t>
            </a:r>
            <a:endParaRPr lang="fr-FR"/>
          </a:p>
        </p:txBody>
      </p:sp>
    </p:spTree>
    <p:extLst>
      <p:ext uri="{BB962C8B-B14F-4D97-AF65-F5344CB8AC3E}">
        <p14:creationId xmlns:p14="http://schemas.microsoft.com/office/powerpoint/2010/main" val="2087915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78368" y="1633539"/>
            <a:ext cx="5323417" cy="4459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004984" y="1633539"/>
            <a:ext cx="5323416" cy="4459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6"/>
          <p:cNvSpPr>
            <a:spLocks noGrp="1" noChangeArrowheads="1"/>
          </p:cNvSpPr>
          <p:nvPr>
            <p:ph type="sldNum" sz="quarter" idx="10"/>
          </p:nvPr>
        </p:nvSpPr>
        <p:spPr>
          <a:ln/>
        </p:spPr>
        <p:txBody>
          <a:bodyPr/>
          <a:lstStyle>
            <a:lvl1pPr>
              <a:defRPr/>
            </a:lvl1pPr>
          </a:lstStyle>
          <a:p>
            <a:pPr>
              <a:defRPr/>
            </a:pPr>
            <a:fld id="{75697F45-6C52-48BA-83FA-B4D1D98BD5A9}" type="slidenum">
              <a:rPr lang="fr-FR"/>
              <a:pPr>
                <a:defRPr/>
              </a:pPr>
              <a:t>‹N°›</a:t>
            </a:fld>
            <a:endParaRPr lang="fr-FR"/>
          </a:p>
        </p:txBody>
      </p:sp>
      <p:sp>
        <p:nvSpPr>
          <p:cNvPr id="6" name="Rectangle 8"/>
          <p:cNvSpPr>
            <a:spLocks noGrp="1" noChangeArrowheads="1"/>
          </p:cNvSpPr>
          <p:nvPr>
            <p:ph type="ftr" sz="quarter" idx="11"/>
          </p:nvPr>
        </p:nvSpPr>
        <p:spPr>
          <a:ln/>
        </p:spPr>
        <p:txBody>
          <a:bodyPr/>
          <a:lstStyle>
            <a:lvl1pPr>
              <a:defRPr/>
            </a:lvl1pPr>
          </a:lstStyle>
          <a:p>
            <a:pPr>
              <a:defRPr/>
            </a:pPr>
            <a:r>
              <a:rPr lang="en-US"/>
              <a:t>SECCOM meeting Zürich, 14 April 2016  </a:t>
            </a:r>
            <a:endParaRPr lang="fr-FR"/>
          </a:p>
        </p:txBody>
      </p:sp>
    </p:spTree>
    <p:extLst>
      <p:ext uri="{BB962C8B-B14F-4D97-AF65-F5344CB8AC3E}">
        <p14:creationId xmlns:p14="http://schemas.microsoft.com/office/powerpoint/2010/main" val="859819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6"/>
          <p:cNvSpPr>
            <a:spLocks noGrp="1" noChangeArrowheads="1"/>
          </p:cNvSpPr>
          <p:nvPr>
            <p:ph type="sldNum" sz="quarter" idx="10"/>
          </p:nvPr>
        </p:nvSpPr>
        <p:spPr>
          <a:ln/>
        </p:spPr>
        <p:txBody>
          <a:bodyPr/>
          <a:lstStyle>
            <a:lvl1pPr>
              <a:defRPr/>
            </a:lvl1pPr>
          </a:lstStyle>
          <a:p>
            <a:pPr>
              <a:defRPr/>
            </a:pPr>
            <a:fld id="{CE3C0230-149F-4854-B4D4-14AAB599943F}" type="slidenum">
              <a:rPr lang="fr-FR"/>
              <a:pPr>
                <a:defRPr/>
              </a:pPr>
              <a:t>‹N°›</a:t>
            </a:fld>
            <a:endParaRPr lang="fr-FR"/>
          </a:p>
        </p:txBody>
      </p:sp>
      <p:sp>
        <p:nvSpPr>
          <p:cNvPr id="8" name="Rectangle 8"/>
          <p:cNvSpPr>
            <a:spLocks noGrp="1" noChangeArrowheads="1"/>
          </p:cNvSpPr>
          <p:nvPr>
            <p:ph type="ftr" sz="quarter" idx="11"/>
          </p:nvPr>
        </p:nvSpPr>
        <p:spPr>
          <a:ln/>
        </p:spPr>
        <p:txBody>
          <a:bodyPr/>
          <a:lstStyle>
            <a:lvl1pPr>
              <a:defRPr/>
            </a:lvl1pPr>
          </a:lstStyle>
          <a:p>
            <a:pPr>
              <a:defRPr/>
            </a:pPr>
            <a:r>
              <a:rPr lang="en-US"/>
              <a:t>SECCOM meeting Zürich, 14 April 2016  </a:t>
            </a:r>
            <a:endParaRPr lang="fr-FR"/>
          </a:p>
        </p:txBody>
      </p:sp>
    </p:spTree>
    <p:extLst>
      <p:ext uri="{BB962C8B-B14F-4D97-AF65-F5344CB8AC3E}">
        <p14:creationId xmlns:p14="http://schemas.microsoft.com/office/powerpoint/2010/main" val="3734073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Rectangle 6"/>
          <p:cNvSpPr>
            <a:spLocks noGrp="1" noChangeArrowheads="1"/>
          </p:cNvSpPr>
          <p:nvPr>
            <p:ph type="sldNum" sz="quarter" idx="10"/>
          </p:nvPr>
        </p:nvSpPr>
        <p:spPr>
          <a:ln/>
        </p:spPr>
        <p:txBody>
          <a:bodyPr/>
          <a:lstStyle>
            <a:lvl1pPr>
              <a:defRPr/>
            </a:lvl1pPr>
          </a:lstStyle>
          <a:p>
            <a:pPr>
              <a:defRPr/>
            </a:pPr>
            <a:fld id="{CE0F0A9C-59B2-4498-9258-5C7C02BFC0B1}" type="slidenum">
              <a:rPr lang="fr-FR"/>
              <a:pPr>
                <a:defRPr/>
              </a:pPr>
              <a:t>‹N°›</a:t>
            </a:fld>
            <a:endParaRPr lang="fr-FR"/>
          </a:p>
        </p:txBody>
      </p:sp>
      <p:sp>
        <p:nvSpPr>
          <p:cNvPr id="4" name="Rectangle 8"/>
          <p:cNvSpPr>
            <a:spLocks noGrp="1" noChangeArrowheads="1"/>
          </p:cNvSpPr>
          <p:nvPr>
            <p:ph type="ftr" sz="quarter" idx="11"/>
          </p:nvPr>
        </p:nvSpPr>
        <p:spPr>
          <a:ln/>
        </p:spPr>
        <p:txBody>
          <a:bodyPr/>
          <a:lstStyle>
            <a:lvl1pPr>
              <a:defRPr/>
            </a:lvl1pPr>
          </a:lstStyle>
          <a:p>
            <a:pPr>
              <a:defRPr/>
            </a:pPr>
            <a:r>
              <a:rPr lang="en-US"/>
              <a:t>SECCOM meeting Zürich, 14 April 2016  </a:t>
            </a:r>
            <a:endParaRPr lang="fr-FR"/>
          </a:p>
        </p:txBody>
      </p:sp>
    </p:spTree>
    <p:extLst>
      <p:ext uri="{BB962C8B-B14F-4D97-AF65-F5344CB8AC3E}">
        <p14:creationId xmlns:p14="http://schemas.microsoft.com/office/powerpoint/2010/main" val="1816460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0591522-5777-4038-970A-20B983476BA5}" type="slidenum">
              <a:rPr lang="fr-FR"/>
              <a:pPr>
                <a:defRPr/>
              </a:pPr>
              <a:t>‹N°›</a:t>
            </a:fld>
            <a:endParaRPr lang="fr-FR"/>
          </a:p>
        </p:txBody>
      </p:sp>
      <p:sp>
        <p:nvSpPr>
          <p:cNvPr id="3" name="Rectangle 8"/>
          <p:cNvSpPr>
            <a:spLocks noGrp="1" noChangeArrowheads="1"/>
          </p:cNvSpPr>
          <p:nvPr>
            <p:ph type="ftr" sz="quarter" idx="11"/>
          </p:nvPr>
        </p:nvSpPr>
        <p:spPr>
          <a:ln/>
        </p:spPr>
        <p:txBody>
          <a:bodyPr/>
          <a:lstStyle>
            <a:lvl1pPr>
              <a:defRPr/>
            </a:lvl1pPr>
          </a:lstStyle>
          <a:p>
            <a:pPr>
              <a:defRPr/>
            </a:pPr>
            <a:r>
              <a:rPr lang="en-US"/>
              <a:t>SECCOM meeting Zürich, 14 April 2016  </a:t>
            </a:r>
            <a:endParaRPr lang="fr-FR"/>
          </a:p>
        </p:txBody>
      </p:sp>
    </p:spTree>
    <p:extLst>
      <p:ext uri="{BB962C8B-B14F-4D97-AF65-F5344CB8AC3E}">
        <p14:creationId xmlns:p14="http://schemas.microsoft.com/office/powerpoint/2010/main" val="37707428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p:spPr>
        <p:txBody>
          <a:bodyPr/>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6"/>
          <p:cNvSpPr>
            <a:spLocks noGrp="1" noChangeArrowheads="1"/>
          </p:cNvSpPr>
          <p:nvPr>
            <p:ph type="sldNum" sz="quarter" idx="10"/>
          </p:nvPr>
        </p:nvSpPr>
        <p:spPr>
          <a:ln/>
        </p:spPr>
        <p:txBody>
          <a:bodyPr/>
          <a:lstStyle>
            <a:lvl1pPr>
              <a:defRPr/>
            </a:lvl1pPr>
          </a:lstStyle>
          <a:p>
            <a:pPr>
              <a:defRPr/>
            </a:pPr>
            <a:fld id="{81204401-CEAC-49E2-8981-6841BCB5054E}" type="slidenum">
              <a:rPr lang="fr-FR"/>
              <a:pPr>
                <a:defRPr/>
              </a:pPr>
              <a:t>‹N°›</a:t>
            </a:fld>
            <a:endParaRPr lang="fr-FR"/>
          </a:p>
        </p:txBody>
      </p:sp>
      <p:sp>
        <p:nvSpPr>
          <p:cNvPr id="6" name="Rectangle 8"/>
          <p:cNvSpPr>
            <a:spLocks noGrp="1" noChangeArrowheads="1"/>
          </p:cNvSpPr>
          <p:nvPr>
            <p:ph type="ftr" sz="quarter" idx="11"/>
          </p:nvPr>
        </p:nvSpPr>
        <p:spPr>
          <a:ln/>
        </p:spPr>
        <p:txBody>
          <a:bodyPr/>
          <a:lstStyle>
            <a:lvl1pPr>
              <a:defRPr/>
            </a:lvl1pPr>
          </a:lstStyle>
          <a:p>
            <a:pPr>
              <a:defRPr/>
            </a:pPr>
            <a:r>
              <a:rPr lang="en-US"/>
              <a:t>SECCOM meeting Zürich, 14 April 2016  </a:t>
            </a:r>
            <a:endParaRPr lang="fr-FR"/>
          </a:p>
        </p:txBody>
      </p:sp>
    </p:spTree>
    <p:extLst>
      <p:ext uri="{BB962C8B-B14F-4D97-AF65-F5344CB8AC3E}">
        <p14:creationId xmlns:p14="http://schemas.microsoft.com/office/powerpoint/2010/main" val="2712965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p:spPr>
        <p:txBody>
          <a:bodyPr/>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6"/>
          <p:cNvSpPr>
            <a:spLocks noGrp="1" noChangeArrowheads="1"/>
          </p:cNvSpPr>
          <p:nvPr>
            <p:ph type="sldNum" sz="quarter" idx="10"/>
          </p:nvPr>
        </p:nvSpPr>
        <p:spPr>
          <a:ln/>
        </p:spPr>
        <p:txBody>
          <a:bodyPr/>
          <a:lstStyle>
            <a:lvl1pPr>
              <a:defRPr/>
            </a:lvl1pPr>
          </a:lstStyle>
          <a:p>
            <a:pPr>
              <a:defRPr/>
            </a:pPr>
            <a:fld id="{11EA2515-4950-4917-A67E-04AAA4184379}" type="slidenum">
              <a:rPr lang="fr-FR"/>
              <a:pPr>
                <a:defRPr/>
              </a:pPr>
              <a:t>‹N°›</a:t>
            </a:fld>
            <a:endParaRPr lang="fr-FR"/>
          </a:p>
        </p:txBody>
      </p:sp>
      <p:sp>
        <p:nvSpPr>
          <p:cNvPr id="6" name="Rectangle 8"/>
          <p:cNvSpPr>
            <a:spLocks noGrp="1" noChangeArrowheads="1"/>
          </p:cNvSpPr>
          <p:nvPr>
            <p:ph type="ftr" sz="quarter" idx="11"/>
          </p:nvPr>
        </p:nvSpPr>
        <p:spPr>
          <a:ln/>
        </p:spPr>
        <p:txBody>
          <a:bodyPr/>
          <a:lstStyle>
            <a:lvl1pPr>
              <a:defRPr/>
            </a:lvl1pPr>
          </a:lstStyle>
          <a:p>
            <a:pPr>
              <a:defRPr/>
            </a:pPr>
            <a:r>
              <a:rPr lang="en-US"/>
              <a:t>SECCOM meeting Zürich, 14 April 2016  </a:t>
            </a:r>
            <a:endParaRPr lang="fr-FR"/>
          </a:p>
        </p:txBody>
      </p:sp>
    </p:spTree>
    <p:extLst>
      <p:ext uri="{BB962C8B-B14F-4D97-AF65-F5344CB8AC3E}">
        <p14:creationId xmlns:p14="http://schemas.microsoft.com/office/powerpoint/2010/main" val="3177901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Image 7" descr="PIED.eps"/>
          <p:cNvPicPr>
            <a:picLocks noChangeAspect="1"/>
          </p:cNvPicPr>
          <p:nvPr/>
        </p:nvPicPr>
        <p:blipFill>
          <a:blip r:embed="rId13" cstate="print"/>
          <a:srcRect/>
          <a:stretch>
            <a:fillRect/>
          </a:stretch>
        </p:blipFill>
        <p:spPr bwMode="auto">
          <a:xfrm>
            <a:off x="863600" y="6261100"/>
            <a:ext cx="10464800" cy="4445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863600" y="371476"/>
            <a:ext cx="10464800" cy="866775"/>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fr-FR"/>
              <a:t>Cliquez pour modifier le style du titre</a:t>
            </a:r>
          </a:p>
        </p:txBody>
      </p:sp>
      <p:sp>
        <p:nvSpPr>
          <p:cNvPr id="1028" name="Rectangle 3"/>
          <p:cNvSpPr>
            <a:spLocks noGrp="1" noChangeArrowheads="1"/>
          </p:cNvSpPr>
          <p:nvPr>
            <p:ph type="body" idx="1"/>
          </p:nvPr>
        </p:nvSpPr>
        <p:spPr bwMode="auto">
          <a:xfrm>
            <a:off x="478368" y="1633539"/>
            <a:ext cx="10850033" cy="445928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030" name="Rectangle 6"/>
          <p:cNvSpPr>
            <a:spLocks noGrp="1" noChangeArrowheads="1"/>
          </p:cNvSpPr>
          <p:nvPr>
            <p:ph type="sldNum" sz="quarter" idx="4"/>
          </p:nvPr>
        </p:nvSpPr>
        <p:spPr bwMode="auto">
          <a:xfrm>
            <a:off x="1102785" y="6391275"/>
            <a:ext cx="958849" cy="17938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900">
                <a:solidFill>
                  <a:schemeClr val="bg1"/>
                </a:solidFill>
              </a:defRPr>
            </a:lvl1pPr>
          </a:lstStyle>
          <a:p>
            <a:pPr>
              <a:defRPr/>
            </a:pPr>
            <a:fld id="{C1636577-8341-489F-B4B4-E0F7E16B0E0D}" type="slidenum">
              <a:rPr lang="fr-FR"/>
              <a:pPr>
                <a:defRPr/>
              </a:pPr>
              <a:t>‹N°›</a:t>
            </a:fld>
            <a:endParaRPr lang="fr-FR"/>
          </a:p>
        </p:txBody>
      </p:sp>
      <p:sp>
        <p:nvSpPr>
          <p:cNvPr id="1032" name="Rectangle 8"/>
          <p:cNvSpPr>
            <a:spLocks noGrp="1" noChangeArrowheads="1"/>
          </p:cNvSpPr>
          <p:nvPr>
            <p:ph type="ftr" sz="quarter" idx="3"/>
          </p:nvPr>
        </p:nvSpPr>
        <p:spPr bwMode="auto">
          <a:xfrm>
            <a:off x="3788834" y="6391275"/>
            <a:ext cx="5998633" cy="17938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900">
                <a:solidFill>
                  <a:schemeClr val="bg1"/>
                </a:solidFill>
              </a:defRPr>
            </a:lvl1pPr>
          </a:lstStyle>
          <a:p>
            <a:pPr>
              <a:defRPr/>
            </a:pPr>
            <a:r>
              <a:rPr lang="en-US"/>
              <a:t>SECCOM meeting Zürich, 14 April 2016  </a:t>
            </a:r>
            <a:endParaRPr lang="fr-FR"/>
          </a:p>
        </p:txBody>
      </p:sp>
    </p:spTree>
    <p:extLst>
      <p:ext uri="{BB962C8B-B14F-4D97-AF65-F5344CB8AC3E}">
        <p14:creationId xmlns:p14="http://schemas.microsoft.com/office/powerpoint/2010/main" val="3537816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0" fontAlgn="base" hangingPunct="0">
        <a:lnSpc>
          <a:spcPct val="90000"/>
        </a:lnSpc>
        <a:spcBef>
          <a:spcPct val="0"/>
        </a:spcBef>
        <a:spcAft>
          <a:spcPct val="0"/>
        </a:spcAft>
        <a:defRPr sz="3000" b="1">
          <a:solidFill>
            <a:schemeClr val="tx2"/>
          </a:solidFill>
          <a:latin typeface="+mj-lt"/>
          <a:ea typeface="+mj-ea"/>
          <a:cs typeface="+mj-cs"/>
        </a:defRPr>
      </a:lvl1pPr>
      <a:lvl2pPr algn="l" rtl="0" eaLnBrk="0" fontAlgn="base" hangingPunct="0">
        <a:lnSpc>
          <a:spcPct val="90000"/>
        </a:lnSpc>
        <a:spcBef>
          <a:spcPct val="0"/>
        </a:spcBef>
        <a:spcAft>
          <a:spcPct val="0"/>
        </a:spcAft>
        <a:defRPr sz="3000" b="1">
          <a:solidFill>
            <a:schemeClr val="tx2"/>
          </a:solidFill>
          <a:latin typeface="Arial" charset="0"/>
        </a:defRPr>
      </a:lvl2pPr>
      <a:lvl3pPr algn="l" rtl="0" eaLnBrk="0" fontAlgn="base" hangingPunct="0">
        <a:lnSpc>
          <a:spcPct val="90000"/>
        </a:lnSpc>
        <a:spcBef>
          <a:spcPct val="0"/>
        </a:spcBef>
        <a:spcAft>
          <a:spcPct val="0"/>
        </a:spcAft>
        <a:defRPr sz="3000" b="1">
          <a:solidFill>
            <a:schemeClr val="tx2"/>
          </a:solidFill>
          <a:latin typeface="Arial" charset="0"/>
        </a:defRPr>
      </a:lvl3pPr>
      <a:lvl4pPr algn="l" rtl="0" eaLnBrk="0" fontAlgn="base" hangingPunct="0">
        <a:lnSpc>
          <a:spcPct val="90000"/>
        </a:lnSpc>
        <a:spcBef>
          <a:spcPct val="0"/>
        </a:spcBef>
        <a:spcAft>
          <a:spcPct val="0"/>
        </a:spcAft>
        <a:defRPr sz="3000" b="1">
          <a:solidFill>
            <a:schemeClr val="tx2"/>
          </a:solidFill>
          <a:latin typeface="Arial" charset="0"/>
        </a:defRPr>
      </a:lvl4pPr>
      <a:lvl5pPr algn="l" rtl="0" eaLnBrk="0" fontAlgn="base" hangingPunct="0">
        <a:lnSpc>
          <a:spcPct val="90000"/>
        </a:lnSpc>
        <a:spcBef>
          <a:spcPct val="0"/>
        </a:spcBef>
        <a:spcAft>
          <a:spcPct val="0"/>
        </a:spcAft>
        <a:defRPr sz="3000" b="1">
          <a:solidFill>
            <a:schemeClr val="tx2"/>
          </a:solidFill>
          <a:latin typeface="Arial" charset="0"/>
        </a:defRPr>
      </a:lvl5pPr>
      <a:lvl6pPr marL="457200" algn="l" rtl="0" fontAlgn="base">
        <a:lnSpc>
          <a:spcPct val="90000"/>
        </a:lnSpc>
        <a:spcBef>
          <a:spcPct val="0"/>
        </a:spcBef>
        <a:spcAft>
          <a:spcPct val="0"/>
        </a:spcAft>
        <a:defRPr sz="3000" b="1">
          <a:solidFill>
            <a:schemeClr val="tx2"/>
          </a:solidFill>
          <a:latin typeface="Arial" charset="0"/>
        </a:defRPr>
      </a:lvl6pPr>
      <a:lvl7pPr marL="914400" algn="l" rtl="0" fontAlgn="base">
        <a:lnSpc>
          <a:spcPct val="90000"/>
        </a:lnSpc>
        <a:spcBef>
          <a:spcPct val="0"/>
        </a:spcBef>
        <a:spcAft>
          <a:spcPct val="0"/>
        </a:spcAft>
        <a:defRPr sz="3000" b="1">
          <a:solidFill>
            <a:schemeClr val="tx2"/>
          </a:solidFill>
          <a:latin typeface="Arial" charset="0"/>
        </a:defRPr>
      </a:lvl7pPr>
      <a:lvl8pPr marL="1371600" algn="l" rtl="0" fontAlgn="base">
        <a:lnSpc>
          <a:spcPct val="90000"/>
        </a:lnSpc>
        <a:spcBef>
          <a:spcPct val="0"/>
        </a:spcBef>
        <a:spcAft>
          <a:spcPct val="0"/>
        </a:spcAft>
        <a:defRPr sz="3000" b="1">
          <a:solidFill>
            <a:schemeClr val="tx2"/>
          </a:solidFill>
          <a:latin typeface="Arial" charset="0"/>
        </a:defRPr>
      </a:lvl8pPr>
      <a:lvl9pPr marL="1828800" algn="l" rtl="0" fontAlgn="base">
        <a:lnSpc>
          <a:spcPct val="90000"/>
        </a:lnSpc>
        <a:spcBef>
          <a:spcPct val="0"/>
        </a:spcBef>
        <a:spcAft>
          <a:spcPct val="0"/>
        </a:spcAft>
        <a:defRPr sz="3000" b="1">
          <a:solidFill>
            <a:schemeClr val="tx2"/>
          </a:solidFill>
          <a:latin typeface="Arial" charset="0"/>
        </a:defRPr>
      </a:lvl9pPr>
    </p:titleStyle>
    <p:bodyStyle>
      <a:lvl1pPr marL="293688" indent="-293688" algn="l" rtl="0" eaLnBrk="0" fontAlgn="base" hangingPunct="0">
        <a:spcBef>
          <a:spcPct val="65000"/>
        </a:spcBef>
        <a:spcAft>
          <a:spcPct val="0"/>
        </a:spcAft>
        <a:buFont typeface="Arial Black" pitchFamily="34" charset="0"/>
        <a:buChar char="&gt;"/>
        <a:defRPr sz="2200" b="1">
          <a:solidFill>
            <a:schemeClr val="tx1"/>
          </a:solidFill>
          <a:latin typeface="+mn-lt"/>
          <a:ea typeface="+mn-ea"/>
          <a:cs typeface="+mn-cs"/>
        </a:defRPr>
      </a:lvl1pPr>
      <a:lvl2pPr marL="295275" algn="l" rtl="0" eaLnBrk="0" fontAlgn="base" hangingPunct="0">
        <a:spcBef>
          <a:spcPct val="10000"/>
        </a:spcBef>
        <a:spcAft>
          <a:spcPct val="0"/>
        </a:spcAft>
        <a:buFont typeface="Symbol" pitchFamily="18" charset="2"/>
        <a:defRPr>
          <a:solidFill>
            <a:schemeClr val="tx1"/>
          </a:solidFill>
          <a:latin typeface="+mn-lt"/>
        </a:defRPr>
      </a:lvl2pPr>
      <a:lvl3pPr marL="466725" indent="-169863" algn="l" rtl="0" eaLnBrk="0" fontAlgn="base" hangingPunct="0">
        <a:spcBef>
          <a:spcPct val="10000"/>
        </a:spcBef>
        <a:spcAft>
          <a:spcPct val="0"/>
        </a:spcAft>
        <a:buClr>
          <a:schemeClr val="tx2"/>
        </a:buClr>
        <a:buFont typeface="Symbol" pitchFamily="18" charset="2"/>
        <a:buChar char="·"/>
        <a:defRPr b="1">
          <a:solidFill>
            <a:schemeClr val="tx1"/>
          </a:solidFill>
          <a:latin typeface="+mn-lt"/>
        </a:defRPr>
      </a:lvl3pPr>
      <a:lvl4pPr marL="658813" indent="-190500" algn="l" rtl="0" eaLnBrk="0" fontAlgn="base" hangingPunct="0">
        <a:spcBef>
          <a:spcPct val="20000"/>
        </a:spcBef>
        <a:spcAft>
          <a:spcPct val="0"/>
        </a:spcAft>
        <a:buFont typeface="Arial" charset="0"/>
        <a:buChar char="-"/>
        <a:defRPr sz="1700">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35.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8" Type="http://schemas.openxmlformats.org/officeDocument/2006/relationships/image" Target="../media/image41.jpg"/><Relationship Id="rId3" Type="http://schemas.openxmlformats.org/officeDocument/2006/relationships/image" Target="../media/image36.jpg"/><Relationship Id="rId7" Type="http://schemas.openxmlformats.org/officeDocument/2006/relationships/image" Target="../media/image40.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s>
</file>

<file path=ppt/slides/_rels/slide1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47.png"/></Relationships>
</file>

<file path=ppt/slides/_rels/slide15.xml.rels><?xml version="1.0" encoding="UTF-8" standalone="yes"?>
<Relationships xmlns="http://schemas.openxmlformats.org/package/2006/relationships"><Relationship Id="rId3" Type="http://schemas.openxmlformats.org/officeDocument/2006/relationships/hyperlink" Target="http://www.cyrail.eu/" TargetMode="External"/><Relationship Id="rId7" Type="http://schemas.openxmlformats.org/officeDocument/2006/relationships/image" Target="../media/image49.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48.png"/><Relationship Id="rId5" Type="http://schemas.openxmlformats.org/officeDocument/2006/relationships/image" Target="../media/image42.png"/><Relationship Id="rId4" Type="http://schemas.openxmlformats.org/officeDocument/2006/relationships/hyperlink" Target="mailto:magno.santos@evoleotech.com"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ww.secret-project.eu/" TargetMode="External"/><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hyperlink" Target="mailto:security@uic.org" TargetMode="External"/><Relationship Id="rId5" Type="http://schemas.openxmlformats.org/officeDocument/2006/relationships/hyperlink" Target="http://www.uic.org/security" TargetMode="External"/><Relationship Id="rId4" Type="http://schemas.openxmlformats.org/officeDocument/2006/relationships/hyperlink" Target="http://www.cyrail.e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6.xml"/><Relationship Id="rId6" Type="http://schemas.openxmlformats.org/officeDocument/2006/relationships/image" Target="../media/image9.png"/><Relationship Id="rId11" Type="http://schemas.openxmlformats.org/officeDocument/2006/relationships/image" Target="../media/image14.jp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jpg"/><Relationship Id="rId4" Type="http://schemas.openxmlformats.org/officeDocument/2006/relationships/image" Target="../media/image7.png"/><Relationship Id="rId9" Type="http://schemas.openxmlformats.org/officeDocument/2006/relationships/image" Target="../media/image12.jpg"/><Relationship Id="rId14" Type="http://schemas.openxmlformats.org/officeDocument/2006/relationships/image" Target="../media/image1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3" Type="http://schemas.openxmlformats.org/officeDocument/2006/relationships/image" Target="../media/image24.png"/><Relationship Id="rId7" Type="http://schemas.openxmlformats.org/officeDocument/2006/relationships/image" Target="../media/image28.png"/><Relationship Id="rId12" Type="http://schemas.openxmlformats.org/officeDocument/2006/relationships/image" Target="../media/image33.png"/><Relationship Id="rId2" Type="http://schemas.openxmlformats.org/officeDocument/2006/relationships/image" Target="../media/image23.jpeg"/><Relationship Id="rId1" Type="http://schemas.openxmlformats.org/officeDocument/2006/relationships/slideLayout" Target="../slideLayouts/slideLayout6.xml"/><Relationship Id="rId6" Type="http://schemas.openxmlformats.org/officeDocument/2006/relationships/image" Target="../media/image27.jpeg"/><Relationship Id="rId11" Type="http://schemas.openxmlformats.org/officeDocument/2006/relationships/image" Target="../media/image32.gif"/><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gif"/><Relationship Id="rId9" Type="http://schemas.openxmlformats.org/officeDocument/2006/relationships/image" Target="../media/image30.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17012" y="2865996"/>
            <a:ext cx="9933770" cy="730771"/>
          </a:xfrm>
        </p:spPr>
        <p:txBody>
          <a:bodyPr/>
          <a:lstStyle/>
          <a:p>
            <a:pPr algn="r"/>
            <a:r>
              <a:rPr lang="en-US" sz="2800" dirty="0" err="1"/>
              <a:t>CYbersecurity</a:t>
            </a:r>
            <a:r>
              <a:rPr lang="en-US" sz="2800" dirty="0"/>
              <a:t> in the </a:t>
            </a:r>
            <a:r>
              <a:rPr lang="en-US" sz="2800" dirty="0" err="1"/>
              <a:t>RAILway</a:t>
            </a:r>
            <a:r>
              <a:rPr lang="en-US" sz="2800" dirty="0"/>
              <a:t> sector : lessons learnt from EU SECRET project and EU CYRAIL Project  </a:t>
            </a:r>
            <a:endParaRPr lang="fr-FR" sz="2800" dirty="0"/>
          </a:p>
        </p:txBody>
      </p:sp>
      <p:sp>
        <p:nvSpPr>
          <p:cNvPr id="4" name="Rectangle 2"/>
          <p:cNvSpPr txBox="1">
            <a:spLocks noChangeArrowheads="1"/>
          </p:cNvSpPr>
          <p:nvPr/>
        </p:nvSpPr>
        <p:spPr bwMode="auto">
          <a:xfrm>
            <a:off x="7961745" y="5283199"/>
            <a:ext cx="2289564" cy="581891"/>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marL="0" marR="0" lvl="0" indent="0" algn="r" defTabSz="914400" rtl="0" eaLnBrk="0" fontAlgn="base" latinLnBrk="0" hangingPunct="0">
              <a:lnSpc>
                <a:spcPct val="150000"/>
              </a:lnSpc>
              <a:spcBef>
                <a:spcPct val="0"/>
              </a:spcBef>
              <a:spcAft>
                <a:spcPct val="0"/>
              </a:spcAft>
              <a:buClrTx/>
              <a:buSzTx/>
              <a:buFontTx/>
              <a:buNone/>
              <a:tabLst/>
              <a:defRPr/>
            </a:pPr>
            <a:r>
              <a:rPr kumimoji="0" lang="en-US" sz="1600" b="1" i="1" u="none" strike="noStrike" kern="0" cap="none" spc="0" normalizeH="0" baseline="0" noProof="0" dirty="0">
                <a:ln>
                  <a:noFill/>
                </a:ln>
                <a:solidFill>
                  <a:srgbClr val="FFFFFF"/>
                </a:solidFill>
                <a:effectLst/>
                <a:uLnTx/>
                <a:uFillTx/>
                <a:latin typeface="Arial"/>
                <a:ea typeface="+mn-ea"/>
                <a:cs typeface="+mn-cs"/>
              </a:rPr>
              <a:t>Bruno De Rosa</a:t>
            </a:r>
          </a:p>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600" b="1" i="1" u="none" strike="noStrike" kern="0" cap="none" spc="0" normalizeH="0" baseline="0" noProof="0" dirty="0">
                <a:ln>
                  <a:noFill/>
                </a:ln>
                <a:solidFill>
                  <a:srgbClr val="FFFFFF"/>
                </a:solidFill>
                <a:effectLst/>
                <a:uLnTx/>
                <a:uFillTx/>
                <a:latin typeface="Arial"/>
                <a:ea typeface="+mn-ea"/>
                <a:cs typeface="+mn-cs"/>
              </a:rPr>
              <a:t>UIC Security Division </a:t>
            </a:r>
            <a:endParaRPr kumimoji="0" lang="fr-FR" sz="3200" b="1" i="0" u="none" strike="noStrike" kern="0" cap="none" spc="0" normalizeH="0" baseline="0" noProof="0" dirty="0">
              <a:ln>
                <a:noFill/>
              </a:ln>
              <a:solidFill>
                <a:srgbClr val="FFFFFF"/>
              </a:solidFill>
              <a:effectLst/>
              <a:uLnTx/>
              <a:uFillTx/>
              <a:latin typeface="Arial"/>
              <a:ea typeface="+mn-ea"/>
              <a:cs typeface="+mn-cs"/>
            </a:endParaRPr>
          </a:p>
        </p:txBody>
      </p:sp>
      <p:sp>
        <p:nvSpPr>
          <p:cNvPr id="5" name="Text Box 2">
            <a:extLst>
              <a:ext uri="{FF2B5EF4-FFF2-40B4-BE49-F238E27FC236}">
                <a16:creationId xmlns:a16="http://schemas.microsoft.com/office/drawing/2014/main" id="{E76DD353-553A-478A-A286-8B353CBCD291}"/>
              </a:ext>
            </a:extLst>
          </p:cNvPr>
          <p:cNvSpPr txBox="1">
            <a:spLocks noChangeArrowheads="1"/>
          </p:cNvSpPr>
          <p:nvPr/>
        </p:nvSpPr>
        <p:spPr bwMode="auto">
          <a:xfrm>
            <a:off x="4588359" y="3861430"/>
            <a:ext cx="5971486" cy="581891"/>
          </a:xfrm>
          <a:prstGeom prst="rect">
            <a:avLst/>
          </a:prstGeom>
          <a:noFill/>
          <a:ln w="9525">
            <a:noFill/>
            <a:round/>
            <a:headEnd/>
            <a:tailEnd/>
          </a:ln>
        </p:spPr>
        <p:txBody>
          <a:bodyPr lIns="0" tIns="0" rIns="0" bIns="0"/>
          <a:lstStyle/>
          <a:p>
            <a:pPr algn="ctr" fontAlgn="base">
              <a:spcBef>
                <a:spcPct val="0"/>
              </a:spcBef>
              <a:spcAft>
                <a:spcPct val="0"/>
              </a:spcAft>
            </a:pPr>
            <a:endParaRPr lang="en-US" sz="1050" dirty="0">
              <a:solidFill>
                <a:srgbClr val="FFFFFF"/>
              </a:solidFill>
              <a:latin typeface="Arial"/>
            </a:endParaRPr>
          </a:p>
          <a:p>
            <a:pPr algn="ctr" fontAlgn="base">
              <a:spcBef>
                <a:spcPct val="0"/>
              </a:spcBef>
              <a:spcAft>
                <a:spcPct val="0"/>
              </a:spcAft>
            </a:pPr>
            <a:r>
              <a:rPr lang="en-US" sz="1400" b="1" dirty="0">
                <a:solidFill>
                  <a:srgbClr val="FFFFFF"/>
                </a:solidFill>
              </a:rPr>
              <a:t>ITF/UIC/UNECE Workshop on Rail Security, 23 May 2018, Leipzig  </a:t>
            </a:r>
            <a:endParaRPr lang="fr-FR" sz="1400" b="1" dirty="0">
              <a:solidFill>
                <a:srgbClr val="FFFFFF"/>
              </a:solidFill>
              <a:latin typeface="Arial"/>
            </a:endParaRPr>
          </a:p>
        </p:txBody>
      </p:sp>
    </p:spTree>
    <p:extLst>
      <p:ext uri="{BB962C8B-B14F-4D97-AF65-F5344CB8AC3E}">
        <p14:creationId xmlns:p14="http://schemas.microsoft.com/office/powerpoint/2010/main" val="16114097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ZoneTexte 22">
            <a:extLst>
              <a:ext uri="{FF2B5EF4-FFF2-40B4-BE49-F238E27FC236}">
                <a16:creationId xmlns:a16="http://schemas.microsoft.com/office/drawing/2014/main" id="{C5FE6E1D-819C-4353-9B88-95A62A31BF5C}"/>
              </a:ext>
            </a:extLst>
          </p:cNvPr>
          <p:cNvSpPr txBox="1">
            <a:spLocks noChangeArrowheads="1"/>
          </p:cNvSpPr>
          <p:nvPr/>
        </p:nvSpPr>
        <p:spPr bwMode="auto">
          <a:xfrm>
            <a:off x="793752" y="430211"/>
            <a:ext cx="590097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4F6228"/>
              </a:buClr>
              <a:buFont typeface="Wingdings" panose="05000000000000000000" pitchFamily="2" charset="2"/>
              <a:buChar char="v"/>
              <a:defRPr sz="2800" b="1">
                <a:solidFill>
                  <a:srgbClr val="77933C"/>
                </a:solidFill>
                <a:latin typeface="Calibri" panose="020F0502020204030204" pitchFamily="34" charset="0"/>
              </a:defRPr>
            </a:lvl1pPr>
            <a:lvl2pPr marL="742950" indent="-285750">
              <a:spcBef>
                <a:spcPct val="20000"/>
              </a:spcBef>
              <a:buFont typeface="Arial" panose="020B0604020202020204" pitchFamily="34" charset="0"/>
              <a:buChar char="–"/>
              <a:defRPr sz="2400">
                <a:solidFill>
                  <a:srgbClr val="4A452A"/>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65338B"/>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4A452A"/>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4A452A"/>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9pPr>
          </a:lstStyle>
          <a:p>
            <a:pPr eaLnBrk="1" hangingPunct="1">
              <a:spcBef>
                <a:spcPct val="0"/>
              </a:spcBef>
              <a:buClrTx/>
              <a:buFontTx/>
              <a:buNone/>
            </a:pPr>
            <a:r>
              <a:rPr lang="fr-FR" altLang="fr-FR" sz="3200" dirty="0">
                <a:solidFill>
                  <a:srgbClr val="006699"/>
                </a:solidFill>
                <a:latin typeface="Arial" panose="020B0604020202020204" pitchFamily="34" charset="0"/>
              </a:rPr>
              <a:t>Scope of the SECRET Project</a:t>
            </a:r>
          </a:p>
        </p:txBody>
      </p:sp>
      <p:sp>
        <p:nvSpPr>
          <p:cNvPr id="24" name="Espace réservé du contenu 1">
            <a:extLst>
              <a:ext uri="{FF2B5EF4-FFF2-40B4-BE49-F238E27FC236}">
                <a16:creationId xmlns:a16="http://schemas.microsoft.com/office/drawing/2014/main" id="{9B13C60C-EF74-4032-B5AB-CF551B65821B}"/>
              </a:ext>
            </a:extLst>
          </p:cNvPr>
          <p:cNvSpPr txBox="1">
            <a:spLocks/>
          </p:cNvSpPr>
          <p:nvPr/>
        </p:nvSpPr>
        <p:spPr>
          <a:xfrm>
            <a:off x="793752" y="1198562"/>
            <a:ext cx="10636248" cy="2092881"/>
          </a:xfrm>
          <a:prstGeom prst="rect">
            <a:avLst/>
          </a:prstGeom>
        </p:spPr>
        <p:txBody>
          <a:bodyPr>
            <a:normAutofit fontScale="92500"/>
          </a:bodyPr>
          <a:lstStyle>
            <a:lvl1pPr marL="342900" indent="-342900" algn="l" rtl="0" eaLnBrk="0" fontAlgn="base" hangingPunct="0">
              <a:spcBef>
                <a:spcPct val="20000"/>
              </a:spcBef>
              <a:spcAft>
                <a:spcPct val="0"/>
              </a:spcAft>
              <a:buClr>
                <a:srgbClr val="4F6228"/>
              </a:buClr>
              <a:buFont typeface="Wingdings" pitchFamily="2" charset="2"/>
              <a:buChar char="v"/>
              <a:defRPr lang="fr-FR" sz="2800" b="1" kern="1200" dirty="0">
                <a:solidFill>
                  <a:srgbClr val="77933C"/>
                </a:solidFill>
                <a:latin typeface="+mn-lt"/>
                <a:ea typeface="+mn-ea"/>
                <a:cs typeface="+mn-cs"/>
              </a:defRPr>
            </a:lvl1pPr>
            <a:lvl2pPr marL="742950" indent="-285750" algn="l" rtl="0" eaLnBrk="0" fontAlgn="base" hangingPunct="0">
              <a:spcBef>
                <a:spcPct val="20000"/>
              </a:spcBef>
              <a:spcAft>
                <a:spcPct val="0"/>
              </a:spcAft>
              <a:buFont typeface="Arial" charset="0"/>
              <a:buChar char="–"/>
              <a:defRPr lang="fr-FR" sz="2400" kern="1200" dirty="0">
                <a:solidFill>
                  <a:srgbClr val="4A452A"/>
                </a:solidFill>
                <a:latin typeface="+mn-lt"/>
                <a:ea typeface="+mn-ea"/>
                <a:cs typeface="+mn-cs"/>
              </a:defRPr>
            </a:lvl2pPr>
            <a:lvl3pPr marL="1143000" indent="-228600" algn="l" rtl="0" eaLnBrk="0" fontAlgn="base" hangingPunct="0">
              <a:spcBef>
                <a:spcPct val="20000"/>
              </a:spcBef>
              <a:spcAft>
                <a:spcPct val="0"/>
              </a:spcAft>
              <a:buFont typeface="Arial" charset="0"/>
              <a:buChar char="•"/>
              <a:defRPr lang="fr-FR" sz="2400" kern="1200" dirty="0">
                <a:solidFill>
                  <a:srgbClr val="65338B"/>
                </a:solidFill>
                <a:latin typeface="+mn-lt"/>
                <a:ea typeface="+mn-ea"/>
                <a:cs typeface="+mn-cs"/>
              </a:defRPr>
            </a:lvl3pPr>
            <a:lvl4pPr marL="1600200" indent="-228600" algn="l" rtl="0" eaLnBrk="0" fontAlgn="base" hangingPunct="0">
              <a:spcBef>
                <a:spcPct val="20000"/>
              </a:spcBef>
              <a:spcAft>
                <a:spcPct val="0"/>
              </a:spcAft>
              <a:buFont typeface="Arial" charset="0"/>
              <a:buChar char="–"/>
              <a:defRPr lang="fr-FR" sz="2000" kern="1200" dirty="0">
                <a:solidFill>
                  <a:srgbClr val="4A452A"/>
                </a:solidFill>
                <a:latin typeface="+mn-lt"/>
                <a:ea typeface="+mn-ea"/>
                <a:cs typeface="+mn-cs"/>
              </a:defRPr>
            </a:lvl4pPr>
            <a:lvl5pPr marL="2057400" indent="-228600" algn="l" rtl="0" eaLnBrk="0" fontAlgn="base" hangingPunct="0">
              <a:spcBef>
                <a:spcPct val="20000"/>
              </a:spcBef>
              <a:spcAft>
                <a:spcPct val="0"/>
              </a:spcAft>
              <a:buFont typeface="Arial" charset="0"/>
              <a:buChar char="»"/>
              <a:defRPr lang="fr-FR" sz="2000" kern="1200" dirty="0">
                <a:solidFill>
                  <a:srgbClr val="4A452A"/>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1" indent="0">
              <a:buClr>
                <a:srgbClr val="4F6228"/>
              </a:buClr>
              <a:buNone/>
              <a:defRPr/>
            </a:pPr>
            <a:r>
              <a:rPr sz="2800" u="sng" dirty="0">
                <a:solidFill>
                  <a:schemeClr val="bg2">
                    <a:lumMod val="75000"/>
                  </a:schemeClr>
                </a:solidFill>
              </a:rPr>
              <a:t>SECRET </a:t>
            </a:r>
            <a:r>
              <a:rPr lang="fr-FR" sz="2800" dirty="0">
                <a:solidFill>
                  <a:schemeClr val="bg2">
                    <a:lumMod val="75000"/>
                  </a:schemeClr>
                </a:solidFill>
              </a:rPr>
              <a:t>considers any system of emission, authorized or not, available on the public domain market producing low-frequecy electro-magnetic emissions, such as jammers, remote controls, etc. </a:t>
            </a:r>
          </a:p>
          <a:p>
            <a:pPr marL="0" lvl="1" indent="0">
              <a:buClr>
                <a:srgbClr val="4F6228"/>
              </a:buClr>
              <a:buNone/>
              <a:defRPr/>
            </a:pPr>
            <a:r>
              <a:rPr lang="fr-FR" sz="2600" b="1" dirty="0">
                <a:solidFill>
                  <a:schemeClr val="bg2">
                    <a:lumMod val="75000"/>
                  </a:schemeClr>
                </a:solidFill>
              </a:rPr>
              <a:t>but </a:t>
            </a:r>
            <a:r>
              <a:rPr sz="2600" b="1" dirty="0" err="1">
                <a:solidFill>
                  <a:schemeClr val="bg2">
                    <a:lumMod val="75000"/>
                  </a:schemeClr>
                </a:solidFill>
              </a:rPr>
              <a:t>does</a:t>
            </a:r>
            <a:r>
              <a:rPr sz="2600" b="1" dirty="0">
                <a:solidFill>
                  <a:schemeClr val="bg2">
                    <a:lumMod val="75000"/>
                  </a:schemeClr>
                </a:solidFill>
              </a:rPr>
              <a:t> not consider High Power Intentional </a:t>
            </a:r>
            <a:r>
              <a:rPr sz="2600" b="1" dirty="0" err="1">
                <a:solidFill>
                  <a:schemeClr val="bg2">
                    <a:lumMod val="75000"/>
                  </a:schemeClr>
                </a:solidFill>
              </a:rPr>
              <a:t>Electromagnetic</a:t>
            </a:r>
            <a:r>
              <a:rPr sz="2600" b="1" dirty="0">
                <a:solidFill>
                  <a:schemeClr val="bg2">
                    <a:lumMod val="75000"/>
                  </a:schemeClr>
                </a:solidFill>
              </a:rPr>
              <a:t> Sources</a:t>
            </a:r>
            <a:r>
              <a:rPr lang="fr-FR" sz="2600" b="1" dirty="0">
                <a:solidFill>
                  <a:schemeClr val="bg2">
                    <a:lumMod val="75000"/>
                  </a:schemeClr>
                </a:solidFill>
              </a:rPr>
              <a:t>.</a:t>
            </a:r>
            <a:endParaRPr sz="2600" b="1" dirty="0">
              <a:solidFill>
                <a:schemeClr val="bg2">
                  <a:lumMod val="75000"/>
                </a:schemeClr>
              </a:solidFill>
            </a:endParaRPr>
          </a:p>
        </p:txBody>
      </p:sp>
      <p:sp>
        <p:nvSpPr>
          <p:cNvPr id="13319" name="ZoneTexte 1">
            <a:extLst>
              <a:ext uri="{FF2B5EF4-FFF2-40B4-BE49-F238E27FC236}">
                <a16:creationId xmlns:a16="http://schemas.microsoft.com/office/drawing/2014/main" id="{AEB41B0B-4DAA-4C29-A1F5-5F472BBE73BD}"/>
              </a:ext>
            </a:extLst>
          </p:cNvPr>
          <p:cNvSpPr txBox="1">
            <a:spLocks noChangeArrowheads="1"/>
          </p:cNvSpPr>
          <p:nvPr/>
        </p:nvSpPr>
        <p:spPr bwMode="auto">
          <a:xfrm>
            <a:off x="1087055" y="3475019"/>
            <a:ext cx="10049642" cy="2123658"/>
          </a:xfrm>
          <a:prstGeom prst="rect">
            <a:avLst/>
          </a:prstGeom>
          <a:noFill/>
          <a:ln>
            <a:noFill/>
          </a:ln>
        </p:spPr>
        <p:style>
          <a:lnRef idx="1">
            <a:schemeClr val="accent4"/>
          </a:lnRef>
          <a:fillRef idx="3">
            <a:schemeClr val="accent4"/>
          </a:fillRef>
          <a:effectRef idx="2">
            <a:schemeClr val="accent4"/>
          </a:effectRef>
          <a:fontRef idx="minor">
            <a:schemeClr val="lt1"/>
          </a:fontRef>
        </p:style>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lvl1pPr eaLnBrk="0" hangingPunct="0">
              <a:spcBef>
                <a:spcPct val="20000"/>
              </a:spcBef>
              <a:buClr>
                <a:srgbClr val="4F6228"/>
              </a:buClr>
              <a:buFont typeface="Wingdings" pitchFamily="2" charset="2"/>
              <a:buChar char="v"/>
              <a:defRPr sz="2800" b="1">
                <a:solidFill>
                  <a:srgbClr val="77933C"/>
                </a:solidFill>
                <a:latin typeface="Calibri" pitchFamily="34" charset="0"/>
              </a:defRPr>
            </a:lvl1pPr>
            <a:lvl2pPr marL="742950" indent="-285750" eaLnBrk="0" hangingPunct="0">
              <a:spcBef>
                <a:spcPct val="20000"/>
              </a:spcBef>
              <a:buFont typeface="Arial" charset="0"/>
              <a:buChar char="–"/>
              <a:defRPr sz="2400">
                <a:solidFill>
                  <a:srgbClr val="4A452A"/>
                </a:solidFill>
                <a:latin typeface="Calibri" pitchFamily="34" charset="0"/>
              </a:defRPr>
            </a:lvl2pPr>
            <a:lvl3pPr marL="1143000" indent="-228600" eaLnBrk="0" hangingPunct="0">
              <a:spcBef>
                <a:spcPct val="20000"/>
              </a:spcBef>
              <a:buFont typeface="Arial" charset="0"/>
              <a:buChar char="•"/>
              <a:defRPr sz="2400">
                <a:solidFill>
                  <a:srgbClr val="65338B"/>
                </a:solidFill>
                <a:latin typeface="Calibri" pitchFamily="34" charset="0"/>
              </a:defRPr>
            </a:lvl3pPr>
            <a:lvl4pPr marL="1600200" indent="-228600" eaLnBrk="0" hangingPunct="0">
              <a:spcBef>
                <a:spcPct val="20000"/>
              </a:spcBef>
              <a:buFont typeface="Arial" charset="0"/>
              <a:buChar char="–"/>
              <a:defRPr sz="2000">
                <a:solidFill>
                  <a:srgbClr val="4A452A"/>
                </a:solidFill>
                <a:latin typeface="Calibri" pitchFamily="34" charset="0"/>
              </a:defRPr>
            </a:lvl4pPr>
            <a:lvl5pPr marL="2057400" indent="-228600" eaLnBrk="0" hangingPunct="0">
              <a:spcBef>
                <a:spcPct val="20000"/>
              </a:spcBef>
              <a:buFont typeface="Arial" charset="0"/>
              <a:buChar char="»"/>
              <a:defRPr sz="2000">
                <a:solidFill>
                  <a:srgbClr val="4A452A"/>
                </a:solidFill>
                <a:latin typeface="Calibri" pitchFamily="34" charset="0"/>
              </a:defRPr>
            </a:lvl5pPr>
            <a:lvl6pPr marL="2514600" indent="-228600" eaLnBrk="0" fontAlgn="base" hangingPunct="0">
              <a:spcBef>
                <a:spcPct val="20000"/>
              </a:spcBef>
              <a:spcAft>
                <a:spcPct val="0"/>
              </a:spcAft>
              <a:buFont typeface="Arial" charset="0"/>
              <a:buChar char="»"/>
              <a:defRPr sz="2000">
                <a:solidFill>
                  <a:srgbClr val="4A452A"/>
                </a:solidFill>
                <a:latin typeface="Calibri" pitchFamily="34" charset="0"/>
              </a:defRPr>
            </a:lvl6pPr>
            <a:lvl7pPr marL="2971800" indent="-228600" eaLnBrk="0" fontAlgn="base" hangingPunct="0">
              <a:spcBef>
                <a:spcPct val="20000"/>
              </a:spcBef>
              <a:spcAft>
                <a:spcPct val="0"/>
              </a:spcAft>
              <a:buFont typeface="Arial" charset="0"/>
              <a:buChar char="»"/>
              <a:defRPr sz="2000">
                <a:solidFill>
                  <a:srgbClr val="4A452A"/>
                </a:solidFill>
                <a:latin typeface="Calibri" pitchFamily="34" charset="0"/>
              </a:defRPr>
            </a:lvl7pPr>
            <a:lvl8pPr marL="3429000" indent="-228600" eaLnBrk="0" fontAlgn="base" hangingPunct="0">
              <a:spcBef>
                <a:spcPct val="20000"/>
              </a:spcBef>
              <a:spcAft>
                <a:spcPct val="0"/>
              </a:spcAft>
              <a:buFont typeface="Arial" charset="0"/>
              <a:buChar char="»"/>
              <a:defRPr sz="2000">
                <a:solidFill>
                  <a:srgbClr val="4A452A"/>
                </a:solidFill>
                <a:latin typeface="Calibri" pitchFamily="34" charset="0"/>
              </a:defRPr>
            </a:lvl8pPr>
            <a:lvl9pPr marL="3886200" indent="-228600" eaLnBrk="0" fontAlgn="base" hangingPunct="0">
              <a:spcBef>
                <a:spcPct val="20000"/>
              </a:spcBef>
              <a:spcAft>
                <a:spcPct val="0"/>
              </a:spcAft>
              <a:buFont typeface="Arial" charset="0"/>
              <a:buChar char="»"/>
              <a:defRPr sz="2000">
                <a:solidFill>
                  <a:srgbClr val="4A452A"/>
                </a:solidFill>
                <a:latin typeface="Calibri" pitchFamily="34" charset="0"/>
              </a:defRPr>
            </a:lvl9pPr>
          </a:lstStyle>
          <a:p>
            <a:pPr algn="ctr" eaLnBrk="1" hangingPunct="1">
              <a:spcBef>
                <a:spcPct val="0"/>
              </a:spcBef>
              <a:buClrTx/>
              <a:buFontTx/>
              <a:buNone/>
              <a:defRPr/>
            </a:pPr>
            <a:r>
              <a:rPr lang="fr-FR" altLang="fr-FR" sz="3200" dirty="0">
                <a:ln>
                  <a:prstDash val="solid"/>
                </a:ln>
                <a:solidFill>
                  <a:srgbClr val="006699"/>
                </a:solidFill>
                <a:effectLst>
                  <a:outerShdw blurRad="88000" dist="50800" dir="5040000" algn="tl">
                    <a:schemeClr val="accent4">
                      <a:tint val="80000"/>
                      <a:satMod val="250000"/>
                      <a:alpha val="45000"/>
                    </a:schemeClr>
                  </a:outerShdw>
                </a:effectLst>
                <a:latin typeface="Arial" charset="0"/>
              </a:rPr>
              <a:t>WHY?</a:t>
            </a:r>
          </a:p>
          <a:p>
            <a:pPr eaLnBrk="1" hangingPunct="1">
              <a:spcBef>
                <a:spcPct val="0"/>
              </a:spcBef>
              <a:buClrTx/>
              <a:buFontTx/>
              <a:buNone/>
              <a:defRPr/>
            </a:pPr>
            <a:endParaRPr lang="fr-FR" altLang="fr-FR" sz="2000" dirty="0">
              <a:ln>
                <a:prstDash val="solid"/>
              </a:ln>
              <a:solidFill>
                <a:srgbClr val="FFFFFF"/>
              </a:solidFill>
              <a:effectLst>
                <a:outerShdw blurRad="88000" dist="50800" dir="5040000" algn="tl">
                  <a:schemeClr val="accent4">
                    <a:tint val="80000"/>
                    <a:satMod val="250000"/>
                    <a:alpha val="45000"/>
                  </a:schemeClr>
                </a:outerShdw>
              </a:effectLst>
              <a:latin typeface="Arial" charset="0"/>
            </a:endParaRPr>
          </a:p>
          <a:p>
            <a:pPr marL="354013" indent="-354013" eaLnBrk="1" hangingPunct="1">
              <a:spcBef>
                <a:spcPct val="0"/>
              </a:spcBef>
              <a:buClrTx/>
              <a:buFontTx/>
              <a:buChar char="-"/>
              <a:defRPr/>
            </a:pPr>
            <a:r>
              <a:rPr lang="fr-FR" altLang="fr-FR" sz="2000" dirty="0" err="1">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Because</a:t>
            </a:r>
            <a:r>
              <a:rPr lang="fr-FR" altLang="fr-FR" sz="2000" dirty="0">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 </a:t>
            </a:r>
            <a:r>
              <a:rPr lang="fr-FR" altLang="fr-FR" sz="2000" dirty="0" err="1">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low</a:t>
            </a:r>
            <a:r>
              <a:rPr lang="fr-FR" altLang="fr-FR" sz="2000" dirty="0">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 power </a:t>
            </a:r>
            <a:r>
              <a:rPr lang="fr-FR" altLang="fr-FR" sz="2000" dirty="0" err="1">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intentional</a:t>
            </a:r>
            <a:r>
              <a:rPr lang="fr-FR" altLang="fr-FR" sz="2000" dirty="0">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 </a:t>
            </a:r>
            <a:r>
              <a:rPr lang="fr-FR" altLang="fr-FR" sz="2000" dirty="0" err="1">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interferences</a:t>
            </a:r>
            <a:r>
              <a:rPr lang="fr-FR" altLang="fr-FR" sz="2000" dirty="0">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 can </a:t>
            </a:r>
            <a:r>
              <a:rPr lang="fr-FR" altLang="fr-FR" sz="2000" dirty="0" err="1">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be</a:t>
            </a:r>
            <a:r>
              <a:rPr lang="fr-FR" altLang="fr-FR" sz="2000" dirty="0">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 </a:t>
            </a:r>
            <a:r>
              <a:rPr lang="fr-FR" altLang="fr-FR" sz="2000" dirty="0" err="1">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sufficient</a:t>
            </a:r>
            <a:r>
              <a:rPr lang="fr-FR" altLang="fr-FR" sz="2000" dirty="0">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 to break the communication links;</a:t>
            </a:r>
          </a:p>
          <a:p>
            <a:pPr marL="342900" indent="-342900" eaLnBrk="1" hangingPunct="1">
              <a:spcBef>
                <a:spcPct val="0"/>
              </a:spcBef>
              <a:buClrTx/>
              <a:buFontTx/>
              <a:buChar char="-"/>
              <a:defRPr/>
            </a:pPr>
            <a:r>
              <a:rPr lang="fr-FR" altLang="fr-FR" sz="2000" dirty="0" err="1">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Their</a:t>
            </a:r>
            <a:r>
              <a:rPr lang="fr-FR" altLang="fr-FR" sz="2000" dirty="0">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 </a:t>
            </a:r>
            <a:r>
              <a:rPr lang="fr-FR" altLang="fr-FR" sz="2000" dirty="0" err="1">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effects</a:t>
            </a:r>
            <a:r>
              <a:rPr lang="fr-FR" altLang="fr-FR" sz="2000" dirty="0">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 </a:t>
            </a:r>
            <a:r>
              <a:rPr lang="fr-FR" altLang="fr-FR" sz="2000" dirty="0" err="1">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would</a:t>
            </a:r>
            <a:r>
              <a:rPr lang="fr-FR" altLang="fr-FR" sz="2000" dirty="0">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 </a:t>
            </a:r>
            <a:r>
              <a:rPr lang="fr-FR" altLang="fr-FR" sz="2000" dirty="0" err="1">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be</a:t>
            </a:r>
            <a:r>
              <a:rPr lang="fr-FR" altLang="fr-FR" sz="2000" dirty="0">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 </a:t>
            </a:r>
            <a:r>
              <a:rPr lang="fr-FR" altLang="fr-FR" sz="2000" dirty="0" err="1">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diagnosed</a:t>
            </a:r>
            <a:r>
              <a:rPr lang="fr-FR" altLang="fr-FR" sz="2000" dirty="0">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 as a </a:t>
            </a:r>
            <a:r>
              <a:rPr lang="fr-FR" altLang="fr-FR" sz="2000" dirty="0" err="1">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technical</a:t>
            </a:r>
            <a:r>
              <a:rPr lang="fr-FR" altLang="fr-FR" sz="2000" dirty="0">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 </a:t>
            </a:r>
            <a:r>
              <a:rPr lang="fr-FR" altLang="fr-FR" sz="2000" dirty="0" err="1">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failure</a:t>
            </a:r>
            <a:endParaRPr lang="fr-FR" altLang="fr-FR" sz="2000" dirty="0">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endParaRPr>
          </a:p>
          <a:p>
            <a:pPr marL="285750" indent="-285750" eaLnBrk="1" hangingPunct="1">
              <a:spcBef>
                <a:spcPct val="0"/>
              </a:spcBef>
              <a:buClrTx/>
              <a:buFontTx/>
              <a:buChar char="-"/>
              <a:defRPr/>
            </a:pPr>
            <a:r>
              <a:rPr lang="en-US" sz="1800" b="1" dirty="0">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 </a:t>
            </a:r>
            <a:r>
              <a:rPr lang="en-US" sz="2000" b="1" dirty="0">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rPr>
              <a:t>Bad impact on operator/railways image</a:t>
            </a:r>
            <a:endParaRPr lang="fr-FR" altLang="fr-FR" sz="2000" b="1" dirty="0">
              <a:ln>
                <a:prstDash val="solid"/>
              </a:ln>
              <a:solidFill>
                <a:schemeClr val="bg2">
                  <a:lumMod val="50000"/>
                </a:schemeClr>
              </a:solidFill>
              <a:effectLst>
                <a:outerShdw blurRad="88000" dist="50800" dir="5040000" algn="tl">
                  <a:schemeClr val="accent4">
                    <a:tint val="80000"/>
                    <a:satMod val="250000"/>
                    <a:alpha val="45000"/>
                  </a:schemeClr>
                </a:outerShdw>
              </a:effectLst>
              <a:latin typeface="Arial" charset="0"/>
            </a:endParaRPr>
          </a:p>
        </p:txBody>
      </p:sp>
      <p:sp>
        <p:nvSpPr>
          <p:cNvPr id="6" name="Espace réservé du pied de page 6">
            <a:extLst>
              <a:ext uri="{FF2B5EF4-FFF2-40B4-BE49-F238E27FC236}">
                <a16:creationId xmlns:a16="http://schemas.microsoft.com/office/drawing/2014/main" id="{3A1EAAB3-D3D3-4FA6-9B25-FF2820074C42}"/>
              </a:ext>
            </a:extLst>
          </p:cNvPr>
          <p:cNvSpPr>
            <a:spLocks noGrp="1"/>
          </p:cNvSpPr>
          <p:nvPr>
            <p:ph type="ftr" sz="quarter" idx="11"/>
          </p:nvPr>
        </p:nvSpPr>
        <p:spPr>
          <a:xfrm>
            <a:off x="4084695" y="6367151"/>
            <a:ext cx="5904656" cy="288032"/>
          </a:xfrm>
          <a:noFill/>
        </p:spPr>
        <p:txBody>
          <a:bodyPr/>
          <a:lstStyle/>
          <a:p>
            <a:pPr algn="r"/>
            <a:r>
              <a:rPr lang="en-US" sz="1000" dirty="0">
                <a:solidFill>
                  <a:srgbClr val="FFFFFF"/>
                </a:solidFill>
              </a:rPr>
              <a:t>ITF/UIC/UNECE Workshop on Rail Security, 23 May 2018, Leipzig  </a:t>
            </a:r>
            <a:endParaRPr lang="fr-FR" sz="1000" dirty="0">
              <a:solidFill>
                <a:srgbClr val="FFFFFF"/>
              </a:solidFill>
              <a:latin typeface="Arial"/>
            </a:endParaRPr>
          </a:p>
        </p:txBody>
      </p:sp>
    </p:spTree>
    <p:extLst>
      <p:ext uri="{BB962C8B-B14F-4D97-AF65-F5344CB8AC3E}">
        <p14:creationId xmlns:p14="http://schemas.microsoft.com/office/powerpoint/2010/main" val="1921882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892FFF-4600-4028-9237-74B935B30DCF}"/>
              </a:ext>
            </a:extLst>
          </p:cNvPr>
          <p:cNvSpPr>
            <a:spLocks noGrp="1"/>
          </p:cNvSpPr>
          <p:nvPr>
            <p:ph type="title"/>
          </p:nvPr>
        </p:nvSpPr>
        <p:spPr>
          <a:xfrm>
            <a:off x="905227" y="433737"/>
            <a:ext cx="6422103" cy="500832"/>
          </a:xfrm>
        </p:spPr>
        <p:txBody>
          <a:bodyPr/>
          <a:lstStyle/>
          <a:p>
            <a:r>
              <a:rPr lang="en-GB" sz="3200" dirty="0">
                <a:solidFill>
                  <a:schemeClr val="accent1">
                    <a:lumMod val="75000"/>
                  </a:schemeClr>
                </a:solidFill>
              </a:rPr>
              <a:t>Public Results : WHITE PAPER</a:t>
            </a:r>
            <a:endParaRPr lang="fr-FR" dirty="0">
              <a:solidFill>
                <a:schemeClr val="accent1">
                  <a:lumMod val="75000"/>
                </a:schemeClr>
              </a:solidFill>
            </a:endParaRPr>
          </a:p>
        </p:txBody>
      </p:sp>
      <p:pic>
        <p:nvPicPr>
          <p:cNvPr id="4" name="Image 3" descr="eu-flag.gif">
            <a:extLst>
              <a:ext uri="{FF2B5EF4-FFF2-40B4-BE49-F238E27FC236}">
                <a16:creationId xmlns:a16="http://schemas.microsoft.com/office/drawing/2014/main" id="{E3B4392E-F2E4-4F6E-9217-EC5E6E475A51}"/>
              </a:ext>
            </a:extLst>
          </p:cNvPr>
          <p:cNvPicPr>
            <a:picLocks noChangeAspect="1"/>
          </p:cNvPicPr>
          <p:nvPr/>
        </p:nvPicPr>
        <p:blipFill>
          <a:blip r:embed="rId3" cstate="email"/>
          <a:stretch>
            <a:fillRect/>
          </a:stretch>
        </p:blipFill>
        <p:spPr>
          <a:xfrm>
            <a:off x="8506390" y="359813"/>
            <a:ext cx="837798" cy="561938"/>
          </a:xfrm>
          <a:prstGeom prst="rect">
            <a:avLst/>
          </a:prstGeom>
        </p:spPr>
      </p:pic>
      <p:pic>
        <p:nvPicPr>
          <p:cNvPr id="5" name="Image 4" descr="SECRET_logo.png">
            <a:extLst>
              <a:ext uri="{FF2B5EF4-FFF2-40B4-BE49-F238E27FC236}">
                <a16:creationId xmlns:a16="http://schemas.microsoft.com/office/drawing/2014/main" id="{7BF45D10-FDFD-4B2B-8C5A-F3FFFF10E5A8}"/>
              </a:ext>
            </a:extLst>
          </p:cNvPr>
          <p:cNvPicPr/>
          <p:nvPr/>
        </p:nvPicPr>
        <p:blipFill>
          <a:blip r:embed="rId4" cstate="print"/>
          <a:stretch>
            <a:fillRect/>
          </a:stretch>
        </p:blipFill>
        <p:spPr>
          <a:xfrm>
            <a:off x="7049729" y="159132"/>
            <a:ext cx="1339485" cy="1294467"/>
          </a:xfrm>
          <a:prstGeom prst="rect">
            <a:avLst/>
          </a:prstGeom>
        </p:spPr>
      </p:pic>
      <p:sp>
        <p:nvSpPr>
          <p:cNvPr id="6" name="Rectangle 5">
            <a:extLst>
              <a:ext uri="{FF2B5EF4-FFF2-40B4-BE49-F238E27FC236}">
                <a16:creationId xmlns:a16="http://schemas.microsoft.com/office/drawing/2014/main" id="{50AF593D-5B4E-421A-97F6-CC595FD69D16}"/>
              </a:ext>
            </a:extLst>
          </p:cNvPr>
          <p:cNvSpPr/>
          <p:nvPr/>
        </p:nvSpPr>
        <p:spPr>
          <a:xfrm>
            <a:off x="9344188" y="300550"/>
            <a:ext cx="3005462" cy="861774"/>
          </a:xfrm>
          <a:prstGeom prst="rect">
            <a:avLst/>
          </a:prstGeom>
        </p:spPr>
        <p:txBody>
          <a:bodyPr wrap="square">
            <a:spAutoFit/>
          </a:bodyPr>
          <a:lstStyle/>
          <a:p>
            <a:r>
              <a:rPr lang="en-US" sz="1000" i="1" dirty="0">
                <a:solidFill>
                  <a:schemeClr val="tx1">
                    <a:lumMod val="40000"/>
                    <a:lumOff val="60000"/>
                  </a:schemeClr>
                </a:solidFill>
              </a:rPr>
              <a:t>This project has received funding from the </a:t>
            </a:r>
            <a:r>
              <a:rPr lang="fr-FR" sz="1000" i="1" dirty="0" err="1">
                <a:solidFill>
                  <a:schemeClr val="tx1">
                    <a:lumMod val="40000"/>
                    <a:lumOff val="60000"/>
                  </a:schemeClr>
                </a:solidFill>
              </a:rPr>
              <a:t>European</a:t>
            </a:r>
            <a:r>
              <a:rPr lang="fr-FR" sz="1000" i="1" dirty="0">
                <a:solidFill>
                  <a:schemeClr val="tx1">
                    <a:lumMod val="40000"/>
                    <a:lumOff val="60000"/>
                  </a:schemeClr>
                </a:solidFill>
              </a:rPr>
              <a:t> </a:t>
            </a:r>
            <a:r>
              <a:rPr lang="fr-FR" sz="1000" i="1" dirty="0" err="1">
                <a:solidFill>
                  <a:schemeClr val="tx1">
                    <a:lumMod val="40000"/>
                    <a:lumOff val="60000"/>
                  </a:schemeClr>
                </a:solidFill>
              </a:rPr>
              <a:t>Union’s</a:t>
            </a:r>
            <a:r>
              <a:rPr lang="fr-FR" sz="1000" i="1" dirty="0">
                <a:solidFill>
                  <a:schemeClr val="tx1">
                    <a:lumMod val="40000"/>
                    <a:lumOff val="60000"/>
                  </a:schemeClr>
                </a:solidFill>
              </a:rPr>
              <a:t> </a:t>
            </a:r>
            <a:r>
              <a:rPr lang="fr-FR" sz="1000" i="1" dirty="0" err="1">
                <a:solidFill>
                  <a:schemeClr val="tx1">
                    <a:lumMod val="40000"/>
                    <a:lumOff val="60000"/>
                  </a:schemeClr>
                </a:solidFill>
              </a:rPr>
              <a:t>Seventh</a:t>
            </a:r>
            <a:r>
              <a:rPr lang="fr-FR" sz="1000" i="1" dirty="0">
                <a:solidFill>
                  <a:schemeClr val="tx1">
                    <a:lumMod val="40000"/>
                    <a:lumOff val="60000"/>
                  </a:schemeClr>
                </a:solidFill>
              </a:rPr>
              <a:t> Framework Programme for </a:t>
            </a:r>
            <a:r>
              <a:rPr lang="fr-FR" sz="1000" i="1" dirty="0" err="1">
                <a:solidFill>
                  <a:schemeClr val="tx1">
                    <a:lumMod val="40000"/>
                    <a:lumOff val="60000"/>
                  </a:schemeClr>
                </a:solidFill>
              </a:rPr>
              <a:t>research</a:t>
            </a:r>
            <a:r>
              <a:rPr lang="fr-FR" sz="1000" i="1" dirty="0">
                <a:solidFill>
                  <a:schemeClr val="tx1">
                    <a:lumMod val="40000"/>
                    <a:lumOff val="60000"/>
                  </a:schemeClr>
                </a:solidFill>
              </a:rPr>
              <a:t>, </a:t>
            </a:r>
            <a:r>
              <a:rPr lang="fr-FR" sz="1000" i="1" dirty="0" err="1">
                <a:solidFill>
                  <a:schemeClr val="tx1">
                    <a:lumMod val="40000"/>
                    <a:lumOff val="60000"/>
                  </a:schemeClr>
                </a:solidFill>
              </a:rPr>
              <a:t>technological</a:t>
            </a:r>
            <a:r>
              <a:rPr lang="fr-FR" sz="1000" i="1" dirty="0">
                <a:solidFill>
                  <a:schemeClr val="tx1">
                    <a:lumMod val="40000"/>
                    <a:lumOff val="60000"/>
                  </a:schemeClr>
                </a:solidFill>
              </a:rPr>
              <a:t> </a:t>
            </a:r>
            <a:r>
              <a:rPr lang="en-US" sz="1000" i="1" dirty="0">
                <a:solidFill>
                  <a:schemeClr val="tx1">
                    <a:lumMod val="40000"/>
                    <a:lumOff val="60000"/>
                  </a:schemeClr>
                </a:solidFill>
              </a:rPr>
              <a:t>development and demonstration under grant </a:t>
            </a:r>
            <a:r>
              <a:rPr lang="fr-FR" sz="1000" i="1" dirty="0">
                <a:solidFill>
                  <a:schemeClr val="tx1">
                    <a:lumMod val="40000"/>
                    <a:lumOff val="60000"/>
                  </a:schemeClr>
                </a:solidFill>
              </a:rPr>
              <a:t>agreement n° 285136</a:t>
            </a:r>
          </a:p>
        </p:txBody>
      </p:sp>
      <p:pic>
        <p:nvPicPr>
          <p:cNvPr id="7" name="Image 6">
            <a:extLst>
              <a:ext uri="{FF2B5EF4-FFF2-40B4-BE49-F238E27FC236}">
                <a16:creationId xmlns:a16="http://schemas.microsoft.com/office/drawing/2014/main" id="{CDF67607-BE8C-4C97-9D40-7D0276C42CA9}"/>
              </a:ext>
            </a:extLst>
          </p:cNvPr>
          <p:cNvPicPr>
            <a:picLocks noChangeAspect="1"/>
          </p:cNvPicPr>
          <p:nvPr/>
        </p:nvPicPr>
        <p:blipFill>
          <a:blip r:embed="rId5"/>
          <a:stretch>
            <a:fillRect/>
          </a:stretch>
        </p:blipFill>
        <p:spPr>
          <a:xfrm>
            <a:off x="8396681" y="1329196"/>
            <a:ext cx="3005462" cy="4290053"/>
          </a:xfrm>
          <a:prstGeom prst="rect">
            <a:avLst/>
          </a:prstGeom>
        </p:spPr>
      </p:pic>
      <p:sp>
        <p:nvSpPr>
          <p:cNvPr id="9" name="Espace réservé du contenu 1">
            <a:extLst>
              <a:ext uri="{FF2B5EF4-FFF2-40B4-BE49-F238E27FC236}">
                <a16:creationId xmlns:a16="http://schemas.microsoft.com/office/drawing/2014/main" id="{B039E2F9-C428-4CCE-B7BD-57D492D20CB4}"/>
              </a:ext>
            </a:extLst>
          </p:cNvPr>
          <p:cNvSpPr txBox="1">
            <a:spLocks/>
          </p:cNvSpPr>
          <p:nvPr/>
        </p:nvSpPr>
        <p:spPr>
          <a:xfrm>
            <a:off x="789857" y="1264144"/>
            <a:ext cx="6259872" cy="4420157"/>
          </a:xfrm>
          <a:prstGeom prst="rect">
            <a:avLst/>
          </a:prstGeom>
        </p:spPr>
        <p:txBody>
          <a:bodyPr>
            <a:normAutofit fontScale="25000" lnSpcReduction="20000"/>
          </a:bodyPr>
          <a:lstStyle>
            <a:lvl1pPr marL="293688" indent="-293688" algn="l" rtl="0" eaLnBrk="0" fontAlgn="base" hangingPunct="0">
              <a:spcBef>
                <a:spcPct val="65000"/>
              </a:spcBef>
              <a:spcAft>
                <a:spcPct val="0"/>
              </a:spcAft>
              <a:buFont typeface="Arial Black" pitchFamily="34" charset="0"/>
              <a:buChar char="&gt;"/>
              <a:defRPr sz="2200" b="1">
                <a:solidFill>
                  <a:schemeClr val="tx1"/>
                </a:solidFill>
                <a:latin typeface="+mn-lt"/>
                <a:ea typeface="+mn-ea"/>
                <a:cs typeface="+mn-cs"/>
              </a:defRPr>
            </a:lvl1pPr>
            <a:lvl2pPr marL="295275" algn="l" rtl="0" eaLnBrk="0" fontAlgn="base" hangingPunct="0">
              <a:spcBef>
                <a:spcPct val="10000"/>
              </a:spcBef>
              <a:spcAft>
                <a:spcPct val="0"/>
              </a:spcAft>
              <a:buFont typeface="Symbol" pitchFamily="18" charset="2"/>
              <a:defRPr>
                <a:solidFill>
                  <a:schemeClr val="tx1"/>
                </a:solidFill>
                <a:latin typeface="+mn-lt"/>
              </a:defRPr>
            </a:lvl2pPr>
            <a:lvl3pPr marL="466725" indent="-169863" algn="l" rtl="0" eaLnBrk="0" fontAlgn="base" hangingPunct="0">
              <a:spcBef>
                <a:spcPct val="10000"/>
              </a:spcBef>
              <a:spcAft>
                <a:spcPct val="0"/>
              </a:spcAft>
              <a:buClr>
                <a:schemeClr val="tx2"/>
              </a:buClr>
              <a:buFont typeface="Symbol" pitchFamily="18" charset="2"/>
              <a:buChar char="·"/>
              <a:defRPr b="1">
                <a:solidFill>
                  <a:schemeClr val="tx1"/>
                </a:solidFill>
                <a:latin typeface="+mn-lt"/>
              </a:defRPr>
            </a:lvl3pPr>
            <a:lvl4pPr marL="658813" indent="-190500" algn="l" rtl="0" eaLnBrk="0" fontAlgn="base" hangingPunct="0">
              <a:spcBef>
                <a:spcPct val="20000"/>
              </a:spcBef>
              <a:spcAft>
                <a:spcPct val="0"/>
              </a:spcAft>
              <a:buFont typeface="Arial" charset="0"/>
              <a:buChar char="-"/>
              <a:defRPr sz="1700">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lvl="1">
              <a:spcBef>
                <a:spcPct val="65000"/>
              </a:spcBef>
              <a:buClr>
                <a:srgbClr val="0070C0"/>
              </a:buClr>
              <a:buSzPct val="85000"/>
              <a:defRPr/>
            </a:pPr>
            <a:r>
              <a:rPr lang="en-GB" sz="9600" b="1" kern="1200" dirty="0">
                <a:solidFill>
                  <a:schemeClr val="tx2">
                    <a:lumMod val="75000"/>
                  </a:schemeClr>
                </a:solidFill>
                <a:latin typeface="Arial" charset="0"/>
                <a:ea typeface="+mn-ea"/>
                <a:cs typeface="+mn-cs"/>
              </a:rPr>
              <a:t>CONTENTS: </a:t>
            </a:r>
            <a:endParaRPr lang="en-GB" sz="7200" b="1" kern="0" dirty="0">
              <a:solidFill>
                <a:schemeClr val="tx1">
                  <a:lumMod val="50000"/>
                  <a:lumOff val="50000"/>
                </a:schemeClr>
              </a:solidFill>
            </a:endParaRPr>
          </a:p>
          <a:p>
            <a:pPr marL="0" lvl="1">
              <a:spcBef>
                <a:spcPct val="65000"/>
              </a:spcBef>
              <a:buClr>
                <a:srgbClr val="0070C0"/>
              </a:buClr>
              <a:buSzPct val="85000"/>
              <a:defRPr/>
            </a:pPr>
            <a:r>
              <a:rPr lang="en-GB" sz="9600" kern="1200" dirty="0">
                <a:solidFill>
                  <a:schemeClr val="bg2">
                    <a:lumMod val="75000"/>
                  </a:schemeClr>
                </a:solidFill>
                <a:latin typeface="Arial" charset="0"/>
                <a:ea typeface="+mn-ea"/>
                <a:cs typeface="+mn-cs"/>
              </a:rPr>
              <a:t>3 categories of recommendations covering:</a:t>
            </a:r>
          </a:p>
          <a:p>
            <a:pPr marL="176213" lvl="1" indent="-176213">
              <a:spcBef>
                <a:spcPct val="65000"/>
              </a:spcBef>
              <a:buClr>
                <a:srgbClr val="0070C0"/>
              </a:buClr>
              <a:buSzPct val="85000"/>
              <a:buFontTx/>
              <a:buChar char="-"/>
              <a:defRPr/>
            </a:pPr>
            <a:r>
              <a:rPr lang="en-GB" sz="8000" b="1" kern="1200" dirty="0">
                <a:solidFill>
                  <a:schemeClr val="accent1">
                    <a:lumMod val="75000"/>
                  </a:schemeClr>
                </a:solidFill>
                <a:latin typeface="Arial" charset="0"/>
                <a:ea typeface="+mn-ea"/>
                <a:cs typeface="+mn-cs"/>
              </a:rPr>
              <a:t>Prevention</a:t>
            </a:r>
            <a:r>
              <a:rPr lang="en-GB" sz="8000" kern="1200" dirty="0">
                <a:solidFill>
                  <a:schemeClr val="accent1">
                    <a:lumMod val="75000"/>
                  </a:schemeClr>
                </a:solidFill>
                <a:latin typeface="Arial" charset="0"/>
                <a:ea typeface="+mn-ea"/>
                <a:cs typeface="+mn-cs"/>
              </a:rPr>
              <a:t> from EM jamming effects</a:t>
            </a:r>
          </a:p>
          <a:p>
            <a:pPr marL="176213" lvl="1" indent="-176213">
              <a:spcBef>
                <a:spcPct val="65000"/>
              </a:spcBef>
              <a:buClr>
                <a:srgbClr val="0070C0"/>
              </a:buClr>
              <a:buSzPct val="85000"/>
              <a:buFontTx/>
              <a:buChar char="-"/>
              <a:defRPr/>
            </a:pPr>
            <a:r>
              <a:rPr lang="en-GB" sz="8000" b="1" kern="1200" dirty="0">
                <a:solidFill>
                  <a:schemeClr val="accent1">
                    <a:lumMod val="75000"/>
                  </a:schemeClr>
                </a:solidFill>
                <a:latin typeface="Arial" charset="0"/>
                <a:ea typeface="+mn-ea"/>
                <a:cs typeface="+mn-cs"/>
              </a:rPr>
              <a:t>Detection</a:t>
            </a:r>
            <a:r>
              <a:rPr lang="en-GB" sz="8000" kern="1200" dirty="0">
                <a:solidFill>
                  <a:schemeClr val="accent1">
                    <a:lumMod val="75000"/>
                  </a:schemeClr>
                </a:solidFill>
                <a:latin typeface="Arial" charset="0"/>
                <a:ea typeface="+mn-ea"/>
                <a:cs typeface="+mn-cs"/>
              </a:rPr>
              <a:t> of EM attacks</a:t>
            </a:r>
          </a:p>
          <a:p>
            <a:pPr marL="176213" lvl="1" indent="-176213">
              <a:spcBef>
                <a:spcPct val="65000"/>
              </a:spcBef>
              <a:buClr>
                <a:srgbClr val="0070C0"/>
              </a:buClr>
              <a:buSzPct val="85000"/>
              <a:buFontTx/>
              <a:buChar char="-"/>
              <a:defRPr/>
            </a:pPr>
            <a:r>
              <a:rPr lang="en-GB" sz="8000" b="1" kern="1200" dirty="0">
                <a:solidFill>
                  <a:schemeClr val="accent1">
                    <a:lumMod val="75000"/>
                  </a:schemeClr>
                </a:solidFill>
                <a:latin typeface="Arial" charset="0"/>
                <a:ea typeface="+mn-ea"/>
                <a:cs typeface="+mn-cs"/>
              </a:rPr>
              <a:t>Mitigation </a:t>
            </a:r>
            <a:r>
              <a:rPr lang="en-GB" sz="8000" kern="1200" dirty="0">
                <a:solidFill>
                  <a:schemeClr val="accent1">
                    <a:lumMod val="75000"/>
                  </a:schemeClr>
                </a:solidFill>
                <a:latin typeface="Arial" charset="0"/>
                <a:ea typeface="+mn-ea"/>
                <a:cs typeface="+mn-cs"/>
              </a:rPr>
              <a:t>of EM jamming effect</a:t>
            </a:r>
            <a:endParaRPr lang="en-GB" sz="8000" dirty="0">
              <a:solidFill>
                <a:schemeClr val="accent1">
                  <a:lumMod val="75000"/>
                </a:schemeClr>
              </a:solidFill>
              <a:latin typeface="Arial" charset="0"/>
            </a:endParaRPr>
          </a:p>
          <a:p>
            <a:pPr marL="0" lvl="1">
              <a:spcBef>
                <a:spcPct val="65000"/>
              </a:spcBef>
              <a:buClr>
                <a:srgbClr val="0070C0"/>
              </a:buClr>
              <a:buSzPct val="85000"/>
              <a:defRPr/>
            </a:pPr>
            <a:r>
              <a:rPr lang="en-GB" sz="9600" dirty="0">
                <a:solidFill>
                  <a:srgbClr val="506361"/>
                </a:solidFill>
                <a:latin typeface="Arial" charset="0"/>
              </a:rPr>
              <a:t>About 40 recommendations on:</a:t>
            </a:r>
          </a:p>
          <a:p>
            <a:pPr marL="0" lvl="1">
              <a:spcBef>
                <a:spcPct val="65000"/>
              </a:spcBef>
              <a:buClr>
                <a:srgbClr val="0070C0"/>
              </a:buClr>
              <a:buSzPct val="85000"/>
              <a:defRPr/>
            </a:pPr>
            <a:r>
              <a:rPr lang="en-GB" sz="8000" b="1" dirty="0">
                <a:solidFill>
                  <a:schemeClr val="accent1">
                    <a:lumMod val="75000"/>
                  </a:schemeClr>
                </a:solidFill>
                <a:latin typeface="Arial" charset="0"/>
              </a:rPr>
              <a:t>- Organisation</a:t>
            </a:r>
          </a:p>
          <a:p>
            <a:pPr marL="0" lvl="1">
              <a:spcBef>
                <a:spcPct val="65000"/>
              </a:spcBef>
              <a:buClr>
                <a:srgbClr val="0070C0"/>
              </a:buClr>
              <a:buSzPct val="85000"/>
              <a:defRPr/>
            </a:pPr>
            <a:r>
              <a:rPr lang="en-GB" sz="8000" b="1" dirty="0">
                <a:solidFill>
                  <a:schemeClr val="accent1">
                    <a:lumMod val="75000"/>
                  </a:schemeClr>
                </a:solidFill>
                <a:latin typeface="Arial" charset="0"/>
              </a:rPr>
              <a:t>- Standardization</a:t>
            </a:r>
          </a:p>
          <a:p>
            <a:pPr marL="0" lvl="1">
              <a:spcBef>
                <a:spcPct val="65000"/>
              </a:spcBef>
              <a:buClr>
                <a:srgbClr val="0070C0"/>
              </a:buClr>
              <a:buSzPct val="85000"/>
              <a:defRPr/>
            </a:pPr>
            <a:r>
              <a:rPr lang="en-GB" sz="8000" b="1" dirty="0">
                <a:solidFill>
                  <a:schemeClr val="accent1">
                    <a:lumMod val="75000"/>
                  </a:schemeClr>
                </a:solidFill>
                <a:latin typeface="Arial" charset="0"/>
              </a:rPr>
              <a:t>- Technical aspects</a:t>
            </a:r>
          </a:p>
          <a:p>
            <a:pPr marL="0" lvl="1">
              <a:spcBef>
                <a:spcPct val="65000"/>
              </a:spcBef>
              <a:buClr>
                <a:srgbClr val="0070C0"/>
              </a:buClr>
              <a:buSzPct val="85000"/>
              <a:defRPr/>
            </a:pPr>
            <a:endParaRPr lang="en-GB" sz="8000" kern="1200" dirty="0">
              <a:solidFill>
                <a:schemeClr val="accent1">
                  <a:lumMod val="75000"/>
                </a:schemeClr>
              </a:solidFill>
              <a:latin typeface="Arial" charset="0"/>
              <a:ea typeface="+mn-ea"/>
              <a:cs typeface="+mn-cs"/>
            </a:endParaRPr>
          </a:p>
        </p:txBody>
      </p:sp>
      <p:sp>
        <p:nvSpPr>
          <p:cNvPr id="10" name="Rectangle 9">
            <a:extLst>
              <a:ext uri="{FF2B5EF4-FFF2-40B4-BE49-F238E27FC236}">
                <a16:creationId xmlns:a16="http://schemas.microsoft.com/office/drawing/2014/main" id="{BBF08D8B-504C-406F-B3D7-CDE1522782D1}"/>
              </a:ext>
            </a:extLst>
          </p:cNvPr>
          <p:cNvSpPr/>
          <p:nvPr/>
        </p:nvSpPr>
        <p:spPr>
          <a:xfrm>
            <a:off x="1165323" y="5684301"/>
            <a:ext cx="9166539" cy="461665"/>
          </a:xfrm>
          <a:prstGeom prst="rect">
            <a:avLst/>
          </a:prstGeom>
        </p:spPr>
        <p:txBody>
          <a:bodyPr wrap="square">
            <a:spAutoFit/>
          </a:bodyPr>
          <a:lstStyle/>
          <a:p>
            <a:pPr lvl="2"/>
            <a:r>
              <a:rPr lang="en-GB" sz="2400" i="1" dirty="0">
                <a:solidFill>
                  <a:srgbClr val="C00000"/>
                </a:solidFill>
                <a:latin typeface="Arial" charset="0"/>
              </a:rPr>
              <a:t>Document available online at: http://www.secret-project.eu</a:t>
            </a:r>
          </a:p>
        </p:txBody>
      </p:sp>
      <p:sp>
        <p:nvSpPr>
          <p:cNvPr id="11" name="Espace réservé du pied de page 6">
            <a:extLst>
              <a:ext uri="{FF2B5EF4-FFF2-40B4-BE49-F238E27FC236}">
                <a16:creationId xmlns:a16="http://schemas.microsoft.com/office/drawing/2014/main" id="{3A1EAAB3-D3D3-4FA6-9B25-FF2820074C42}"/>
              </a:ext>
            </a:extLst>
          </p:cNvPr>
          <p:cNvSpPr>
            <a:spLocks noGrp="1"/>
          </p:cNvSpPr>
          <p:nvPr>
            <p:ph type="ftr" sz="quarter" idx="11"/>
          </p:nvPr>
        </p:nvSpPr>
        <p:spPr>
          <a:xfrm>
            <a:off x="4084695" y="6367151"/>
            <a:ext cx="5904656" cy="288032"/>
          </a:xfrm>
          <a:noFill/>
        </p:spPr>
        <p:txBody>
          <a:bodyPr/>
          <a:lstStyle/>
          <a:p>
            <a:pPr algn="r"/>
            <a:r>
              <a:rPr lang="en-US" sz="1000" dirty="0">
                <a:solidFill>
                  <a:srgbClr val="FFFFFF"/>
                </a:solidFill>
              </a:rPr>
              <a:t>ITF/UIC/UNECE Workshop on Rail Security, 23 May 2018, Leipzig  </a:t>
            </a:r>
            <a:endParaRPr lang="fr-FR" sz="1000" dirty="0">
              <a:solidFill>
                <a:srgbClr val="FFFFFF"/>
              </a:solidFill>
              <a:latin typeface="Arial"/>
            </a:endParaRPr>
          </a:p>
        </p:txBody>
      </p:sp>
    </p:spTree>
    <p:extLst>
      <p:ext uri="{BB962C8B-B14F-4D97-AF65-F5344CB8AC3E}">
        <p14:creationId xmlns:p14="http://schemas.microsoft.com/office/powerpoint/2010/main" val="35778561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8D0189C-CFD3-4DB2-821A-72B61700FA3B}"/>
              </a:ext>
            </a:extLst>
          </p:cNvPr>
          <p:cNvSpPr>
            <a:spLocks noGrp="1"/>
          </p:cNvSpPr>
          <p:nvPr>
            <p:ph type="title"/>
          </p:nvPr>
        </p:nvSpPr>
        <p:spPr>
          <a:xfrm>
            <a:off x="2332339" y="303569"/>
            <a:ext cx="7390456" cy="768153"/>
          </a:xfrm>
        </p:spPr>
        <p:txBody>
          <a:bodyPr>
            <a:normAutofit/>
          </a:bodyPr>
          <a:lstStyle/>
          <a:p>
            <a:pPr algn="ctr"/>
            <a:r>
              <a:rPr lang="en-GB" sz="3200" dirty="0" err="1">
                <a:solidFill>
                  <a:schemeClr val="accent1">
                    <a:lumMod val="75000"/>
                  </a:schemeClr>
                </a:solidFill>
              </a:rPr>
              <a:t>CYbersecurity</a:t>
            </a:r>
            <a:r>
              <a:rPr lang="en-GB" sz="3200" dirty="0">
                <a:solidFill>
                  <a:schemeClr val="accent1">
                    <a:lumMod val="75000"/>
                  </a:schemeClr>
                </a:solidFill>
              </a:rPr>
              <a:t> in the </a:t>
            </a:r>
            <a:r>
              <a:rPr lang="en-GB" sz="3200" dirty="0" err="1">
                <a:solidFill>
                  <a:schemeClr val="accent1">
                    <a:lumMod val="75000"/>
                  </a:schemeClr>
                </a:solidFill>
              </a:rPr>
              <a:t>RAILway</a:t>
            </a:r>
            <a:r>
              <a:rPr lang="en-GB" sz="3200" dirty="0">
                <a:solidFill>
                  <a:schemeClr val="accent1">
                    <a:lumMod val="75000"/>
                  </a:schemeClr>
                </a:solidFill>
              </a:rPr>
              <a:t> sector</a:t>
            </a:r>
            <a:endParaRPr lang="pt-PT" sz="3200" dirty="0">
              <a:solidFill>
                <a:schemeClr val="accent1">
                  <a:lumMod val="75000"/>
                </a:schemeClr>
              </a:solidFill>
            </a:endParaRPr>
          </a:p>
        </p:txBody>
      </p:sp>
      <p:sp>
        <p:nvSpPr>
          <p:cNvPr id="5" name="Espace réservé du contenu 10">
            <a:extLst>
              <a:ext uri="{FF2B5EF4-FFF2-40B4-BE49-F238E27FC236}">
                <a16:creationId xmlns:a16="http://schemas.microsoft.com/office/drawing/2014/main" id="{19F57927-C35D-45CD-BDDA-09BBC079F590}"/>
              </a:ext>
            </a:extLst>
          </p:cNvPr>
          <p:cNvSpPr txBox="1">
            <a:spLocks/>
          </p:cNvSpPr>
          <p:nvPr/>
        </p:nvSpPr>
        <p:spPr>
          <a:xfrm>
            <a:off x="514225" y="1663548"/>
            <a:ext cx="8865749" cy="4351338"/>
          </a:xfrm>
          <a:prstGeom prst="rect">
            <a:avLst/>
          </a:prstGeom>
        </p:spPr>
        <p:txBody>
          <a:bodyPr/>
          <a:lstStyle>
            <a:lvl1pPr marL="293688" indent="-293688" algn="l" rtl="0" eaLnBrk="0" fontAlgn="base" hangingPunct="0">
              <a:spcBef>
                <a:spcPct val="65000"/>
              </a:spcBef>
              <a:spcAft>
                <a:spcPct val="0"/>
              </a:spcAft>
              <a:buFont typeface="Arial Black" pitchFamily="34" charset="0"/>
              <a:buChar char="&gt;"/>
              <a:defRPr sz="2200" b="1">
                <a:solidFill>
                  <a:schemeClr val="tx1"/>
                </a:solidFill>
                <a:latin typeface="+mn-lt"/>
                <a:ea typeface="+mn-ea"/>
                <a:cs typeface="+mn-cs"/>
              </a:defRPr>
            </a:lvl1pPr>
            <a:lvl2pPr marL="295275" algn="l" rtl="0" eaLnBrk="0" fontAlgn="base" hangingPunct="0">
              <a:spcBef>
                <a:spcPct val="10000"/>
              </a:spcBef>
              <a:spcAft>
                <a:spcPct val="0"/>
              </a:spcAft>
              <a:buFont typeface="Symbol" pitchFamily="18" charset="2"/>
              <a:defRPr>
                <a:solidFill>
                  <a:schemeClr val="tx1"/>
                </a:solidFill>
                <a:latin typeface="+mn-lt"/>
              </a:defRPr>
            </a:lvl2pPr>
            <a:lvl3pPr marL="466725" indent="-169863" algn="l" rtl="0" eaLnBrk="0" fontAlgn="base" hangingPunct="0">
              <a:spcBef>
                <a:spcPct val="10000"/>
              </a:spcBef>
              <a:spcAft>
                <a:spcPct val="0"/>
              </a:spcAft>
              <a:buClr>
                <a:schemeClr val="tx2"/>
              </a:buClr>
              <a:buFont typeface="Symbol" pitchFamily="18" charset="2"/>
              <a:buChar char="·"/>
              <a:defRPr b="1">
                <a:solidFill>
                  <a:schemeClr val="tx1"/>
                </a:solidFill>
                <a:latin typeface="+mn-lt"/>
              </a:defRPr>
            </a:lvl3pPr>
            <a:lvl4pPr marL="658813" indent="-190500" algn="l" rtl="0" eaLnBrk="0" fontAlgn="base" hangingPunct="0">
              <a:spcBef>
                <a:spcPct val="20000"/>
              </a:spcBef>
              <a:spcAft>
                <a:spcPct val="0"/>
              </a:spcAft>
              <a:buFont typeface="Arial" charset="0"/>
              <a:buChar char="-"/>
              <a:defRPr sz="1700">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342900" lvl="1" indent="-342900">
              <a:lnSpc>
                <a:spcPct val="80000"/>
              </a:lnSpc>
              <a:spcBef>
                <a:spcPct val="65000"/>
              </a:spcBef>
              <a:buClr>
                <a:srgbClr val="0070C0"/>
              </a:buClr>
              <a:buSzPct val="85000"/>
              <a:buFont typeface="Wingdings" panose="05000000000000000000" pitchFamily="2" charset="2"/>
              <a:buChar char="v"/>
              <a:defRPr/>
            </a:pPr>
            <a:r>
              <a:rPr lang="en-US" sz="2400" kern="1200" dirty="0">
                <a:solidFill>
                  <a:srgbClr val="506361"/>
                </a:solidFill>
                <a:latin typeface="Arial" charset="0"/>
                <a:ea typeface="+mn-ea"/>
                <a:cs typeface="+mn-cs"/>
              </a:rPr>
              <a:t>Duration: 1 Oct. 2016 - 30 Sept. 2018</a:t>
            </a:r>
          </a:p>
          <a:p>
            <a:pPr marL="342900" lvl="1" indent="-342900">
              <a:lnSpc>
                <a:spcPct val="80000"/>
              </a:lnSpc>
              <a:spcBef>
                <a:spcPct val="65000"/>
              </a:spcBef>
              <a:buClr>
                <a:srgbClr val="0070C0"/>
              </a:buClr>
              <a:buSzPct val="85000"/>
              <a:buFont typeface="Wingdings" panose="05000000000000000000" pitchFamily="2" charset="2"/>
              <a:buChar char="v"/>
              <a:defRPr/>
            </a:pPr>
            <a:r>
              <a:rPr lang="en-US" sz="2400" kern="1200" dirty="0">
                <a:solidFill>
                  <a:srgbClr val="506361"/>
                </a:solidFill>
                <a:latin typeface="Arial" charset="0"/>
                <a:ea typeface="+mn-ea"/>
                <a:cs typeface="+mn-cs"/>
              </a:rPr>
              <a:t>Budget :  1,5 M</a:t>
            </a:r>
          </a:p>
          <a:p>
            <a:pPr marL="342900" lvl="1" indent="-342900">
              <a:lnSpc>
                <a:spcPct val="80000"/>
              </a:lnSpc>
              <a:spcBef>
                <a:spcPct val="65000"/>
              </a:spcBef>
              <a:buClr>
                <a:srgbClr val="0070C0"/>
              </a:buClr>
              <a:buSzPct val="85000"/>
              <a:buFont typeface="Wingdings" panose="05000000000000000000" pitchFamily="2" charset="2"/>
              <a:buChar char="v"/>
              <a:defRPr/>
            </a:pPr>
            <a:r>
              <a:rPr lang="en-US" sz="2400" kern="1200" dirty="0">
                <a:solidFill>
                  <a:srgbClr val="506361"/>
                </a:solidFill>
                <a:latin typeface="Arial" charset="0"/>
                <a:ea typeface="+mn-ea"/>
                <a:cs typeface="+mn-cs"/>
              </a:rPr>
              <a:t>Coordinator : </a:t>
            </a:r>
            <a:r>
              <a:rPr lang="en-US" sz="2400" kern="1200" dirty="0" err="1">
                <a:solidFill>
                  <a:srgbClr val="506361"/>
                </a:solidFill>
                <a:latin typeface="Arial" charset="0"/>
                <a:ea typeface="+mn-ea"/>
                <a:cs typeface="+mn-cs"/>
              </a:rPr>
              <a:t>Evoleo</a:t>
            </a:r>
            <a:r>
              <a:rPr lang="en-US" sz="2400" kern="1200" dirty="0">
                <a:solidFill>
                  <a:srgbClr val="506361"/>
                </a:solidFill>
                <a:latin typeface="Arial" charset="0"/>
                <a:ea typeface="+mn-ea"/>
                <a:cs typeface="+mn-cs"/>
              </a:rPr>
              <a:t> Technologies</a:t>
            </a:r>
          </a:p>
          <a:p>
            <a:pPr marL="342900" lvl="1" indent="-342900">
              <a:lnSpc>
                <a:spcPct val="80000"/>
              </a:lnSpc>
              <a:spcBef>
                <a:spcPct val="65000"/>
              </a:spcBef>
              <a:buClr>
                <a:srgbClr val="0070C0"/>
              </a:buClr>
              <a:buSzPct val="85000"/>
              <a:buFont typeface="Wingdings" panose="05000000000000000000" pitchFamily="2" charset="2"/>
              <a:buChar char="v"/>
              <a:defRPr/>
            </a:pPr>
            <a:r>
              <a:rPr lang="en-US" sz="2400" kern="1200" dirty="0">
                <a:solidFill>
                  <a:srgbClr val="506361"/>
                </a:solidFill>
                <a:latin typeface="Arial" charset="0"/>
                <a:ea typeface="+mn-ea"/>
                <a:cs typeface="+mn-cs"/>
              </a:rPr>
              <a:t>Consortium :  6 Partners from 5 countries </a:t>
            </a:r>
          </a:p>
        </p:txBody>
      </p:sp>
      <p:pic>
        <p:nvPicPr>
          <p:cNvPr id="6" name="Picture 4">
            <a:extLst>
              <a:ext uri="{FF2B5EF4-FFF2-40B4-BE49-F238E27FC236}">
                <a16:creationId xmlns:a16="http://schemas.microsoft.com/office/drawing/2014/main" id="{57842FE9-26D1-4FB5-AFA2-8891420BDFA7}"/>
              </a:ext>
            </a:extLst>
          </p:cNvPr>
          <p:cNvPicPr>
            <a:picLocks noChangeAspect="1"/>
          </p:cNvPicPr>
          <p:nvPr/>
        </p:nvPicPr>
        <p:blipFill rotWithShape="1">
          <a:blip r:embed="rId3">
            <a:extLst>
              <a:ext uri="{28A0092B-C50C-407E-A947-70E740481C1C}">
                <a14:useLocalDpi xmlns:a14="http://schemas.microsoft.com/office/drawing/2010/main" val="0"/>
              </a:ext>
            </a:extLst>
          </a:blip>
          <a:srcRect t="22115"/>
          <a:stretch/>
        </p:blipFill>
        <p:spPr>
          <a:xfrm>
            <a:off x="3607869" y="4159332"/>
            <a:ext cx="2259362" cy="1035119"/>
          </a:xfrm>
          <a:prstGeom prst="rect">
            <a:avLst/>
          </a:prstGeom>
        </p:spPr>
      </p:pic>
      <p:pic>
        <p:nvPicPr>
          <p:cNvPr id="7" name="Picture 5">
            <a:extLst>
              <a:ext uri="{FF2B5EF4-FFF2-40B4-BE49-F238E27FC236}">
                <a16:creationId xmlns:a16="http://schemas.microsoft.com/office/drawing/2014/main" id="{20211390-3007-48A1-9D45-19AD686AF2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003" y="5127129"/>
            <a:ext cx="1619250" cy="952500"/>
          </a:xfrm>
          <a:prstGeom prst="rect">
            <a:avLst/>
          </a:prstGeom>
        </p:spPr>
      </p:pic>
      <p:pic>
        <p:nvPicPr>
          <p:cNvPr id="8" name="Picture 6">
            <a:extLst>
              <a:ext uri="{FF2B5EF4-FFF2-40B4-BE49-F238E27FC236}">
                <a16:creationId xmlns:a16="http://schemas.microsoft.com/office/drawing/2014/main" id="{B0CA9EBA-BB1F-4E6C-B9B0-FBF1A11DE27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49114" y="3922497"/>
            <a:ext cx="2162322" cy="1271954"/>
          </a:xfrm>
          <a:prstGeom prst="rect">
            <a:avLst/>
          </a:prstGeom>
        </p:spPr>
      </p:pic>
      <p:pic>
        <p:nvPicPr>
          <p:cNvPr id="9" name="Content Placeholder 3">
            <a:extLst>
              <a:ext uri="{FF2B5EF4-FFF2-40B4-BE49-F238E27FC236}">
                <a16:creationId xmlns:a16="http://schemas.microsoft.com/office/drawing/2014/main" id="{55D26926-245B-4A53-8023-EFD814629E9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0310" y="4241952"/>
            <a:ext cx="1710808" cy="1006358"/>
          </a:xfrm>
          <a:prstGeom prst="rect">
            <a:avLst/>
          </a:prstGeom>
        </p:spPr>
      </p:pic>
      <p:pic>
        <p:nvPicPr>
          <p:cNvPr id="10" name="Picture 7">
            <a:extLst>
              <a:ext uri="{FF2B5EF4-FFF2-40B4-BE49-F238E27FC236}">
                <a16:creationId xmlns:a16="http://schemas.microsoft.com/office/drawing/2014/main" id="{F436FBAC-9C99-4DAA-BE26-92A782AAD37E}"/>
              </a:ext>
            </a:extLst>
          </p:cNvPr>
          <p:cNvPicPr>
            <a:picLocks noChangeAspect="1"/>
          </p:cNvPicPr>
          <p:nvPr/>
        </p:nvPicPr>
        <p:blipFill rotWithShape="1">
          <a:blip r:embed="rId7">
            <a:extLst>
              <a:ext uri="{28A0092B-C50C-407E-A947-70E740481C1C}">
                <a14:useLocalDpi xmlns:a14="http://schemas.microsoft.com/office/drawing/2010/main" val="0"/>
              </a:ext>
            </a:extLst>
          </a:blip>
          <a:srcRect t="22115"/>
          <a:stretch/>
        </p:blipFill>
        <p:spPr>
          <a:xfrm>
            <a:off x="3391686" y="5226680"/>
            <a:ext cx="2511394" cy="1150587"/>
          </a:xfrm>
          <a:prstGeom prst="rect">
            <a:avLst/>
          </a:prstGeom>
        </p:spPr>
      </p:pic>
      <p:pic>
        <p:nvPicPr>
          <p:cNvPr id="11" name="Picture 8">
            <a:extLst>
              <a:ext uri="{FF2B5EF4-FFF2-40B4-BE49-F238E27FC236}">
                <a16:creationId xmlns:a16="http://schemas.microsoft.com/office/drawing/2014/main" id="{290F1B71-A0BE-4148-B2E5-24DCEFFBE78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264686" y="5071831"/>
            <a:ext cx="2071129" cy="1218311"/>
          </a:xfrm>
          <a:prstGeom prst="rect">
            <a:avLst/>
          </a:prstGeom>
        </p:spPr>
      </p:pic>
      <p:pic>
        <p:nvPicPr>
          <p:cNvPr id="12" name="Picture 8">
            <a:extLst>
              <a:ext uri="{FF2B5EF4-FFF2-40B4-BE49-F238E27FC236}">
                <a16:creationId xmlns:a16="http://schemas.microsoft.com/office/drawing/2014/main" id="{4BC071C0-DEB6-4C32-8BC0-57596C94F233}"/>
              </a:ext>
            </a:extLst>
          </p:cNvPr>
          <p:cNvPicPr/>
          <p:nvPr/>
        </p:nvPicPr>
        <p:blipFill rotWithShape="1">
          <a:blip r:embed="rId9" cstate="screen">
            <a:extLst>
              <a:ext uri="{28A0092B-C50C-407E-A947-70E740481C1C}">
                <a14:useLocalDpi xmlns:a14="http://schemas.microsoft.com/office/drawing/2010/main" val="0"/>
              </a:ext>
            </a:extLst>
          </a:blip>
          <a:srcRect/>
          <a:stretch/>
        </p:blipFill>
        <p:spPr bwMode="auto">
          <a:xfrm>
            <a:off x="148117" y="277126"/>
            <a:ext cx="2317785" cy="974886"/>
          </a:xfrm>
          <a:prstGeom prst="rect">
            <a:avLst/>
          </a:prstGeom>
          <a:ln>
            <a:noFill/>
          </a:ln>
          <a:extLst>
            <a:ext uri="{53640926-AAD7-44D8-BBD7-CCE9431645EC}">
              <a14:shadowObscured xmlns:a14="http://schemas.microsoft.com/office/drawing/2010/main"/>
            </a:ext>
          </a:extLst>
        </p:spPr>
      </p:pic>
      <p:pic>
        <p:nvPicPr>
          <p:cNvPr id="13" name="Picture 9">
            <a:extLst>
              <a:ext uri="{FF2B5EF4-FFF2-40B4-BE49-F238E27FC236}">
                <a16:creationId xmlns:a16="http://schemas.microsoft.com/office/drawing/2014/main" id="{969C3866-1A06-4134-99B2-5F4CB1FB8B2E}"/>
              </a:ext>
            </a:extLst>
          </p:cNvPr>
          <p:cNvPicPr>
            <a:picLocks noChangeAspect="1"/>
          </p:cNvPicPr>
          <p:nvPr/>
        </p:nvPicPr>
        <p:blipFill>
          <a:blip r:embed="rId10"/>
          <a:stretch>
            <a:fillRect/>
          </a:stretch>
        </p:blipFill>
        <p:spPr>
          <a:xfrm>
            <a:off x="9578975" y="1663548"/>
            <a:ext cx="2606164" cy="4494260"/>
          </a:xfrm>
          <a:prstGeom prst="rect">
            <a:avLst/>
          </a:prstGeom>
        </p:spPr>
      </p:pic>
      <p:pic>
        <p:nvPicPr>
          <p:cNvPr id="16" name="Image 15">
            <a:extLst>
              <a:ext uri="{FF2B5EF4-FFF2-40B4-BE49-F238E27FC236}">
                <a16:creationId xmlns:a16="http://schemas.microsoft.com/office/drawing/2014/main" id="{9530CB26-4EF3-4519-AB47-C8D05D4BD07A}"/>
              </a:ext>
            </a:extLst>
          </p:cNvPr>
          <p:cNvPicPr>
            <a:picLocks noChangeAspect="1"/>
          </p:cNvPicPr>
          <p:nvPr/>
        </p:nvPicPr>
        <p:blipFill>
          <a:blip r:embed="rId11"/>
          <a:stretch>
            <a:fillRect/>
          </a:stretch>
        </p:blipFill>
        <p:spPr>
          <a:xfrm>
            <a:off x="9722795" y="360957"/>
            <a:ext cx="2473306" cy="1149615"/>
          </a:xfrm>
          <a:prstGeom prst="rect">
            <a:avLst/>
          </a:prstGeom>
        </p:spPr>
      </p:pic>
      <p:sp>
        <p:nvSpPr>
          <p:cNvPr id="17" name="Espace réservé du pied de page 6">
            <a:extLst>
              <a:ext uri="{FF2B5EF4-FFF2-40B4-BE49-F238E27FC236}">
                <a16:creationId xmlns:a16="http://schemas.microsoft.com/office/drawing/2014/main" id="{8F953831-84A0-436B-9223-C50A3547D9BD}"/>
              </a:ext>
            </a:extLst>
          </p:cNvPr>
          <p:cNvSpPr>
            <a:spLocks noGrp="1"/>
          </p:cNvSpPr>
          <p:nvPr>
            <p:ph type="ftr" sz="quarter" idx="11"/>
          </p:nvPr>
        </p:nvSpPr>
        <p:spPr>
          <a:xfrm>
            <a:off x="4084695" y="6367151"/>
            <a:ext cx="5904656" cy="288032"/>
          </a:xfrm>
          <a:noFill/>
        </p:spPr>
        <p:txBody>
          <a:bodyPr/>
          <a:lstStyle/>
          <a:p>
            <a:pPr algn="r"/>
            <a:r>
              <a:rPr lang="en-US" sz="1000" dirty="0">
                <a:solidFill>
                  <a:srgbClr val="FFFFFF"/>
                </a:solidFill>
              </a:rPr>
              <a:t>ITF/UIC/UNECE Workshop on Rail Security, 23 May 2018, Leipzig  </a:t>
            </a:r>
            <a:endParaRPr lang="fr-FR" sz="1000" dirty="0">
              <a:solidFill>
                <a:srgbClr val="FFFFFF"/>
              </a:solidFill>
              <a:latin typeface="Arial"/>
            </a:endParaRPr>
          </a:p>
        </p:txBody>
      </p:sp>
    </p:spTree>
    <p:extLst>
      <p:ext uri="{BB962C8B-B14F-4D97-AF65-F5344CB8AC3E}">
        <p14:creationId xmlns:p14="http://schemas.microsoft.com/office/powerpoint/2010/main" val="1898062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7E2461-8881-43F1-9C04-8201D26A5851}"/>
              </a:ext>
            </a:extLst>
          </p:cNvPr>
          <p:cNvSpPr>
            <a:spLocks noGrp="1"/>
          </p:cNvSpPr>
          <p:nvPr>
            <p:ph type="title"/>
          </p:nvPr>
        </p:nvSpPr>
        <p:spPr>
          <a:xfrm>
            <a:off x="951655" y="351157"/>
            <a:ext cx="6847840" cy="471804"/>
          </a:xfrm>
        </p:spPr>
        <p:txBody>
          <a:bodyPr/>
          <a:lstStyle/>
          <a:p>
            <a:r>
              <a:rPr lang="fr-FR" dirty="0">
                <a:solidFill>
                  <a:schemeClr val="accent1">
                    <a:lumMod val="75000"/>
                  </a:schemeClr>
                </a:solidFill>
              </a:rPr>
              <a:t>Cybersecurity</a:t>
            </a:r>
            <a:r>
              <a:rPr lang="fr-FR" sz="2800" dirty="0">
                <a:solidFill>
                  <a:schemeClr val="accent1">
                    <a:lumMod val="75000"/>
                  </a:schemeClr>
                </a:solidFill>
              </a:rPr>
              <a:t> </a:t>
            </a:r>
            <a:r>
              <a:rPr lang="fr-FR" dirty="0">
                <a:solidFill>
                  <a:schemeClr val="accent1">
                    <a:lumMod val="75000"/>
                  </a:schemeClr>
                </a:solidFill>
              </a:rPr>
              <a:t>on rail : the challenges</a:t>
            </a:r>
          </a:p>
        </p:txBody>
      </p:sp>
      <p:sp>
        <p:nvSpPr>
          <p:cNvPr id="4" name="Espace réservé du pied de page 6">
            <a:extLst>
              <a:ext uri="{FF2B5EF4-FFF2-40B4-BE49-F238E27FC236}">
                <a16:creationId xmlns:a16="http://schemas.microsoft.com/office/drawing/2014/main" id="{9E2AACAE-BAE4-428B-B9CF-06F6424BEBC6}"/>
              </a:ext>
            </a:extLst>
          </p:cNvPr>
          <p:cNvSpPr>
            <a:spLocks noGrp="1"/>
          </p:cNvSpPr>
          <p:nvPr>
            <p:ph type="ftr" sz="quarter" idx="11"/>
          </p:nvPr>
        </p:nvSpPr>
        <p:spPr>
          <a:xfrm>
            <a:off x="4084695" y="6367151"/>
            <a:ext cx="5904656" cy="288032"/>
          </a:xfrm>
          <a:noFill/>
        </p:spPr>
        <p:txBody>
          <a:bodyPr/>
          <a:lstStyle/>
          <a:p>
            <a:pPr algn="r"/>
            <a:r>
              <a:rPr lang="en-US" sz="1000" dirty="0">
                <a:solidFill>
                  <a:srgbClr val="FFFFFF"/>
                </a:solidFill>
              </a:rPr>
              <a:t>ITF/UIC/UNECE Workshop on Rail Security, 23 May 2018, Leipzig  </a:t>
            </a:r>
            <a:endParaRPr lang="fr-FR" sz="1000" dirty="0">
              <a:solidFill>
                <a:srgbClr val="FFFFFF"/>
              </a:solidFill>
              <a:latin typeface="Arial"/>
            </a:endParaRPr>
          </a:p>
        </p:txBody>
      </p:sp>
      <p:sp>
        <p:nvSpPr>
          <p:cNvPr id="6" name="Espace réservé du contenu 5">
            <a:extLst>
              <a:ext uri="{FF2B5EF4-FFF2-40B4-BE49-F238E27FC236}">
                <a16:creationId xmlns:a16="http://schemas.microsoft.com/office/drawing/2014/main" id="{FA65F104-E9C9-4847-B37F-4F7B0402943E}"/>
              </a:ext>
            </a:extLst>
          </p:cNvPr>
          <p:cNvSpPr txBox="1">
            <a:spLocks/>
          </p:cNvSpPr>
          <p:nvPr/>
        </p:nvSpPr>
        <p:spPr>
          <a:xfrm>
            <a:off x="951653" y="1156656"/>
            <a:ext cx="7469675" cy="5101904"/>
          </a:xfrm>
          <a:prstGeom prst="rect">
            <a:avLst/>
          </a:prstGeom>
        </p:spPr>
        <p:txBody>
          <a:bodyPr>
            <a:normAutofit fontScale="92500"/>
          </a:bodyPr>
          <a:lstStyle>
            <a:lvl1pPr marL="293688" indent="-293688" algn="l" rtl="0" eaLnBrk="0" fontAlgn="base" hangingPunct="0">
              <a:spcBef>
                <a:spcPct val="65000"/>
              </a:spcBef>
              <a:spcAft>
                <a:spcPct val="0"/>
              </a:spcAft>
              <a:buFont typeface="Arial Black" pitchFamily="34" charset="0"/>
              <a:buChar char="&gt;"/>
              <a:defRPr sz="2200" b="1">
                <a:solidFill>
                  <a:schemeClr val="tx1"/>
                </a:solidFill>
                <a:latin typeface="+mn-lt"/>
                <a:ea typeface="+mn-ea"/>
                <a:cs typeface="+mn-cs"/>
              </a:defRPr>
            </a:lvl1pPr>
            <a:lvl2pPr marL="295275" algn="l" rtl="0" eaLnBrk="0" fontAlgn="base" hangingPunct="0">
              <a:spcBef>
                <a:spcPct val="10000"/>
              </a:spcBef>
              <a:spcAft>
                <a:spcPct val="0"/>
              </a:spcAft>
              <a:buFont typeface="Symbol" pitchFamily="18" charset="2"/>
              <a:defRPr>
                <a:solidFill>
                  <a:schemeClr val="tx1"/>
                </a:solidFill>
                <a:latin typeface="+mn-lt"/>
              </a:defRPr>
            </a:lvl2pPr>
            <a:lvl3pPr marL="466725" indent="-169863" algn="l" rtl="0" eaLnBrk="0" fontAlgn="base" hangingPunct="0">
              <a:spcBef>
                <a:spcPct val="10000"/>
              </a:spcBef>
              <a:spcAft>
                <a:spcPct val="0"/>
              </a:spcAft>
              <a:buClr>
                <a:schemeClr val="tx2"/>
              </a:buClr>
              <a:buFont typeface="Symbol" pitchFamily="18" charset="2"/>
              <a:buChar char="·"/>
              <a:defRPr b="1">
                <a:solidFill>
                  <a:schemeClr val="tx1"/>
                </a:solidFill>
                <a:latin typeface="+mn-lt"/>
              </a:defRPr>
            </a:lvl3pPr>
            <a:lvl4pPr marL="658813" indent="-190500" algn="l" rtl="0" eaLnBrk="0" fontAlgn="base" hangingPunct="0">
              <a:spcBef>
                <a:spcPct val="20000"/>
              </a:spcBef>
              <a:spcAft>
                <a:spcPct val="0"/>
              </a:spcAft>
              <a:buFont typeface="Arial" charset="0"/>
              <a:buChar char="-"/>
              <a:defRPr sz="1700">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algn="just">
              <a:buClr>
                <a:srgbClr val="0070C0"/>
              </a:buClr>
              <a:buFont typeface="Wingdings" panose="05000000000000000000" pitchFamily="2" charset="2"/>
              <a:buChar char="Ø"/>
              <a:defRPr/>
            </a:pPr>
            <a:r>
              <a:rPr lang="fr-FR" sz="2400" b="0" dirty="0">
                <a:solidFill>
                  <a:srgbClr val="506361"/>
                </a:solidFill>
                <a:latin typeface="Arial" charset="0"/>
              </a:rPr>
              <a:t>Rail Networks are Critical Infrastructures. </a:t>
            </a:r>
            <a:r>
              <a:rPr lang="fr-FR" sz="2400" b="0" dirty="0" err="1">
                <a:solidFill>
                  <a:srgbClr val="506361"/>
                </a:solidFill>
                <a:latin typeface="Arial" charset="0"/>
              </a:rPr>
              <a:t>Their</a:t>
            </a:r>
            <a:r>
              <a:rPr lang="fr-FR" sz="2400" b="0" dirty="0">
                <a:solidFill>
                  <a:srgbClr val="506361"/>
                </a:solidFill>
                <a:latin typeface="Arial" charset="0"/>
              </a:rPr>
              <a:t> nature </a:t>
            </a:r>
            <a:r>
              <a:rPr lang="fr-FR" sz="2400" b="0" dirty="0" err="1">
                <a:solidFill>
                  <a:srgbClr val="506361"/>
                </a:solidFill>
                <a:latin typeface="Arial" charset="0"/>
              </a:rPr>
              <a:t>is</a:t>
            </a:r>
            <a:r>
              <a:rPr lang="fr-FR" sz="2400" b="0" dirty="0">
                <a:solidFill>
                  <a:srgbClr val="506361"/>
                </a:solidFill>
                <a:latin typeface="Arial" charset="0"/>
              </a:rPr>
              <a:t> </a:t>
            </a:r>
            <a:r>
              <a:rPr lang="fr-FR" sz="2400" b="0" dirty="0" err="1">
                <a:solidFill>
                  <a:srgbClr val="506361"/>
                </a:solidFill>
                <a:latin typeface="Arial" charset="0"/>
              </a:rPr>
              <a:t>heterogeneous</a:t>
            </a:r>
            <a:r>
              <a:rPr lang="fr-FR" sz="2400" b="0" dirty="0">
                <a:solidFill>
                  <a:srgbClr val="506361"/>
                </a:solidFill>
                <a:latin typeface="Arial" charset="0"/>
              </a:rPr>
              <a:t> and </a:t>
            </a:r>
            <a:r>
              <a:rPr lang="fr-FR" sz="2400" b="0" dirty="0" err="1">
                <a:solidFill>
                  <a:srgbClr val="506361"/>
                </a:solidFill>
                <a:latin typeface="Arial" charset="0"/>
              </a:rPr>
              <a:t>geographically-distributed</a:t>
            </a:r>
            <a:r>
              <a:rPr lang="en-US" sz="2400" b="0" dirty="0">
                <a:solidFill>
                  <a:srgbClr val="506361"/>
                </a:solidFill>
                <a:latin typeface="Arial" charset="0"/>
              </a:rPr>
              <a:t>. </a:t>
            </a:r>
            <a:endParaRPr lang="fr-FR" sz="2400" b="0" dirty="0">
              <a:solidFill>
                <a:srgbClr val="506361"/>
              </a:solidFill>
              <a:latin typeface="Arial" charset="0"/>
            </a:endParaRPr>
          </a:p>
          <a:p>
            <a:pPr algn="just">
              <a:buClr>
                <a:srgbClr val="0070C0"/>
              </a:buClr>
              <a:buFont typeface="Wingdings" panose="05000000000000000000" pitchFamily="2" charset="2"/>
              <a:buChar char="Ø"/>
              <a:defRPr/>
            </a:pPr>
            <a:r>
              <a:rPr lang="en-GB" sz="2400" b="0" dirty="0">
                <a:solidFill>
                  <a:srgbClr val="506361"/>
                </a:solidFill>
                <a:latin typeface="Arial" charset="0"/>
              </a:rPr>
              <a:t>Older technologies are slowing down the evolutionary process (e.g. circuit-switching, GSM-R)</a:t>
            </a:r>
          </a:p>
          <a:p>
            <a:pPr algn="just">
              <a:buClr>
                <a:srgbClr val="0070C0"/>
              </a:buClr>
              <a:buFont typeface="Wingdings" panose="05000000000000000000" pitchFamily="2" charset="2"/>
              <a:buChar char="Ø"/>
              <a:defRPr/>
            </a:pPr>
            <a:r>
              <a:rPr lang="en-GB" sz="2400" b="0" kern="1200" dirty="0">
                <a:solidFill>
                  <a:srgbClr val="506361"/>
                </a:solidFill>
                <a:latin typeface="Arial" charset="0"/>
              </a:rPr>
              <a:t>Rail Systems are more and more (inter-)connected and open.</a:t>
            </a:r>
          </a:p>
          <a:p>
            <a:pPr algn="just">
              <a:buClr>
                <a:srgbClr val="0070C0"/>
              </a:buClr>
              <a:buFont typeface="Wingdings" panose="05000000000000000000" pitchFamily="2" charset="2"/>
              <a:buChar char="Ø"/>
              <a:defRPr/>
            </a:pPr>
            <a:r>
              <a:rPr lang="en-GB" sz="2400" b="0" kern="1200" dirty="0">
                <a:solidFill>
                  <a:srgbClr val="506361"/>
                </a:solidFill>
                <a:latin typeface="Arial" charset="0"/>
              </a:rPr>
              <a:t>Rail Technologies </a:t>
            </a:r>
            <a:r>
              <a:rPr lang="fr-FR" sz="2400" b="0" kern="1200" dirty="0">
                <a:solidFill>
                  <a:srgbClr val="506361"/>
                </a:solidFill>
                <a:latin typeface="Arial" charset="0"/>
              </a:rPr>
              <a:t>are </a:t>
            </a:r>
            <a:r>
              <a:rPr lang="fr-FR" sz="2400" b="0" kern="1200" dirty="0" err="1">
                <a:solidFill>
                  <a:srgbClr val="506361"/>
                </a:solidFill>
                <a:latin typeface="Arial" charset="0"/>
              </a:rPr>
              <a:t>becoming</a:t>
            </a:r>
            <a:r>
              <a:rPr lang="fr-FR" sz="2400" b="0" kern="1200" dirty="0">
                <a:solidFill>
                  <a:srgbClr val="506361"/>
                </a:solidFill>
                <a:latin typeface="Arial" charset="0"/>
              </a:rPr>
              <a:t> </a:t>
            </a:r>
            <a:r>
              <a:rPr lang="fr-FR" sz="2400" b="0" kern="1200" dirty="0" err="1">
                <a:solidFill>
                  <a:srgbClr val="506361"/>
                </a:solidFill>
                <a:latin typeface="Arial" charset="0"/>
              </a:rPr>
              <a:t>increasingly</a:t>
            </a:r>
            <a:r>
              <a:rPr lang="fr-FR" sz="2400" b="0" kern="1200" dirty="0">
                <a:solidFill>
                  <a:srgbClr val="506361"/>
                </a:solidFill>
                <a:latin typeface="Arial" charset="0"/>
              </a:rPr>
              <a:t> </a:t>
            </a:r>
            <a:r>
              <a:rPr lang="fr-FR" sz="2400" b="0" kern="1200" dirty="0" err="1">
                <a:solidFill>
                  <a:srgbClr val="506361"/>
                </a:solidFill>
                <a:latin typeface="Arial" charset="0"/>
              </a:rPr>
              <a:t>interoperable</a:t>
            </a:r>
            <a:r>
              <a:rPr lang="fr-FR" sz="2400" b="0" kern="1200" dirty="0">
                <a:solidFill>
                  <a:srgbClr val="506361"/>
                </a:solidFill>
                <a:latin typeface="Arial" charset="0"/>
              </a:rPr>
              <a:t> and </a:t>
            </a:r>
            <a:r>
              <a:rPr lang="fr-FR" sz="2400" b="0" kern="1200" dirty="0" err="1">
                <a:solidFill>
                  <a:srgbClr val="506361"/>
                </a:solidFill>
                <a:latin typeface="Arial" charset="0"/>
              </a:rPr>
              <a:t>harmonized</a:t>
            </a:r>
            <a:r>
              <a:rPr lang="fr-FR" sz="2400" b="0" dirty="0">
                <a:solidFill>
                  <a:srgbClr val="506361"/>
                </a:solidFill>
                <a:latin typeface="Arial" charset="0"/>
              </a:rPr>
              <a:t>.</a:t>
            </a:r>
            <a:endParaRPr lang="fr-FR" sz="2400" b="0" kern="1200" dirty="0">
              <a:solidFill>
                <a:srgbClr val="506361"/>
              </a:solidFill>
              <a:latin typeface="Arial" charset="0"/>
            </a:endParaRPr>
          </a:p>
          <a:p>
            <a:pPr algn="just">
              <a:buClr>
                <a:srgbClr val="0070C0"/>
              </a:buClr>
              <a:buFont typeface="Wingdings" panose="05000000000000000000" pitchFamily="2" charset="2"/>
              <a:buChar char="Ø"/>
              <a:defRPr/>
            </a:pPr>
            <a:r>
              <a:rPr lang="en-GB" altLang="en-US" sz="2400" b="0" kern="1200" dirty="0">
                <a:solidFill>
                  <a:srgbClr val="506361"/>
                </a:solidFill>
                <a:latin typeface="Arial" charset="0"/>
              </a:rPr>
              <a:t>Threats (human- and technology-based) - are adapting quicker than traditional security detection methods.</a:t>
            </a:r>
            <a:r>
              <a:rPr lang="en-US" sz="2400" b="0" dirty="0"/>
              <a:t> </a:t>
            </a:r>
            <a:endParaRPr lang="en-US" sz="2400" dirty="0">
              <a:solidFill>
                <a:srgbClr val="506361"/>
              </a:solidFill>
            </a:endParaRPr>
          </a:p>
          <a:p>
            <a:pPr marL="0" indent="0" algn="just">
              <a:buClr>
                <a:srgbClr val="0070C0"/>
              </a:buClr>
              <a:buNone/>
              <a:defRPr/>
            </a:pPr>
            <a:endParaRPr lang="en-GB" altLang="en-US" sz="2400" kern="1200" dirty="0">
              <a:solidFill>
                <a:srgbClr val="506361"/>
              </a:solidFill>
              <a:highlight>
                <a:srgbClr val="FFFF00"/>
              </a:highlight>
              <a:latin typeface="Arial" charset="0"/>
            </a:endParaRPr>
          </a:p>
        </p:txBody>
      </p:sp>
      <p:pic>
        <p:nvPicPr>
          <p:cNvPr id="3" name="Image 2">
            <a:extLst>
              <a:ext uri="{FF2B5EF4-FFF2-40B4-BE49-F238E27FC236}">
                <a16:creationId xmlns:a16="http://schemas.microsoft.com/office/drawing/2014/main" id="{3971BAFB-116F-4230-A86A-B64A5C9EA4CB}"/>
              </a:ext>
            </a:extLst>
          </p:cNvPr>
          <p:cNvPicPr>
            <a:picLocks noChangeAspect="1"/>
          </p:cNvPicPr>
          <p:nvPr/>
        </p:nvPicPr>
        <p:blipFill rotWithShape="1">
          <a:blip r:embed="rId3"/>
          <a:srcRect l="7395" t="10178" r="6621" b="12806"/>
          <a:stretch/>
        </p:blipFill>
        <p:spPr>
          <a:xfrm rot="5400000">
            <a:off x="7523097" y="1455229"/>
            <a:ext cx="5144346" cy="3347884"/>
          </a:xfrm>
          <a:prstGeom prst="rect">
            <a:avLst/>
          </a:prstGeom>
        </p:spPr>
      </p:pic>
    </p:spTree>
    <p:extLst>
      <p:ext uri="{BB962C8B-B14F-4D97-AF65-F5344CB8AC3E}">
        <p14:creationId xmlns:p14="http://schemas.microsoft.com/office/powerpoint/2010/main" val="8696171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DC3C00-2C79-44F2-800E-810338BAFC33}"/>
              </a:ext>
            </a:extLst>
          </p:cNvPr>
          <p:cNvSpPr>
            <a:spLocks noGrp="1"/>
          </p:cNvSpPr>
          <p:nvPr>
            <p:ph type="title"/>
          </p:nvPr>
        </p:nvSpPr>
        <p:spPr>
          <a:xfrm>
            <a:off x="2738534" y="234068"/>
            <a:ext cx="4386826" cy="579438"/>
          </a:xfrm>
        </p:spPr>
        <p:txBody>
          <a:bodyPr/>
          <a:lstStyle/>
          <a:p>
            <a:r>
              <a:rPr lang="en-US" dirty="0"/>
              <a:t>Project Goals</a:t>
            </a:r>
            <a:endParaRPr lang="fr-FR" dirty="0"/>
          </a:p>
        </p:txBody>
      </p:sp>
      <p:sp>
        <p:nvSpPr>
          <p:cNvPr id="4" name="Content Placeholder 2">
            <a:extLst>
              <a:ext uri="{FF2B5EF4-FFF2-40B4-BE49-F238E27FC236}">
                <a16:creationId xmlns:a16="http://schemas.microsoft.com/office/drawing/2014/main" id="{AFC53C12-4846-441A-942E-9B3A0752C300}"/>
              </a:ext>
            </a:extLst>
          </p:cNvPr>
          <p:cNvSpPr txBox="1">
            <a:spLocks/>
          </p:cNvSpPr>
          <p:nvPr/>
        </p:nvSpPr>
        <p:spPr>
          <a:xfrm>
            <a:off x="364305" y="1358454"/>
            <a:ext cx="9423162" cy="4765255"/>
          </a:xfrm>
          <a:prstGeom prst="rect">
            <a:avLst/>
          </a:prstGeom>
        </p:spPr>
        <p:txBody>
          <a:bodyPr>
            <a:normAutofit fontScale="32500" lnSpcReduction="20000"/>
          </a:bodyPr>
          <a:lstStyle>
            <a:lvl1pPr marL="293688" indent="-293688" algn="l" rtl="0" eaLnBrk="0" fontAlgn="base" hangingPunct="0">
              <a:spcBef>
                <a:spcPct val="65000"/>
              </a:spcBef>
              <a:spcAft>
                <a:spcPct val="0"/>
              </a:spcAft>
              <a:buFont typeface="Arial Black" pitchFamily="34" charset="0"/>
              <a:buChar char="&gt;"/>
              <a:defRPr sz="2200" b="1">
                <a:solidFill>
                  <a:schemeClr val="tx1"/>
                </a:solidFill>
                <a:latin typeface="+mn-lt"/>
                <a:ea typeface="+mn-ea"/>
                <a:cs typeface="+mn-cs"/>
              </a:defRPr>
            </a:lvl1pPr>
            <a:lvl2pPr marL="295275" algn="l" rtl="0" eaLnBrk="0" fontAlgn="base" hangingPunct="0">
              <a:spcBef>
                <a:spcPct val="10000"/>
              </a:spcBef>
              <a:spcAft>
                <a:spcPct val="0"/>
              </a:spcAft>
              <a:buFont typeface="Symbol" pitchFamily="18" charset="2"/>
              <a:defRPr>
                <a:solidFill>
                  <a:schemeClr val="tx1"/>
                </a:solidFill>
                <a:latin typeface="+mn-lt"/>
              </a:defRPr>
            </a:lvl2pPr>
            <a:lvl3pPr marL="466725" indent="-169863" algn="l" rtl="0" eaLnBrk="0" fontAlgn="base" hangingPunct="0">
              <a:spcBef>
                <a:spcPct val="10000"/>
              </a:spcBef>
              <a:spcAft>
                <a:spcPct val="0"/>
              </a:spcAft>
              <a:buClr>
                <a:schemeClr val="tx2"/>
              </a:buClr>
              <a:buFont typeface="Symbol" pitchFamily="18" charset="2"/>
              <a:buChar char="·"/>
              <a:defRPr b="1">
                <a:solidFill>
                  <a:schemeClr val="tx1"/>
                </a:solidFill>
                <a:latin typeface="+mn-lt"/>
              </a:defRPr>
            </a:lvl3pPr>
            <a:lvl4pPr marL="658813" indent="-190500" algn="l" rtl="0" eaLnBrk="0" fontAlgn="base" hangingPunct="0">
              <a:spcBef>
                <a:spcPct val="20000"/>
              </a:spcBef>
              <a:spcAft>
                <a:spcPct val="0"/>
              </a:spcAft>
              <a:buFont typeface="Arial" charset="0"/>
              <a:buChar char="-"/>
              <a:defRPr sz="1700">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530225" lvl="1" indent="-530225" algn="just">
              <a:spcBef>
                <a:spcPct val="65000"/>
              </a:spcBef>
              <a:buClr>
                <a:schemeClr val="accent1">
                  <a:lumMod val="75000"/>
                </a:schemeClr>
              </a:buClr>
              <a:buSzPct val="100000"/>
              <a:buFont typeface="Wingdings" panose="05000000000000000000" pitchFamily="2" charset="2"/>
              <a:buChar char="ü"/>
              <a:defRPr/>
            </a:pPr>
            <a:r>
              <a:rPr lang="en-US" sz="8000" kern="1200" dirty="0">
                <a:solidFill>
                  <a:srgbClr val="506361"/>
                </a:solidFill>
                <a:latin typeface="Arial" charset="0"/>
                <a:ea typeface="+mn-ea"/>
                <a:cs typeface="+mn-cs"/>
              </a:rPr>
              <a:t>Perform a cyber security assessment of the Railway systems;</a:t>
            </a:r>
          </a:p>
          <a:p>
            <a:pPr marL="530225" lvl="1" indent="-530225" algn="just">
              <a:spcBef>
                <a:spcPct val="65000"/>
              </a:spcBef>
              <a:buClr>
                <a:srgbClr val="0070C0"/>
              </a:buClr>
              <a:buSzPct val="85000"/>
              <a:buFont typeface="Wingdings" panose="05000000000000000000" pitchFamily="2" charset="2"/>
              <a:buChar char="ü"/>
              <a:defRPr/>
            </a:pPr>
            <a:r>
              <a:rPr lang="en-US" sz="8000" kern="1200" dirty="0">
                <a:solidFill>
                  <a:srgbClr val="506361"/>
                </a:solidFill>
                <a:latin typeface="Arial" charset="0"/>
                <a:ea typeface="+mn-ea"/>
                <a:cs typeface="+mn-cs"/>
              </a:rPr>
              <a:t>Deliver a taxonomy of threats targeting rail management and control systems; </a:t>
            </a:r>
          </a:p>
          <a:p>
            <a:pPr marL="530225" lvl="1" indent="-530225" algn="just">
              <a:spcBef>
                <a:spcPct val="65000"/>
              </a:spcBef>
              <a:buClr>
                <a:srgbClr val="0070C0"/>
              </a:buClr>
              <a:buSzPct val="85000"/>
              <a:buFont typeface="Wingdings" panose="05000000000000000000" pitchFamily="2" charset="2"/>
              <a:buChar char="ü"/>
              <a:defRPr/>
            </a:pPr>
            <a:r>
              <a:rPr lang="en-US" sz="8000" kern="1200" dirty="0">
                <a:solidFill>
                  <a:srgbClr val="506361"/>
                </a:solidFill>
                <a:latin typeface="Arial" charset="0"/>
                <a:ea typeface="+mn-ea"/>
                <a:cs typeface="+mn-cs"/>
              </a:rPr>
              <a:t>Assess and select innovative </a:t>
            </a:r>
            <a:r>
              <a:rPr lang="en-US" sz="8000" dirty="0">
                <a:solidFill>
                  <a:srgbClr val="506361"/>
                </a:solidFill>
                <a:latin typeface="Arial" charset="0"/>
              </a:rPr>
              <a:t>rail </a:t>
            </a:r>
            <a:r>
              <a:rPr lang="en-US" sz="8000" kern="1200" dirty="0">
                <a:solidFill>
                  <a:srgbClr val="506361"/>
                </a:solidFill>
                <a:latin typeface="Arial" charset="0"/>
                <a:ea typeface="+mn-ea"/>
                <a:cs typeface="+mn-cs"/>
              </a:rPr>
              <a:t>management systems </a:t>
            </a:r>
            <a:r>
              <a:rPr lang="en-US" sz="8000" dirty="0">
                <a:solidFill>
                  <a:srgbClr val="506361"/>
                </a:solidFill>
                <a:latin typeface="Arial" charset="0"/>
              </a:rPr>
              <a:t>attack detection techniques</a:t>
            </a:r>
            <a:r>
              <a:rPr lang="en-US" sz="8000" kern="1200" dirty="0">
                <a:solidFill>
                  <a:srgbClr val="506361"/>
                </a:solidFill>
                <a:latin typeface="Arial" charset="0"/>
                <a:ea typeface="+mn-ea"/>
                <a:cs typeface="+mn-cs"/>
              </a:rPr>
              <a:t>;</a:t>
            </a:r>
          </a:p>
          <a:p>
            <a:pPr marL="530225" lvl="1" indent="-530225" algn="just">
              <a:spcBef>
                <a:spcPct val="65000"/>
              </a:spcBef>
              <a:buClr>
                <a:srgbClr val="0070C0"/>
              </a:buClr>
              <a:buSzPct val="85000"/>
              <a:buFont typeface="Wingdings" panose="05000000000000000000" pitchFamily="2" charset="2"/>
              <a:buChar char="ü"/>
              <a:defRPr/>
            </a:pPr>
            <a:r>
              <a:rPr lang="en-US" sz="8000" kern="1200" dirty="0">
                <a:solidFill>
                  <a:srgbClr val="506361"/>
                </a:solidFill>
                <a:latin typeface="Arial" charset="0"/>
                <a:ea typeface="+mn-ea"/>
                <a:cs typeface="+mn-cs"/>
              </a:rPr>
              <a:t>Specify Countermeasures and Mitigation strategies for improved quality levels;</a:t>
            </a:r>
          </a:p>
          <a:p>
            <a:pPr marL="530225" lvl="1" indent="-530225" algn="just">
              <a:spcBef>
                <a:spcPct val="65000"/>
              </a:spcBef>
              <a:buClr>
                <a:srgbClr val="0070C0"/>
              </a:buClr>
              <a:buSzPct val="85000"/>
              <a:buFont typeface="Wingdings" panose="05000000000000000000" pitchFamily="2" charset="2"/>
              <a:buChar char="ü"/>
              <a:defRPr/>
            </a:pPr>
            <a:r>
              <a:rPr lang="en-US" sz="8000" kern="1200" dirty="0">
                <a:solidFill>
                  <a:srgbClr val="506361"/>
                </a:solidFill>
                <a:latin typeface="Arial" charset="0"/>
                <a:ea typeface="+mn-ea"/>
                <a:cs typeface="+mn-cs"/>
              </a:rPr>
              <a:t>Achieve Security by Design, by selecting a development framework and specifying Protection Profiles with Evaluation of Assurance Levels.</a:t>
            </a:r>
          </a:p>
          <a:p>
            <a:pPr lvl="1"/>
            <a:endParaRPr lang="pt-PT" kern="0" dirty="0"/>
          </a:p>
        </p:txBody>
      </p:sp>
      <p:pic>
        <p:nvPicPr>
          <p:cNvPr id="5" name="Image 4">
            <a:extLst>
              <a:ext uri="{FF2B5EF4-FFF2-40B4-BE49-F238E27FC236}">
                <a16:creationId xmlns:a16="http://schemas.microsoft.com/office/drawing/2014/main" id="{EC528A40-3563-473C-AE2D-4A1294921546}"/>
              </a:ext>
            </a:extLst>
          </p:cNvPr>
          <p:cNvPicPr>
            <a:picLocks noChangeAspect="1"/>
          </p:cNvPicPr>
          <p:nvPr/>
        </p:nvPicPr>
        <p:blipFill>
          <a:blip r:embed="rId3"/>
          <a:stretch>
            <a:fillRect/>
          </a:stretch>
        </p:blipFill>
        <p:spPr>
          <a:xfrm>
            <a:off x="765163" y="234068"/>
            <a:ext cx="1871634" cy="749873"/>
          </a:xfrm>
          <a:prstGeom prst="rect">
            <a:avLst/>
          </a:prstGeom>
        </p:spPr>
      </p:pic>
      <p:pic>
        <p:nvPicPr>
          <p:cNvPr id="6" name="Image 5">
            <a:extLst>
              <a:ext uri="{FF2B5EF4-FFF2-40B4-BE49-F238E27FC236}">
                <a16:creationId xmlns:a16="http://schemas.microsoft.com/office/drawing/2014/main" id="{61569AEA-595A-4CB1-880A-1C5CCC7C166E}"/>
              </a:ext>
            </a:extLst>
          </p:cNvPr>
          <p:cNvPicPr>
            <a:picLocks noChangeAspect="1"/>
          </p:cNvPicPr>
          <p:nvPr/>
        </p:nvPicPr>
        <p:blipFill>
          <a:blip r:embed="rId4"/>
          <a:stretch>
            <a:fillRect/>
          </a:stretch>
        </p:blipFill>
        <p:spPr>
          <a:xfrm>
            <a:off x="10046372" y="193411"/>
            <a:ext cx="1781323" cy="1915131"/>
          </a:xfrm>
          <a:prstGeom prst="rect">
            <a:avLst/>
          </a:prstGeom>
        </p:spPr>
      </p:pic>
      <p:sp>
        <p:nvSpPr>
          <p:cNvPr id="7" name="Espace réservé du pied de page 6">
            <a:extLst>
              <a:ext uri="{FF2B5EF4-FFF2-40B4-BE49-F238E27FC236}">
                <a16:creationId xmlns:a16="http://schemas.microsoft.com/office/drawing/2014/main" id="{B6122531-4251-4AEE-8360-4E6609FA0D1E}"/>
              </a:ext>
            </a:extLst>
          </p:cNvPr>
          <p:cNvSpPr>
            <a:spLocks noGrp="1"/>
          </p:cNvSpPr>
          <p:nvPr>
            <p:ph type="ftr" sz="quarter" idx="11"/>
          </p:nvPr>
        </p:nvSpPr>
        <p:spPr>
          <a:xfrm>
            <a:off x="4084695" y="6367151"/>
            <a:ext cx="5904656" cy="288032"/>
          </a:xfrm>
          <a:noFill/>
        </p:spPr>
        <p:txBody>
          <a:bodyPr/>
          <a:lstStyle/>
          <a:p>
            <a:pPr algn="r"/>
            <a:r>
              <a:rPr lang="en-US" sz="1000" dirty="0">
                <a:solidFill>
                  <a:srgbClr val="FFFFFF"/>
                </a:solidFill>
              </a:rPr>
              <a:t>ITF/UIC/UNECE Workshop on Rail Security, 23 May 2018, Leipzig  </a:t>
            </a:r>
            <a:endParaRPr lang="fr-FR" sz="1000" dirty="0">
              <a:solidFill>
                <a:srgbClr val="FFFFFF"/>
              </a:solidFill>
              <a:latin typeface="Arial"/>
            </a:endParaRPr>
          </a:p>
        </p:txBody>
      </p:sp>
    </p:spTree>
    <p:extLst>
      <p:ext uri="{BB962C8B-B14F-4D97-AF65-F5344CB8AC3E}">
        <p14:creationId xmlns:p14="http://schemas.microsoft.com/office/powerpoint/2010/main" val="1974344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5027A2-BD82-469D-96E1-7B2B869BFCE5}"/>
              </a:ext>
            </a:extLst>
          </p:cNvPr>
          <p:cNvSpPr>
            <a:spLocks noGrp="1"/>
          </p:cNvSpPr>
          <p:nvPr>
            <p:ph type="title"/>
          </p:nvPr>
        </p:nvSpPr>
        <p:spPr>
          <a:xfrm>
            <a:off x="867492" y="93916"/>
            <a:ext cx="5920658" cy="866775"/>
          </a:xfrm>
        </p:spPr>
        <p:txBody>
          <a:bodyPr/>
          <a:lstStyle/>
          <a:p>
            <a:r>
              <a:rPr lang="en-US" dirty="0"/>
              <a:t>Further information on </a:t>
            </a:r>
            <a:endParaRPr lang="fr-FR" dirty="0"/>
          </a:p>
        </p:txBody>
      </p:sp>
      <p:sp>
        <p:nvSpPr>
          <p:cNvPr id="4" name="Rectangle 3">
            <a:extLst>
              <a:ext uri="{FF2B5EF4-FFF2-40B4-BE49-F238E27FC236}">
                <a16:creationId xmlns:a16="http://schemas.microsoft.com/office/drawing/2014/main" id="{F539282D-49F1-464E-BF43-C03A62A0699D}"/>
              </a:ext>
            </a:extLst>
          </p:cNvPr>
          <p:cNvSpPr/>
          <p:nvPr/>
        </p:nvSpPr>
        <p:spPr>
          <a:xfrm>
            <a:off x="863600" y="1622323"/>
            <a:ext cx="10551652" cy="4401205"/>
          </a:xfrm>
          <a:prstGeom prst="rect">
            <a:avLst/>
          </a:prstGeom>
        </p:spPr>
        <p:txBody>
          <a:bodyPr wrap="square">
            <a:spAutoFit/>
          </a:bodyPr>
          <a:lstStyle/>
          <a:p>
            <a:pPr algn="ctr"/>
            <a:r>
              <a:rPr lang="en-US" sz="4400" b="1" dirty="0">
                <a:solidFill>
                  <a:srgbClr val="506361"/>
                </a:solidFill>
              </a:rPr>
              <a:t>CYRAIL Final Conference well be held </a:t>
            </a:r>
          </a:p>
          <a:p>
            <a:pPr algn="ctr"/>
            <a:r>
              <a:rPr lang="en-US" sz="2400" dirty="0">
                <a:solidFill>
                  <a:srgbClr val="506361"/>
                </a:solidFill>
              </a:rPr>
              <a:t>on </a:t>
            </a:r>
          </a:p>
          <a:p>
            <a:pPr algn="ctr"/>
            <a:r>
              <a:rPr lang="en-US" sz="4400" b="1" dirty="0">
                <a:solidFill>
                  <a:srgbClr val="506361"/>
                </a:solidFill>
              </a:rPr>
              <a:t>September 18, 2018 at UIC HQ in Paris.</a:t>
            </a:r>
            <a:endParaRPr lang="en-US" sz="3200" b="1" dirty="0">
              <a:solidFill>
                <a:srgbClr val="506361"/>
              </a:solidFill>
            </a:endParaRPr>
          </a:p>
          <a:p>
            <a:endParaRPr lang="en-US" sz="2800" b="1" dirty="0"/>
          </a:p>
          <a:p>
            <a:endParaRPr lang="en-US" sz="2800" b="1" dirty="0"/>
          </a:p>
          <a:p>
            <a:endParaRPr lang="en-US" sz="2800" b="1" dirty="0"/>
          </a:p>
          <a:p>
            <a:r>
              <a:rPr lang="en-US" sz="2800" b="1" dirty="0">
                <a:solidFill>
                  <a:srgbClr val="506361"/>
                </a:solidFill>
              </a:rPr>
              <a:t>Website : </a:t>
            </a:r>
            <a:r>
              <a:rPr lang="en-US" sz="2800" b="1" dirty="0">
                <a:solidFill>
                  <a:schemeClr val="accent1">
                    <a:lumMod val="75000"/>
                  </a:schemeClr>
                </a:solidFill>
                <a:hlinkClick r:id="rId3">
                  <a:extLst>
                    <a:ext uri="{A12FA001-AC4F-418D-AE19-62706E023703}">
                      <ahyp:hlinkClr xmlns:ahyp="http://schemas.microsoft.com/office/drawing/2018/hyperlinkcolor" val="tx"/>
                    </a:ext>
                  </a:extLst>
                </a:hlinkClick>
              </a:rPr>
              <a:t>www.cyrail.eu</a:t>
            </a:r>
            <a:endParaRPr lang="en-US" sz="2800" b="1" dirty="0">
              <a:solidFill>
                <a:schemeClr val="accent1">
                  <a:lumMod val="75000"/>
                </a:schemeClr>
              </a:solidFill>
            </a:endParaRPr>
          </a:p>
          <a:p>
            <a:endParaRPr lang="en-US" sz="2800" b="1" dirty="0"/>
          </a:p>
          <a:p>
            <a:r>
              <a:rPr lang="en-US" sz="2800" b="1" dirty="0">
                <a:solidFill>
                  <a:srgbClr val="506361"/>
                </a:solidFill>
              </a:rPr>
              <a:t>Coordinator of the project :</a:t>
            </a:r>
            <a:r>
              <a:rPr lang="en-US" sz="2800" b="1" dirty="0"/>
              <a:t> </a:t>
            </a:r>
            <a:r>
              <a:rPr lang="en-US" sz="2800" b="1" dirty="0">
                <a:solidFill>
                  <a:schemeClr val="accent1">
                    <a:lumMod val="75000"/>
                  </a:schemeClr>
                </a:solidFill>
                <a:hlinkClick r:id="rId4">
                  <a:extLst>
                    <a:ext uri="{A12FA001-AC4F-418D-AE19-62706E023703}">
                      <ahyp:hlinkClr xmlns:ahyp="http://schemas.microsoft.com/office/drawing/2018/hyperlinkcolor" val="tx"/>
                    </a:ext>
                  </a:extLst>
                </a:hlinkClick>
              </a:rPr>
              <a:t>magno.santos@evoleotech.com</a:t>
            </a:r>
            <a:endParaRPr lang="en-US" sz="2800" b="1" dirty="0">
              <a:solidFill>
                <a:schemeClr val="accent1">
                  <a:lumMod val="75000"/>
                </a:schemeClr>
              </a:solidFill>
            </a:endParaRPr>
          </a:p>
        </p:txBody>
      </p:sp>
      <p:pic>
        <p:nvPicPr>
          <p:cNvPr id="5" name="Picture 8">
            <a:extLst>
              <a:ext uri="{FF2B5EF4-FFF2-40B4-BE49-F238E27FC236}">
                <a16:creationId xmlns:a16="http://schemas.microsoft.com/office/drawing/2014/main" id="{827FBD91-39D8-450E-87E9-7B1919A1A827}"/>
              </a:ext>
            </a:extLst>
          </p:cNvPr>
          <p:cNvPicPr/>
          <p:nvPr/>
        </p:nvPicPr>
        <p:blipFill rotWithShape="1">
          <a:blip r:embed="rId5" cstate="screen">
            <a:extLst>
              <a:ext uri="{28A0092B-C50C-407E-A947-70E740481C1C}">
                <a14:useLocalDpi xmlns:a14="http://schemas.microsoft.com/office/drawing/2010/main" val="0"/>
              </a:ext>
            </a:extLst>
          </a:blip>
          <a:srcRect/>
          <a:stretch/>
        </p:blipFill>
        <p:spPr bwMode="auto">
          <a:xfrm>
            <a:off x="5100083" y="364482"/>
            <a:ext cx="1872208" cy="751125"/>
          </a:xfrm>
          <a:prstGeom prst="rect">
            <a:avLst/>
          </a:prstGeom>
          <a:ln>
            <a:noFill/>
          </a:ln>
          <a:extLst>
            <a:ext uri="{53640926-AAD7-44D8-BBD7-CCE9431645EC}">
              <a14:shadowObscured xmlns:a14="http://schemas.microsoft.com/office/drawing/2010/main"/>
            </a:ext>
          </a:extLst>
        </p:spPr>
      </p:pic>
      <p:pic>
        <p:nvPicPr>
          <p:cNvPr id="6" name="Picture 2" descr="Shift2Rail logo">
            <a:extLst>
              <a:ext uri="{FF2B5EF4-FFF2-40B4-BE49-F238E27FC236}">
                <a16:creationId xmlns:a16="http://schemas.microsoft.com/office/drawing/2014/main" id="{D402EC68-67D5-40BC-960D-2D85DFECEE8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36818" y="492785"/>
            <a:ext cx="1300506" cy="540919"/>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m 33">
            <a:extLst>
              <a:ext uri="{FF2B5EF4-FFF2-40B4-BE49-F238E27FC236}">
                <a16:creationId xmlns:a16="http://schemas.microsoft.com/office/drawing/2014/main" id="{90077828-98AA-46BB-AF54-4ED4AF685976}"/>
              </a:ext>
            </a:extLst>
          </p:cNvPr>
          <p:cNvPicPr/>
          <p:nvPr/>
        </p:nvPicPr>
        <p:blipFill>
          <a:blip r:embed="rId7">
            <a:extLst>
              <a:ext uri="{28A0092B-C50C-407E-A947-70E740481C1C}">
                <a14:useLocalDpi xmlns:a14="http://schemas.microsoft.com/office/drawing/2010/main" val="0"/>
              </a:ext>
            </a:extLst>
          </a:blip>
          <a:srcRect l="13878" r="12607"/>
          <a:stretch>
            <a:fillRect/>
          </a:stretch>
        </p:blipFill>
        <p:spPr bwMode="auto">
          <a:xfrm>
            <a:off x="10597947" y="329869"/>
            <a:ext cx="1213869" cy="785738"/>
          </a:xfrm>
          <a:prstGeom prst="rect">
            <a:avLst/>
          </a:prstGeom>
          <a:noFill/>
          <a:ln>
            <a:noFill/>
          </a:ln>
        </p:spPr>
      </p:pic>
      <p:sp>
        <p:nvSpPr>
          <p:cNvPr id="8" name="Espace réservé du pied de page 6">
            <a:extLst>
              <a:ext uri="{FF2B5EF4-FFF2-40B4-BE49-F238E27FC236}">
                <a16:creationId xmlns:a16="http://schemas.microsoft.com/office/drawing/2014/main" id="{64FD07A6-9586-4EF5-8523-4F0263C82E6A}"/>
              </a:ext>
            </a:extLst>
          </p:cNvPr>
          <p:cNvSpPr>
            <a:spLocks noGrp="1"/>
          </p:cNvSpPr>
          <p:nvPr>
            <p:ph type="ftr" sz="quarter" idx="11"/>
          </p:nvPr>
        </p:nvSpPr>
        <p:spPr>
          <a:xfrm>
            <a:off x="4084695" y="6367151"/>
            <a:ext cx="5904656" cy="288032"/>
          </a:xfrm>
          <a:noFill/>
        </p:spPr>
        <p:txBody>
          <a:bodyPr/>
          <a:lstStyle/>
          <a:p>
            <a:pPr algn="r"/>
            <a:r>
              <a:rPr lang="en-US" sz="1000" dirty="0">
                <a:solidFill>
                  <a:srgbClr val="FFFFFF"/>
                </a:solidFill>
              </a:rPr>
              <a:t>ITF/UIC/UNECE Workshop on Rail Security, 23 May 2018, Leipzig  </a:t>
            </a:r>
            <a:endParaRPr lang="fr-FR" sz="1000" dirty="0">
              <a:solidFill>
                <a:srgbClr val="FFFFFF"/>
              </a:solidFill>
              <a:latin typeface="Arial"/>
            </a:endParaRPr>
          </a:p>
        </p:txBody>
      </p:sp>
    </p:spTree>
    <p:extLst>
      <p:ext uri="{BB962C8B-B14F-4D97-AF65-F5344CB8AC3E}">
        <p14:creationId xmlns:p14="http://schemas.microsoft.com/office/powerpoint/2010/main" val="15941597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9FD18A1-009A-474A-AC14-1282C373C784}"/>
              </a:ext>
            </a:extLst>
          </p:cNvPr>
          <p:cNvSpPr>
            <a:spLocks noGrp="1"/>
          </p:cNvSpPr>
          <p:nvPr>
            <p:ph type="title"/>
          </p:nvPr>
        </p:nvSpPr>
        <p:spPr>
          <a:xfrm>
            <a:off x="1347793" y="857600"/>
            <a:ext cx="10677430" cy="866775"/>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lstStyle/>
          <a:p>
            <a:r>
              <a:rPr lang="en-US" sz="4000" dirty="0"/>
              <a:t>THANKS </a:t>
            </a:r>
            <a:br>
              <a:rPr lang="en-US" sz="4000" dirty="0"/>
            </a:br>
            <a:r>
              <a:rPr lang="en-US" sz="4000" dirty="0"/>
              <a:t>FOR YOUR KIND ATTENTION</a:t>
            </a:r>
            <a:endParaRPr lang="fr-FR" sz="4000" dirty="0"/>
          </a:p>
        </p:txBody>
      </p:sp>
      <p:sp>
        <p:nvSpPr>
          <p:cNvPr id="4" name="Rectangle 3">
            <a:extLst>
              <a:ext uri="{FF2B5EF4-FFF2-40B4-BE49-F238E27FC236}">
                <a16:creationId xmlns:a16="http://schemas.microsoft.com/office/drawing/2014/main" id="{76D5957F-7D3A-49EA-AB88-6E980F73030B}"/>
              </a:ext>
            </a:extLst>
          </p:cNvPr>
          <p:cNvSpPr/>
          <p:nvPr/>
        </p:nvSpPr>
        <p:spPr>
          <a:xfrm>
            <a:off x="679136" y="2258997"/>
            <a:ext cx="9578258" cy="1126462"/>
          </a:xfrm>
          <a:prstGeom prst="rect">
            <a:avLst/>
          </a:prstGeom>
        </p:spPr>
        <p:txBody>
          <a:bodyPr wrap="square">
            <a:spAutoFit/>
          </a:bodyPr>
          <a:lstStyle/>
          <a:p>
            <a:pPr lvl="1" indent="-457200">
              <a:lnSpc>
                <a:spcPct val="80000"/>
              </a:lnSpc>
              <a:spcBef>
                <a:spcPct val="65000"/>
              </a:spcBef>
              <a:buClr>
                <a:srgbClr val="0070C0"/>
              </a:buClr>
              <a:buSzPct val="85000"/>
              <a:buFont typeface="Wingdings" charset="2"/>
              <a:buChar char="v"/>
              <a:defRPr/>
            </a:pPr>
            <a:r>
              <a:rPr lang="en-US" sz="2800" b="1" u="sng" dirty="0">
                <a:solidFill>
                  <a:srgbClr val="006699"/>
                </a:solidFill>
                <a:latin typeface="Arial" charset="0"/>
              </a:rPr>
              <a:t>SAVE THE DATE OF NEXT EVENT: CYBERSECURITY WORKSHOP will be held on 19 June, during the UIC SECURITY WEEK in Paris, UIC HQ.</a:t>
            </a:r>
          </a:p>
        </p:txBody>
      </p:sp>
      <p:sp>
        <p:nvSpPr>
          <p:cNvPr id="5" name="Rectangle 4">
            <a:extLst>
              <a:ext uri="{FF2B5EF4-FFF2-40B4-BE49-F238E27FC236}">
                <a16:creationId xmlns:a16="http://schemas.microsoft.com/office/drawing/2014/main" id="{D7A5BEB2-3C1A-42A5-9111-15AB830DE8F7}"/>
              </a:ext>
            </a:extLst>
          </p:cNvPr>
          <p:cNvSpPr/>
          <p:nvPr/>
        </p:nvSpPr>
        <p:spPr>
          <a:xfrm flipH="1">
            <a:off x="1069912" y="616685"/>
            <a:ext cx="155039" cy="110769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space réservé du pied de page 6">
            <a:extLst>
              <a:ext uri="{FF2B5EF4-FFF2-40B4-BE49-F238E27FC236}">
                <a16:creationId xmlns:a16="http://schemas.microsoft.com/office/drawing/2014/main" id="{7ABAD28A-1C2A-4AAE-9F6A-64121B179D5E}"/>
              </a:ext>
            </a:extLst>
          </p:cNvPr>
          <p:cNvSpPr>
            <a:spLocks noGrp="1"/>
          </p:cNvSpPr>
          <p:nvPr>
            <p:ph type="ftr" sz="quarter" idx="11"/>
          </p:nvPr>
        </p:nvSpPr>
        <p:spPr>
          <a:xfrm>
            <a:off x="4084695" y="6367151"/>
            <a:ext cx="5904656" cy="288032"/>
          </a:xfrm>
          <a:noFill/>
        </p:spPr>
        <p:txBody>
          <a:bodyPr/>
          <a:lstStyle/>
          <a:p>
            <a:pPr algn="r"/>
            <a:r>
              <a:rPr lang="en-US" sz="1000" dirty="0">
                <a:solidFill>
                  <a:srgbClr val="FFFFFF"/>
                </a:solidFill>
              </a:rPr>
              <a:t>ITF/UIC/UNECE Workshop on Rail Security, 23 May 2018, Leipzig  </a:t>
            </a:r>
            <a:endParaRPr lang="fr-FR" sz="1000" dirty="0">
              <a:solidFill>
                <a:srgbClr val="FFFFFF"/>
              </a:solidFill>
              <a:latin typeface="Arial"/>
            </a:endParaRPr>
          </a:p>
        </p:txBody>
      </p:sp>
      <p:sp>
        <p:nvSpPr>
          <p:cNvPr id="3" name="Rettangolo 2"/>
          <p:cNvSpPr/>
          <p:nvPr/>
        </p:nvSpPr>
        <p:spPr>
          <a:xfrm>
            <a:off x="1224951" y="3720604"/>
            <a:ext cx="9087372" cy="2311402"/>
          </a:xfrm>
          <a:prstGeom prst="rect">
            <a:avLst/>
          </a:prstGeom>
        </p:spPr>
        <p:txBody>
          <a:bodyPr wrap="square">
            <a:spAutoFit/>
          </a:bodyPr>
          <a:lstStyle/>
          <a:p>
            <a:pPr marL="0" lvl="1">
              <a:lnSpc>
                <a:spcPct val="80000"/>
              </a:lnSpc>
              <a:spcBef>
                <a:spcPct val="65000"/>
              </a:spcBef>
              <a:buClr>
                <a:srgbClr val="0070C0"/>
              </a:buClr>
              <a:buSzPct val="85000"/>
              <a:defRPr/>
            </a:pPr>
            <a:r>
              <a:rPr lang="en-US" sz="2800" b="1" dirty="0">
                <a:solidFill>
                  <a:srgbClr val="506361"/>
                </a:solidFill>
                <a:latin typeface="Arial" charset="0"/>
              </a:rPr>
              <a:t>SECRET Project </a:t>
            </a:r>
            <a:r>
              <a:rPr lang="en-US" sz="2800" dirty="0">
                <a:solidFill>
                  <a:srgbClr val="506361"/>
                </a:solidFill>
                <a:latin typeface="Arial" charset="0"/>
              </a:rPr>
              <a:t>:</a:t>
            </a:r>
            <a:r>
              <a:rPr lang="en-US" sz="2800" b="1" dirty="0">
                <a:solidFill>
                  <a:srgbClr val="506361"/>
                </a:solidFill>
                <a:latin typeface="Arial" charset="0"/>
              </a:rPr>
              <a:t> </a:t>
            </a:r>
            <a:r>
              <a:rPr lang="en-US" sz="2800" b="1" dirty="0">
                <a:solidFill>
                  <a:schemeClr val="accent1">
                    <a:lumMod val="75000"/>
                  </a:schemeClr>
                </a:solidFill>
                <a:latin typeface="Arial" charset="0"/>
                <a:hlinkClick r:id="rId3">
                  <a:extLst>
                    <a:ext uri="{A12FA001-AC4F-418D-AE19-62706E023703}">
                      <ahyp:hlinkClr xmlns:ahyp="http://schemas.microsoft.com/office/drawing/2018/hyperlinkcolor" val="tx"/>
                    </a:ext>
                  </a:extLst>
                </a:hlinkClick>
              </a:rPr>
              <a:t>www.secret-project.eu</a:t>
            </a:r>
            <a:endParaRPr lang="en-US" sz="2800" b="1" dirty="0">
              <a:solidFill>
                <a:schemeClr val="accent1">
                  <a:lumMod val="75000"/>
                </a:schemeClr>
              </a:solidFill>
              <a:latin typeface="Arial" charset="0"/>
            </a:endParaRPr>
          </a:p>
          <a:p>
            <a:pPr marL="0" lvl="1">
              <a:lnSpc>
                <a:spcPct val="80000"/>
              </a:lnSpc>
              <a:spcBef>
                <a:spcPct val="65000"/>
              </a:spcBef>
              <a:buClr>
                <a:srgbClr val="0070C0"/>
              </a:buClr>
              <a:buSzPct val="85000"/>
              <a:defRPr/>
            </a:pPr>
            <a:r>
              <a:rPr lang="en-US" sz="2800" b="1" dirty="0">
                <a:solidFill>
                  <a:srgbClr val="506361"/>
                </a:solidFill>
                <a:latin typeface="Arial" charset="0"/>
              </a:rPr>
              <a:t>CYRAIL Project : </a:t>
            </a:r>
            <a:r>
              <a:rPr lang="en-US" sz="2800" b="1" dirty="0">
                <a:solidFill>
                  <a:schemeClr val="accent1">
                    <a:lumMod val="75000"/>
                  </a:schemeClr>
                </a:solidFill>
                <a:latin typeface="Arial" charset="0"/>
                <a:hlinkClick r:id="rId4">
                  <a:extLst>
                    <a:ext uri="{A12FA001-AC4F-418D-AE19-62706E023703}">
                      <ahyp:hlinkClr xmlns:ahyp="http://schemas.microsoft.com/office/drawing/2018/hyperlinkcolor" val="tx"/>
                    </a:ext>
                  </a:extLst>
                </a:hlinkClick>
              </a:rPr>
              <a:t>www.cyrail.eu</a:t>
            </a:r>
            <a:endParaRPr lang="en-US" sz="2800" b="1" dirty="0">
              <a:solidFill>
                <a:schemeClr val="bg2"/>
              </a:solidFill>
              <a:latin typeface="Arial" charset="0"/>
            </a:endParaRPr>
          </a:p>
          <a:p>
            <a:pPr marL="0" lvl="1">
              <a:lnSpc>
                <a:spcPct val="80000"/>
              </a:lnSpc>
              <a:spcBef>
                <a:spcPct val="65000"/>
              </a:spcBef>
              <a:buClr>
                <a:srgbClr val="0070C0"/>
              </a:buClr>
              <a:buSzPct val="85000"/>
              <a:defRPr/>
            </a:pPr>
            <a:r>
              <a:rPr lang="en-US" sz="2800" b="1" dirty="0">
                <a:solidFill>
                  <a:srgbClr val="506361"/>
                </a:solidFill>
                <a:latin typeface="Arial" charset="0"/>
              </a:rPr>
              <a:t>UIC Security Division : </a:t>
            </a:r>
            <a:r>
              <a:rPr lang="en-US" sz="2800" b="1" dirty="0">
                <a:solidFill>
                  <a:schemeClr val="accent1">
                    <a:lumMod val="75000"/>
                  </a:schemeClr>
                </a:solidFill>
                <a:latin typeface="Arial" charset="0"/>
                <a:hlinkClick r:id="rId5">
                  <a:extLst>
                    <a:ext uri="{A12FA001-AC4F-418D-AE19-62706E023703}">
                      <ahyp:hlinkClr xmlns:ahyp="http://schemas.microsoft.com/office/drawing/2018/hyperlinkcolor" val="tx"/>
                    </a:ext>
                  </a:extLst>
                </a:hlinkClick>
              </a:rPr>
              <a:t>www.uic.org/security</a:t>
            </a:r>
            <a:endParaRPr lang="en-US" sz="2800" b="1" dirty="0">
              <a:solidFill>
                <a:schemeClr val="accent1">
                  <a:lumMod val="75000"/>
                </a:schemeClr>
              </a:solidFill>
              <a:latin typeface="Arial" charset="0"/>
            </a:endParaRPr>
          </a:p>
          <a:p>
            <a:pPr marL="0" lvl="1">
              <a:lnSpc>
                <a:spcPct val="80000"/>
              </a:lnSpc>
              <a:spcBef>
                <a:spcPct val="65000"/>
              </a:spcBef>
              <a:buClr>
                <a:srgbClr val="0070C0"/>
              </a:buClr>
              <a:buSzPct val="85000"/>
              <a:defRPr/>
            </a:pPr>
            <a:r>
              <a:rPr lang="en-US" sz="2800" b="1" dirty="0">
                <a:solidFill>
                  <a:srgbClr val="506361"/>
                </a:solidFill>
                <a:latin typeface="Arial" charset="0"/>
              </a:rPr>
              <a:t>Contact point : </a:t>
            </a:r>
            <a:r>
              <a:rPr lang="en-US" sz="2800" b="1" dirty="0">
                <a:solidFill>
                  <a:schemeClr val="accent1">
                    <a:lumMod val="75000"/>
                  </a:schemeClr>
                </a:solidFill>
                <a:latin typeface="Arial" charset="0"/>
                <a:hlinkClick r:id="rId6">
                  <a:extLst>
                    <a:ext uri="{A12FA001-AC4F-418D-AE19-62706E023703}">
                      <ahyp:hlinkClr xmlns:ahyp="http://schemas.microsoft.com/office/drawing/2018/hyperlinkcolor" val="tx"/>
                    </a:ext>
                  </a:extLst>
                </a:hlinkClick>
              </a:rPr>
              <a:t>security@uic.org</a:t>
            </a:r>
            <a:endParaRPr lang="en-US" sz="2800" b="1" dirty="0">
              <a:solidFill>
                <a:schemeClr val="accent1">
                  <a:lumMod val="75000"/>
                </a:schemeClr>
              </a:solidFill>
              <a:latin typeface="Arial" charset="0"/>
            </a:endParaRPr>
          </a:p>
        </p:txBody>
      </p:sp>
    </p:spTree>
    <p:extLst>
      <p:ext uri="{BB962C8B-B14F-4D97-AF65-F5344CB8AC3E}">
        <p14:creationId xmlns:p14="http://schemas.microsoft.com/office/powerpoint/2010/main" val="16229407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34909" y="156010"/>
            <a:ext cx="11018005" cy="609253"/>
          </a:xfrm>
        </p:spPr>
        <p:txBody>
          <a:bodyPr/>
          <a:lstStyle/>
          <a:p>
            <a:r>
              <a:rPr lang="en-US" sz="3200" dirty="0">
                <a:solidFill>
                  <a:schemeClr val="accent1">
                    <a:lumMod val="75000"/>
                  </a:schemeClr>
                </a:solidFill>
              </a:rPr>
              <a:t>What is the UIC?</a:t>
            </a:r>
            <a:endParaRPr lang="fr-FR" sz="3200" dirty="0">
              <a:solidFill>
                <a:schemeClr val="accent1">
                  <a:lumMod val="75000"/>
                </a:schemeClr>
              </a:solidFill>
            </a:endParaRPr>
          </a:p>
        </p:txBody>
      </p:sp>
      <p:sp>
        <p:nvSpPr>
          <p:cNvPr id="3" name="Espace réservé du contenu 2"/>
          <p:cNvSpPr>
            <a:spLocks noGrp="1"/>
          </p:cNvSpPr>
          <p:nvPr>
            <p:ph idx="4294967295"/>
          </p:nvPr>
        </p:nvSpPr>
        <p:spPr>
          <a:xfrm>
            <a:off x="-123516" y="1169816"/>
            <a:ext cx="8523227" cy="276485"/>
          </a:xfrm>
          <a:noFill/>
          <a:ln w="9525">
            <a:noFill/>
            <a:miter lim="800000"/>
            <a:headEnd/>
            <a:tailEnd/>
          </a:ln>
          <a:effectLst/>
        </p:spPr>
        <p:txBody>
          <a:bodyPr vert="horz" wrap="square" lIns="0" tIns="0" rIns="0" bIns="0" numCol="1" anchor="t" anchorCtr="0" compatLnSpc="1">
            <a:prstTxWarp prst="textNoShape">
              <a:avLst/>
            </a:prstTxWarp>
          </a:bodyPr>
          <a:lstStyle/>
          <a:p>
            <a:pPr algn="ctr">
              <a:lnSpc>
                <a:spcPct val="80000"/>
              </a:lnSpc>
              <a:spcBef>
                <a:spcPts val="1200"/>
              </a:spcBef>
              <a:spcAft>
                <a:spcPts val="800"/>
              </a:spcAft>
              <a:buNone/>
            </a:pPr>
            <a:r>
              <a:rPr lang="en-US" sz="2800" dirty="0">
                <a:solidFill>
                  <a:schemeClr val="tx2"/>
                </a:solidFill>
              </a:rPr>
              <a:t>I</a:t>
            </a:r>
            <a:r>
              <a:rPr lang="fr-FR" sz="2800" dirty="0">
                <a:solidFill>
                  <a:schemeClr val="tx2"/>
                </a:solidFill>
              </a:rPr>
              <a:t>NTERNATIONAL UNION OF RAILWAYS</a:t>
            </a:r>
            <a:endParaRPr lang="en-US" sz="2000" b="0" dirty="0"/>
          </a:p>
        </p:txBody>
      </p:sp>
      <p:sp>
        <p:nvSpPr>
          <p:cNvPr id="7" name="Slide Number Placeholder 6"/>
          <p:cNvSpPr>
            <a:spLocks noGrp="1"/>
          </p:cNvSpPr>
          <p:nvPr>
            <p:ph type="sldNum" sz="quarter" idx="10"/>
          </p:nvPr>
        </p:nvSpPr>
        <p:spPr/>
        <p:txBody>
          <a:bodyPr/>
          <a:lstStyle/>
          <a:p>
            <a:pPr fontAlgn="base">
              <a:spcBef>
                <a:spcPct val="0"/>
              </a:spcBef>
              <a:spcAft>
                <a:spcPct val="0"/>
              </a:spcAft>
            </a:pPr>
            <a:r>
              <a:rPr lang="en-US" dirty="0">
                <a:solidFill>
                  <a:srgbClr val="7A898D"/>
                </a:solidFill>
                <a:latin typeface="Arial" charset="0"/>
              </a:rPr>
              <a:t>1</a:t>
            </a:r>
            <a:endParaRPr lang="fr-FR" dirty="0">
              <a:solidFill>
                <a:srgbClr val="7A898D"/>
              </a:solidFill>
              <a:latin typeface="Arial" charset="0"/>
            </a:endParaRPr>
          </a:p>
        </p:txBody>
      </p:sp>
      <p:sp>
        <p:nvSpPr>
          <p:cNvPr id="2" name="ZoneTexte 1">
            <a:extLst>
              <a:ext uri="{FF2B5EF4-FFF2-40B4-BE49-F238E27FC236}">
                <a16:creationId xmlns:a16="http://schemas.microsoft.com/office/drawing/2014/main" id="{DB13D8E1-A3AC-460A-AA91-0318D81AFB30}"/>
              </a:ext>
            </a:extLst>
          </p:cNvPr>
          <p:cNvSpPr txBox="1"/>
          <p:nvPr/>
        </p:nvSpPr>
        <p:spPr>
          <a:xfrm>
            <a:off x="848139" y="1992876"/>
            <a:ext cx="5699759" cy="3953390"/>
          </a:xfrm>
          <a:prstGeom prst="rect">
            <a:avLst/>
          </a:prstGeom>
          <a:noFill/>
        </p:spPr>
        <p:txBody>
          <a:bodyPr wrap="square" rtlCol="0">
            <a:spAutoFit/>
          </a:bodyPr>
          <a:lstStyle/>
          <a:p>
            <a:pPr marL="293688" lvl="2" indent="-28575" algn="just">
              <a:lnSpc>
                <a:spcPct val="80000"/>
              </a:lnSpc>
              <a:spcBef>
                <a:spcPts val="2400"/>
              </a:spcBef>
              <a:buNone/>
              <a:defRPr/>
            </a:pPr>
            <a:r>
              <a:rPr lang="en-US" sz="2000" b="1" dirty="0">
                <a:solidFill>
                  <a:schemeClr val="tx2"/>
                </a:solidFill>
              </a:rPr>
              <a:t>THE MISSION NOWDAYS</a:t>
            </a:r>
          </a:p>
          <a:p>
            <a:pPr marL="285750" lvl="2" indent="-285750" algn="just">
              <a:lnSpc>
                <a:spcPct val="80000"/>
              </a:lnSpc>
              <a:spcBef>
                <a:spcPct val="65000"/>
              </a:spcBef>
              <a:buFont typeface="Wingdings" panose="05000000000000000000" pitchFamily="2" charset="2"/>
              <a:buChar char="v"/>
            </a:pPr>
            <a:r>
              <a:rPr lang="fr-FR" b="1" dirty="0">
                <a:solidFill>
                  <a:schemeClr val="tx2"/>
                </a:solidFill>
              </a:rPr>
              <a:t>Promote</a:t>
            </a:r>
            <a:r>
              <a:rPr lang="fr-FR" dirty="0">
                <a:solidFill>
                  <a:schemeClr val="tx2"/>
                </a:solidFill>
              </a:rPr>
              <a:t> rail transport at world </a:t>
            </a:r>
            <a:r>
              <a:rPr lang="fr-FR" dirty="0" err="1">
                <a:solidFill>
                  <a:schemeClr val="tx2"/>
                </a:solidFill>
              </a:rPr>
              <a:t>level</a:t>
            </a:r>
            <a:r>
              <a:rPr lang="fr-FR" dirty="0">
                <a:solidFill>
                  <a:schemeClr val="tx2"/>
                </a:solidFill>
              </a:rPr>
              <a:t> </a:t>
            </a:r>
            <a:r>
              <a:rPr lang="en-GB" dirty="0">
                <a:solidFill>
                  <a:schemeClr val="tx2"/>
                </a:solidFill>
              </a:rPr>
              <a:t>in order to meet both current and future </a:t>
            </a:r>
            <a:r>
              <a:rPr lang="fr-FR" dirty="0">
                <a:solidFill>
                  <a:schemeClr val="tx2"/>
                </a:solidFill>
              </a:rPr>
              <a:t>challenges of </a:t>
            </a:r>
            <a:r>
              <a:rPr lang="fr-FR" dirty="0" err="1">
                <a:solidFill>
                  <a:schemeClr val="tx2"/>
                </a:solidFill>
              </a:rPr>
              <a:t>mobility</a:t>
            </a:r>
            <a:r>
              <a:rPr lang="fr-FR" dirty="0">
                <a:solidFill>
                  <a:schemeClr val="tx2"/>
                </a:solidFill>
              </a:rPr>
              <a:t> and </a:t>
            </a:r>
            <a:r>
              <a:rPr lang="fr-FR" dirty="0" err="1">
                <a:solidFill>
                  <a:schemeClr val="tx2"/>
                </a:solidFill>
              </a:rPr>
              <a:t>sustainable</a:t>
            </a:r>
            <a:r>
              <a:rPr lang="fr-FR" dirty="0">
                <a:solidFill>
                  <a:schemeClr val="tx2"/>
                </a:solidFill>
              </a:rPr>
              <a:t> </a:t>
            </a:r>
            <a:r>
              <a:rPr lang="fr-FR" dirty="0" err="1">
                <a:solidFill>
                  <a:schemeClr val="tx2"/>
                </a:solidFill>
              </a:rPr>
              <a:t>development</a:t>
            </a:r>
            <a:r>
              <a:rPr lang="fr-FR" dirty="0">
                <a:solidFill>
                  <a:schemeClr val="tx2"/>
                </a:solidFill>
              </a:rPr>
              <a:t>.</a:t>
            </a:r>
          </a:p>
          <a:p>
            <a:pPr marL="285750" lvl="2" indent="-285750" algn="just">
              <a:lnSpc>
                <a:spcPct val="80000"/>
              </a:lnSpc>
              <a:spcBef>
                <a:spcPct val="65000"/>
              </a:spcBef>
              <a:buFont typeface="Wingdings" panose="05000000000000000000" pitchFamily="2" charset="2"/>
              <a:buChar char="v"/>
            </a:pPr>
            <a:r>
              <a:rPr lang="en-US" b="1" dirty="0">
                <a:solidFill>
                  <a:schemeClr val="tx2"/>
                </a:solidFill>
              </a:rPr>
              <a:t>Promote</a:t>
            </a:r>
            <a:r>
              <a:rPr lang="en-US" dirty="0">
                <a:solidFill>
                  <a:schemeClr val="tx2"/>
                </a:solidFill>
              </a:rPr>
              <a:t> interoperability.</a:t>
            </a:r>
            <a:endParaRPr lang="fr-FR" dirty="0">
              <a:solidFill>
                <a:schemeClr val="tx2"/>
              </a:solidFill>
            </a:endParaRPr>
          </a:p>
          <a:p>
            <a:pPr marL="285750" lvl="2" indent="-285750" algn="just">
              <a:lnSpc>
                <a:spcPct val="80000"/>
              </a:lnSpc>
              <a:spcBef>
                <a:spcPct val="65000"/>
              </a:spcBef>
              <a:buFont typeface="Wingdings" panose="05000000000000000000" pitchFamily="2" charset="2"/>
              <a:buChar char="v"/>
            </a:pPr>
            <a:r>
              <a:rPr lang="en-US" b="1" dirty="0">
                <a:solidFill>
                  <a:schemeClr val="tx2"/>
                </a:solidFill>
              </a:rPr>
              <a:t>Develop</a:t>
            </a:r>
            <a:r>
              <a:rPr lang="en-US" dirty="0">
                <a:solidFill>
                  <a:schemeClr val="tx2"/>
                </a:solidFill>
              </a:rPr>
              <a:t> and</a:t>
            </a:r>
            <a:r>
              <a:rPr lang="en-US" b="1" dirty="0">
                <a:solidFill>
                  <a:schemeClr val="tx2"/>
                </a:solidFill>
              </a:rPr>
              <a:t> facilitate </a:t>
            </a:r>
            <a:r>
              <a:rPr lang="en-US" dirty="0">
                <a:solidFill>
                  <a:schemeClr val="tx2"/>
                </a:solidFill>
              </a:rPr>
              <a:t>all forms of international cooperation among Members (e.g. sharing of best practices).</a:t>
            </a:r>
          </a:p>
          <a:p>
            <a:pPr marL="285750" lvl="2" indent="-285750" algn="just">
              <a:lnSpc>
                <a:spcPct val="80000"/>
              </a:lnSpc>
              <a:spcBef>
                <a:spcPct val="65000"/>
              </a:spcBef>
              <a:buFont typeface="Wingdings" panose="05000000000000000000" pitchFamily="2" charset="2"/>
              <a:buChar char="v"/>
            </a:pPr>
            <a:r>
              <a:rPr lang="en-US" b="1" dirty="0">
                <a:solidFill>
                  <a:schemeClr val="tx2"/>
                </a:solidFill>
              </a:rPr>
              <a:t>Support</a:t>
            </a:r>
            <a:r>
              <a:rPr lang="en-US" dirty="0">
                <a:solidFill>
                  <a:schemeClr val="tx2"/>
                </a:solidFill>
              </a:rPr>
              <a:t> Members in their efforts to develop new businesses and new areas of activity.</a:t>
            </a:r>
          </a:p>
          <a:p>
            <a:pPr marL="285750" lvl="2" indent="-285750" algn="just">
              <a:lnSpc>
                <a:spcPct val="80000"/>
              </a:lnSpc>
              <a:spcBef>
                <a:spcPct val="65000"/>
              </a:spcBef>
              <a:buFont typeface="Wingdings" panose="05000000000000000000" pitchFamily="2" charset="2"/>
              <a:buChar char="v"/>
            </a:pPr>
            <a:r>
              <a:rPr lang="en-US" b="1" dirty="0">
                <a:solidFill>
                  <a:schemeClr val="tx2"/>
                </a:solidFill>
              </a:rPr>
              <a:t>Propose</a:t>
            </a:r>
            <a:r>
              <a:rPr lang="en-US" dirty="0">
                <a:solidFill>
                  <a:schemeClr val="tx2"/>
                </a:solidFill>
              </a:rPr>
              <a:t> new ways to improve technical and environmental performance of rail transport.</a:t>
            </a:r>
          </a:p>
          <a:p>
            <a:endParaRPr lang="fr-FR" dirty="0"/>
          </a:p>
        </p:txBody>
      </p:sp>
      <p:pic>
        <p:nvPicPr>
          <p:cNvPr id="11" name="Picture 2">
            <a:extLst>
              <a:ext uri="{FF2B5EF4-FFF2-40B4-BE49-F238E27FC236}">
                <a16:creationId xmlns:a16="http://schemas.microsoft.com/office/drawing/2014/main" id="{62CE1AA0-5D34-430D-AC91-C7C7461F280C}"/>
              </a:ext>
            </a:extLst>
          </p:cNvPr>
          <p:cNvPicPr>
            <a:picLocks noChangeAspect="1" noChangeArrowheads="1"/>
          </p:cNvPicPr>
          <p:nvPr/>
        </p:nvPicPr>
        <p:blipFill>
          <a:blip r:embed="rId2" cstate="print"/>
          <a:srcRect l="12600" t="33120" r="10330" b="10450"/>
          <a:stretch>
            <a:fillRect/>
          </a:stretch>
        </p:blipFill>
        <p:spPr bwMode="auto">
          <a:xfrm>
            <a:off x="7407965" y="3890228"/>
            <a:ext cx="4180638" cy="2056038"/>
          </a:xfrm>
          <a:prstGeom prst="rect">
            <a:avLst/>
          </a:prstGeom>
          <a:noFill/>
          <a:ln w="9525">
            <a:noFill/>
            <a:miter lim="800000"/>
            <a:headEnd/>
            <a:tailEnd/>
          </a:ln>
        </p:spPr>
      </p:pic>
      <p:pic>
        <p:nvPicPr>
          <p:cNvPr id="12" name="Image 11">
            <a:extLst>
              <a:ext uri="{FF2B5EF4-FFF2-40B4-BE49-F238E27FC236}">
                <a16:creationId xmlns:a16="http://schemas.microsoft.com/office/drawing/2014/main" id="{988E5711-D3CD-435A-A628-7948614D6F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3903" y="559695"/>
            <a:ext cx="3289958" cy="3139087"/>
          </a:xfrm>
          <a:prstGeom prst="rect">
            <a:avLst/>
          </a:prstGeom>
        </p:spPr>
      </p:pic>
      <p:sp>
        <p:nvSpPr>
          <p:cNvPr id="15" name="Espace réservé du pied de page 6">
            <a:extLst>
              <a:ext uri="{FF2B5EF4-FFF2-40B4-BE49-F238E27FC236}">
                <a16:creationId xmlns:a16="http://schemas.microsoft.com/office/drawing/2014/main" id="{2BEC3DA5-1FE8-4E1B-80D6-82B3255033AF}"/>
              </a:ext>
            </a:extLst>
          </p:cNvPr>
          <p:cNvSpPr>
            <a:spLocks noGrp="1"/>
          </p:cNvSpPr>
          <p:nvPr>
            <p:ph type="ftr" sz="quarter" idx="11"/>
          </p:nvPr>
        </p:nvSpPr>
        <p:spPr>
          <a:xfrm>
            <a:off x="4037013" y="6368354"/>
            <a:ext cx="5904656" cy="288032"/>
          </a:xfrm>
          <a:noFill/>
        </p:spPr>
        <p:txBody>
          <a:bodyPr/>
          <a:lstStyle/>
          <a:p>
            <a:pPr algn="r"/>
            <a:r>
              <a:rPr lang="en-US" sz="1000" dirty="0">
                <a:solidFill>
                  <a:srgbClr val="FFFFFF"/>
                </a:solidFill>
              </a:rPr>
              <a:t>ITF/UIC/UNECE Workshop on Rail Security, 23 May 2018, Leipzig  </a:t>
            </a:r>
            <a:endParaRPr lang="fr-FR" sz="1000" dirty="0">
              <a:solidFill>
                <a:srgbClr val="FFFFFF"/>
              </a:solidFill>
              <a:latin typeface="Arial"/>
            </a:endParaRPr>
          </a:p>
        </p:txBody>
      </p:sp>
    </p:spTree>
    <p:extLst>
      <p:ext uri="{BB962C8B-B14F-4D97-AF65-F5344CB8AC3E}">
        <p14:creationId xmlns:p14="http://schemas.microsoft.com/office/powerpoint/2010/main" val="2807937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58733" y="173635"/>
            <a:ext cx="11018005" cy="609253"/>
          </a:xfrm>
        </p:spPr>
        <p:txBody>
          <a:bodyPr/>
          <a:lstStyle/>
          <a:p>
            <a:r>
              <a:rPr lang="en-US" sz="2800" dirty="0">
                <a:solidFill>
                  <a:schemeClr val="accent1">
                    <a:lumMod val="75000"/>
                  </a:schemeClr>
                </a:solidFill>
              </a:rPr>
              <a:t>…some numbers about UIC </a:t>
            </a:r>
            <a:endParaRPr lang="fr-FR" sz="2800" dirty="0">
              <a:solidFill>
                <a:schemeClr val="accent1">
                  <a:lumMod val="75000"/>
                </a:schemeClr>
              </a:solidFill>
            </a:endParaRPr>
          </a:p>
        </p:txBody>
      </p:sp>
      <p:sp>
        <p:nvSpPr>
          <p:cNvPr id="7" name="Slide Number Placeholder 6"/>
          <p:cNvSpPr>
            <a:spLocks noGrp="1"/>
          </p:cNvSpPr>
          <p:nvPr>
            <p:ph type="sldNum" sz="quarter" idx="10"/>
          </p:nvPr>
        </p:nvSpPr>
        <p:spPr>
          <a:xfrm>
            <a:off x="558733" y="6187763"/>
            <a:ext cx="958849" cy="179388"/>
          </a:xfr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dirty="0">
                <a:solidFill>
                  <a:srgbClr val="7A898D"/>
                </a:solidFill>
                <a:latin typeface="Arial" charset="0"/>
              </a:rPr>
              <a:t>3</a:t>
            </a:r>
            <a:endParaRPr kumimoji="0" lang="fr-FR" sz="1000" b="1" i="0" u="none" strike="noStrike" kern="1200" cap="none" spc="0" normalizeH="0" baseline="0" noProof="0" dirty="0">
              <a:ln>
                <a:noFill/>
              </a:ln>
              <a:solidFill>
                <a:srgbClr val="7A898D"/>
              </a:solidFill>
              <a:effectLst/>
              <a:uLnTx/>
              <a:uFillTx/>
              <a:latin typeface="Arial" charset="0"/>
              <a:ea typeface="+mn-ea"/>
              <a:cs typeface="+mn-cs"/>
            </a:endParaRPr>
          </a:p>
        </p:txBody>
      </p:sp>
      <p:sp>
        <p:nvSpPr>
          <p:cNvPr id="13" name="Hexagone 12">
            <a:extLst>
              <a:ext uri="{FF2B5EF4-FFF2-40B4-BE49-F238E27FC236}">
                <a16:creationId xmlns:a16="http://schemas.microsoft.com/office/drawing/2014/main" id="{9D768650-3523-4730-A71B-658B554F4D21}"/>
              </a:ext>
            </a:extLst>
          </p:cNvPr>
          <p:cNvSpPr/>
          <p:nvPr/>
        </p:nvSpPr>
        <p:spPr>
          <a:xfrm>
            <a:off x="3801522" y="3598431"/>
            <a:ext cx="1863378" cy="1654200"/>
          </a:xfrm>
          <a:prstGeom prst="hexagon">
            <a:avLst>
              <a:gd name="adj" fmla="val 25112"/>
              <a:gd name="vf" fmla="val 115470"/>
            </a:avLst>
          </a:prstGeom>
          <a:blipFill dpi="0" rotWithShape="1">
            <a:blip r:embed="rId2">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8" name="Image 17">
            <a:extLst>
              <a:ext uri="{FF2B5EF4-FFF2-40B4-BE49-F238E27FC236}">
                <a16:creationId xmlns:a16="http://schemas.microsoft.com/office/drawing/2014/main" id="{191C566C-EC7A-413D-BB23-2B75ED7848D4}"/>
              </a:ext>
            </a:extLst>
          </p:cNvPr>
          <p:cNvPicPr>
            <a:picLocks noChangeAspect="1"/>
          </p:cNvPicPr>
          <p:nvPr/>
        </p:nvPicPr>
        <p:blipFill>
          <a:blip r:embed="rId3"/>
          <a:stretch>
            <a:fillRect/>
          </a:stretch>
        </p:blipFill>
        <p:spPr>
          <a:xfrm>
            <a:off x="680208" y="1974890"/>
            <a:ext cx="2327087" cy="1536419"/>
          </a:xfrm>
          <a:prstGeom prst="rect">
            <a:avLst/>
          </a:prstGeom>
        </p:spPr>
      </p:pic>
      <p:pic>
        <p:nvPicPr>
          <p:cNvPr id="21" name="Image 20">
            <a:extLst>
              <a:ext uri="{FF2B5EF4-FFF2-40B4-BE49-F238E27FC236}">
                <a16:creationId xmlns:a16="http://schemas.microsoft.com/office/drawing/2014/main" id="{18F7E940-8335-4D05-BC46-EAD526B831D5}"/>
              </a:ext>
            </a:extLst>
          </p:cNvPr>
          <p:cNvPicPr>
            <a:picLocks noChangeAspect="1"/>
          </p:cNvPicPr>
          <p:nvPr/>
        </p:nvPicPr>
        <p:blipFill>
          <a:blip r:embed="rId4"/>
          <a:stretch>
            <a:fillRect/>
          </a:stretch>
        </p:blipFill>
        <p:spPr>
          <a:xfrm>
            <a:off x="7070637" y="3529873"/>
            <a:ext cx="1996467" cy="1758511"/>
          </a:xfrm>
          <a:prstGeom prst="rect">
            <a:avLst/>
          </a:prstGeom>
        </p:spPr>
      </p:pic>
      <p:pic>
        <p:nvPicPr>
          <p:cNvPr id="24" name="Image 23">
            <a:extLst>
              <a:ext uri="{FF2B5EF4-FFF2-40B4-BE49-F238E27FC236}">
                <a16:creationId xmlns:a16="http://schemas.microsoft.com/office/drawing/2014/main" id="{AA9E3296-BE1E-4BBF-BC8C-BD763DB148A9}"/>
              </a:ext>
            </a:extLst>
          </p:cNvPr>
          <p:cNvPicPr>
            <a:picLocks noChangeAspect="1"/>
          </p:cNvPicPr>
          <p:nvPr/>
        </p:nvPicPr>
        <p:blipFill>
          <a:blip r:embed="rId5"/>
          <a:stretch>
            <a:fillRect/>
          </a:stretch>
        </p:blipFill>
        <p:spPr>
          <a:xfrm>
            <a:off x="8644007" y="912108"/>
            <a:ext cx="2051458" cy="1948885"/>
          </a:xfrm>
          <a:prstGeom prst="rect">
            <a:avLst/>
          </a:prstGeom>
        </p:spPr>
      </p:pic>
      <p:pic>
        <p:nvPicPr>
          <p:cNvPr id="25" name="Image 24">
            <a:extLst>
              <a:ext uri="{FF2B5EF4-FFF2-40B4-BE49-F238E27FC236}">
                <a16:creationId xmlns:a16="http://schemas.microsoft.com/office/drawing/2014/main" id="{EFC0C385-80FF-4C7D-A53A-61E25386CF91}"/>
              </a:ext>
            </a:extLst>
          </p:cNvPr>
          <p:cNvPicPr>
            <a:picLocks noChangeAspect="1"/>
          </p:cNvPicPr>
          <p:nvPr/>
        </p:nvPicPr>
        <p:blipFill>
          <a:blip r:embed="rId6"/>
          <a:stretch>
            <a:fillRect/>
          </a:stretch>
        </p:blipFill>
        <p:spPr>
          <a:xfrm>
            <a:off x="2369763" y="2763274"/>
            <a:ext cx="1846951" cy="1662257"/>
          </a:xfrm>
          <a:prstGeom prst="rect">
            <a:avLst/>
          </a:prstGeom>
        </p:spPr>
      </p:pic>
      <p:pic>
        <p:nvPicPr>
          <p:cNvPr id="11" name="Image 10">
            <a:extLst>
              <a:ext uri="{FF2B5EF4-FFF2-40B4-BE49-F238E27FC236}">
                <a16:creationId xmlns:a16="http://schemas.microsoft.com/office/drawing/2014/main" id="{B946242C-63C2-4B15-9223-E8C9A8B17DDB}"/>
              </a:ext>
            </a:extLst>
          </p:cNvPr>
          <p:cNvPicPr>
            <a:picLocks noChangeAspect="1"/>
          </p:cNvPicPr>
          <p:nvPr/>
        </p:nvPicPr>
        <p:blipFill>
          <a:blip r:embed="rId7"/>
          <a:stretch>
            <a:fillRect/>
          </a:stretch>
        </p:blipFill>
        <p:spPr>
          <a:xfrm>
            <a:off x="2348777" y="4237170"/>
            <a:ext cx="1816839" cy="1769849"/>
          </a:xfrm>
          <a:prstGeom prst="rect">
            <a:avLst/>
          </a:prstGeom>
        </p:spPr>
      </p:pic>
      <p:sp>
        <p:nvSpPr>
          <p:cNvPr id="28" name="Hexagone 27">
            <a:extLst>
              <a:ext uri="{FF2B5EF4-FFF2-40B4-BE49-F238E27FC236}">
                <a16:creationId xmlns:a16="http://schemas.microsoft.com/office/drawing/2014/main" id="{5526C9C6-8695-4728-A4A9-7541260FFB2A}"/>
              </a:ext>
            </a:extLst>
          </p:cNvPr>
          <p:cNvSpPr/>
          <p:nvPr/>
        </p:nvSpPr>
        <p:spPr>
          <a:xfrm>
            <a:off x="5260374" y="1059451"/>
            <a:ext cx="2265721" cy="1654200"/>
          </a:xfrm>
          <a:prstGeom prst="hexagon">
            <a:avLst>
              <a:gd name="adj" fmla="val 26176"/>
              <a:gd name="vf" fmla="val 115470"/>
            </a:avLst>
          </a:prstGeom>
          <a:blipFill dpi="0" rotWithShape="1">
            <a:blip r:embed="rId8">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Hexagone 28">
            <a:extLst>
              <a:ext uri="{FF2B5EF4-FFF2-40B4-BE49-F238E27FC236}">
                <a16:creationId xmlns:a16="http://schemas.microsoft.com/office/drawing/2014/main" id="{46EA7BB0-CB83-49A7-A437-922F974386EA}"/>
              </a:ext>
            </a:extLst>
          </p:cNvPr>
          <p:cNvSpPr/>
          <p:nvPr/>
        </p:nvSpPr>
        <p:spPr>
          <a:xfrm>
            <a:off x="883697" y="3556378"/>
            <a:ext cx="1863379" cy="1603294"/>
          </a:xfrm>
          <a:prstGeom prst="hexagon">
            <a:avLst>
              <a:gd name="adj" fmla="val 26176"/>
              <a:gd name="vf" fmla="val 115470"/>
            </a:avLst>
          </a:prstGeom>
          <a:blipFill dpi="0" rotWithShape="1">
            <a:blip r:embed="rId9">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0" name="Hexagone 29">
            <a:extLst>
              <a:ext uri="{FF2B5EF4-FFF2-40B4-BE49-F238E27FC236}">
                <a16:creationId xmlns:a16="http://schemas.microsoft.com/office/drawing/2014/main" id="{4555E31D-4C5B-4333-8D63-E015D36957AF}"/>
              </a:ext>
            </a:extLst>
          </p:cNvPr>
          <p:cNvSpPr/>
          <p:nvPr/>
        </p:nvSpPr>
        <p:spPr>
          <a:xfrm>
            <a:off x="8671503" y="2763274"/>
            <a:ext cx="1996467" cy="1606278"/>
          </a:xfrm>
          <a:prstGeom prst="hexagon">
            <a:avLst>
              <a:gd name="adj" fmla="val 25346"/>
              <a:gd name="vf" fmla="val 115470"/>
            </a:avLst>
          </a:prstGeom>
          <a:blipFill dpi="0" rotWithShape="1">
            <a:blip r:embed="rId10">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Hexagone 30">
            <a:extLst>
              <a:ext uri="{FF2B5EF4-FFF2-40B4-BE49-F238E27FC236}">
                <a16:creationId xmlns:a16="http://schemas.microsoft.com/office/drawing/2014/main" id="{43621045-54B1-4DCE-88B2-008EFB2C2483}"/>
              </a:ext>
            </a:extLst>
          </p:cNvPr>
          <p:cNvSpPr/>
          <p:nvPr/>
        </p:nvSpPr>
        <p:spPr>
          <a:xfrm>
            <a:off x="2369763" y="1158572"/>
            <a:ext cx="1811659" cy="1563046"/>
          </a:xfrm>
          <a:prstGeom prst="hexagon">
            <a:avLst>
              <a:gd name="adj" fmla="val 26176"/>
              <a:gd name="vf" fmla="val 115470"/>
            </a:avLst>
          </a:prstGeom>
          <a:blipFill dpi="0" rotWithShape="1">
            <a:blip r:embed="rId11">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 name="Image 2">
            <a:extLst>
              <a:ext uri="{FF2B5EF4-FFF2-40B4-BE49-F238E27FC236}">
                <a16:creationId xmlns:a16="http://schemas.microsoft.com/office/drawing/2014/main" id="{9B459E2E-BC95-458A-8C6B-34F2AD2F2DC9}"/>
              </a:ext>
            </a:extLst>
          </p:cNvPr>
          <p:cNvPicPr>
            <a:picLocks noChangeAspect="1"/>
          </p:cNvPicPr>
          <p:nvPr/>
        </p:nvPicPr>
        <p:blipFill>
          <a:blip r:embed="rId12"/>
          <a:stretch>
            <a:fillRect/>
          </a:stretch>
        </p:blipFill>
        <p:spPr>
          <a:xfrm>
            <a:off x="3214458" y="1832932"/>
            <a:ext cx="3062604" cy="2107759"/>
          </a:xfrm>
          <a:prstGeom prst="rect">
            <a:avLst/>
          </a:prstGeom>
        </p:spPr>
      </p:pic>
      <p:pic>
        <p:nvPicPr>
          <p:cNvPr id="4" name="Image 3">
            <a:extLst>
              <a:ext uri="{FF2B5EF4-FFF2-40B4-BE49-F238E27FC236}">
                <a16:creationId xmlns:a16="http://schemas.microsoft.com/office/drawing/2014/main" id="{9EF64C38-3D72-4454-BE5F-A0C26FC49640}"/>
              </a:ext>
            </a:extLst>
          </p:cNvPr>
          <p:cNvPicPr>
            <a:picLocks noChangeAspect="1"/>
          </p:cNvPicPr>
          <p:nvPr/>
        </p:nvPicPr>
        <p:blipFill>
          <a:blip r:embed="rId13"/>
          <a:stretch>
            <a:fillRect/>
          </a:stretch>
        </p:blipFill>
        <p:spPr>
          <a:xfrm>
            <a:off x="6492366" y="1717084"/>
            <a:ext cx="3193744" cy="1998501"/>
          </a:xfrm>
          <a:prstGeom prst="rect">
            <a:avLst/>
          </a:prstGeom>
        </p:spPr>
      </p:pic>
      <p:sp>
        <p:nvSpPr>
          <p:cNvPr id="33" name="Hexagone 32">
            <a:extLst>
              <a:ext uri="{FF2B5EF4-FFF2-40B4-BE49-F238E27FC236}">
                <a16:creationId xmlns:a16="http://schemas.microsoft.com/office/drawing/2014/main" id="{2A77FD8D-5E81-41F3-A438-36216A78BF79}"/>
              </a:ext>
            </a:extLst>
          </p:cNvPr>
          <p:cNvSpPr/>
          <p:nvPr/>
        </p:nvSpPr>
        <p:spPr>
          <a:xfrm>
            <a:off x="5258909" y="2763274"/>
            <a:ext cx="2267186" cy="1612634"/>
          </a:xfrm>
          <a:prstGeom prst="hexagon">
            <a:avLst>
              <a:gd name="adj" fmla="val 23773"/>
              <a:gd name="vf" fmla="val 115470"/>
            </a:avLst>
          </a:prstGeom>
          <a:blipFill dpi="0" rotWithShape="1">
            <a:blip r:embed="rId14">
              <a:extLst>
                <a:ext uri="{28A0092B-C50C-407E-A947-70E740481C1C}">
                  <a14:useLocalDpi xmlns:a14="http://schemas.microsoft.com/office/drawing/2010/main" val="0"/>
                </a:ext>
              </a:extLst>
            </a:blip>
            <a:srcRect/>
            <a:stretch>
              <a:fillRect l="13573" t="22428" r="5463" b="22428"/>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dirty="0"/>
          </a:p>
        </p:txBody>
      </p:sp>
      <p:pic>
        <p:nvPicPr>
          <p:cNvPr id="10" name="Image 9">
            <a:extLst>
              <a:ext uri="{FF2B5EF4-FFF2-40B4-BE49-F238E27FC236}">
                <a16:creationId xmlns:a16="http://schemas.microsoft.com/office/drawing/2014/main" id="{4A441E15-A228-4A08-9358-3CA922FBED67}"/>
              </a:ext>
            </a:extLst>
          </p:cNvPr>
          <p:cNvPicPr>
            <a:picLocks noChangeAspect="1"/>
          </p:cNvPicPr>
          <p:nvPr/>
        </p:nvPicPr>
        <p:blipFill>
          <a:blip r:embed="rId15"/>
          <a:stretch>
            <a:fillRect/>
          </a:stretch>
        </p:blipFill>
        <p:spPr>
          <a:xfrm>
            <a:off x="5292569" y="4297766"/>
            <a:ext cx="2150399" cy="1889686"/>
          </a:xfrm>
          <a:prstGeom prst="rect">
            <a:avLst/>
          </a:prstGeom>
        </p:spPr>
      </p:pic>
      <p:sp>
        <p:nvSpPr>
          <p:cNvPr id="19" name="Espace réservé du pied de page 6">
            <a:extLst>
              <a:ext uri="{FF2B5EF4-FFF2-40B4-BE49-F238E27FC236}">
                <a16:creationId xmlns:a16="http://schemas.microsoft.com/office/drawing/2014/main" id="{E3A01ADB-9EC3-4222-9FDB-A42EC99A3509}"/>
              </a:ext>
            </a:extLst>
          </p:cNvPr>
          <p:cNvSpPr>
            <a:spLocks noGrp="1"/>
          </p:cNvSpPr>
          <p:nvPr>
            <p:ph type="ftr" sz="quarter" idx="11"/>
          </p:nvPr>
        </p:nvSpPr>
        <p:spPr>
          <a:xfrm>
            <a:off x="4084695" y="6367151"/>
            <a:ext cx="5904656" cy="288032"/>
          </a:xfrm>
          <a:noFill/>
        </p:spPr>
        <p:txBody>
          <a:bodyPr/>
          <a:lstStyle/>
          <a:p>
            <a:pPr algn="r"/>
            <a:r>
              <a:rPr lang="en-US" sz="1000" dirty="0">
                <a:solidFill>
                  <a:srgbClr val="FFFFFF"/>
                </a:solidFill>
              </a:rPr>
              <a:t>ITF/UIC/UNECE Workshop on Rail Security, 23 May 2018, Leipzig  </a:t>
            </a:r>
            <a:endParaRPr lang="fr-FR" sz="1000" dirty="0">
              <a:solidFill>
                <a:srgbClr val="FFFFFF"/>
              </a:solidFill>
              <a:latin typeface="Arial"/>
            </a:endParaRPr>
          </a:p>
        </p:txBody>
      </p:sp>
    </p:spTree>
    <p:extLst>
      <p:ext uri="{BB962C8B-B14F-4D97-AF65-F5344CB8AC3E}">
        <p14:creationId xmlns:p14="http://schemas.microsoft.com/office/powerpoint/2010/main" val="828016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anim calcmode="lin" valueType="num">
                                      <p:cBhvr>
                                        <p:cTn id="14" dur="1000" fill="hold"/>
                                        <p:tgtEl>
                                          <p:spTgt spid="21"/>
                                        </p:tgtEl>
                                        <p:attrNameLst>
                                          <p:attrName>ppt_x</p:attrName>
                                        </p:attrNameLst>
                                      </p:cBhvr>
                                      <p:tavLst>
                                        <p:tav tm="0">
                                          <p:val>
                                            <p:strVal val="#ppt_x"/>
                                          </p:val>
                                        </p:tav>
                                        <p:tav tm="100000">
                                          <p:val>
                                            <p:strVal val="#ppt_x"/>
                                          </p:val>
                                        </p:tav>
                                      </p:tavLst>
                                    </p:anim>
                                    <p:anim calcmode="lin" valueType="num">
                                      <p:cBhvr>
                                        <p:cTn id="15" dur="10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1000"/>
                                        <p:tgtEl>
                                          <p:spTgt spid="30"/>
                                        </p:tgtEl>
                                      </p:cBhvr>
                                    </p:animEffect>
                                    <p:anim calcmode="lin" valueType="num">
                                      <p:cBhvr>
                                        <p:cTn id="20" dur="1000" fill="hold"/>
                                        <p:tgtEl>
                                          <p:spTgt spid="30"/>
                                        </p:tgtEl>
                                        <p:attrNameLst>
                                          <p:attrName>ppt_x</p:attrName>
                                        </p:attrNameLst>
                                      </p:cBhvr>
                                      <p:tavLst>
                                        <p:tav tm="0">
                                          <p:val>
                                            <p:strVal val="#ppt_x"/>
                                          </p:val>
                                        </p:tav>
                                        <p:tav tm="100000">
                                          <p:val>
                                            <p:strVal val="#ppt_x"/>
                                          </p:val>
                                        </p:tav>
                                      </p:tavLst>
                                    </p:anim>
                                    <p:anim calcmode="lin" valueType="num">
                                      <p:cBhvr>
                                        <p:cTn id="21" dur="1000" fill="hold"/>
                                        <p:tgtEl>
                                          <p:spTgt spid="3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1000"/>
                                        <p:tgtEl>
                                          <p:spTgt spid="24"/>
                                        </p:tgtEl>
                                      </p:cBhvr>
                                    </p:animEffect>
                                    <p:anim calcmode="lin" valueType="num">
                                      <p:cBhvr>
                                        <p:cTn id="26" dur="1000" fill="hold"/>
                                        <p:tgtEl>
                                          <p:spTgt spid="24"/>
                                        </p:tgtEl>
                                        <p:attrNameLst>
                                          <p:attrName>ppt_x</p:attrName>
                                        </p:attrNameLst>
                                      </p:cBhvr>
                                      <p:tavLst>
                                        <p:tav tm="0">
                                          <p:val>
                                            <p:strVal val="#ppt_x"/>
                                          </p:val>
                                        </p:tav>
                                        <p:tav tm="100000">
                                          <p:val>
                                            <p:strVal val="#ppt_x"/>
                                          </p:val>
                                        </p:tav>
                                      </p:tavLst>
                                    </p:anim>
                                    <p:anim calcmode="lin" valueType="num">
                                      <p:cBhvr>
                                        <p:cTn id="27" dur="1000" fill="hold"/>
                                        <p:tgtEl>
                                          <p:spTgt spid="24"/>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7"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1000"/>
                                        <p:tgtEl>
                                          <p:spTgt spid="4"/>
                                        </p:tgtEl>
                                      </p:cBhvr>
                                    </p:animEffect>
                                    <p:anim calcmode="lin" valueType="num">
                                      <p:cBhvr>
                                        <p:cTn id="32" dur="1000" fill="hold"/>
                                        <p:tgtEl>
                                          <p:spTgt spid="4"/>
                                        </p:tgtEl>
                                        <p:attrNameLst>
                                          <p:attrName>ppt_x</p:attrName>
                                        </p:attrNameLst>
                                      </p:cBhvr>
                                      <p:tavLst>
                                        <p:tav tm="0">
                                          <p:val>
                                            <p:strVal val="#ppt_x"/>
                                          </p:val>
                                        </p:tav>
                                        <p:tav tm="100000">
                                          <p:val>
                                            <p:strVal val="#ppt_x"/>
                                          </p:val>
                                        </p:tav>
                                      </p:tavLst>
                                    </p:anim>
                                    <p:anim calcmode="lin" valueType="num">
                                      <p:cBhvr>
                                        <p:cTn id="33" dur="1000" fill="hold"/>
                                        <p:tgtEl>
                                          <p:spTgt spid="4"/>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7" presetClass="entr" presetSubtype="0"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1000"/>
                                        <p:tgtEl>
                                          <p:spTgt spid="28"/>
                                        </p:tgtEl>
                                      </p:cBhvr>
                                    </p:animEffect>
                                    <p:anim calcmode="lin" valueType="num">
                                      <p:cBhvr>
                                        <p:cTn id="38" dur="1000" fill="hold"/>
                                        <p:tgtEl>
                                          <p:spTgt spid="28"/>
                                        </p:tgtEl>
                                        <p:attrNameLst>
                                          <p:attrName>ppt_x</p:attrName>
                                        </p:attrNameLst>
                                      </p:cBhvr>
                                      <p:tavLst>
                                        <p:tav tm="0">
                                          <p:val>
                                            <p:strVal val="#ppt_x"/>
                                          </p:val>
                                        </p:tav>
                                        <p:tav tm="100000">
                                          <p:val>
                                            <p:strVal val="#ppt_x"/>
                                          </p:val>
                                        </p:tav>
                                      </p:tavLst>
                                    </p:anim>
                                    <p:anim calcmode="lin" valueType="num">
                                      <p:cBhvr>
                                        <p:cTn id="39" dur="1000" fill="hold"/>
                                        <p:tgtEl>
                                          <p:spTgt spid="28"/>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7"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1000"/>
                                        <p:tgtEl>
                                          <p:spTgt spid="3"/>
                                        </p:tgtEl>
                                      </p:cBhvr>
                                    </p:animEffect>
                                    <p:anim calcmode="lin" valueType="num">
                                      <p:cBhvr>
                                        <p:cTn id="44" dur="1000" fill="hold"/>
                                        <p:tgtEl>
                                          <p:spTgt spid="3"/>
                                        </p:tgtEl>
                                        <p:attrNameLst>
                                          <p:attrName>ppt_x</p:attrName>
                                        </p:attrNameLst>
                                      </p:cBhvr>
                                      <p:tavLst>
                                        <p:tav tm="0">
                                          <p:val>
                                            <p:strVal val="#ppt_x"/>
                                          </p:val>
                                        </p:tav>
                                        <p:tav tm="100000">
                                          <p:val>
                                            <p:strVal val="#ppt_x"/>
                                          </p:val>
                                        </p:tav>
                                      </p:tavLst>
                                    </p:anim>
                                    <p:anim calcmode="lin" valueType="num">
                                      <p:cBhvr>
                                        <p:cTn id="45" dur="1000" fill="hold"/>
                                        <p:tgtEl>
                                          <p:spTgt spid="3"/>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7" presetClass="entr" presetSubtype="0"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1000"/>
                                        <p:tgtEl>
                                          <p:spTgt spid="31"/>
                                        </p:tgtEl>
                                      </p:cBhvr>
                                    </p:animEffect>
                                    <p:anim calcmode="lin" valueType="num">
                                      <p:cBhvr>
                                        <p:cTn id="50" dur="1000" fill="hold"/>
                                        <p:tgtEl>
                                          <p:spTgt spid="31"/>
                                        </p:tgtEl>
                                        <p:attrNameLst>
                                          <p:attrName>ppt_x</p:attrName>
                                        </p:attrNameLst>
                                      </p:cBhvr>
                                      <p:tavLst>
                                        <p:tav tm="0">
                                          <p:val>
                                            <p:strVal val="#ppt_x"/>
                                          </p:val>
                                        </p:tav>
                                        <p:tav tm="100000">
                                          <p:val>
                                            <p:strVal val="#ppt_x"/>
                                          </p:val>
                                        </p:tav>
                                      </p:tavLst>
                                    </p:anim>
                                    <p:anim calcmode="lin" valueType="num">
                                      <p:cBhvr>
                                        <p:cTn id="51" dur="1000" fill="hold"/>
                                        <p:tgtEl>
                                          <p:spTgt spid="31"/>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7" presetClass="entr" presetSubtype="0"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1000"/>
                                        <p:tgtEl>
                                          <p:spTgt spid="18"/>
                                        </p:tgtEl>
                                      </p:cBhvr>
                                    </p:animEffect>
                                    <p:anim calcmode="lin" valueType="num">
                                      <p:cBhvr>
                                        <p:cTn id="56" dur="1000" fill="hold"/>
                                        <p:tgtEl>
                                          <p:spTgt spid="18"/>
                                        </p:tgtEl>
                                        <p:attrNameLst>
                                          <p:attrName>ppt_x</p:attrName>
                                        </p:attrNameLst>
                                      </p:cBhvr>
                                      <p:tavLst>
                                        <p:tav tm="0">
                                          <p:val>
                                            <p:strVal val="#ppt_x"/>
                                          </p:val>
                                        </p:tav>
                                        <p:tav tm="100000">
                                          <p:val>
                                            <p:strVal val="#ppt_x"/>
                                          </p:val>
                                        </p:tav>
                                      </p:tavLst>
                                    </p:anim>
                                    <p:anim calcmode="lin" valueType="num">
                                      <p:cBhvr>
                                        <p:cTn id="57" dur="1000" fill="hold"/>
                                        <p:tgtEl>
                                          <p:spTgt spid="18"/>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2"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1000"/>
                                        <p:tgtEl>
                                          <p:spTgt spid="29"/>
                                        </p:tgtEl>
                                      </p:cBhvr>
                                    </p:animEffect>
                                    <p:anim calcmode="lin" valueType="num">
                                      <p:cBhvr>
                                        <p:cTn id="62" dur="1000" fill="hold"/>
                                        <p:tgtEl>
                                          <p:spTgt spid="29"/>
                                        </p:tgtEl>
                                        <p:attrNameLst>
                                          <p:attrName>ppt_x</p:attrName>
                                        </p:attrNameLst>
                                      </p:cBhvr>
                                      <p:tavLst>
                                        <p:tav tm="0">
                                          <p:val>
                                            <p:strVal val="#ppt_x"/>
                                          </p:val>
                                        </p:tav>
                                        <p:tav tm="100000">
                                          <p:val>
                                            <p:strVal val="#ppt_x"/>
                                          </p:val>
                                        </p:tav>
                                      </p:tavLst>
                                    </p:anim>
                                    <p:anim calcmode="lin" valueType="num">
                                      <p:cBhvr>
                                        <p:cTn id="63" dur="1000" fill="hold"/>
                                        <p:tgtEl>
                                          <p:spTgt spid="29"/>
                                        </p:tgtEl>
                                        <p:attrNameLst>
                                          <p:attrName>ppt_y</p:attrName>
                                        </p:attrNameLst>
                                      </p:cBhvr>
                                      <p:tavLst>
                                        <p:tav tm="0">
                                          <p:val>
                                            <p:strVal val="#ppt_y+.1"/>
                                          </p:val>
                                        </p:tav>
                                        <p:tav tm="100000">
                                          <p:val>
                                            <p:strVal val="#ppt_y"/>
                                          </p:val>
                                        </p:tav>
                                      </p:tavLst>
                                    </p:anim>
                                  </p:childTnLst>
                                </p:cTn>
                              </p:par>
                            </p:childTnLst>
                          </p:cTn>
                        </p:par>
                        <p:par>
                          <p:cTn id="64" fill="hold">
                            <p:stCondLst>
                              <p:cond delay="10000"/>
                            </p:stCondLst>
                            <p:childTnLst>
                              <p:par>
                                <p:cTn id="65" presetID="42" presetClass="entr" presetSubtype="0" fill="hold"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1000"/>
                                        <p:tgtEl>
                                          <p:spTgt spid="25"/>
                                        </p:tgtEl>
                                      </p:cBhvr>
                                    </p:animEffect>
                                    <p:anim calcmode="lin" valueType="num">
                                      <p:cBhvr>
                                        <p:cTn id="68" dur="1000" fill="hold"/>
                                        <p:tgtEl>
                                          <p:spTgt spid="25"/>
                                        </p:tgtEl>
                                        <p:attrNameLst>
                                          <p:attrName>ppt_x</p:attrName>
                                        </p:attrNameLst>
                                      </p:cBhvr>
                                      <p:tavLst>
                                        <p:tav tm="0">
                                          <p:val>
                                            <p:strVal val="#ppt_x"/>
                                          </p:val>
                                        </p:tav>
                                        <p:tav tm="100000">
                                          <p:val>
                                            <p:strVal val="#ppt_x"/>
                                          </p:val>
                                        </p:tav>
                                      </p:tavLst>
                                    </p:anim>
                                    <p:anim calcmode="lin" valueType="num">
                                      <p:cBhvr>
                                        <p:cTn id="69" dur="1000" fill="hold"/>
                                        <p:tgtEl>
                                          <p:spTgt spid="25"/>
                                        </p:tgtEl>
                                        <p:attrNameLst>
                                          <p:attrName>ppt_y</p:attrName>
                                        </p:attrNameLst>
                                      </p:cBhvr>
                                      <p:tavLst>
                                        <p:tav tm="0">
                                          <p:val>
                                            <p:strVal val="#ppt_y+.1"/>
                                          </p:val>
                                        </p:tav>
                                        <p:tav tm="100000">
                                          <p:val>
                                            <p:strVal val="#ppt_y"/>
                                          </p:val>
                                        </p:tav>
                                      </p:tavLst>
                                    </p:anim>
                                  </p:childTnLst>
                                </p:cTn>
                              </p:par>
                            </p:childTnLst>
                          </p:cTn>
                        </p:par>
                        <p:par>
                          <p:cTn id="70" fill="hold">
                            <p:stCondLst>
                              <p:cond delay="11000"/>
                            </p:stCondLst>
                            <p:childTnLst>
                              <p:par>
                                <p:cTn id="71" presetID="42" presetClass="entr" presetSubtype="0" fill="hold" nodeType="afterEffect">
                                  <p:stCondLst>
                                    <p:cond delay="0"/>
                                  </p:stCondLst>
                                  <p:childTnLst>
                                    <p:set>
                                      <p:cBhvr>
                                        <p:cTn id="72" dur="1" fill="hold">
                                          <p:stCondLst>
                                            <p:cond delay="0"/>
                                          </p:stCondLst>
                                        </p:cTn>
                                        <p:tgtEl>
                                          <p:spTgt spid="11"/>
                                        </p:tgtEl>
                                        <p:attrNameLst>
                                          <p:attrName>style.visibility</p:attrName>
                                        </p:attrNameLst>
                                      </p:cBhvr>
                                      <p:to>
                                        <p:strVal val="visible"/>
                                      </p:to>
                                    </p:set>
                                    <p:animEffect transition="in" filter="fade">
                                      <p:cBhvr>
                                        <p:cTn id="73" dur="1000"/>
                                        <p:tgtEl>
                                          <p:spTgt spid="11"/>
                                        </p:tgtEl>
                                      </p:cBhvr>
                                    </p:animEffect>
                                    <p:anim calcmode="lin" valueType="num">
                                      <p:cBhvr>
                                        <p:cTn id="74" dur="1000" fill="hold"/>
                                        <p:tgtEl>
                                          <p:spTgt spid="11"/>
                                        </p:tgtEl>
                                        <p:attrNameLst>
                                          <p:attrName>ppt_x</p:attrName>
                                        </p:attrNameLst>
                                      </p:cBhvr>
                                      <p:tavLst>
                                        <p:tav tm="0">
                                          <p:val>
                                            <p:strVal val="#ppt_x"/>
                                          </p:val>
                                        </p:tav>
                                        <p:tav tm="100000">
                                          <p:val>
                                            <p:strVal val="#ppt_x"/>
                                          </p:val>
                                        </p:tav>
                                      </p:tavLst>
                                    </p:anim>
                                    <p:anim calcmode="lin" valueType="num">
                                      <p:cBhvr>
                                        <p:cTn id="75" dur="1000" fill="hold"/>
                                        <p:tgtEl>
                                          <p:spTgt spid="11"/>
                                        </p:tgtEl>
                                        <p:attrNameLst>
                                          <p:attrName>ppt_y</p:attrName>
                                        </p:attrNameLst>
                                      </p:cBhvr>
                                      <p:tavLst>
                                        <p:tav tm="0">
                                          <p:val>
                                            <p:strVal val="#ppt_y+.1"/>
                                          </p:val>
                                        </p:tav>
                                        <p:tav tm="100000">
                                          <p:val>
                                            <p:strVal val="#ppt_y"/>
                                          </p:val>
                                        </p:tav>
                                      </p:tavLst>
                                    </p:anim>
                                  </p:childTnLst>
                                </p:cTn>
                              </p:par>
                            </p:childTnLst>
                          </p:cTn>
                        </p:par>
                        <p:par>
                          <p:cTn id="76" fill="hold">
                            <p:stCondLst>
                              <p:cond delay="12000"/>
                            </p:stCondLst>
                            <p:childTnLst>
                              <p:par>
                                <p:cTn id="77" presetID="42" presetClass="entr" presetSubtype="0" fill="hold" grpId="0" nodeType="afterEffect">
                                  <p:stCondLst>
                                    <p:cond delay="0"/>
                                  </p:stCondLst>
                                  <p:childTnLst>
                                    <p:set>
                                      <p:cBhvr>
                                        <p:cTn id="78" dur="1" fill="hold">
                                          <p:stCondLst>
                                            <p:cond delay="0"/>
                                          </p:stCondLst>
                                        </p:cTn>
                                        <p:tgtEl>
                                          <p:spTgt spid="13"/>
                                        </p:tgtEl>
                                        <p:attrNameLst>
                                          <p:attrName>style.visibility</p:attrName>
                                        </p:attrNameLst>
                                      </p:cBhvr>
                                      <p:to>
                                        <p:strVal val="visible"/>
                                      </p:to>
                                    </p:set>
                                    <p:animEffect transition="in" filter="fade">
                                      <p:cBhvr>
                                        <p:cTn id="79" dur="1000"/>
                                        <p:tgtEl>
                                          <p:spTgt spid="13"/>
                                        </p:tgtEl>
                                      </p:cBhvr>
                                    </p:animEffect>
                                    <p:anim calcmode="lin" valueType="num">
                                      <p:cBhvr>
                                        <p:cTn id="80" dur="1000" fill="hold"/>
                                        <p:tgtEl>
                                          <p:spTgt spid="13"/>
                                        </p:tgtEl>
                                        <p:attrNameLst>
                                          <p:attrName>ppt_x</p:attrName>
                                        </p:attrNameLst>
                                      </p:cBhvr>
                                      <p:tavLst>
                                        <p:tav tm="0">
                                          <p:val>
                                            <p:strVal val="#ppt_x"/>
                                          </p:val>
                                        </p:tav>
                                        <p:tav tm="100000">
                                          <p:val>
                                            <p:strVal val="#ppt_x"/>
                                          </p:val>
                                        </p:tav>
                                      </p:tavLst>
                                    </p:anim>
                                    <p:anim calcmode="lin" valueType="num">
                                      <p:cBhvr>
                                        <p:cTn id="81" dur="1000" fill="hold"/>
                                        <p:tgtEl>
                                          <p:spTgt spid="13"/>
                                        </p:tgtEl>
                                        <p:attrNameLst>
                                          <p:attrName>ppt_y</p:attrName>
                                        </p:attrNameLst>
                                      </p:cBhvr>
                                      <p:tavLst>
                                        <p:tav tm="0">
                                          <p:val>
                                            <p:strVal val="#ppt_y+.1"/>
                                          </p:val>
                                        </p:tav>
                                        <p:tav tm="100000">
                                          <p:val>
                                            <p:strVal val="#ppt_y"/>
                                          </p:val>
                                        </p:tav>
                                      </p:tavLst>
                                    </p:anim>
                                  </p:childTnLst>
                                </p:cTn>
                              </p:par>
                            </p:childTnLst>
                          </p:cTn>
                        </p:par>
                        <p:par>
                          <p:cTn id="82" fill="hold">
                            <p:stCondLst>
                              <p:cond delay="13000"/>
                            </p:stCondLst>
                            <p:childTnLst>
                              <p:par>
                                <p:cTn id="83" presetID="22" presetClass="entr" presetSubtype="4" fill="hold" grpId="0" nodeType="afterEffect">
                                  <p:stCondLst>
                                    <p:cond delay="500"/>
                                  </p:stCondLst>
                                  <p:childTnLst>
                                    <p:set>
                                      <p:cBhvr>
                                        <p:cTn id="84" dur="1" fill="hold">
                                          <p:stCondLst>
                                            <p:cond delay="0"/>
                                          </p:stCondLst>
                                        </p:cTn>
                                        <p:tgtEl>
                                          <p:spTgt spid="33"/>
                                        </p:tgtEl>
                                        <p:attrNameLst>
                                          <p:attrName>style.visibility</p:attrName>
                                        </p:attrNameLst>
                                      </p:cBhvr>
                                      <p:to>
                                        <p:strVal val="visible"/>
                                      </p:to>
                                    </p:set>
                                    <p:animEffect transition="in" filter="wipe(down)">
                                      <p:cBhvr>
                                        <p:cTn id="85"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8" grpId="0" animBg="1"/>
      <p:bldP spid="29" grpId="0" animBg="1"/>
      <p:bldP spid="30" grpId="0" animBg="1"/>
      <p:bldP spid="31" grpId="0" animBg="1"/>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854CD3B-FDCB-4AD2-A1C0-EE3E209CBE70}"/>
              </a:ext>
            </a:extLst>
          </p:cNvPr>
          <p:cNvSpPr>
            <a:spLocks noGrp="1"/>
          </p:cNvSpPr>
          <p:nvPr>
            <p:ph type="title"/>
          </p:nvPr>
        </p:nvSpPr>
        <p:spPr>
          <a:xfrm>
            <a:off x="863600" y="278239"/>
            <a:ext cx="10464800" cy="577548"/>
          </a:xfrm>
        </p:spPr>
        <p:txBody>
          <a:bodyPr/>
          <a:lstStyle/>
          <a:p>
            <a:r>
              <a:rPr lang="en-US" dirty="0">
                <a:solidFill>
                  <a:schemeClr val="accent1">
                    <a:lumMod val="75000"/>
                  </a:schemeClr>
                </a:solidFill>
              </a:rPr>
              <a:t>Rail Security at UIC</a:t>
            </a:r>
            <a:endParaRPr lang="fr-FR" dirty="0">
              <a:solidFill>
                <a:schemeClr val="accent1">
                  <a:lumMod val="75000"/>
                </a:schemeClr>
              </a:solidFill>
            </a:endParaRPr>
          </a:p>
        </p:txBody>
      </p:sp>
      <p:sp>
        <p:nvSpPr>
          <p:cNvPr id="21" name="Rectangle : coins arrondis 20">
            <a:extLst>
              <a:ext uri="{FF2B5EF4-FFF2-40B4-BE49-F238E27FC236}">
                <a16:creationId xmlns:a16="http://schemas.microsoft.com/office/drawing/2014/main" id="{53EC859F-1269-467A-989A-1D9B244275C7}"/>
              </a:ext>
            </a:extLst>
          </p:cNvPr>
          <p:cNvSpPr/>
          <p:nvPr/>
        </p:nvSpPr>
        <p:spPr>
          <a:xfrm>
            <a:off x="6012836" y="1145488"/>
            <a:ext cx="5605971" cy="4997197"/>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Rectangle 21">
            <a:extLst>
              <a:ext uri="{FF2B5EF4-FFF2-40B4-BE49-F238E27FC236}">
                <a16:creationId xmlns:a16="http://schemas.microsoft.com/office/drawing/2014/main" id="{A0A2C4CD-E5F6-4913-B643-EFAAB7ABE981}"/>
              </a:ext>
            </a:extLst>
          </p:cNvPr>
          <p:cNvSpPr/>
          <p:nvPr/>
        </p:nvSpPr>
        <p:spPr>
          <a:xfrm>
            <a:off x="6541650" y="2142870"/>
            <a:ext cx="2012360" cy="967817"/>
          </a:xfrm>
          <a:prstGeom prst="rect">
            <a:avLst/>
          </a:prstGeom>
          <a:solidFill>
            <a:srgbClr val="C00000"/>
          </a:solidFill>
          <a:ln>
            <a:solidFill>
              <a:srgbClr val="0099CC"/>
            </a:solidFill>
          </a:ln>
        </p:spPr>
        <p:style>
          <a:lnRef idx="0">
            <a:schemeClr val="accent1"/>
          </a:lnRef>
          <a:fillRef idx="3">
            <a:schemeClr val="accent1"/>
          </a:fillRef>
          <a:effectRef idx="3">
            <a:schemeClr val="accent1"/>
          </a:effectRef>
          <a:fontRef idx="minor">
            <a:schemeClr val="lt1"/>
          </a:fontRef>
        </p:style>
        <p:txBody>
          <a:bodyPr rtlCol="0" anchor="ctr"/>
          <a:lstStyle/>
          <a:p>
            <a:pPr marL="0" lvl="5" algn="ctr" defTabSz="85725">
              <a:spcBef>
                <a:spcPct val="65000"/>
              </a:spcBef>
              <a:defRPr/>
            </a:pPr>
            <a:r>
              <a:rPr lang="en-US" b="1" dirty="0">
                <a:solidFill>
                  <a:schemeClr val="bg1">
                    <a:lumMod val="95000"/>
                  </a:schemeClr>
                </a:solidFill>
                <a:effectLst>
                  <a:outerShdw blurRad="38100" dist="38100" dir="2700000" algn="tl">
                    <a:srgbClr val="000000">
                      <a:alpha val="43137"/>
                    </a:srgbClr>
                  </a:outerShdw>
                </a:effectLst>
                <a:latin typeface="Arial"/>
              </a:rPr>
              <a:t>HUMAN FACTORS</a:t>
            </a:r>
          </a:p>
          <a:p>
            <a:pPr marL="0" lvl="5" algn="ctr" defTabSz="85725">
              <a:spcBef>
                <a:spcPct val="65000"/>
              </a:spcBef>
              <a:defRPr/>
            </a:pPr>
            <a:r>
              <a:rPr lang="en-US" sz="1100" dirty="0">
                <a:solidFill>
                  <a:srgbClr val="506361">
                    <a:lumMod val="40000"/>
                    <a:lumOff val="60000"/>
                  </a:srgbClr>
                </a:solidFill>
                <a:latin typeface="Arial"/>
              </a:rPr>
              <a:t>Chaired by </a:t>
            </a:r>
            <a:r>
              <a:rPr lang="en-US" sz="1100" b="1" dirty="0">
                <a:solidFill>
                  <a:srgbClr val="506361">
                    <a:lumMod val="40000"/>
                    <a:lumOff val="60000"/>
                  </a:srgbClr>
                </a:solidFill>
                <a:latin typeface="Arial"/>
              </a:rPr>
              <a:t>RZD</a:t>
            </a:r>
            <a:r>
              <a:rPr lang="en-US" sz="1100" dirty="0">
                <a:solidFill>
                  <a:srgbClr val="506361">
                    <a:lumMod val="40000"/>
                    <a:lumOff val="60000"/>
                  </a:srgbClr>
                </a:solidFill>
                <a:latin typeface="Arial"/>
              </a:rPr>
              <a:t> (RUSSIA)</a:t>
            </a:r>
          </a:p>
        </p:txBody>
      </p:sp>
      <p:sp>
        <p:nvSpPr>
          <p:cNvPr id="23" name="Rectangle 22">
            <a:extLst>
              <a:ext uri="{FF2B5EF4-FFF2-40B4-BE49-F238E27FC236}">
                <a16:creationId xmlns:a16="http://schemas.microsoft.com/office/drawing/2014/main" id="{D485305D-D731-4B27-A3CF-89D71E712463}"/>
              </a:ext>
            </a:extLst>
          </p:cNvPr>
          <p:cNvSpPr/>
          <p:nvPr/>
        </p:nvSpPr>
        <p:spPr>
          <a:xfrm>
            <a:off x="6536115" y="4178951"/>
            <a:ext cx="2017896" cy="1328250"/>
          </a:xfrm>
          <a:prstGeom prst="rect">
            <a:avLst/>
          </a:prstGeom>
          <a:solidFill>
            <a:srgbClr val="C00000"/>
          </a:solidFill>
          <a:ln/>
        </p:spPr>
        <p:style>
          <a:lnRef idx="0">
            <a:schemeClr val="accent1"/>
          </a:lnRef>
          <a:fillRef idx="3">
            <a:schemeClr val="accent1"/>
          </a:fillRef>
          <a:effectRef idx="3">
            <a:schemeClr val="accent1"/>
          </a:effectRef>
          <a:fontRef idx="minor">
            <a:schemeClr val="lt1"/>
          </a:fontRef>
        </p:style>
        <p:txBody>
          <a:bodyPr rtlCol="0" anchor="ctr"/>
          <a:lstStyle/>
          <a:p>
            <a:pPr marL="0" lvl="5" indent="-220266" algn="ctr" defTabSz="85725">
              <a:spcBef>
                <a:spcPct val="65000"/>
              </a:spcBef>
              <a:defRPr/>
            </a:pPr>
            <a:r>
              <a:rPr lang="en-US" sz="1600" b="1" dirty="0">
                <a:solidFill>
                  <a:schemeClr val="bg1">
                    <a:lumMod val="95000"/>
                  </a:schemeClr>
                </a:solidFill>
                <a:effectLst>
                  <a:outerShdw blurRad="38100" dist="38100" dir="2700000" algn="tl">
                    <a:srgbClr val="000000">
                      <a:alpha val="43137"/>
                    </a:srgbClr>
                  </a:outerShdw>
                </a:effectLst>
                <a:latin typeface="Arial"/>
              </a:rPr>
              <a:t>STRATEGY, PROCEDURES </a:t>
            </a:r>
            <a:r>
              <a:rPr lang="en-US" sz="1200" b="1" dirty="0">
                <a:solidFill>
                  <a:schemeClr val="bg1">
                    <a:lumMod val="95000"/>
                  </a:schemeClr>
                </a:solidFill>
                <a:effectLst>
                  <a:outerShdw blurRad="38100" dist="38100" dir="2700000" algn="tl">
                    <a:srgbClr val="000000">
                      <a:alpha val="43137"/>
                    </a:srgbClr>
                  </a:outerShdw>
                </a:effectLst>
                <a:latin typeface="Arial"/>
              </a:rPr>
              <a:t>AND </a:t>
            </a:r>
            <a:r>
              <a:rPr lang="en-US" sz="1600" b="1" dirty="0">
                <a:solidFill>
                  <a:schemeClr val="bg1">
                    <a:lumMod val="95000"/>
                  </a:schemeClr>
                </a:solidFill>
                <a:effectLst>
                  <a:outerShdw blurRad="38100" dist="38100" dir="2700000" algn="tl">
                    <a:srgbClr val="000000">
                      <a:alpha val="43137"/>
                    </a:srgbClr>
                  </a:outerShdw>
                </a:effectLst>
                <a:latin typeface="Arial"/>
              </a:rPr>
              <a:t>REGULATIONS</a:t>
            </a:r>
          </a:p>
          <a:p>
            <a:pPr marL="0" lvl="5" indent="-220266" algn="ctr" defTabSz="85725">
              <a:spcBef>
                <a:spcPct val="65000"/>
              </a:spcBef>
              <a:defRPr/>
            </a:pPr>
            <a:r>
              <a:rPr lang="en-US" sz="1050" dirty="0">
                <a:solidFill>
                  <a:schemeClr val="bg1">
                    <a:lumMod val="95000"/>
                  </a:schemeClr>
                </a:solidFill>
                <a:latin typeface="Arial"/>
              </a:rPr>
              <a:t>Chaired by </a:t>
            </a:r>
            <a:r>
              <a:rPr lang="en-US" sz="1050" b="1" dirty="0">
                <a:solidFill>
                  <a:schemeClr val="bg1">
                    <a:lumMod val="95000"/>
                  </a:schemeClr>
                </a:solidFill>
                <a:latin typeface="Arial"/>
              </a:rPr>
              <a:t>SNCB</a:t>
            </a:r>
            <a:r>
              <a:rPr lang="en-US" sz="1050" dirty="0">
                <a:solidFill>
                  <a:schemeClr val="bg1">
                    <a:lumMod val="95000"/>
                  </a:schemeClr>
                </a:solidFill>
                <a:latin typeface="Arial"/>
              </a:rPr>
              <a:t> (BELGIUM</a:t>
            </a:r>
            <a:r>
              <a:rPr lang="en-US" sz="1050" dirty="0">
                <a:solidFill>
                  <a:srgbClr val="506361">
                    <a:lumMod val="40000"/>
                    <a:lumOff val="60000"/>
                  </a:srgbClr>
                </a:solidFill>
                <a:latin typeface="Arial"/>
              </a:rPr>
              <a:t>)</a:t>
            </a:r>
            <a:endParaRPr lang="fr-FR" sz="788" dirty="0">
              <a:solidFill>
                <a:srgbClr val="506361">
                  <a:lumMod val="40000"/>
                  <a:lumOff val="60000"/>
                </a:srgbClr>
              </a:solidFill>
              <a:latin typeface="Arial"/>
            </a:endParaRPr>
          </a:p>
        </p:txBody>
      </p:sp>
      <p:sp>
        <p:nvSpPr>
          <p:cNvPr id="24" name="Rectangle 23">
            <a:extLst>
              <a:ext uri="{FF2B5EF4-FFF2-40B4-BE49-F238E27FC236}">
                <a16:creationId xmlns:a16="http://schemas.microsoft.com/office/drawing/2014/main" id="{48486B3B-EAA4-49B7-828F-6398DC7DED9C}"/>
              </a:ext>
            </a:extLst>
          </p:cNvPr>
          <p:cNvSpPr/>
          <p:nvPr/>
        </p:nvSpPr>
        <p:spPr>
          <a:xfrm>
            <a:off x="6541649" y="3187104"/>
            <a:ext cx="2012361" cy="902517"/>
          </a:xfrm>
          <a:prstGeom prst="rect">
            <a:avLst/>
          </a:prstGeom>
          <a:solidFill>
            <a:srgbClr val="C00000"/>
          </a:solidFill>
          <a:ln/>
        </p:spPr>
        <p:style>
          <a:lnRef idx="0">
            <a:schemeClr val="accent1"/>
          </a:lnRef>
          <a:fillRef idx="3">
            <a:schemeClr val="accent1"/>
          </a:fillRef>
          <a:effectRef idx="3">
            <a:schemeClr val="accent1"/>
          </a:effectRef>
          <a:fontRef idx="minor">
            <a:schemeClr val="lt1"/>
          </a:fontRef>
        </p:style>
        <p:txBody>
          <a:bodyPr rtlCol="0" anchor="ctr"/>
          <a:lstStyle/>
          <a:p>
            <a:pPr marL="0" lvl="5" indent="-220266" algn="ctr" defTabSz="85725">
              <a:spcBef>
                <a:spcPct val="65000"/>
              </a:spcBef>
              <a:defRPr/>
            </a:pPr>
            <a:r>
              <a:rPr lang="en-US" b="1" dirty="0">
                <a:solidFill>
                  <a:schemeClr val="bg1">
                    <a:lumMod val="95000"/>
                  </a:schemeClr>
                </a:solidFill>
                <a:effectLst>
                  <a:outerShdw blurRad="38100" dist="38100" dir="2700000" algn="tl">
                    <a:srgbClr val="000000">
                      <a:alpha val="43137"/>
                    </a:srgbClr>
                  </a:outerShdw>
                </a:effectLst>
                <a:latin typeface="Arial"/>
              </a:rPr>
              <a:t>TECHNOLOGY</a:t>
            </a:r>
          </a:p>
          <a:p>
            <a:pPr marL="0" lvl="5" indent="-220266" algn="ctr" defTabSz="85725">
              <a:spcBef>
                <a:spcPct val="65000"/>
              </a:spcBef>
              <a:defRPr/>
            </a:pPr>
            <a:r>
              <a:rPr lang="en-US" sz="1100" dirty="0">
                <a:solidFill>
                  <a:schemeClr val="bg1">
                    <a:lumMod val="95000"/>
                  </a:schemeClr>
                </a:solidFill>
                <a:latin typeface="Arial"/>
              </a:rPr>
              <a:t>Chaired by </a:t>
            </a:r>
            <a:r>
              <a:rPr lang="en-US" sz="1100" b="1" dirty="0">
                <a:solidFill>
                  <a:schemeClr val="bg1">
                    <a:lumMod val="95000"/>
                  </a:schemeClr>
                </a:solidFill>
                <a:latin typeface="Arial"/>
              </a:rPr>
              <a:t>CZK</a:t>
            </a:r>
            <a:r>
              <a:rPr lang="en-US" sz="1100" dirty="0">
                <a:solidFill>
                  <a:schemeClr val="bg1">
                    <a:lumMod val="95000"/>
                  </a:schemeClr>
                </a:solidFill>
                <a:latin typeface="Arial"/>
              </a:rPr>
              <a:t> (</a:t>
            </a:r>
            <a:r>
              <a:rPr lang="en-GB" sz="1100" dirty="0">
                <a:solidFill>
                  <a:schemeClr val="bg1">
                    <a:lumMod val="95000"/>
                  </a:schemeClr>
                </a:solidFill>
                <a:latin typeface="Arial"/>
              </a:rPr>
              <a:t>CZECH REPUBLIC) </a:t>
            </a:r>
            <a:endParaRPr lang="en-US" sz="1100" dirty="0">
              <a:solidFill>
                <a:schemeClr val="bg1">
                  <a:lumMod val="95000"/>
                </a:schemeClr>
              </a:solidFill>
              <a:latin typeface="Arial"/>
            </a:endParaRPr>
          </a:p>
        </p:txBody>
      </p:sp>
      <p:sp>
        <p:nvSpPr>
          <p:cNvPr id="25" name="Right Bracket 14">
            <a:extLst>
              <a:ext uri="{FF2B5EF4-FFF2-40B4-BE49-F238E27FC236}">
                <a16:creationId xmlns:a16="http://schemas.microsoft.com/office/drawing/2014/main" id="{E4CD5482-9F49-4591-809A-43E3C912A4AA}"/>
              </a:ext>
            </a:extLst>
          </p:cNvPr>
          <p:cNvSpPr/>
          <p:nvPr/>
        </p:nvSpPr>
        <p:spPr>
          <a:xfrm rot="10800000">
            <a:off x="6429178" y="2030079"/>
            <a:ext cx="323165" cy="3617890"/>
          </a:xfrm>
          <a:prstGeom prst="rightBracket">
            <a:avLst/>
          </a:prstGeom>
          <a:noFill/>
          <a:ln w="76200">
            <a:solidFill>
              <a:srgbClr val="0F71A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eaLnBrk="1" hangingPunct="1">
              <a:defRPr/>
            </a:pPr>
            <a:endParaRPr lang="fr-FR" sz="1350">
              <a:solidFill>
                <a:srgbClr val="3C3C3C"/>
              </a:solidFill>
              <a:latin typeface="Arial"/>
            </a:endParaRPr>
          </a:p>
        </p:txBody>
      </p:sp>
      <p:sp>
        <p:nvSpPr>
          <p:cNvPr id="26" name="Rectangle 25">
            <a:extLst>
              <a:ext uri="{FF2B5EF4-FFF2-40B4-BE49-F238E27FC236}">
                <a16:creationId xmlns:a16="http://schemas.microsoft.com/office/drawing/2014/main" id="{2CD44A83-4133-48AA-AA03-2F2FB4615964}"/>
              </a:ext>
            </a:extLst>
          </p:cNvPr>
          <p:cNvSpPr/>
          <p:nvPr/>
        </p:nvSpPr>
        <p:spPr>
          <a:xfrm rot="5400000">
            <a:off x="9812634" y="3531246"/>
            <a:ext cx="3056734" cy="615553"/>
          </a:xfrm>
          <a:prstGeom prst="rect">
            <a:avLst/>
          </a:prstGeom>
          <a:noFill/>
        </p:spPr>
        <p:txBody>
          <a:bodyPr wrap="none" rtlCol="0">
            <a:spAutoFit/>
          </a:bodyPr>
          <a:lstStyle/>
          <a:p>
            <a:pPr defTabSz="685800" eaLnBrk="1" hangingPunct="1">
              <a:defRPr/>
            </a:pPr>
            <a:r>
              <a:rPr lang="en-US" sz="2000" b="1" dirty="0">
                <a:solidFill>
                  <a:srgbClr val="0090D4">
                    <a:lumMod val="75000"/>
                  </a:srgbClr>
                </a:solidFill>
                <a:effectLst>
                  <a:outerShdw blurRad="38100" dist="38100" dir="2700000" algn="tl">
                    <a:srgbClr val="000000">
                      <a:alpha val="43137"/>
                    </a:srgbClr>
                  </a:outerShdw>
                </a:effectLst>
              </a:rPr>
              <a:t>2</a:t>
            </a:r>
            <a:r>
              <a:rPr lang="en-US" sz="1400" b="1" dirty="0">
                <a:solidFill>
                  <a:srgbClr val="0090D4">
                    <a:lumMod val="75000"/>
                  </a:srgbClr>
                </a:solidFill>
                <a:effectLst>
                  <a:outerShdw blurRad="38100" dist="38100" dir="2700000" algn="tl">
                    <a:srgbClr val="000000">
                      <a:alpha val="43137"/>
                    </a:srgbClr>
                  </a:outerShdw>
                </a:effectLst>
              </a:rPr>
              <a:t> THEMATIC WORKING GROUPS</a:t>
            </a:r>
          </a:p>
          <a:p>
            <a:pPr defTabSz="685800" eaLnBrk="1" hangingPunct="1">
              <a:defRPr/>
            </a:pPr>
            <a:r>
              <a:rPr lang="en-US" sz="1400" b="1" dirty="0">
                <a:solidFill>
                  <a:srgbClr val="0090D4">
                    <a:lumMod val="75000"/>
                  </a:srgbClr>
                </a:solidFill>
                <a:effectLst>
                  <a:outerShdw blurRad="38100" dist="38100" dir="2700000" algn="tl">
                    <a:srgbClr val="000000">
                      <a:alpha val="43137"/>
                    </a:srgbClr>
                  </a:outerShdw>
                </a:effectLst>
              </a:rPr>
              <a:t> (UPON MEMBERS’ REQUEST)</a:t>
            </a:r>
            <a:endParaRPr lang="fr-FR" sz="1400" b="1" dirty="0">
              <a:solidFill>
                <a:srgbClr val="0090D4">
                  <a:lumMod val="75000"/>
                </a:srgbClr>
              </a:solidFill>
              <a:effectLst>
                <a:outerShdw blurRad="38100" dist="38100" dir="2700000" algn="tl">
                  <a:srgbClr val="000000">
                    <a:alpha val="43137"/>
                  </a:srgbClr>
                </a:outerShdw>
              </a:effectLst>
            </a:endParaRPr>
          </a:p>
        </p:txBody>
      </p:sp>
      <p:sp>
        <p:nvSpPr>
          <p:cNvPr id="28" name="ZoneTexte 27">
            <a:extLst>
              <a:ext uri="{FF2B5EF4-FFF2-40B4-BE49-F238E27FC236}">
                <a16:creationId xmlns:a16="http://schemas.microsoft.com/office/drawing/2014/main" id="{1F226793-60C9-4348-B43A-E38DB1D71FC0}"/>
              </a:ext>
            </a:extLst>
          </p:cNvPr>
          <p:cNvSpPr txBox="1"/>
          <p:nvPr/>
        </p:nvSpPr>
        <p:spPr>
          <a:xfrm>
            <a:off x="6506145" y="1251979"/>
            <a:ext cx="4996347" cy="461665"/>
          </a:xfrm>
          <a:prstGeom prst="rect">
            <a:avLst/>
          </a:prstGeom>
          <a:noFill/>
        </p:spPr>
        <p:txBody>
          <a:bodyPr wrap="square" rtlCol="0">
            <a:spAutoFit/>
          </a:bodyPr>
          <a:lstStyle/>
          <a:p>
            <a:pPr defTabSz="685800" eaLnBrk="1" fontAlgn="auto" hangingPunct="1">
              <a:spcBef>
                <a:spcPts val="0"/>
              </a:spcBef>
              <a:spcAft>
                <a:spcPts val="0"/>
              </a:spcAft>
              <a:defRPr/>
            </a:pPr>
            <a:r>
              <a:rPr lang="en-US" sz="2400" b="1" dirty="0">
                <a:solidFill>
                  <a:schemeClr val="tx2"/>
                </a:solidFill>
                <a:effectLst>
                  <a:outerShdw blurRad="38100" dist="38100" dir="2700000" algn="tl">
                    <a:srgbClr val="000000">
                      <a:alpha val="43137"/>
                    </a:srgbClr>
                  </a:outerShdw>
                </a:effectLst>
                <a:latin typeface="Arial"/>
              </a:rPr>
              <a:t>SECURITY WORKING GROUPS</a:t>
            </a:r>
            <a:endParaRPr lang="fr-FR" sz="2400" b="1" dirty="0">
              <a:solidFill>
                <a:schemeClr val="tx2"/>
              </a:solidFill>
              <a:effectLst>
                <a:outerShdw blurRad="38100" dist="38100" dir="2700000" algn="tl">
                  <a:srgbClr val="000000">
                    <a:alpha val="43137"/>
                  </a:srgbClr>
                </a:outerShdw>
              </a:effectLst>
              <a:latin typeface="Arial"/>
            </a:endParaRPr>
          </a:p>
        </p:txBody>
      </p:sp>
      <p:sp>
        <p:nvSpPr>
          <p:cNvPr id="29" name="ZoneTexte 28">
            <a:extLst>
              <a:ext uri="{FF2B5EF4-FFF2-40B4-BE49-F238E27FC236}">
                <a16:creationId xmlns:a16="http://schemas.microsoft.com/office/drawing/2014/main" id="{65676D78-A6EF-48A0-A150-E0F40EF0C29E}"/>
              </a:ext>
            </a:extLst>
          </p:cNvPr>
          <p:cNvSpPr txBox="1"/>
          <p:nvPr/>
        </p:nvSpPr>
        <p:spPr>
          <a:xfrm rot="16200000">
            <a:off x="4501669" y="3553555"/>
            <a:ext cx="3447064" cy="400110"/>
          </a:xfrm>
          <a:prstGeom prst="rect">
            <a:avLst/>
          </a:prstGeom>
          <a:noFill/>
        </p:spPr>
        <p:txBody>
          <a:bodyPr wrap="square" rtlCol="0">
            <a:spAutoFit/>
          </a:bodyPr>
          <a:lstStyle/>
          <a:p>
            <a:pPr defTabSz="685800" eaLnBrk="1" fontAlgn="auto" hangingPunct="1">
              <a:spcBef>
                <a:spcPts val="0"/>
              </a:spcBef>
              <a:spcAft>
                <a:spcPts val="0"/>
              </a:spcAft>
              <a:defRPr/>
            </a:pPr>
            <a:r>
              <a:rPr lang="en-US" sz="2000" b="1" dirty="0">
                <a:solidFill>
                  <a:srgbClr val="0090D4">
                    <a:lumMod val="50000"/>
                  </a:srgbClr>
                </a:solidFill>
                <a:effectLst>
                  <a:outerShdw blurRad="38100" dist="38100" dir="2700000" algn="tl">
                    <a:srgbClr val="000000">
                      <a:alpha val="43137"/>
                    </a:srgbClr>
                  </a:outerShdw>
                </a:effectLst>
                <a:latin typeface="Arial"/>
              </a:rPr>
              <a:t>3</a:t>
            </a:r>
            <a:r>
              <a:rPr lang="en-US" sz="1400" b="1" dirty="0">
                <a:solidFill>
                  <a:srgbClr val="0090D4">
                    <a:lumMod val="50000"/>
                  </a:srgbClr>
                </a:solidFill>
                <a:effectLst>
                  <a:outerShdw blurRad="38100" dist="38100" dir="2700000" algn="tl">
                    <a:srgbClr val="000000">
                      <a:alpha val="43137"/>
                    </a:srgbClr>
                  </a:outerShdw>
                </a:effectLst>
                <a:latin typeface="Arial"/>
              </a:rPr>
              <a:t> PERMANENT WORKING GROUPS</a:t>
            </a:r>
            <a:endParaRPr lang="fr-FR" sz="1400" b="1" dirty="0">
              <a:solidFill>
                <a:srgbClr val="0090D4">
                  <a:lumMod val="50000"/>
                </a:srgbClr>
              </a:solidFill>
              <a:effectLst>
                <a:outerShdw blurRad="38100" dist="38100" dir="2700000" algn="tl">
                  <a:srgbClr val="000000">
                    <a:alpha val="43137"/>
                  </a:srgbClr>
                </a:outerShdw>
              </a:effectLst>
              <a:latin typeface="Arial"/>
            </a:endParaRPr>
          </a:p>
        </p:txBody>
      </p:sp>
      <p:sp>
        <p:nvSpPr>
          <p:cNvPr id="30" name="Right Bracket 14">
            <a:extLst>
              <a:ext uri="{FF2B5EF4-FFF2-40B4-BE49-F238E27FC236}">
                <a16:creationId xmlns:a16="http://schemas.microsoft.com/office/drawing/2014/main" id="{6C3094EA-BCC8-4250-8705-0649043E195F}"/>
              </a:ext>
            </a:extLst>
          </p:cNvPr>
          <p:cNvSpPr/>
          <p:nvPr/>
        </p:nvSpPr>
        <p:spPr>
          <a:xfrm>
            <a:off x="10612679" y="2030078"/>
            <a:ext cx="385317" cy="3617889"/>
          </a:xfrm>
          <a:prstGeom prst="rightBracket">
            <a:avLst/>
          </a:prstGeom>
          <a:noFill/>
          <a:ln w="76200">
            <a:solidFill>
              <a:srgbClr val="0099CC"/>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eaLnBrk="1" hangingPunct="1">
              <a:defRPr/>
            </a:pPr>
            <a:endParaRPr lang="fr-FR" sz="1350">
              <a:solidFill>
                <a:srgbClr val="3C3C3C"/>
              </a:solidFill>
              <a:latin typeface="Arial"/>
            </a:endParaRPr>
          </a:p>
        </p:txBody>
      </p:sp>
      <p:sp>
        <p:nvSpPr>
          <p:cNvPr id="31" name="Rectangle 30">
            <a:extLst>
              <a:ext uri="{FF2B5EF4-FFF2-40B4-BE49-F238E27FC236}">
                <a16:creationId xmlns:a16="http://schemas.microsoft.com/office/drawing/2014/main" id="{7400666C-36C3-4AE2-84C7-65C96BBD26A9}"/>
              </a:ext>
            </a:extLst>
          </p:cNvPr>
          <p:cNvSpPr/>
          <p:nvPr/>
        </p:nvSpPr>
        <p:spPr>
          <a:xfrm>
            <a:off x="8673704" y="2142870"/>
            <a:ext cx="2204600" cy="1619735"/>
          </a:xfrm>
          <a:prstGeom prst="rect">
            <a:avLst/>
          </a:prstGeom>
          <a:solidFill>
            <a:srgbClr val="0099CC"/>
          </a:solidFill>
          <a:ln>
            <a:solidFill>
              <a:srgbClr val="0099CC"/>
            </a:solidFill>
          </a:ln>
        </p:spPr>
        <p:style>
          <a:lnRef idx="0">
            <a:schemeClr val="accent1"/>
          </a:lnRef>
          <a:fillRef idx="3">
            <a:schemeClr val="accent1"/>
          </a:fillRef>
          <a:effectRef idx="3">
            <a:schemeClr val="accent1"/>
          </a:effectRef>
          <a:fontRef idx="minor">
            <a:schemeClr val="lt1"/>
          </a:fontRef>
        </p:style>
        <p:txBody>
          <a:bodyPr rtlCol="0" anchor="ctr"/>
          <a:lstStyle/>
          <a:p>
            <a:pPr marL="0" lvl="5" algn="ctr" defTabSz="85725">
              <a:spcBef>
                <a:spcPct val="65000"/>
              </a:spcBef>
              <a:defRPr/>
            </a:pPr>
            <a:r>
              <a:rPr lang="en-US" sz="1600" b="1" dirty="0">
                <a:solidFill>
                  <a:srgbClr val="0090D4">
                    <a:lumMod val="50000"/>
                  </a:srgbClr>
                </a:solidFill>
                <a:effectLst>
                  <a:outerShdw blurRad="38100" dist="38100" dir="2700000" algn="tl">
                    <a:srgbClr val="000000">
                      <a:alpha val="43137"/>
                    </a:srgbClr>
                  </a:outerShdw>
                </a:effectLst>
                <a:latin typeface="Arial"/>
              </a:rPr>
              <a:t>SABOTAGE  INTRUSIONS  ATTACKS</a:t>
            </a:r>
          </a:p>
          <a:p>
            <a:pPr marL="0" lvl="5" algn="ctr" defTabSz="85725">
              <a:spcBef>
                <a:spcPct val="65000"/>
              </a:spcBef>
              <a:defRPr/>
            </a:pPr>
            <a:r>
              <a:rPr lang="en-US" sz="1100" dirty="0">
                <a:solidFill>
                  <a:srgbClr val="0090D4">
                    <a:lumMod val="50000"/>
                  </a:srgbClr>
                </a:solidFill>
                <a:latin typeface="Arial"/>
              </a:rPr>
              <a:t>Chaired by </a:t>
            </a:r>
            <a:r>
              <a:rPr lang="en-US" sz="1100" b="1" dirty="0">
                <a:solidFill>
                  <a:srgbClr val="0090D4">
                    <a:lumMod val="50000"/>
                  </a:srgbClr>
                </a:solidFill>
                <a:latin typeface="Arial"/>
              </a:rPr>
              <a:t>DB</a:t>
            </a:r>
            <a:r>
              <a:rPr lang="en-US" sz="1100" dirty="0">
                <a:solidFill>
                  <a:srgbClr val="0090D4">
                    <a:lumMod val="50000"/>
                  </a:srgbClr>
                </a:solidFill>
                <a:latin typeface="Arial"/>
              </a:rPr>
              <a:t> (GERMANY)</a:t>
            </a:r>
          </a:p>
        </p:txBody>
      </p:sp>
      <p:sp>
        <p:nvSpPr>
          <p:cNvPr id="32" name="Rectangle 31">
            <a:extLst>
              <a:ext uri="{FF2B5EF4-FFF2-40B4-BE49-F238E27FC236}">
                <a16:creationId xmlns:a16="http://schemas.microsoft.com/office/drawing/2014/main" id="{47F93CDB-EC9F-4A4E-8094-7E39E549F776}"/>
              </a:ext>
            </a:extLst>
          </p:cNvPr>
          <p:cNvSpPr/>
          <p:nvPr/>
        </p:nvSpPr>
        <p:spPr>
          <a:xfrm>
            <a:off x="8691318" y="3839022"/>
            <a:ext cx="2204600" cy="1668179"/>
          </a:xfrm>
          <a:prstGeom prst="rect">
            <a:avLst/>
          </a:prstGeom>
          <a:solidFill>
            <a:srgbClr val="0099CC"/>
          </a:solidFill>
          <a:ln>
            <a:solidFill>
              <a:srgbClr val="0099CC"/>
            </a:solidFill>
          </a:ln>
        </p:spPr>
        <p:style>
          <a:lnRef idx="0">
            <a:schemeClr val="accent1"/>
          </a:lnRef>
          <a:fillRef idx="3">
            <a:schemeClr val="accent1"/>
          </a:fillRef>
          <a:effectRef idx="3">
            <a:schemeClr val="accent1"/>
          </a:effectRef>
          <a:fontRef idx="minor">
            <a:schemeClr val="lt1"/>
          </a:fontRef>
        </p:style>
        <p:txBody>
          <a:bodyPr rtlCol="0" anchor="ctr"/>
          <a:lstStyle/>
          <a:p>
            <a:pPr marL="0" lvl="5" indent="-220266" algn="ctr" defTabSz="85725">
              <a:spcBef>
                <a:spcPct val="65000"/>
              </a:spcBef>
              <a:defRPr/>
            </a:pPr>
            <a:r>
              <a:rPr lang="en-GB" sz="1400" b="1" dirty="0">
                <a:solidFill>
                  <a:srgbClr val="0090D4">
                    <a:lumMod val="50000"/>
                  </a:srgbClr>
                </a:solidFill>
                <a:effectLst>
                  <a:outerShdw blurRad="38100" dist="38100" dir="2700000" algn="tl">
                    <a:srgbClr val="000000">
                      <a:alpha val="43137"/>
                    </a:srgbClr>
                  </a:outerShdw>
                </a:effectLst>
                <a:latin typeface="Arial"/>
              </a:rPr>
              <a:t>BORDERS CROSSING, INTERNATIONAL CORRIDORS</a:t>
            </a:r>
          </a:p>
          <a:p>
            <a:pPr marL="0" lvl="5" indent="-220266" algn="ctr" defTabSz="85725">
              <a:spcBef>
                <a:spcPct val="65000"/>
              </a:spcBef>
              <a:defRPr/>
            </a:pPr>
            <a:r>
              <a:rPr lang="en-US" sz="1050" dirty="0">
                <a:solidFill>
                  <a:srgbClr val="0090D4">
                    <a:lumMod val="50000"/>
                  </a:srgbClr>
                </a:solidFill>
                <a:latin typeface="Arial"/>
              </a:rPr>
              <a:t>Chaired by </a:t>
            </a:r>
            <a:r>
              <a:rPr lang="en-US" sz="1050" b="1" dirty="0">
                <a:solidFill>
                  <a:srgbClr val="0090D4">
                    <a:lumMod val="50000"/>
                  </a:srgbClr>
                </a:solidFill>
                <a:latin typeface="Arial"/>
              </a:rPr>
              <a:t>PKP PLK</a:t>
            </a:r>
            <a:r>
              <a:rPr lang="en-US" sz="1050" dirty="0">
                <a:solidFill>
                  <a:srgbClr val="0090D4">
                    <a:lumMod val="50000"/>
                  </a:srgbClr>
                </a:solidFill>
                <a:latin typeface="Arial"/>
              </a:rPr>
              <a:t> (POLAND)</a:t>
            </a:r>
          </a:p>
        </p:txBody>
      </p:sp>
      <p:sp>
        <p:nvSpPr>
          <p:cNvPr id="38" name="Rectangle 3">
            <a:extLst>
              <a:ext uri="{FF2B5EF4-FFF2-40B4-BE49-F238E27FC236}">
                <a16:creationId xmlns:a16="http://schemas.microsoft.com/office/drawing/2014/main" id="{B205CB59-3AA6-4D34-BFBD-1A16D923FB22}"/>
              </a:ext>
            </a:extLst>
          </p:cNvPr>
          <p:cNvSpPr txBox="1">
            <a:spLocks noChangeArrowheads="1"/>
          </p:cNvSpPr>
          <p:nvPr/>
        </p:nvSpPr>
        <p:spPr>
          <a:xfrm>
            <a:off x="437687" y="3972292"/>
            <a:ext cx="4943661" cy="2637520"/>
          </a:xfrm>
          <a:prstGeom prst="rect">
            <a:avLst/>
          </a:prstGeom>
          <a:noFill/>
        </p:spPr>
        <p:txBody>
          <a:bodyPr/>
          <a:lstStyle>
            <a:lvl1pPr marL="293688" indent="-293688" algn="l" rtl="0" eaLnBrk="1" fontAlgn="base" hangingPunct="1">
              <a:spcBef>
                <a:spcPct val="65000"/>
              </a:spcBef>
              <a:spcAft>
                <a:spcPct val="0"/>
              </a:spcAft>
              <a:buFont typeface="Arial Black" pitchFamily="34" charset="0"/>
              <a:buChar char="&gt;"/>
              <a:defRPr sz="2200" b="1">
                <a:solidFill>
                  <a:schemeClr val="tx1"/>
                </a:solidFill>
                <a:latin typeface="+mn-lt"/>
                <a:ea typeface="+mn-ea"/>
                <a:cs typeface="+mn-cs"/>
              </a:defRPr>
            </a:lvl1pPr>
            <a:lvl2pPr marL="295275" algn="l" rtl="0" eaLnBrk="1" fontAlgn="base" hangingPunct="1">
              <a:spcBef>
                <a:spcPct val="10000"/>
              </a:spcBef>
              <a:spcAft>
                <a:spcPct val="0"/>
              </a:spcAft>
              <a:buFont typeface="Symbol" pitchFamily="18" charset="2"/>
              <a:defRPr>
                <a:solidFill>
                  <a:schemeClr val="tx1"/>
                </a:solidFill>
                <a:latin typeface="+mn-lt"/>
              </a:defRPr>
            </a:lvl2pPr>
            <a:lvl3pPr marL="466725" indent="-169863" algn="l" rtl="0" eaLnBrk="1" fontAlgn="base" hangingPunct="1">
              <a:spcBef>
                <a:spcPct val="10000"/>
              </a:spcBef>
              <a:spcAft>
                <a:spcPct val="0"/>
              </a:spcAft>
              <a:buClr>
                <a:schemeClr val="tx2"/>
              </a:buClr>
              <a:buFont typeface="Symbol" pitchFamily="18" charset="2"/>
              <a:buChar char="·"/>
              <a:defRPr b="1">
                <a:solidFill>
                  <a:schemeClr val="tx1"/>
                </a:solidFill>
                <a:latin typeface="+mn-lt"/>
              </a:defRPr>
            </a:lvl3pPr>
            <a:lvl4pPr marL="658813" indent="-190500" algn="l" rtl="0" eaLnBrk="1" fontAlgn="base" hangingPunct="1">
              <a:spcBef>
                <a:spcPct val="20000"/>
              </a:spcBef>
              <a:spcAft>
                <a:spcPct val="0"/>
              </a:spcAft>
              <a:buFont typeface="Arial" charset="0"/>
              <a:buChar char="-"/>
              <a:defRPr sz="1700">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285750" lvl="1" indent="-285750" algn="just">
              <a:spcBef>
                <a:spcPct val="65000"/>
              </a:spcBef>
              <a:buFont typeface="Wingdings" panose="05000000000000000000" pitchFamily="2" charset="2"/>
              <a:buChar char="v"/>
            </a:pPr>
            <a:r>
              <a:rPr lang="en-GB" sz="2000" b="1" kern="0" dirty="0">
                <a:solidFill>
                  <a:schemeClr val="accent1">
                    <a:lumMod val="75000"/>
                  </a:schemeClr>
                </a:solidFill>
                <a:ea typeface="+mn-ea"/>
                <a:cs typeface="+mn-cs"/>
              </a:rPr>
              <a:t>STEERING COMMITTEE </a:t>
            </a:r>
            <a:r>
              <a:rPr lang="en-GB" b="1" kern="0" dirty="0">
                <a:solidFill>
                  <a:schemeClr val="accent1">
                    <a:lumMod val="75000"/>
                  </a:schemeClr>
                </a:solidFill>
                <a:ea typeface="+mn-ea"/>
                <a:cs typeface="+mn-cs"/>
              </a:rPr>
              <a:t>(Quarterly) </a:t>
            </a:r>
          </a:p>
          <a:p>
            <a:pPr marL="1789113" lvl="1" indent="-1789113" algn="just">
              <a:spcBef>
                <a:spcPts val="0"/>
              </a:spcBef>
            </a:pPr>
            <a:endParaRPr lang="en-GB" sz="1600" b="1" kern="0" dirty="0">
              <a:solidFill>
                <a:schemeClr val="tx2"/>
              </a:solidFill>
            </a:endParaRPr>
          </a:p>
          <a:p>
            <a:pPr marL="1616075" lvl="1" indent="-1616075" algn="just">
              <a:spcBef>
                <a:spcPts val="0"/>
              </a:spcBef>
            </a:pPr>
            <a:r>
              <a:rPr lang="en-GB" sz="1600" b="1" kern="0" dirty="0">
                <a:solidFill>
                  <a:schemeClr val="tx2"/>
                </a:solidFill>
                <a:ea typeface="+mn-ea"/>
                <a:cs typeface="+mn-cs"/>
              </a:rPr>
              <a:t>UIC Activities:</a:t>
            </a:r>
            <a:endParaRPr lang="en-GB" sz="1600" kern="0" dirty="0">
              <a:solidFill>
                <a:schemeClr val="tx2"/>
              </a:solidFill>
              <a:ea typeface="+mn-ea"/>
              <a:cs typeface="+mn-cs"/>
            </a:endParaRPr>
          </a:p>
          <a:p>
            <a:pPr marL="1616075" lvl="1" indent="-1616075" algn="just">
              <a:spcBef>
                <a:spcPts val="0"/>
              </a:spcBef>
            </a:pPr>
            <a:endParaRPr lang="en-GB" sz="1600" b="1" kern="0" dirty="0">
              <a:solidFill>
                <a:schemeClr val="tx2"/>
              </a:solidFill>
              <a:ea typeface="+mn-ea"/>
              <a:cs typeface="+mn-cs"/>
            </a:endParaRPr>
          </a:p>
          <a:p>
            <a:pPr marL="1616075" lvl="1" indent="-1616075" algn="just">
              <a:spcBef>
                <a:spcPts val="0"/>
              </a:spcBef>
            </a:pPr>
            <a:r>
              <a:rPr lang="en-GB" sz="1600" b="1" kern="0" dirty="0">
                <a:solidFill>
                  <a:schemeClr val="tx2"/>
                </a:solidFill>
                <a:ea typeface="+mn-ea"/>
                <a:cs typeface="+mn-cs"/>
              </a:rPr>
              <a:t>UIC Regions:</a:t>
            </a:r>
          </a:p>
          <a:p>
            <a:pPr marL="1616075" lvl="1" indent="-1616075" algn="just">
              <a:spcBef>
                <a:spcPts val="0"/>
              </a:spcBef>
            </a:pPr>
            <a:endParaRPr lang="en-GB" sz="1600" kern="0" dirty="0">
              <a:solidFill>
                <a:schemeClr val="tx2"/>
              </a:solidFill>
              <a:ea typeface="+mn-ea"/>
              <a:cs typeface="+mn-cs"/>
            </a:endParaRPr>
          </a:p>
          <a:p>
            <a:pPr marL="1616075" lvl="1" indent="-1616075" algn="just">
              <a:spcBef>
                <a:spcPts val="0"/>
              </a:spcBef>
            </a:pPr>
            <a:endParaRPr lang="en-GB" sz="1600" kern="0" dirty="0">
              <a:solidFill>
                <a:schemeClr val="tx2"/>
              </a:solidFill>
              <a:ea typeface="+mn-ea"/>
              <a:cs typeface="+mn-cs"/>
            </a:endParaRPr>
          </a:p>
          <a:p>
            <a:pPr marL="1616075" lvl="1" indent="-1616075" algn="just">
              <a:spcBef>
                <a:spcPts val="0"/>
              </a:spcBef>
            </a:pPr>
            <a:r>
              <a:rPr lang="en-GB" sz="1600" b="1" kern="0" dirty="0">
                <a:solidFill>
                  <a:schemeClr val="tx2"/>
                </a:solidFill>
                <a:ea typeface="+mn-ea"/>
                <a:cs typeface="+mn-cs"/>
              </a:rPr>
              <a:t>UIC Partners:</a:t>
            </a:r>
            <a:endParaRPr lang="en-GB" sz="2400" kern="0" dirty="0">
              <a:solidFill>
                <a:schemeClr val="bg2">
                  <a:lumMod val="75000"/>
                </a:schemeClr>
              </a:solidFill>
            </a:endParaRPr>
          </a:p>
        </p:txBody>
      </p:sp>
      <p:sp>
        <p:nvSpPr>
          <p:cNvPr id="39" name="Rectangle 38">
            <a:extLst>
              <a:ext uri="{FF2B5EF4-FFF2-40B4-BE49-F238E27FC236}">
                <a16:creationId xmlns:a16="http://schemas.microsoft.com/office/drawing/2014/main" id="{04600AC8-F43D-4AB0-9DCD-F601133F4FE8}"/>
              </a:ext>
            </a:extLst>
          </p:cNvPr>
          <p:cNvSpPr/>
          <p:nvPr/>
        </p:nvSpPr>
        <p:spPr>
          <a:xfrm>
            <a:off x="444788" y="1225185"/>
            <a:ext cx="5749908" cy="892552"/>
          </a:xfrm>
          <a:prstGeom prst="rect">
            <a:avLst/>
          </a:prstGeom>
        </p:spPr>
        <p:txBody>
          <a:bodyPr wrap="square">
            <a:spAutoFit/>
          </a:bodyPr>
          <a:lstStyle/>
          <a:p>
            <a:pPr marL="285750" lvl="1" indent="-285750" fontAlgn="base">
              <a:spcBef>
                <a:spcPct val="65000"/>
              </a:spcBef>
              <a:spcAft>
                <a:spcPct val="0"/>
              </a:spcAft>
              <a:buFont typeface="Wingdings" panose="05000000000000000000" pitchFamily="2" charset="2"/>
              <a:buChar char="v"/>
            </a:pPr>
            <a:r>
              <a:rPr lang="en-GB" sz="2000" b="1" dirty="0">
                <a:solidFill>
                  <a:schemeClr val="accent1">
                    <a:lumMod val="75000"/>
                  </a:schemeClr>
                </a:solidFill>
                <a:latin typeface="Arial" charset="0"/>
              </a:rPr>
              <a:t>SECURITY PLATFORM : GLOBAL LEVEL</a:t>
            </a:r>
          </a:p>
          <a:p>
            <a:pPr marL="457200" lvl="2" indent="-330200" fontAlgn="base">
              <a:spcBef>
                <a:spcPct val="0"/>
              </a:spcBef>
              <a:spcAft>
                <a:spcPct val="0"/>
              </a:spcAft>
            </a:pPr>
            <a:r>
              <a:rPr lang="en-GB" sz="1600" b="1" dirty="0">
                <a:solidFill>
                  <a:srgbClr val="506361"/>
                </a:solidFill>
                <a:latin typeface="Arial" charset="0"/>
              </a:rPr>
              <a:t>   Current chair </a:t>
            </a:r>
            <a:r>
              <a:rPr lang="en-GB" sz="1600" dirty="0">
                <a:solidFill>
                  <a:srgbClr val="506361"/>
                </a:solidFill>
                <a:latin typeface="Arial" charset="0"/>
              </a:rPr>
              <a:t>: DB AG (Germany), Gerd </a:t>
            </a:r>
            <a:r>
              <a:rPr lang="en-GB" sz="1600" dirty="0" err="1">
                <a:solidFill>
                  <a:srgbClr val="506361"/>
                </a:solidFill>
                <a:latin typeface="Arial" charset="0"/>
              </a:rPr>
              <a:t>Neubeck</a:t>
            </a:r>
            <a:r>
              <a:rPr lang="en-GB" sz="1600" dirty="0">
                <a:solidFill>
                  <a:srgbClr val="506361"/>
                </a:solidFill>
                <a:latin typeface="Arial" charset="0"/>
              </a:rPr>
              <a:t>.</a:t>
            </a:r>
          </a:p>
          <a:p>
            <a:pPr marL="457200" lvl="2" indent="-330200" fontAlgn="base">
              <a:spcBef>
                <a:spcPct val="0"/>
              </a:spcBef>
              <a:spcAft>
                <a:spcPct val="0"/>
              </a:spcAft>
            </a:pPr>
            <a:r>
              <a:rPr lang="en-GB" sz="1600" b="1" dirty="0">
                <a:solidFill>
                  <a:srgbClr val="506361"/>
                </a:solidFill>
                <a:latin typeface="Arial" charset="0"/>
              </a:rPr>
              <a:t>   Current Vice chair </a:t>
            </a:r>
            <a:r>
              <a:rPr lang="en-GB" sz="1600" dirty="0">
                <a:solidFill>
                  <a:srgbClr val="506361"/>
                </a:solidFill>
                <a:latin typeface="Arial" charset="0"/>
              </a:rPr>
              <a:t>: VIA Rail (Canada), Marc Beaulieu.</a:t>
            </a:r>
          </a:p>
        </p:txBody>
      </p:sp>
      <p:sp>
        <p:nvSpPr>
          <p:cNvPr id="40" name="ZoneTexte 39">
            <a:extLst>
              <a:ext uri="{FF2B5EF4-FFF2-40B4-BE49-F238E27FC236}">
                <a16:creationId xmlns:a16="http://schemas.microsoft.com/office/drawing/2014/main" id="{510D8421-690D-4607-AB33-1A16ABC760C0}"/>
              </a:ext>
            </a:extLst>
          </p:cNvPr>
          <p:cNvSpPr txBox="1"/>
          <p:nvPr/>
        </p:nvSpPr>
        <p:spPr>
          <a:xfrm>
            <a:off x="441607" y="2209192"/>
            <a:ext cx="5654393" cy="1938992"/>
          </a:xfrm>
          <a:prstGeom prst="rect">
            <a:avLst/>
          </a:prstGeom>
          <a:noFill/>
        </p:spPr>
        <p:txBody>
          <a:bodyPr wrap="square" rtlCol="0">
            <a:spAutoFit/>
          </a:bodyPr>
          <a:lstStyle/>
          <a:p>
            <a:pPr marL="285750" indent="-285750">
              <a:buFont typeface="Wingdings" panose="05000000000000000000" pitchFamily="2" charset="2"/>
              <a:buChar char="v"/>
            </a:pPr>
            <a:r>
              <a:rPr lang="en-US" sz="2000" b="1" dirty="0">
                <a:solidFill>
                  <a:schemeClr val="accent1">
                    <a:lumMod val="75000"/>
                  </a:schemeClr>
                </a:solidFill>
              </a:rPr>
              <a:t>ANNUAL CONGRESS and SECURITY WEEK</a:t>
            </a:r>
            <a:endParaRPr lang="en-US" sz="1600" dirty="0"/>
          </a:p>
          <a:p>
            <a:pPr marL="285750" indent="-285750">
              <a:buFont typeface="Wingdings" panose="05000000000000000000" pitchFamily="2" charset="2"/>
              <a:buChar char="ü"/>
            </a:pPr>
            <a:r>
              <a:rPr lang="en-GB" sz="1600" b="1" dirty="0">
                <a:solidFill>
                  <a:schemeClr val="tx2"/>
                </a:solidFill>
              </a:rPr>
              <a:t>2018 World Security </a:t>
            </a:r>
            <a:r>
              <a:rPr lang="en-GB" sz="1600" b="1" dirty="0">
                <a:solidFill>
                  <a:srgbClr val="506361"/>
                </a:solidFill>
              </a:rPr>
              <a:t>Congress</a:t>
            </a:r>
            <a:r>
              <a:rPr lang="en-GB" sz="1600" b="1" dirty="0">
                <a:solidFill>
                  <a:schemeClr val="tx2"/>
                </a:solidFill>
              </a:rPr>
              <a:t> </a:t>
            </a:r>
            <a:r>
              <a:rPr lang="en-GB" sz="1600" dirty="0">
                <a:solidFill>
                  <a:schemeClr val="tx2"/>
                </a:solidFill>
              </a:rPr>
              <a:t>will be held</a:t>
            </a:r>
            <a:r>
              <a:rPr lang="en-GB" sz="1600" b="0" dirty="0">
                <a:solidFill>
                  <a:schemeClr val="tx2"/>
                </a:solidFill>
              </a:rPr>
              <a:t> in Slovenia, with a focus on “Crisis </a:t>
            </a:r>
            <a:r>
              <a:rPr lang="en-GB" sz="1600" dirty="0">
                <a:solidFill>
                  <a:schemeClr val="tx2"/>
                </a:solidFill>
              </a:rPr>
              <a:t>M</a:t>
            </a:r>
            <a:r>
              <a:rPr lang="en-GB" sz="1600" b="0" dirty="0">
                <a:solidFill>
                  <a:schemeClr val="tx2"/>
                </a:solidFill>
              </a:rPr>
              <a:t>anagement &amp; resilience”</a:t>
            </a:r>
          </a:p>
          <a:p>
            <a:pPr marL="285750" indent="-285750">
              <a:buFont typeface="Wingdings" panose="05000000000000000000" pitchFamily="2" charset="2"/>
              <a:buChar char="ü"/>
            </a:pPr>
            <a:r>
              <a:rPr lang="en-GB" sz="1600" b="1" dirty="0">
                <a:solidFill>
                  <a:schemeClr val="tx2"/>
                </a:solidFill>
              </a:rPr>
              <a:t>2018 Security Week</a:t>
            </a:r>
            <a:r>
              <a:rPr lang="en-GB" sz="1600" dirty="0">
                <a:solidFill>
                  <a:schemeClr val="tx2"/>
                </a:solidFill>
              </a:rPr>
              <a:t> will be held in UIC HQ in Paris, 18-21 June.</a:t>
            </a:r>
            <a:endParaRPr lang="en-GB" sz="1600" b="0" dirty="0">
              <a:solidFill>
                <a:schemeClr val="tx2"/>
              </a:solidFill>
            </a:endParaRPr>
          </a:p>
          <a:p>
            <a:pPr marL="285750" indent="-285750">
              <a:buFont typeface="Wingdings" panose="05000000000000000000" pitchFamily="2" charset="2"/>
              <a:buChar char="v"/>
            </a:pPr>
            <a:endParaRPr lang="fr-FR" sz="1600" dirty="0">
              <a:solidFill>
                <a:schemeClr val="tx2"/>
              </a:solidFill>
            </a:endParaRPr>
          </a:p>
        </p:txBody>
      </p:sp>
      <p:sp>
        <p:nvSpPr>
          <p:cNvPr id="42" name="Rectangle 3">
            <a:extLst>
              <a:ext uri="{FF2B5EF4-FFF2-40B4-BE49-F238E27FC236}">
                <a16:creationId xmlns:a16="http://schemas.microsoft.com/office/drawing/2014/main" id="{2E7240F9-515F-46DD-845D-AF5BE1875A13}"/>
              </a:ext>
            </a:extLst>
          </p:cNvPr>
          <p:cNvSpPr txBox="1">
            <a:spLocks noChangeArrowheads="1"/>
          </p:cNvSpPr>
          <p:nvPr/>
        </p:nvSpPr>
        <p:spPr>
          <a:xfrm>
            <a:off x="1907537" y="4500071"/>
            <a:ext cx="3260972" cy="507611"/>
          </a:xfrm>
          <a:prstGeom prst="rect">
            <a:avLst/>
          </a:prstGeom>
          <a:noFill/>
        </p:spPr>
        <p:txBody>
          <a:bodyPr/>
          <a:lstStyle>
            <a:lvl1pPr marL="293688" indent="-293688" algn="l" rtl="0" eaLnBrk="1" fontAlgn="base" hangingPunct="1">
              <a:spcBef>
                <a:spcPct val="65000"/>
              </a:spcBef>
              <a:spcAft>
                <a:spcPct val="0"/>
              </a:spcAft>
              <a:buFont typeface="Arial Black" pitchFamily="34" charset="0"/>
              <a:buChar char="&gt;"/>
              <a:defRPr sz="2200" b="1">
                <a:solidFill>
                  <a:schemeClr val="tx1"/>
                </a:solidFill>
                <a:latin typeface="+mn-lt"/>
                <a:ea typeface="+mn-ea"/>
                <a:cs typeface="+mn-cs"/>
              </a:defRPr>
            </a:lvl1pPr>
            <a:lvl2pPr marL="295275" algn="l" rtl="0" eaLnBrk="1" fontAlgn="base" hangingPunct="1">
              <a:spcBef>
                <a:spcPct val="10000"/>
              </a:spcBef>
              <a:spcAft>
                <a:spcPct val="0"/>
              </a:spcAft>
              <a:buFont typeface="Symbol" pitchFamily="18" charset="2"/>
              <a:defRPr>
                <a:solidFill>
                  <a:schemeClr val="tx1"/>
                </a:solidFill>
                <a:latin typeface="+mn-lt"/>
              </a:defRPr>
            </a:lvl2pPr>
            <a:lvl3pPr marL="466725" indent="-169863" algn="l" rtl="0" eaLnBrk="1" fontAlgn="base" hangingPunct="1">
              <a:spcBef>
                <a:spcPct val="10000"/>
              </a:spcBef>
              <a:spcAft>
                <a:spcPct val="0"/>
              </a:spcAft>
              <a:buClr>
                <a:schemeClr val="tx2"/>
              </a:buClr>
              <a:buFont typeface="Symbol" pitchFamily="18" charset="2"/>
              <a:buChar char="·"/>
              <a:defRPr b="1">
                <a:solidFill>
                  <a:schemeClr val="tx1"/>
                </a:solidFill>
                <a:latin typeface="+mn-lt"/>
              </a:defRPr>
            </a:lvl3pPr>
            <a:lvl4pPr marL="658813" indent="-190500" algn="l" rtl="0" eaLnBrk="1" fontAlgn="base" hangingPunct="1">
              <a:spcBef>
                <a:spcPct val="20000"/>
              </a:spcBef>
              <a:spcAft>
                <a:spcPct val="0"/>
              </a:spcAft>
              <a:buFont typeface="Arial" charset="0"/>
              <a:buChar char="-"/>
              <a:defRPr sz="1700">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lvl="1" algn="just">
              <a:spcBef>
                <a:spcPts val="0"/>
              </a:spcBef>
            </a:pPr>
            <a:r>
              <a:rPr lang="en-GB" sz="1600" kern="0" dirty="0">
                <a:solidFill>
                  <a:schemeClr val="tx2"/>
                </a:solidFill>
                <a:ea typeface="+mn-ea"/>
                <a:cs typeface="+mn-cs"/>
              </a:rPr>
              <a:t>Rail system, Freight, Passenger, </a:t>
            </a:r>
            <a:r>
              <a:rPr lang="en-GB" sz="1600" kern="0" dirty="0">
                <a:solidFill>
                  <a:schemeClr val="tx2"/>
                </a:solidFill>
              </a:rPr>
              <a:t>Fundamental Values.</a:t>
            </a:r>
          </a:p>
        </p:txBody>
      </p:sp>
      <p:sp>
        <p:nvSpPr>
          <p:cNvPr id="43" name="Rectangle 42">
            <a:extLst>
              <a:ext uri="{FF2B5EF4-FFF2-40B4-BE49-F238E27FC236}">
                <a16:creationId xmlns:a16="http://schemas.microsoft.com/office/drawing/2014/main" id="{F86765BA-7CC8-4123-B1C0-6F6AA1C47127}"/>
              </a:ext>
            </a:extLst>
          </p:cNvPr>
          <p:cNvSpPr/>
          <p:nvPr/>
        </p:nvSpPr>
        <p:spPr>
          <a:xfrm>
            <a:off x="1792818" y="5019781"/>
            <a:ext cx="3606144" cy="830997"/>
          </a:xfrm>
          <a:prstGeom prst="rect">
            <a:avLst/>
          </a:prstGeom>
        </p:spPr>
        <p:txBody>
          <a:bodyPr wrap="square">
            <a:spAutoFit/>
          </a:bodyPr>
          <a:lstStyle/>
          <a:p>
            <a:pPr marL="0" lvl="1">
              <a:spcBef>
                <a:spcPts val="0"/>
              </a:spcBef>
            </a:pPr>
            <a:r>
              <a:rPr lang="en-GB" sz="1600" kern="0" dirty="0">
                <a:solidFill>
                  <a:schemeClr val="tx2"/>
                </a:solidFill>
              </a:rPr>
              <a:t>including </a:t>
            </a:r>
            <a:r>
              <a:rPr lang="en-GB" sz="1600" kern="0" dirty="0" err="1">
                <a:solidFill>
                  <a:schemeClr val="tx2"/>
                </a:solidFill>
              </a:rPr>
              <a:t>Colpofer</a:t>
            </a:r>
            <a:r>
              <a:rPr lang="en-GB" sz="1600" kern="0" dirty="0">
                <a:solidFill>
                  <a:schemeClr val="tx2"/>
                </a:solidFill>
              </a:rPr>
              <a:t> (Europe), Coordinating Council on </a:t>
            </a:r>
            <a:r>
              <a:rPr lang="en-GB" sz="1600" kern="0" dirty="0" err="1">
                <a:solidFill>
                  <a:schemeClr val="tx2"/>
                </a:solidFill>
              </a:rPr>
              <a:t>Transiberian</a:t>
            </a:r>
            <a:r>
              <a:rPr lang="en-GB" sz="1600" kern="0" dirty="0">
                <a:solidFill>
                  <a:schemeClr val="tx2"/>
                </a:solidFill>
              </a:rPr>
              <a:t> Transportation.</a:t>
            </a:r>
          </a:p>
        </p:txBody>
      </p:sp>
      <p:sp>
        <p:nvSpPr>
          <p:cNvPr id="44" name="Rectangle 43">
            <a:extLst>
              <a:ext uri="{FF2B5EF4-FFF2-40B4-BE49-F238E27FC236}">
                <a16:creationId xmlns:a16="http://schemas.microsoft.com/office/drawing/2014/main" id="{7E6402E7-9BEB-4EF4-AB6A-89CA2E08061E}"/>
              </a:ext>
            </a:extLst>
          </p:cNvPr>
          <p:cNvSpPr/>
          <p:nvPr/>
        </p:nvSpPr>
        <p:spPr>
          <a:xfrm>
            <a:off x="1792818" y="5734548"/>
            <a:ext cx="2864887" cy="338554"/>
          </a:xfrm>
          <a:prstGeom prst="rect">
            <a:avLst/>
          </a:prstGeom>
        </p:spPr>
        <p:txBody>
          <a:bodyPr wrap="none">
            <a:spAutoFit/>
          </a:bodyPr>
          <a:lstStyle/>
          <a:p>
            <a:pPr marL="1616075" lvl="1" indent="-1616075" algn="just">
              <a:spcBef>
                <a:spcPts val="0"/>
              </a:spcBef>
            </a:pPr>
            <a:r>
              <a:rPr lang="en-GB" sz="1600" kern="0" dirty="0">
                <a:solidFill>
                  <a:schemeClr val="tx2"/>
                </a:solidFill>
              </a:rPr>
              <a:t>UITP, RAILPOL, CER, EIM…</a:t>
            </a:r>
            <a:endParaRPr lang="en-GB" sz="2000" b="1" kern="0" dirty="0"/>
          </a:p>
        </p:txBody>
      </p:sp>
      <p:sp>
        <p:nvSpPr>
          <p:cNvPr id="45" name="Espace réservé du pied de page 6">
            <a:extLst>
              <a:ext uri="{FF2B5EF4-FFF2-40B4-BE49-F238E27FC236}">
                <a16:creationId xmlns:a16="http://schemas.microsoft.com/office/drawing/2014/main" id="{77A6681A-D2FC-4FB6-9B3E-09F2361F95AD}"/>
              </a:ext>
            </a:extLst>
          </p:cNvPr>
          <p:cNvSpPr>
            <a:spLocks noGrp="1"/>
          </p:cNvSpPr>
          <p:nvPr>
            <p:ph type="ftr" sz="quarter" idx="11"/>
          </p:nvPr>
        </p:nvSpPr>
        <p:spPr>
          <a:xfrm>
            <a:off x="4084695" y="6367151"/>
            <a:ext cx="5904656" cy="288032"/>
          </a:xfrm>
          <a:noFill/>
        </p:spPr>
        <p:txBody>
          <a:bodyPr/>
          <a:lstStyle/>
          <a:p>
            <a:pPr algn="r"/>
            <a:r>
              <a:rPr lang="en-US" sz="1000" dirty="0">
                <a:solidFill>
                  <a:srgbClr val="FFFFFF"/>
                </a:solidFill>
              </a:rPr>
              <a:t>ITF/UIC/UNECE Workshop on Rail Security, 23 May 2018, Leipzig  </a:t>
            </a:r>
            <a:endParaRPr lang="fr-FR" sz="1000" dirty="0">
              <a:solidFill>
                <a:srgbClr val="FFFFFF"/>
              </a:solidFill>
              <a:latin typeface="Arial"/>
            </a:endParaRPr>
          </a:p>
        </p:txBody>
      </p:sp>
    </p:spTree>
    <p:extLst>
      <p:ext uri="{BB962C8B-B14F-4D97-AF65-F5344CB8AC3E}">
        <p14:creationId xmlns:p14="http://schemas.microsoft.com/office/powerpoint/2010/main" val="3972240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500"/>
                                        <p:tgtEl>
                                          <p:spTgt spid="4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500"/>
                                        <p:tgtEl>
                                          <p:spTgt spid="3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2"/>
                                        </p:tgtEl>
                                        <p:attrNameLst>
                                          <p:attrName>style.visibility</p:attrName>
                                        </p:attrNameLst>
                                      </p:cBhvr>
                                      <p:to>
                                        <p:strVal val="visible"/>
                                      </p:to>
                                    </p:set>
                                    <p:animEffect transition="in" filter="fade">
                                      <p:cBhvr>
                                        <p:cTn id="20" dur="500"/>
                                        <p:tgtEl>
                                          <p:spTgt spid="4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fade">
                                      <p:cBhvr>
                                        <p:cTn id="23" dur="500"/>
                                        <p:tgtEl>
                                          <p:spTgt spid="4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fade">
                                      <p:cBhvr>
                                        <p:cTn id="26" dur="500"/>
                                        <p:tgtEl>
                                          <p:spTgt spid="4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500"/>
                                        <p:tgtEl>
                                          <p:spTgt spid="28"/>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ppt_x"/>
                                          </p:val>
                                        </p:tav>
                                        <p:tav tm="100000">
                                          <p:val>
                                            <p:strVal val="#ppt_x"/>
                                          </p:val>
                                        </p:tav>
                                      </p:tavLst>
                                    </p:anim>
                                    <p:anim calcmode="lin" valueType="num">
                                      <p:cBhvr additive="base">
                                        <p:cTn id="40" dur="500" fill="hold"/>
                                        <p:tgtEl>
                                          <p:spTgt spid="22"/>
                                        </p:tgtEl>
                                        <p:attrNameLst>
                                          <p:attrName>ppt_y</p:attrName>
                                        </p:attrNameLst>
                                      </p:cBhvr>
                                      <p:tavLst>
                                        <p:tav tm="0">
                                          <p:val>
                                            <p:strVal val="1+#ppt_h/2"/>
                                          </p:val>
                                        </p:tav>
                                        <p:tav tm="100000">
                                          <p:val>
                                            <p:strVal val="#ppt_y"/>
                                          </p:val>
                                        </p:tav>
                                      </p:tavLst>
                                    </p:anim>
                                  </p:childTnLst>
                                </p:cTn>
                              </p:par>
                            </p:childTnLst>
                          </p:cTn>
                        </p:par>
                        <p:par>
                          <p:cTn id="41" fill="hold">
                            <p:stCondLst>
                              <p:cond delay="500"/>
                            </p:stCondLst>
                            <p:childTnLst>
                              <p:par>
                                <p:cTn id="42" presetID="2" presetClass="entr" presetSubtype="4"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ppt_x"/>
                                          </p:val>
                                        </p:tav>
                                        <p:tav tm="100000">
                                          <p:val>
                                            <p:strVal val="#ppt_x"/>
                                          </p:val>
                                        </p:tav>
                                      </p:tavLst>
                                    </p:anim>
                                    <p:anim calcmode="lin" valueType="num">
                                      <p:cBhvr additive="base">
                                        <p:cTn id="45" dur="500" fill="hold"/>
                                        <p:tgtEl>
                                          <p:spTgt spid="24"/>
                                        </p:tgtEl>
                                        <p:attrNameLst>
                                          <p:attrName>ppt_y</p:attrName>
                                        </p:attrNameLst>
                                      </p:cBhvr>
                                      <p:tavLst>
                                        <p:tav tm="0">
                                          <p:val>
                                            <p:strVal val="1+#ppt_h/2"/>
                                          </p:val>
                                        </p:tav>
                                        <p:tav tm="100000">
                                          <p:val>
                                            <p:strVal val="#ppt_y"/>
                                          </p:val>
                                        </p:tav>
                                      </p:tavLst>
                                    </p:anim>
                                  </p:childTnLst>
                                </p:cTn>
                              </p:par>
                            </p:childTnLst>
                          </p:cTn>
                        </p:par>
                        <p:par>
                          <p:cTn id="46" fill="hold">
                            <p:stCondLst>
                              <p:cond delay="1000"/>
                            </p:stCondLst>
                            <p:childTnLst>
                              <p:par>
                                <p:cTn id="47" presetID="2" presetClass="entr" presetSubtype="4"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ppt_x"/>
                                          </p:val>
                                        </p:tav>
                                        <p:tav tm="100000">
                                          <p:val>
                                            <p:strVal val="#ppt_x"/>
                                          </p:val>
                                        </p:tav>
                                      </p:tavLst>
                                    </p:anim>
                                    <p:anim calcmode="lin" valueType="num">
                                      <p:cBhvr additive="base">
                                        <p:cTn id="50" dur="500" fill="hold"/>
                                        <p:tgtEl>
                                          <p:spTgt spid="23"/>
                                        </p:tgtEl>
                                        <p:attrNameLst>
                                          <p:attrName>ppt_y</p:attrName>
                                        </p:attrNameLst>
                                      </p:cBhvr>
                                      <p:tavLst>
                                        <p:tav tm="0">
                                          <p:val>
                                            <p:strVal val="1+#ppt_h/2"/>
                                          </p:val>
                                        </p:tav>
                                        <p:tav tm="100000">
                                          <p:val>
                                            <p:strVal val="#ppt_y"/>
                                          </p:val>
                                        </p:tav>
                                      </p:tavLst>
                                    </p:anim>
                                  </p:childTnLst>
                                </p:cTn>
                              </p:par>
                            </p:childTnLst>
                          </p:cTn>
                        </p:par>
                        <p:par>
                          <p:cTn id="51" fill="hold">
                            <p:stCondLst>
                              <p:cond delay="1500"/>
                            </p:stCondLst>
                            <p:childTnLst>
                              <p:par>
                                <p:cTn id="52" presetID="10" presetClass="entr" presetSubtype="0" fill="hold" grpId="0" nodeType="after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500"/>
                                        <p:tgtEl>
                                          <p:spTgt spid="2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500"/>
                                        <p:tgtEl>
                                          <p:spTgt spid="29"/>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additive="base">
                                        <p:cTn id="62" dur="500" fill="hold"/>
                                        <p:tgtEl>
                                          <p:spTgt spid="31"/>
                                        </p:tgtEl>
                                        <p:attrNameLst>
                                          <p:attrName>ppt_x</p:attrName>
                                        </p:attrNameLst>
                                      </p:cBhvr>
                                      <p:tavLst>
                                        <p:tav tm="0">
                                          <p:val>
                                            <p:strVal val="#ppt_x"/>
                                          </p:val>
                                        </p:tav>
                                        <p:tav tm="100000">
                                          <p:val>
                                            <p:strVal val="#ppt_x"/>
                                          </p:val>
                                        </p:tav>
                                      </p:tavLst>
                                    </p:anim>
                                    <p:anim calcmode="lin" valueType="num">
                                      <p:cBhvr additive="base">
                                        <p:cTn id="63" dur="500" fill="hold"/>
                                        <p:tgtEl>
                                          <p:spTgt spid="31"/>
                                        </p:tgtEl>
                                        <p:attrNameLst>
                                          <p:attrName>ppt_y</p:attrName>
                                        </p:attrNameLst>
                                      </p:cBhvr>
                                      <p:tavLst>
                                        <p:tav tm="0">
                                          <p:val>
                                            <p:strVal val="1+#ppt_h/2"/>
                                          </p:val>
                                        </p:tav>
                                        <p:tav tm="100000">
                                          <p:val>
                                            <p:strVal val="#ppt_y"/>
                                          </p:val>
                                        </p:tav>
                                      </p:tavLst>
                                    </p:anim>
                                  </p:childTnLst>
                                </p:cTn>
                              </p:par>
                            </p:childTnLst>
                          </p:cTn>
                        </p:par>
                        <p:par>
                          <p:cTn id="64" fill="hold">
                            <p:stCondLst>
                              <p:cond delay="500"/>
                            </p:stCondLst>
                            <p:childTnLst>
                              <p:par>
                                <p:cTn id="65" presetID="2" presetClass="entr" presetSubtype="4"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 calcmode="lin" valueType="num">
                                      <p:cBhvr additive="base">
                                        <p:cTn id="67" dur="500" fill="hold"/>
                                        <p:tgtEl>
                                          <p:spTgt spid="32"/>
                                        </p:tgtEl>
                                        <p:attrNameLst>
                                          <p:attrName>ppt_x</p:attrName>
                                        </p:attrNameLst>
                                      </p:cBhvr>
                                      <p:tavLst>
                                        <p:tav tm="0">
                                          <p:val>
                                            <p:strVal val="#ppt_x"/>
                                          </p:val>
                                        </p:tav>
                                        <p:tav tm="100000">
                                          <p:val>
                                            <p:strVal val="#ppt_x"/>
                                          </p:val>
                                        </p:tav>
                                      </p:tavLst>
                                    </p:anim>
                                    <p:anim calcmode="lin" valueType="num">
                                      <p:cBhvr additive="base">
                                        <p:cTn id="68" dur="500" fill="hold"/>
                                        <p:tgtEl>
                                          <p:spTgt spid="32"/>
                                        </p:tgtEl>
                                        <p:attrNameLst>
                                          <p:attrName>ppt_y</p:attrName>
                                        </p:attrNameLst>
                                      </p:cBhvr>
                                      <p:tavLst>
                                        <p:tav tm="0">
                                          <p:val>
                                            <p:strVal val="1+#ppt_h/2"/>
                                          </p:val>
                                        </p:tav>
                                        <p:tav tm="100000">
                                          <p:val>
                                            <p:strVal val="#ppt_y"/>
                                          </p:val>
                                        </p:tav>
                                      </p:tavLst>
                                    </p:anim>
                                  </p:childTnLst>
                                </p:cTn>
                              </p:par>
                            </p:childTnLst>
                          </p:cTn>
                        </p:par>
                        <p:par>
                          <p:cTn id="69" fill="hold">
                            <p:stCondLst>
                              <p:cond delay="1000"/>
                            </p:stCondLst>
                            <p:childTnLst>
                              <p:par>
                                <p:cTn id="70" presetID="10" presetClass="entr" presetSubtype="0" fill="hold" grpId="0" nodeType="after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500"/>
                                        <p:tgtEl>
                                          <p:spTgt spid="3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p:bldP spid="28" grpId="0"/>
      <p:bldP spid="29" grpId="0"/>
      <p:bldP spid="30" grpId="0" animBg="1"/>
      <p:bldP spid="31" grpId="0" animBg="1"/>
      <p:bldP spid="32" grpId="0" animBg="1"/>
      <p:bldP spid="38" grpId="0"/>
      <p:bldP spid="39" grpId="0"/>
      <p:bldP spid="40" grpId="0"/>
      <p:bldP spid="42" grpId="0"/>
      <p:bldP spid="43" grpId="0"/>
      <p:bldP spid="4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FCBF43E-DBE8-424E-856D-27DF990163C7}"/>
              </a:ext>
            </a:extLst>
          </p:cNvPr>
          <p:cNvSpPr/>
          <p:nvPr/>
        </p:nvSpPr>
        <p:spPr>
          <a:xfrm>
            <a:off x="863596" y="637248"/>
            <a:ext cx="10464799" cy="830997"/>
          </a:xfrm>
          <a:prstGeom prst="rect">
            <a:avLst/>
          </a:prstGeom>
        </p:spPr>
        <p:txBody>
          <a:bodyPr wrap="square">
            <a:spAutoFit/>
          </a:bodyPr>
          <a:lstStyle/>
          <a:p>
            <a:pPr algn="ctr"/>
            <a:r>
              <a:rPr lang="en-US" sz="2400" b="1" dirty="0">
                <a:solidFill>
                  <a:srgbClr val="000000"/>
                </a:solidFill>
                <a:latin typeface="+mj-lt"/>
              </a:rPr>
              <a:t>Railways have been so far generally considered as a ‘safe domain’ with regard to cybersecurity issues</a:t>
            </a:r>
            <a:endParaRPr lang="fr-FR" sz="2000" b="1" dirty="0">
              <a:latin typeface="+mj-lt"/>
            </a:endParaRPr>
          </a:p>
        </p:txBody>
      </p:sp>
      <p:sp>
        <p:nvSpPr>
          <p:cNvPr id="6" name="Rectangle 5">
            <a:extLst>
              <a:ext uri="{FF2B5EF4-FFF2-40B4-BE49-F238E27FC236}">
                <a16:creationId xmlns:a16="http://schemas.microsoft.com/office/drawing/2014/main" id="{F75F4714-B487-496D-8EF0-92FF6247D850}"/>
              </a:ext>
            </a:extLst>
          </p:cNvPr>
          <p:cNvSpPr/>
          <p:nvPr/>
        </p:nvSpPr>
        <p:spPr>
          <a:xfrm>
            <a:off x="515813" y="2618240"/>
            <a:ext cx="11160370" cy="1200329"/>
          </a:xfrm>
          <a:prstGeom prst="rect">
            <a:avLst/>
          </a:prstGeom>
        </p:spPr>
        <p:txBody>
          <a:bodyPr wrap="square">
            <a:spAutoFit/>
          </a:bodyPr>
          <a:lstStyle/>
          <a:p>
            <a:pPr marL="342900" indent="-342900" algn="just">
              <a:buFont typeface="Wingdings" panose="05000000000000000000" pitchFamily="2" charset="2"/>
              <a:buChar char="Ø"/>
            </a:pPr>
            <a:r>
              <a:rPr lang="en-US" sz="2400" dirty="0">
                <a:solidFill>
                  <a:srgbClr val="000000"/>
                </a:solidFill>
                <a:latin typeface="+mj-lt"/>
              </a:rPr>
              <a:t>The shift towards inter-modal transports will require management systems capable of connecting previously separated layers and entities, but also of preventing malicious attacks directed to new potential weak spots in the chain. </a:t>
            </a:r>
            <a:endParaRPr lang="fr-FR" sz="2400" dirty="0">
              <a:latin typeface="+mj-lt"/>
            </a:endParaRPr>
          </a:p>
        </p:txBody>
      </p:sp>
      <p:sp>
        <p:nvSpPr>
          <p:cNvPr id="7" name="Rectangle 6">
            <a:extLst>
              <a:ext uri="{FF2B5EF4-FFF2-40B4-BE49-F238E27FC236}">
                <a16:creationId xmlns:a16="http://schemas.microsoft.com/office/drawing/2014/main" id="{BF29A455-6F70-4EB7-9A78-A6BDEBD87F04}"/>
              </a:ext>
            </a:extLst>
          </p:cNvPr>
          <p:cNvSpPr/>
          <p:nvPr/>
        </p:nvSpPr>
        <p:spPr>
          <a:xfrm>
            <a:off x="515812" y="4758514"/>
            <a:ext cx="11164278" cy="1200329"/>
          </a:xfrm>
          <a:prstGeom prst="rect">
            <a:avLst/>
          </a:prstGeom>
        </p:spPr>
        <p:txBody>
          <a:bodyPr wrap="square">
            <a:spAutoFit/>
          </a:bodyPr>
          <a:lstStyle/>
          <a:p>
            <a:pPr marL="342900" indent="-342900" algn="just">
              <a:buFont typeface="Wingdings" panose="05000000000000000000" pitchFamily="2" charset="2"/>
              <a:buChar char="Ø"/>
            </a:pPr>
            <a:r>
              <a:rPr lang="en-US" sz="2400" dirty="0">
                <a:solidFill>
                  <a:srgbClr val="000000"/>
                </a:solidFill>
                <a:latin typeface="+mj-lt"/>
              </a:rPr>
              <a:t>Customers are constantly seeking for reliable and seamless internet connectivity not only to plan, book and manage their journeys, but also to entertain themselves or work inside the stations and on the trains. </a:t>
            </a:r>
          </a:p>
        </p:txBody>
      </p:sp>
      <p:sp>
        <p:nvSpPr>
          <p:cNvPr id="8" name="Flèche : bas 7">
            <a:extLst>
              <a:ext uri="{FF2B5EF4-FFF2-40B4-BE49-F238E27FC236}">
                <a16:creationId xmlns:a16="http://schemas.microsoft.com/office/drawing/2014/main" id="{D4E061EA-6E42-4AC0-B345-79CCCCF46D09}"/>
              </a:ext>
            </a:extLst>
          </p:cNvPr>
          <p:cNvSpPr/>
          <p:nvPr/>
        </p:nvSpPr>
        <p:spPr>
          <a:xfrm>
            <a:off x="4176705" y="1750984"/>
            <a:ext cx="3845170" cy="5845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200" b="1" dirty="0"/>
          </a:p>
        </p:txBody>
      </p:sp>
      <p:sp>
        <p:nvSpPr>
          <p:cNvPr id="9" name="Rectangle 8">
            <a:extLst>
              <a:ext uri="{FF2B5EF4-FFF2-40B4-BE49-F238E27FC236}">
                <a16:creationId xmlns:a16="http://schemas.microsoft.com/office/drawing/2014/main" id="{826814BE-F5E1-46DB-9031-A530B8761ABE}"/>
              </a:ext>
            </a:extLst>
          </p:cNvPr>
          <p:cNvSpPr/>
          <p:nvPr/>
        </p:nvSpPr>
        <p:spPr>
          <a:xfrm>
            <a:off x="515812" y="3873043"/>
            <a:ext cx="11160369" cy="830997"/>
          </a:xfrm>
          <a:prstGeom prst="rect">
            <a:avLst/>
          </a:prstGeom>
        </p:spPr>
        <p:txBody>
          <a:bodyPr wrap="square">
            <a:spAutoFit/>
          </a:bodyPr>
          <a:lstStyle/>
          <a:p>
            <a:pPr marL="342900" indent="-342900" algn="just">
              <a:buFont typeface="Wingdings" panose="05000000000000000000" pitchFamily="2" charset="2"/>
              <a:buChar char="Ø"/>
            </a:pPr>
            <a:r>
              <a:rPr lang="en-US" sz="2400" dirty="0">
                <a:solidFill>
                  <a:srgbClr val="000000"/>
                </a:solidFill>
                <a:latin typeface="+mj-lt"/>
              </a:rPr>
              <a:t>The need for a smarter mobility will call for a new generation of intelligent transportation services. </a:t>
            </a:r>
          </a:p>
        </p:txBody>
      </p:sp>
      <p:sp>
        <p:nvSpPr>
          <p:cNvPr id="10" name="Espace réservé du pied de page 6">
            <a:extLst>
              <a:ext uri="{FF2B5EF4-FFF2-40B4-BE49-F238E27FC236}">
                <a16:creationId xmlns:a16="http://schemas.microsoft.com/office/drawing/2014/main" id="{3D45C25D-CD2B-48E4-9BD7-38772D7B6837}"/>
              </a:ext>
            </a:extLst>
          </p:cNvPr>
          <p:cNvSpPr>
            <a:spLocks noGrp="1"/>
          </p:cNvSpPr>
          <p:nvPr>
            <p:ph type="ftr" sz="quarter" idx="11"/>
          </p:nvPr>
        </p:nvSpPr>
        <p:spPr>
          <a:xfrm>
            <a:off x="4084695" y="6367151"/>
            <a:ext cx="5904656" cy="288032"/>
          </a:xfrm>
          <a:noFill/>
        </p:spPr>
        <p:txBody>
          <a:bodyPr/>
          <a:lstStyle/>
          <a:p>
            <a:pPr algn="r"/>
            <a:r>
              <a:rPr lang="en-US" sz="1000" dirty="0">
                <a:solidFill>
                  <a:srgbClr val="FFFFFF"/>
                </a:solidFill>
              </a:rPr>
              <a:t>ITF/UIC/UNECE Workshop on Rail Security, 23 May 2018, Leipzig  </a:t>
            </a:r>
            <a:endParaRPr lang="fr-FR" sz="1000" dirty="0">
              <a:solidFill>
                <a:srgbClr val="FFFFFF"/>
              </a:solidFill>
              <a:latin typeface="Arial"/>
            </a:endParaRPr>
          </a:p>
        </p:txBody>
      </p:sp>
    </p:spTree>
    <p:extLst>
      <p:ext uri="{BB962C8B-B14F-4D97-AF65-F5344CB8AC3E}">
        <p14:creationId xmlns:p14="http://schemas.microsoft.com/office/powerpoint/2010/main" val="303347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space réservé du pied de page 6">
            <a:extLst>
              <a:ext uri="{FF2B5EF4-FFF2-40B4-BE49-F238E27FC236}">
                <a16:creationId xmlns:a16="http://schemas.microsoft.com/office/drawing/2014/main" id="{63C38955-66E0-47AF-9500-59885A707796}"/>
              </a:ext>
            </a:extLst>
          </p:cNvPr>
          <p:cNvSpPr>
            <a:spLocks noGrp="1"/>
          </p:cNvSpPr>
          <p:nvPr>
            <p:ph type="ftr" sz="quarter" idx="11"/>
          </p:nvPr>
        </p:nvSpPr>
        <p:spPr>
          <a:xfrm>
            <a:off x="4084695" y="6367151"/>
            <a:ext cx="5904656" cy="288032"/>
          </a:xfrm>
          <a:noFill/>
        </p:spPr>
        <p:txBody>
          <a:bodyPr/>
          <a:lstStyle/>
          <a:p>
            <a:pPr algn="r"/>
            <a:r>
              <a:rPr lang="en-US" sz="1000" dirty="0">
                <a:solidFill>
                  <a:srgbClr val="FFFFFF"/>
                </a:solidFill>
              </a:rPr>
              <a:t>ITF/UIC/UNECE Workshop on Rail Security, 23 May 2018, Leipzig  </a:t>
            </a:r>
            <a:endParaRPr lang="fr-FR" sz="1000" dirty="0">
              <a:solidFill>
                <a:srgbClr val="FFFFFF"/>
              </a:solidFill>
              <a:latin typeface="Arial"/>
            </a:endParaRPr>
          </a:p>
        </p:txBody>
      </p:sp>
      <p:sp>
        <p:nvSpPr>
          <p:cNvPr id="2" name="Rectangle 1">
            <a:extLst>
              <a:ext uri="{FF2B5EF4-FFF2-40B4-BE49-F238E27FC236}">
                <a16:creationId xmlns:a16="http://schemas.microsoft.com/office/drawing/2014/main" id="{7F7A5793-F575-4650-91AA-35455406FA69}"/>
              </a:ext>
            </a:extLst>
          </p:cNvPr>
          <p:cNvSpPr/>
          <p:nvPr/>
        </p:nvSpPr>
        <p:spPr>
          <a:xfrm>
            <a:off x="1758598" y="1695600"/>
            <a:ext cx="9604745" cy="1692771"/>
          </a:xfrm>
          <a:prstGeom prst="rect">
            <a:avLst/>
          </a:prstGeom>
        </p:spPr>
        <p:txBody>
          <a:bodyPr wrap="square">
            <a:spAutoFit/>
          </a:bodyPr>
          <a:lstStyle/>
          <a:p>
            <a:r>
              <a:rPr lang="en-GB" sz="2800" kern="0" dirty="0">
                <a:solidFill>
                  <a:srgbClr val="506361"/>
                </a:solidFill>
              </a:rPr>
              <a:t>INCREASE OF THE POTENTIAL ATTACK SURFACE</a:t>
            </a:r>
          </a:p>
          <a:p>
            <a:endParaRPr lang="en-GB" sz="2400" kern="0" dirty="0"/>
          </a:p>
          <a:p>
            <a:endParaRPr lang="en-GB" sz="2400" kern="0" dirty="0"/>
          </a:p>
          <a:p>
            <a:r>
              <a:rPr lang="en-GB" sz="2800" kern="0" dirty="0">
                <a:solidFill>
                  <a:srgbClr val="506361"/>
                </a:solidFill>
              </a:rPr>
              <a:t>INCREASE OF THE NUMBER OF ATTACK VECTORS</a:t>
            </a:r>
          </a:p>
        </p:txBody>
      </p:sp>
      <p:sp>
        <p:nvSpPr>
          <p:cNvPr id="6" name="Titre 1">
            <a:extLst>
              <a:ext uri="{FF2B5EF4-FFF2-40B4-BE49-F238E27FC236}">
                <a16:creationId xmlns:a16="http://schemas.microsoft.com/office/drawing/2014/main" id="{D032F1A4-0C01-459A-ABB3-906D4B6AF044}"/>
              </a:ext>
            </a:extLst>
          </p:cNvPr>
          <p:cNvSpPr>
            <a:spLocks noGrp="1"/>
          </p:cNvSpPr>
          <p:nvPr>
            <p:ph type="title"/>
          </p:nvPr>
        </p:nvSpPr>
        <p:spPr>
          <a:xfrm>
            <a:off x="951655" y="351157"/>
            <a:ext cx="6847840" cy="471804"/>
          </a:xfrm>
        </p:spPr>
        <p:txBody>
          <a:bodyPr/>
          <a:lstStyle/>
          <a:p>
            <a:r>
              <a:rPr lang="fr-FR" dirty="0">
                <a:solidFill>
                  <a:schemeClr val="accent1">
                    <a:lumMod val="75000"/>
                  </a:schemeClr>
                </a:solidFill>
              </a:rPr>
              <a:t>Cybersecurity</a:t>
            </a:r>
            <a:r>
              <a:rPr lang="fr-FR" sz="2800" dirty="0">
                <a:solidFill>
                  <a:schemeClr val="accent1">
                    <a:lumMod val="75000"/>
                  </a:schemeClr>
                </a:solidFill>
              </a:rPr>
              <a:t> </a:t>
            </a:r>
            <a:r>
              <a:rPr lang="fr-FR" dirty="0">
                <a:solidFill>
                  <a:schemeClr val="accent1">
                    <a:lumMod val="75000"/>
                  </a:schemeClr>
                </a:solidFill>
              </a:rPr>
              <a:t>on rail : the challenges</a:t>
            </a:r>
          </a:p>
        </p:txBody>
      </p:sp>
      <p:pic>
        <p:nvPicPr>
          <p:cNvPr id="5" name="Graphique 4" descr="Cible">
            <a:extLst>
              <a:ext uri="{FF2B5EF4-FFF2-40B4-BE49-F238E27FC236}">
                <a16:creationId xmlns:a16="http://schemas.microsoft.com/office/drawing/2014/main" id="{4BAD8254-5F47-4987-9CD2-5F0FFB1AFB9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6869" y="1459465"/>
            <a:ext cx="914400" cy="914400"/>
          </a:xfrm>
          <a:prstGeom prst="rect">
            <a:avLst/>
          </a:prstGeom>
        </p:spPr>
      </p:pic>
      <p:pic>
        <p:nvPicPr>
          <p:cNvPr id="9" name="Graphique 8" descr="Avertissement">
            <a:extLst>
              <a:ext uri="{FF2B5EF4-FFF2-40B4-BE49-F238E27FC236}">
                <a16:creationId xmlns:a16="http://schemas.microsoft.com/office/drawing/2014/main" id="{59FC3508-D179-4AF8-8F84-F27D265B444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7422" y="2553169"/>
            <a:ext cx="914400" cy="914400"/>
          </a:xfrm>
          <a:prstGeom prst="rect">
            <a:avLst/>
          </a:prstGeom>
        </p:spPr>
      </p:pic>
      <p:sp>
        <p:nvSpPr>
          <p:cNvPr id="10" name="Rectangle 9">
            <a:extLst>
              <a:ext uri="{FF2B5EF4-FFF2-40B4-BE49-F238E27FC236}">
                <a16:creationId xmlns:a16="http://schemas.microsoft.com/office/drawing/2014/main" id="{CB4AE703-B99B-4D51-97F6-1D3C8F48DC19}"/>
              </a:ext>
            </a:extLst>
          </p:cNvPr>
          <p:cNvSpPr/>
          <p:nvPr/>
        </p:nvSpPr>
        <p:spPr>
          <a:xfrm>
            <a:off x="1293627" y="4208293"/>
            <a:ext cx="9604745" cy="954107"/>
          </a:xfrm>
          <a:prstGeom prst="rect">
            <a:avLst/>
          </a:prstGeom>
        </p:spPr>
        <p:txBody>
          <a:bodyPr wrap="square">
            <a:spAutoFit/>
          </a:bodyPr>
          <a:lstStyle/>
          <a:p>
            <a:pPr algn="ctr"/>
            <a:r>
              <a:rPr lang="en-US" sz="2800" b="1" dirty="0">
                <a:solidFill>
                  <a:srgbClr val="506361"/>
                </a:solidFill>
              </a:rPr>
              <a:t>MANY LAYERS OF THE SYSTEM COULD BE EXPOSED TO BOTH CYBER AND CYBER-PHYSICAL ATTACKS.</a:t>
            </a:r>
          </a:p>
        </p:txBody>
      </p:sp>
    </p:spTree>
    <p:extLst>
      <p:ext uri="{BB962C8B-B14F-4D97-AF65-F5344CB8AC3E}">
        <p14:creationId xmlns:p14="http://schemas.microsoft.com/office/powerpoint/2010/main" val="1633976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a:extLst>
              <a:ext uri="{FF2B5EF4-FFF2-40B4-BE49-F238E27FC236}">
                <a16:creationId xmlns:a16="http://schemas.microsoft.com/office/drawing/2014/main" id="{173EE0C2-12C6-41DC-8297-8FE177E92D50}"/>
              </a:ext>
            </a:extLst>
          </p:cNvPr>
          <p:cNvSpPr txBox="1">
            <a:spLocks/>
          </p:cNvSpPr>
          <p:nvPr/>
        </p:nvSpPr>
        <p:spPr>
          <a:xfrm>
            <a:off x="418041" y="287337"/>
            <a:ext cx="11192712" cy="5554108"/>
          </a:xfrm>
          <a:prstGeom prst="rect">
            <a:avLst/>
          </a:prstGeom>
        </p:spPr>
        <p:txBody>
          <a:bodyPr/>
          <a:lstStyle>
            <a:lvl1pPr marL="293688" indent="-293688" algn="l" rtl="0" eaLnBrk="0" fontAlgn="base" hangingPunct="0">
              <a:spcBef>
                <a:spcPct val="65000"/>
              </a:spcBef>
              <a:spcAft>
                <a:spcPct val="0"/>
              </a:spcAft>
              <a:buFont typeface="Arial Black" pitchFamily="34" charset="0"/>
              <a:buChar char="&gt;"/>
              <a:defRPr sz="2200" b="1">
                <a:solidFill>
                  <a:schemeClr val="tx1"/>
                </a:solidFill>
                <a:latin typeface="+mn-lt"/>
                <a:ea typeface="+mn-ea"/>
                <a:cs typeface="+mn-cs"/>
              </a:defRPr>
            </a:lvl1pPr>
            <a:lvl2pPr marL="295275" algn="l" rtl="0" eaLnBrk="0" fontAlgn="base" hangingPunct="0">
              <a:spcBef>
                <a:spcPct val="10000"/>
              </a:spcBef>
              <a:spcAft>
                <a:spcPct val="0"/>
              </a:spcAft>
              <a:buFont typeface="Symbol" pitchFamily="18" charset="2"/>
              <a:defRPr>
                <a:solidFill>
                  <a:schemeClr val="tx1"/>
                </a:solidFill>
                <a:latin typeface="+mn-lt"/>
              </a:defRPr>
            </a:lvl2pPr>
            <a:lvl3pPr marL="466725" indent="-169863" algn="l" rtl="0" eaLnBrk="0" fontAlgn="base" hangingPunct="0">
              <a:spcBef>
                <a:spcPct val="10000"/>
              </a:spcBef>
              <a:spcAft>
                <a:spcPct val="0"/>
              </a:spcAft>
              <a:buClr>
                <a:schemeClr val="tx2"/>
              </a:buClr>
              <a:buFont typeface="Symbol" pitchFamily="18" charset="2"/>
              <a:buChar char="·"/>
              <a:defRPr b="1">
                <a:solidFill>
                  <a:schemeClr val="tx1"/>
                </a:solidFill>
                <a:latin typeface="+mn-lt"/>
              </a:defRPr>
            </a:lvl3pPr>
            <a:lvl4pPr marL="658813" indent="-190500" algn="l" rtl="0" eaLnBrk="0" fontAlgn="base" hangingPunct="0">
              <a:spcBef>
                <a:spcPct val="20000"/>
              </a:spcBef>
              <a:spcAft>
                <a:spcPct val="0"/>
              </a:spcAft>
              <a:buFont typeface="Arial" charset="0"/>
              <a:buChar char="-"/>
              <a:defRPr sz="1700">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lgn="ctr">
              <a:buNone/>
            </a:pPr>
            <a:r>
              <a:rPr lang="en-GB" sz="2800" kern="0" dirty="0">
                <a:solidFill>
                  <a:schemeClr val="accent1">
                    <a:lumMod val="75000"/>
                  </a:schemeClr>
                </a:solidFill>
              </a:rPr>
              <a:t>UIC IS TACLKING DIFFERENT ASPECTS OF THESE CHALLENGES WITH THREE DIFFERENT ACTIONS:</a:t>
            </a:r>
          </a:p>
          <a:p>
            <a:pPr marL="0" indent="0">
              <a:buNone/>
            </a:pPr>
            <a:endParaRPr lang="en-GB" sz="2000" kern="0" dirty="0"/>
          </a:p>
          <a:p>
            <a:pPr>
              <a:buFont typeface="Wingdings" panose="05000000000000000000" pitchFamily="2" charset="2"/>
              <a:buChar char="Ø"/>
            </a:pPr>
            <a:r>
              <a:rPr lang="en-GB" sz="2400" kern="0" dirty="0">
                <a:solidFill>
                  <a:srgbClr val="506361"/>
                </a:solidFill>
              </a:rPr>
              <a:t> </a:t>
            </a:r>
            <a:r>
              <a:rPr lang="en-GB" sz="2800" kern="0" dirty="0">
                <a:solidFill>
                  <a:srgbClr val="506361"/>
                </a:solidFill>
              </a:rPr>
              <a:t>Rail</a:t>
            </a:r>
            <a:r>
              <a:rPr lang="en-GB" sz="2400" kern="0" dirty="0">
                <a:solidFill>
                  <a:srgbClr val="506361"/>
                </a:solidFill>
              </a:rPr>
              <a:t> </a:t>
            </a:r>
            <a:r>
              <a:rPr lang="en-GB" sz="2800" kern="0" dirty="0">
                <a:solidFill>
                  <a:srgbClr val="506361"/>
                </a:solidFill>
              </a:rPr>
              <a:t>EM (Electro Magnetic) ATTACKS                 </a:t>
            </a:r>
            <a:r>
              <a:rPr lang="en-GB" sz="2800" kern="0" dirty="0">
                <a:solidFill>
                  <a:srgbClr val="006699"/>
                </a:solidFill>
              </a:rPr>
              <a:t>EU SECRET Project</a:t>
            </a:r>
          </a:p>
          <a:p>
            <a:pPr>
              <a:buFont typeface="Wingdings" panose="05000000000000000000" pitchFamily="2" charset="2"/>
              <a:buChar char="Ø"/>
            </a:pPr>
            <a:r>
              <a:rPr lang="en-GB" sz="2800" kern="0" dirty="0">
                <a:solidFill>
                  <a:srgbClr val="506361"/>
                </a:solidFill>
              </a:rPr>
              <a:t> Rail CYBER ATTACKS                 </a:t>
            </a:r>
            <a:r>
              <a:rPr lang="en-GB" sz="2800" kern="0" dirty="0">
                <a:solidFill>
                  <a:schemeClr val="accent1">
                    <a:lumMod val="75000"/>
                  </a:schemeClr>
                </a:solidFill>
              </a:rPr>
              <a:t>EU CYRAIL Project</a:t>
            </a:r>
          </a:p>
          <a:p>
            <a:pPr>
              <a:buFont typeface="Wingdings" panose="05000000000000000000" pitchFamily="2" charset="2"/>
              <a:buChar char="Ø"/>
            </a:pPr>
            <a:r>
              <a:rPr lang="en-GB" sz="2800" kern="0" dirty="0">
                <a:solidFill>
                  <a:srgbClr val="506361"/>
                </a:solidFill>
              </a:rPr>
              <a:t> Exchange of experiences among railway companies and other third-party stakeholders, through:</a:t>
            </a:r>
          </a:p>
          <a:p>
            <a:pPr marL="1169988" lvl="2" indent="-447675">
              <a:buFont typeface="Wingdings" panose="05000000000000000000" pitchFamily="2" charset="2"/>
              <a:buChar char="ü"/>
            </a:pPr>
            <a:r>
              <a:rPr lang="en-GB" sz="2400" kern="0" dirty="0">
                <a:solidFill>
                  <a:schemeClr val="accent1">
                    <a:lumMod val="75000"/>
                  </a:schemeClr>
                </a:solidFill>
              </a:rPr>
              <a:t>Working Groups, publications, initiatives (e.g. Workshop on Cybersecurity held during the UIC Security Week, 19 June 2018, Paris)</a:t>
            </a:r>
          </a:p>
          <a:p>
            <a:endParaRPr lang="en-GB" sz="2000" kern="0" dirty="0"/>
          </a:p>
        </p:txBody>
      </p:sp>
      <p:sp>
        <p:nvSpPr>
          <p:cNvPr id="10" name="Flèche : droite 9">
            <a:extLst>
              <a:ext uri="{FF2B5EF4-FFF2-40B4-BE49-F238E27FC236}">
                <a16:creationId xmlns:a16="http://schemas.microsoft.com/office/drawing/2014/main" id="{42EDA71E-4E1E-41D1-94ED-0DEC332FCCC9}"/>
              </a:ext>
            </a:extLst>
          </p:cNvPr>
          <p:cNvSpPr/>
          <p:nvPr/>
        </p:nvSpPr>
        <p:spPr>
          <a:xfrm>
            <a:off x="7355496" y="2100613"/>
            <a:ext cx="1190846" cy="1793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lèche : droite 10">
            <a:extLst>
              <a:ext uri="{FF2B5EF4-FFF2-40B4-BE49-F238E27FC236}">
                <a16:creationId xmlns:a16="http://schemas.microsoft.com/office/drawing/2014/main" id="{F46A3693-A845-4ADA-B536-C15F9A6BC48F}"/>
              </a:ext>
            </a:extLst>
          </p:cNvPr>
          <p:cNvSpPr/>
          <p:nvPr/>
        </p:nvSpPr>
        <p:spPr>
          <a:xfrm>
            <a:off x="5036616" y="3249612"/>
            <a:ext cx="1190846" cy="1793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space réservé du pied de page 6">
            <a:extLst>
              <a:ext uri="{FF2B5EF4-FFF2-40B4-BE49-F238E27FC236}">
                <a16:creationId xmlns:a16="http://schemas.microsoft.com/office/drawing/2014/main" id="{3A1EAAB3-D3D3-4FA6-9B25-FF2820074C42}"/>
              </a:ext>
            </a:extLst>
          </p:cNvPr>
          <p:cNvSpPr>
            <a:spLocks noGrp="1"/>
          </p:cNvSpPr>
          <p:nvPr>
            <p:ph type="ftr" sz="quarter" idx="11"/>
          </p:nvPr>
        </p:nvSpPr>
        <p:spPr>
          <a:xfrm>
            <a:off x="4084695" y="6367151"/>
            <a:ext cx="5904656" cy="288032"/>
          </a:xfrm>
          <a:noFill/>
        </p:spPr>
        <p:txBody>
          <a:bodyPr/>
          <a:lstStyle/>
          <a:p>
            <a:pPr algn="r"/>
            <a:r>
              <a:rPr lang="en-US" sz="1000" dirty="0">
                <a:solidFill>
                  <a:srgbClr val="FFFFFF"/>
                </a:solidFill>
              </a:rPr>
              <a:t>ITF/UIC/UNECE Workshop on Rail Security, 23 May 2018, Leipzig  </a:t>
            </a:r>
            <a:endParaRPr lang="fr-FR" sz="1000" dirty="0">
              <a:solidFill>
                <a:srgbClr val="FFFFFF"/>
              </a:solidFill>
              <a:latin typeface="Arial"/>
            </a:endParaRPr>
          </a:p>
        </p:txBody>
      </p:sp>
    </p:spTree>
    <p:extLst>
      <p:ext uri="{BB962C8B-B14F-4D97-AF65-F5344CB8AC3E}">
        <p14:creationId xmlns:p14="http://schemas.microsoft.com/office/powerpoint/2010/main" val="1610742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A1EB034-D700-4D58-B5E6-C9C8BAF24E1D}"/>
              </a:ext>
            </a:extLst>
          </p:cNvPr>
          <p:cNvSpPr>
            <a:spLocks noGrp="1"/>
          </p:cNvSpPr>
          <p:nvPr>
            <p:ph type="title"/>
          </p:nvPr>
        </p:nvSpPr>
        <p:spPr>
          <a:xfrm>
            <a:off x="899592" y="307564"/>
            <a:ext cx="10464800" cy="550815"/>
          </a:xfrm>
        </p:spPr>
        <p:txBody>
          <a:bodyPr/>
          <a:lstStyle/>
          <a:p>
            <a:r>
              <a:rPr lang="fr-FR" dirty="0">
                <a:solidFill>
                  <a:schemeClr val="accent1">
                    <a:lumMod val="75000"/>
                  </a:schemeClr>
                </a:solidFill>
              </a:rPr>
              <a:t>EU Project SECRET</a:t>
            </a:r>
            <a:endParaRPr lang="en-GB" dirty="0">
              <a:solidFill>
                <a:schemeClr val="accent1">
                  <a:lumMod val="75000"/>
                </a:schemeClr>
              </a:solidFill>
            </a:endParaRPr>
          </a:p>
        </p:txBody>
      </p:sp>
      <p:sp>
        <p:nvSpPr>
          <p:cNvPr id="5" name="Rectangle 4">
            <a:extLst>
              <a:ext uri="{FF2B5EF4-FFF2-40B4-BE49-F238E27FC236}">
                <a16:creationId xmlns:a16="http://schemas.microsoft.com/office/drawing/2014/main" id="{79BE8CE1-3E23-4CC9-9081-A8DEFEF5AC6F}"/>
              </a:ext>
            </a:extLst>
          </p:cNvPr>
          <p:cNvSpPr/>
          <p:nvPr/>
        </p:nvSpPr>
        <p:spPr>
          <a:xfrm>
            <a:off x="831794" y="2627097"/>
            <a:ext cx="10600395" cy="437043"/>
          </a:xfrm>
          <a:prstGeom prst="rect">
            <a:avLst/>
          </a:prstGeom>
        </p:spPr>
        <p:txBody>
          <a:bodyPr wrap="square">
            <a:spAutoFit/>
          </a:bodyPr>
          <a:lstStyle/>
          <a:p>
            <a:pPr marL="0" lvl="1">
              <a:lnSpc>
                <a:spcPct val="80000"/>
              </a:lnSpc>
              <a:spcBef>
                <a:spcPct val="65000"/>
              </a:spcBef>
              <a:buClr>
                <a:srgbClr val="0070C0"/>
              </a:buClr>
              <a:buSzPct val="85000"/>
              <a:defRPr/>
            </a:pPr>
            <a:r>
              <a:rPr lang="en-GB" sz="2800" dirty="0">
                <a:solidFill>
                  <a:srgbClr val="506361"/>
                </a:solidFill>
              </a:rPr>
              <a:t>Protection of railway infrastructure against EM attacks through</a:t>
            </a:r>
            <a:r>
              <a:rPr lang="en-GB" sz="2400" dirty="0">
                <a:solidFill>
                  <a:srgbClr val="506361"/>
                </a:solidFill>
              </a:rPr>
              <a:t>:</a:t>
            </a:r>
            <a:endParaRPr lang="fr-FR" sz="2000" dirty="0">
              <a:solidFill>
                <a:srgbClr val="506361"/>
              </a:solidFill>
            </a:endParaRPr>
          </a:p>
        </p:txBody>
      </p:sp>
      <p:pic>
        <p:nvPicPr>
          <p:cNvPr id="6" name="Picture 25" descr="SNCF_logo2">
            <a:extLst>
              <a:ext uri="{FF2B5EF4-FFF2-40B4-BE49-F238E27FC236}">
                <a16:creationId xmlns:a16="http://schemas.microsoft.com/office/drawing/2014/main" id="{915EB0E1-2120-43C9-AC9F-B0005245CE6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4346" y="4923391"/>
            <a:ext cx="1022525" cy="56206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a:extLst>
              <a:ext uri="{FF2B5EF4-FFF2-40B4-BE49-F238E27FC236}">
                <a16:creationId xmlns:a16="http://schemas.microsoft.com/office/drawing/2014/main" id="{D1033695-6527-4B33-91CF-FFE2DEA9987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34051" y="5877846"/>
            <a:ext cx="1731270" cy="277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4" descr="C:\Users\Virginie DENIAU\Desktop\logo_iais.gif">
            <a:extLst>
              <a:ext uri="{FF2B5EF4-FFF2-40B4-BE49-F238E27FC236}">
                <a16:creationId xmlns:a16="http://schemas.microsoft.com/office/drawing/2014/main" id="{97CAD915-37E6-4B35-99B4-AED42F27B7B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28622" y="5792437"/>
            <a:ext cx="1725087" cy="48999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sers\Virginie DENIAU\Desktop\Logo_couleurs_simple.png">
            <a:extLst>
              <a:ext uri="{FF2B5EF4-FFF2-40B4-BE49-F238E27FC236}">
                <a16:creationId xmlns:a16="http://schemas.microsoft.com/office/drawing/2014/main" id="{124259A4-E245-45B1-B333-1613E81C796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80536" y="4955640"/>
            <a:ext cx="1637896" cy="70745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a:extLst>
              <a:ext uri="{FF2B5EF4-FFF2-40B4-BE49-F238E27FC236}">
                <a16:creationId xmlns:a16="http://schemas.microsoft.com/office/drawing/2014/main" id="{F391BDC7-CA7A-4677-9209-B0B65AF3349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627998" y="4887239"/>
            <a:ext cx="842080" cy="842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a:extLst>
              <a:ext uri="{FF2B5EF4-FFF2-40B4-BE49-F238E27FC236}">
                <a16:creationId xmlns:a16="http://schemas.microsoft.com/office/drawing/2014/main" id="{BD4ECC1A-91A3-40D8-8B42-DBC07E696252}"/>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79820"/>
          <a:stretch/>
        </p:blipFill>
        <p:spPr bwMode="auto">
          <a:xfrm>
            <a:off x="7081833" y="5023975"/>
            <a:ext cx="1788400" cy="360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5">
            <a:extLst>
              <a:ext uri="{FF2B5EF4-FFF2-40B4-BE49-F238E27FC236}">
                <a16:creationId xmlns:a16="http://schemas.microsoft.com/office/drawing/2014/main" id="{0B649AB0-50B5-44FD-AC9C-CD759620DAA4}"/>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728677" y="5782053"/>
            <a:ext cx="1490972" cy="468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4" descr="C:\users\malonso\TREND\WEB\trend\images\logo\IFSTTAR.jpg">
            <a:extLst>
              <a:ext uri="{FF2B5EF4-FFF2-40B4-BE49-F238E27FC236}">
                <a16:creationId xmlns:a16="http://schemas.microsoft.com/office/drawing/2014/main" id="{665A862D-42D3-42A8-AF7E-4B17F7224358}"/>
              </a:ext>
            </a:extLst>
          </p:cNvPr>
          <p:cNvPicPr>
            <a:picLocks noChangeAspect="1" noChangeArrowheads="1"/>
          </p:cNvPicPr>
          <p:nvPr/>
        </p:nvPicPr>
        <p:blipFill>
          <a:blip r:embed="rId9" cstate="print"/>
          <a:srcRect/>
          <a:stretch>
            <a:fillRect/>
          </a:stretch>
        </p:blipFill>
        <p:spPr bwMode="auto">
          <a:xfrm>
            <a:off x="899592" y="4832858"/>
            <a:ext cx="2172497" cy="698846"/>
          </a:xfrm>
          <a:prstGeom prst="rect">
            <a:avLst/>
          </a:prstGeom>
          <a:noFill/>
        </p:spPr>
      </p:pic>
      <p:pic>
        <p:nvPicPr>
          <p:cNvPr id="14" name="Image 13" descr="SECRET_logo.png">
            <a:extLst>
              <a:ext uri="{FF2B5EF4-FFF2-40B4-BE49-F238E27FC236}">
                <a16:creationId xmlns:a16="http://schemas.microsoft.com/office/drawing/2014/main" id="{4F1EE2EF-D1A1-4C8E-8455-4DA56BBC01B4}"/>
              </a:ext>
            </a:extLst>
          </p:cNvPr>
          <p:cNvPicPr/>
          <p:nvPr/>
        </p:nvPicPr>
        <p:blipFill>
          <a:blip r:embed="rId10" cstate="print"/>
          <a:stretch>
            <a:fillRect/>
          </a:stretch>
        </p:blipFill>
        <p:spPr>
          <a:xfrm>
            <a:off x="8199169" y="366229"/>
            <a:ext cx="1588297" cy="1469816"/>
          </a:xfrm>
          <a:prstGeom prst="rect">
            <a:avLst/>
          </a:prstGeom>
        </p:spPr>
      </p:pic>
      <p:pic>
        <p:nvPicPr>
          <p:cNvPr id="15" name="Image 14" descr="eu-flag.gif">
            <a:extLst>
              <a:ext uri="{FF2B5EF4-FFF2-40B4-BE49-F238E27FC236}">
                <a16:creationId xmlns:a16="http://schemas.microsoft.com/office/drawing/2014/main" id="{1C81EF87-57E1-4C41-9D88-6CC268CF0DC9}"/>
              </a:ext>
            </a:extLst>
          </p:cNvPr>
          <p:cNvPicPr>
            <a:picLocks noChangeAspect="1"/>
          </p:cNvPicPr>
          <p:nvPr/>
        </p:nvPicPr>
        <p:blipFill>
          <a:blip r:embed="rId11" cstate="email"/>
          <a:stretch>
            <a:fillRect/>
          </a:stretch>
        </p:blipFill>
        <p:spPr>
          <a:xfrm>
            <a:off x="10865321" y="366229"/>
            <a:ext cx="837798" cy="561938"/>
          </a:xfrm>
          <a:prstGeom prst="rect">
            <a:avLst/>
          </a:prstGeom>
        </p:spPr>
      </p:pic>
      <p:sp>
        <p:nvSpPr>
          <p:cNvPr id="16" name="Rectangle 15">
            <a:extLst>
              <a:ext uri="{FF2B5EF4-FFF2-40B4-BE49-F238E27FC236}">
                <a16:creationId xmlns:a16="http://schemas.microsoft.com/office/drawing/2014/main" id="{813BF85A-2E32-4B83-8D29-431B6A56C6BA}"/>
              </a:ext>
            </a:extLst>
          </p:cNvPr>
          <p:cNvSpPr/>
          <p:nvPr/>
        </p:nvSpPr>
        <p:spPr>
          <a:xfrm>
            <a:off x="9787467" y="959065"/>
            <a:ext cx="2021087" cy="1169551"/>
          </a:xfrm>
          <a:prstGeom prst="rect">
            <a:avLst/>
          </a:prstGeom>
        </p:spPr>
        <p:txBody>
          <a:bodyPr wrap="square">
            <a:spAutoFit/>
          </a:bodyPr>
          <a:lstStyle/>
          <a:p>
            <a:pPr algn="r"/>
            <a:r>
              <a:rPr lang="en-US" sz="1000" i="1" dirty="0">
                <a:solidFill>
                  <a:schemeClr val="tx1">
                    <a:lumMod val="40000"/>
                    <a:lumOff val="60000"/>
                  </a:schemeClr>
                </a:solidFill>
              </a:rPr>
              <a:t>This project has received funding from the </a:t>
            </a:r>
            <a:r>
              <a:rPr lang="fr-FR" sz="1000" i="1" dirty="0" err="1">
                <a:solidFill>
                  <a:schemeClr val="tx1">
                    <a:lumMod val="40000"/>
                    <a:lumOff val="60000"/>
                  </a:schemeClr>
                </a:solidFill>
              </a:rPr>
              <a:t>European</a:t>
            </a:r>
            <a:r>
              <a:rPr lang="fr-FR" sz="1000" i="1" dirty="0">
                <a:solidFill>
                  <a:schemeClr val="tx1">
                    <a:lumMod val="40000"/>
                    <a:lumOff val="60000"/>
                  </a:schemeClr>
                </a:solidFill>
              </a:rPr>
              <a:t> </a:t>
            </a:r>
            <a:r>
              <a:rPr lang="fr-FR" sz="1000" i="1" dirty="0" err="1">
                <a:solidFill>
                  <a:schemeClr val="tx1">
                    <a:lumMod val="40000"/>
                    <a:lumOff val="60000"/>
                  </a:schemeClr>
                </a:solidFill>
              </a:rPr>
              <a:t>Union’s</a:t>
            </a:r>
            <a:r>
              <a:rPr lang="fr-FR" sz="1000" i="1" dirty="0">
                <a:solidFill>
                  <a:schemeClr val="tx1">
                    <a:lumMod val="40000"/>
                    <a:lumOff val="60000"/>
                  </a:schemeClr>
                </a:solidFill>
              </a:rPr>
              <a:t> </a:t>
            </a:r>
            <a:r>
              <a:rPr lang="fr-FR" sz="1000" i="1" dirty="0" err="1">
                <a:solidFill>
                  <a:schemeClr val="tx1">
                    <a:lumMod val="40000"/>
                    <a:lumOff val="60000"/>
                  </a:schemeClr>
                </a:solidFill>
              </a:rPr>
              <a:t>Seventh</a:t>
            </a:r>
            <a:r>
              <a:rPr lang="fr-FR" sz="1000" i="1" dirty="0">
                <a:solidFill>
                  <a:schemeClr val="tx1">
                    <a:lumMod val="40000"/>
                    <a:lumOff val="60000"/>
                  </a:schemeClr>
                </a:solidFill>
              </a:rPr>
              <a:t> Framework Programme for </a:t>
            </a:r>
            <a:r>
              <a:rPr lang="fr-FR" sz="1000" i="1" dirty="0" err="1">
                <a:solidFill>
                  <a:schemeClr val="tx1">
                    <a:lumMod val="40000"/>
                    <a:lumOff val="60000"/>
                  </a:schemeClr>
                </a:solidFill>
              </a:rPr>
              <a:t>research</a:t>
            </a:r>
            <a:r>
              <a:rPr lang="fr-FR" sz="1000" i="1" dirty="0">
                <a:solidFill>
                  <a:schemeClr val="tx1">
                    <a:lumMod val="40000"/>
                    <a:lumOff val="60000"/>
                  </a:schemeClr>
                </a:solidFill>
              </a:rPr>
              <a:t>, </a:t>
            </a:r>
            <a:r>
              <a:rPr lang="fr-FR" sz="1000" i="1" dirty="0" err="1">
                <a:solidFill>
                  <a:schemeClr val="tx1">
                    <a:lumMod val="40000"/>
                    <a:lumOff val="60000"/>
                  </a:schemeClr>
                </a:solidFill>
              </a:rPr>
              <a:t>technological</a:t>
            </a:r>
            <a:r>
              <a:rPr lang="fr-FR" sz="1000" i="1" dirty="0">
                <a:solidFill>
                  <a:schemeClr val="tx1">
                    <a:lumMod val="40000"/>
                    <a:lumOff val="60000"/>
                  </a:schemeClr>
                </a:solidFill>
              </a:rPr>
              <a:t> </a:t>
            </a:r>
            <a:r>
              <a:rPr lang="en-US" sz="1000" i="1" dirty="0">
                <a:solidFill>
                  <a:schemeClr val="tx1">
                    <a:lumMod val="40000"/>
                    <a:lumOff val="60000"/>
                  </a:schemeClr>
                </a:solidFill>
              </a:rPr>
              <a:t>development and demonstration under grant </a:t>
            </a:r>
            <a:r>
              <a:rPr lang="fr-FR" sz="1000" i="1" dirty="0">
                <a:solidFill>
                  <a:schemeClr val="tx1">
                    <a:lumMod val="40000"/>
                    <a:lumOff val="60000"/>
                  </a:schemeClr>
                </a:solidFill>
              </a:rPr>
              <a:t>agreement n° 285136</a:t>
            </a:r>
          </a:p>
        </p:txBody>
      </p:sp>
      <p:pic>
        <p:nvPicPr>
          <p:cNvPr id="17" name="Picture 10">
            <a:extLst>
              <a:ext uri="{FF2B5EF4-FFF2-40B4-BE49-F238E27FC236}">
                <a16:creationId xmlns:a16="http://schemas.microsoft.com/office/drawing/2014/main" id="{28676EF0-6C5D-4A1A-BF20-648B312350F4}"/>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641661" y="5282817"/>
            <a:ext cx="1333245" cy="1074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7">
            <a:extLst>
              <a:ext uri="{FF2B5EF4-FFF2-40B4-BE49-F238E27FC236}">
                <a16:creationId xmlns:a16="http://schemas.microsoft.com/office/drawing/2014/main" id="{CDFE2D67-C7BE-4B26-B71C-614B9E0FA103}"/>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204711" y="5560652"/>
            <a:ext cx="1096512" cy="800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Espace réservé du contenu 2">
            <a:extLst>
              <a:ext uri="{FF2B5EF4-FFF2-40B4-BE49-F238E27FC236}">
                <a16:creationId xmlns:a16="http://schemas.microsoft.com/office/drawing/2014/main" id="{D6467D42-A807-4ED1-8FE1-641C7C5006C7}"/>
              </a:ext>
            </a:extLst>
          </p:cNvPr>
          <p:cNvSpPr txBox="1">
            <a:spLocks/>
          </p:cNvSpPr>
          <p:nvPr/>
        </p:nvSpPr>
        <p:spPr>
          <a:xfrm>
            <a:off x="637523" y="1079752"/>
            <a:ext cx="6271031" cy="1289642"/>
          </a:xfrm>
          <a:prstGeom prst="rect">
            <a:avLst/>
          </a:prstGeom>
        </p:spPr>
        <p:txBody>
          <a:bodyPr>
            <a:noAutofit/>
          </a:bodyPr>
          <a:lstStyle>
            <a:lvl1pPr marL="293688" indent="-293688" algn="l" rtl="0" eaLnBrk="0" fontAlgn="base" hangingPunct="0">
              <a:spcBef>
                <a:spcPct val="65000"/>
              </a:spcBef>
              <a:spcAft>
                <a:spcPct val="0"/>
              </a:spcAft>
              <a:buFont typeface="Arial Black" pitchFamily="34" charset="0"/>
              <a:buChar char="&gt;"/>
              <a:defRPr sz="2200" b="1">
                <a:solidFill>
                  <a:schemeClr val="tx1"/>
                </a:solidFill>
                <a:latin typeface="+mn-lt"/>
                <a:ea typeface="+mn-ea"/>
                <a:cs typeface="+mn-cs"/>
              </a:defRPr>
            </a:lvl1pPr>
            <a:lvl2pPr marL="295275" algn="l" rtl="0" eaLnBrk="0" fontAlgn="base" hangingPunct="0">
              <a:spcBef>
                <a:spcPct val="10000"/>
              </a:spcBef>
              <a:spcAft>
                <a:spcPct val="0"/>
              </a:spcAft>
              <a:buFont typeface="Symbol" pitchFamily="18" charset="2"/>
              <a:defRPr>
                <a:solidFill>
                  <a:schemeClr val="tx1"/>
                </a:solidFill>
                <a:latin typeface="+mn-lt"/>
              </a:defRPr>
            </a:lvl2pPr>
            <a:lvl3pPr marL="466725" indent="-169863" algn="l" rtl="0" eaLnBrk="0" fontAlgn="base" hangingPunct="0">
              <a:spcBef>
                <a:spcPct val="10000"/>
              </a:spcBef>
              <a:spcAft>
                <a:spcPct val="0"/>
              </a:spcAft>
              <a:buClr>
                <a:schemeClr val="tx2"/>
              </a:buClr>
              <a:buFont typeface="Symbol" pitchFamily="18" charset="2"/>
              <a:buChar char="·"/>
              <a:defRPr b="1">
                <a:solidFill>
                  <a:schemeClr val="tx1"/>
                </a:solidFill>
                <a:latin typeface="+mn-lt"/>
              </a:defRPr>
            </a:lvl3pPr>
            <a:lvl4pPr marL="658813" indent="-190500" algn="l" rtl="0" eaLnBrk="0" fontAlgn="base" hangingPunct="0">
              <a:spcBef>
                <a:spcPct val="20000"/>
              </a:spcBef>
              <a:spcAft>
                <a:spcPct val="0"/>
              </a:spcAft>
              <a:buFont typeface="Arial" charset="0"/>
              <a:buChar char="-"/>
              <a:defRPr sz="1700">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182880" lvl="1">
              <a:defRPr/>
            </a:pPr>
            <a:r>
              <a:rPr lang="en-GB" b="1" kern="0" dirty="0">
                <a:solidFill>
                  <a:schemeClr val="accent1">
                    <a:lumMod val="75000"/>
                  </a:schemeClr>
                </a:solidFill>
                <a:ea typeface="+mn-ea"/>
                <a:cs typeface="+mn-cs"/>
              </a:rPr>
              <a:t>Duration: </a:t>
            </a:r>
            <a:r>
              <a:rPr lang="en-GB" kern="0" dirty="0">
                <a:solidFill>
                  <a:srgbClr val="506361"/>
                </a:solidFill>
                <a:ea typeface="+mn-ea"/>
                <a:cs typeface="+mn-cs"/>
              </a:rPr>
              <a:t>01 August 2012 for 36 Months</a:t>
            </a:r>
          </a:p>
          <a:p>
            <a:pPr marL="182880" lvl="1">
              <a:defRPr/>
            </a:pPr>
            <a:r>
              <a:rPr lang="en-GB" b="1" kern="0" dirty="0">
                <a:solidFill>
                  <a:schemeClr val="accent1">
                    <a:lumMod val="75000"/>
                  </a:schemeClr>
                </a:solidFill>
                <a:ea typeface="+mn-ea"/>
                <a:cs typeface="+mn-cs"/>
              </a:rPr>
              <a:t>Budget :  </a:t>
            </a:r>
            <a:r>
              <a:rPr lang="en-GB" kern="0" dirty="0">
                <a:solidFill>
                  <a:srgbClr val="506361"/>
                </a:solidFill>
                <a:ea typeface="+mn-ea"/>
                <a:cs typeface="+mn-cs"/>
              </a:rPr>
              <a:t>4,268 M€ (3,059 M€ funding by EU) </a:t>
            </a:r>
          </a:p>
          <a:p>
            <a:pPr marL="182880" lvl="1">
              <a:defRPr/>
            </a:pPr>
            <a:r>
              <a:rPr lang="en-GB" b="1" kern="0" dirty="0">
                <a:solidFill>
                  <a:schemeClr val="accent1">
                    <a:lumMod val="75000"/>
                  </a:schemeClr>
                </a:solidFill>
                <a:ea typeface="+mn-ea"/>
                <a:cs typeface="+mn-cs"/>
              </a:rPr>
              <a:t>Coordinator : </a:t>
            </a:r>
            <a:r>
              <a:rPr lang="en-GB" kern="0" dirty="0">
                <a:solidFill>
                  <a:srgbClr val="506361"/>
                </a:solidFill>
                <a:ea typeface="+mn-ea"/>
                <a:cs typeface="+mn-cs"/>
              </a:rPr>
              <a:t>IFSTTAR</a:t>
            </a:r>
            <a:r>
              <a:rPr lang="fr-FR" kern="0" dirty="0">
                <a:solidFill>
                  <a:srgbClr val="506361"/>
                </a:solidFill>
                <a:ea typeface="+mn-ea"/>
                <a:cs typeface="+mn-cs"/>
              </a:rPr>
              <a:t> (France)</a:t>
            </a:r>
          </a:p>
          <a:p>
            <a:pPr marL="182880" lvl="1">
              <a:defRPr/>
            </a:pPr>
            <a:r>
              <a:rPr lang="en-GB" b="1" kern="0" dirty="0">
                <a:solidFill>
                  <a:schemeClr val="accent1">
                    <a:lumMod val="75000"/>
                  </a:schemeClr>
                </a:solidFill>
                <a:ea typeface="+mn-ea"/>
                <a:cs typeface="+mn-cs"/>
              </a:rPr>
              <a:t>Partners :  </a:t>
            </a:r>
            <a:r>
              <a:rPr lang="en-GB" kern="0" dirty="0">
                <a:solidFill>
                  <a:srgbClr val="506361"/>
                </a:solidFill>
                <a:ea typeface="+mn-ea"/>
                <a:cs typeface="+mn-cs"/>
              </a:rPr>
              <a:t>10 Partners from 5 countries</a:t>
            </a:r>
          </a:p>
        </p:txBody>
      </p:sp>
      <p:sp>
        <p:nvSpPr>
          <p:cNvPr id="22" name="Espace réservé du pied de page 6">
            <a:extLst>
              <a:ext uri="{FF2B5EF4-FFF2-40B4-BE49-F238E27FC236}">
                <a16:creationId xmlns:a16="http://schemas.microsoft.com/office/drawing/2014/main" id="{5EB98B23-2FC0-42B3-B267-3D142FF1A895}"/>
              </a:ext>
            </a:extLst>
          </p:cNvPr>
          <p:cNvSpPr>
            <a:spLocks noGrp="1"/>
          </p:cNvSpPr>
          <p:nvPr>
            <p:ph type="ftr" sz="quarter" idx="11"/>
          </p:nvPr>
        </p:nvSpPr>
        <p:spPr>
          <a:xfrm>
            <a:off x="4002164" y="6385358"/>
            <a:ext cx="5904656" cy="288032"/>
          </a:xfrm>
          <a:noFill/>
        </p:spPr>
        <p:txBody>
          <a:bodyPr/>
          <a:lstStyle/>
          <a:p>
            <a:pPr algn="r"/>
            <a:r>
              <a:rPr lang="en-US" sz="1000" dirty="0">
                <a:solidFill>
                  <a:srgbClr val="FFFFFF"/>
                </a:solidFill>
              </a:rPr>
              <a:t>ITF/UIC/UNECE Workshop on Rail Security, 23 May 2018, Leipzig  </a:t>
            </a:r>
            <a:endParaRPr lang="fr-FR" sz="1000" dirty="0">
              <a:solidFill>
                <a:srgbClr val="FFFFFF"/>
              </a:solidFill>
              <a:latin typeface="Arial"/>
            </a:endParaRPr>
          </a:p>
        </p:txBody>
      </p:sp>
      <p:sp>
        <p:nvSpPr>
          <p:cNvPr id="3" name="Rectangle 2">
            <a:extLst>
              <a:ext uri="{FF2B5EF4-FFF2-40B4-BE49-F238E27FC236}">
                <a16:creationId xmlns:a16="http://schemas.microsoft.com/office/drawing/2014/main" id="{0693CDD5-FCE8-4A3A-99D0-EED9F67BE8B4}"/>
              </a:ext>
            </a:extLst>
          </p:cNvPr>
          <p:cNvSpPr/>
          <p:nvPr/>
        </p:nvSpPr>
        <p:spPr>
          <a:xfrm>
            <a:off x="831794" y="3130874"/>
            <a:ext cx="9429135" cy="1518877"/>
          </a:xfrm>
          <a:prstGeom prst="rect">
            <a:avLst/>
          </a:prstGeom>
        </p:spPr>
        <p:txBody>
          <a:bodyPr wrap="square">
            <a:spAutoFit/>
          </a:bodyPr>
          <a:lstStyle/>
          <a:p>
            <a:pPr marL="285750" lvl="1" indent="-285750">
              <a:lnSpc>
                <a:spcPct val="80000"/>
              </a:lnSpc>
              <a:spcBef>
                <a:spcPct val="65000"/>
              </a:spcBef>
              <a:buClr>
                <a:srgbClr val="0070C0"/>
              </a:buClr>
              <a:buSzPct val="85000"/>
              <a:buFont typeface="Wingdings" panose="05000000000000000000" pitchFamily="2" charset="2"/>
              <a:buChar char="ü"/>
              <a:defRPr/>
            </a:pPr>
            <a:r>
              <a:rPr lang="en-US" dirty="0">
                <a:solidFill>
                  <a:srgbClr val="506361"/>
                </a:solidFill>
              </a:rPr>
              <a:t>Assessing</a:t>
            </a:r>
            <a:r>
              <a:rPr lang="fr-FR" dirty="0">
                <a:solidFill>
                  <a:srgbClr val="506361"/>
                </a:solidFill>
              </a:rPr>
              <a:t> the </a:t>
            </a:r>
            <a:r>
              <a:rPr lang="en-GB" dirty="0">
                <a:solidFill>
                  <a:srgbClr val="506361"/>
                </a:solidFill>
              </a:rPr>
              <a:t>risks and consequences of EM attacks on the rail infrastructure</a:t>
            </a:r>
          </a:p>
          <a:p>
            <a:pPr marL="285750" lvl="1" indent="-285750">
              <a:lnSpc>
                <a:spcPct val="80000"/>
              </a:lnSpc>
              <a:spcBef>
                <a:spcPct val="65000"/>
              </a:spcBef>
              <a:buClr>
                <a:srgbClr val="0070C0"/>
              </a:buClr>
              <a:buSzPct val="85000"/>
              <a:buFont typeface="Wingdings" panose="05000000000000000000" pitchFamily="2" charset="2"/>
              <a:buChar char="ü"/>
              <a:defRPr/>
            </a:pPr>
            <a:r>
              <a:rPr lang="en-GB" dirty="0">
                <a:solidFill>
                  <a:srgbClr val="506361"/>
                </a:solidFill>
              </a:rPr>
              <a:t>Identifying preventive and recovery measures</a:t>
            </a:r>
          </a:p>
          <a:p>
            <a:pPr marL="285750" lvl="1" indent="-285750">
              <a:lnSpc>
                <a:spcPct val="80000"/>
              </a:lnSpc>
              <a:spcBef>
                <a:spcPct val="65000"/>
              </a:spcBef>
              <a:buClr>
                <a:srgbClr val="0070C0"/>
              </a:buClr>
              <a:buSzPct val="85000"/>
              <a:buFont typeface="Wingdings" panose="05000000000000000000" pitchFamily="2" charset="2"/>
              <a:buChar char="ü"/>
              <a:defRPr/>
            </a:pPr>
            <a:r>
              <a:rPr lang="en-US" dirty="0">
                <a:solidFill>
                  <a:srgbClr val="506361"/>
                </a:solidFill>
              </a:rPr>
              <a:t>Developing</a:t>
            </a:r>
            <a:r>
              <a:rPr lang="fr-FR" dirty="0">
                <a:solidFill>
                  <a:srgbClr val="506361"/>
                </a:solidFill>
              </a:rPr>
              <a:t> </a:t>
            </a:r>
            <a:r>
              <a:rPr lang="en-US" dirty="0">
                <a:solidFill>
                  <a:srgbClr val="506361"/>
                </a:solidFill>
              </a:rPr>
              <a:t>protection solutions for EM attacks</a:t>
            </a:r>
          </a:p>
          <a:p>
            <a:pPr marL="285750" lvl="1" indent="-285750">
              <a:lnSpc>
                <a:spcPct val="80000"/>
              </a:lnSpc>
              <a:spcBef>
                <a:spcPct val="65000"/>
              </a:spcBef>
              <a:buClr>
                <a:srgbClr val="0070C0"/>
              </a:buClr>
              <a:buSzPct val="85000"/>
              <a:buFont typeface="Wingdings" panose="05000000000000000000" pitchFamily="2" charset="2"/>
              <a:buChar char="ü"/>
              <a:defRPr/>
            </a:pPr>
            <a:r>
              <a:rPr lang="en-GB" dirty="0">
                <a:solidFill>
                  <a:srgbClr val="506361"/>
                </a:solidFill>
              </a:rPr>
              <a:t>Producing technical recommendations to reinforce the railway infrastructure</a:t>
            </a:r>
          </a:p>
        </p:txBody>
      </p:sp>
    </p:spTree>
    <p:extLst>
      <p:ext uri="{BB962C8B-B14F-4D97-AF65-F5344CB8AC3E}">
        <p14:creationId xmlns:p14="http://schemas.microsoft.com/office/powerpoint/2010/main" val="828068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par>
                                <p:cTn id="13" presetID="6" presetClass="entr" presetSubtype="16"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circle(in)">
                                      <p:cBhvr>
                                        <p:cTn id="15" dur="2000"/>
                                        <p:tgtEl>
                                          <p:spTgt spid="7"/>
                                        </p:tgtEl>
                                      </p:cBhvr>
                                    </p:animEffect>
                                  </p:childTnLst>
                                </p:cTn>
                              </p:par>
                              <p:par>
                                <p:cTn id="16" presetID="6" presetClass="entr" presetSubtype="16"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circle(in)">
                                      <p:cBhvr>
                                        <p:cTn id="18" dur="2000"/>
                                        <p:tgtEl>
                                          <p:spTgt spid="8"/>
                                        </p:tgtEl>
                                      </p:cBhvr>
                                    </p:animEffect>
                                  </p:childTnLst>
                                </p:cTn>
                              </p:par>
                              <p:par>
                                <p:cTn id="19" presetID="6"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circle(in)">
                                      <p:cBhvr>
                                        <p:cTn id="21" dur="2000"/>
                                        <p:tgtEl>
                                          <p:spTgt spid="9"/>
                                        </p:tgtEl>
                                      </p:cBhvr>
                                    </p:animEffect>
                                  </p:childTnLst>
                                </p:cTn>
                              </p:par>
                              <p:par>
                                <p:cTn id="22" presetID="6" presetClass="entr" presetSubtype="16"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circle(in)">
                                      <p:cBhvr>
                                        <p:cTn id="24" dur="2000"/>
                                        <p:tgtEl>
                                          <p:spTgt spid="10"/>
                                        </p:tgtEl>
                                      </p:cBhvr>
                                    </p:animEffect>
                                  </p:childTnLst>
                                </p:cTn>
                              </p:par>
                              <p:par>
                                <p:cTn id="25" presetID="6" presetClass="entr" presetSubtype="16"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circle(in)">
                                      <p:cBhvr>
                                        <p:cTn id="27" dur="2000"/>
                                        <p:tgtEl>
                                          <p:spTgt spid="11"/>
                                        </p:tgtEl>
                                      </p:cBhvr>
                                    </p:animEffect>
                                  </p:childTnLst>
                                </p:cTn>
                              </p:par>
                              <p:par>
                                <p:cTn id="28" presetID="6" presetClass="entr" presetSubtype="16"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circle(in)">
                                      <p:cBhvr>
                                        <p:cTn id="30" dur="2000"/>
                                        <p:tgtEl>
                                          <p:spTgt spid="12"/>
                                        </p:tgtEl>
                                      </p:cBhvr>
                                    </p:animEffect>
                                  </p:childTnLst>
                                </p:cTn>
                              </p:par>
                              <p:par>
                                <p:cTn id="31" presetID="6" presetClass="entr" presetSubtype="16"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circle(in)">
                                      <p:cBhvr>
                                        <p:cTn id="33" dur="2000"/>
                                        <p:tgtEl>
                                          <p:spTgt spid="13"/>
                                        </p:tgtEl>
                                      </p:cBhvr>
                                    </p:animEffect>
                                  </p:childTnLst>
                                </p:cTn>
                              </p:par>
                              <p:par>
                                <p:cTn id="34" presetID="6" presetClass="entr" presetSubtype="16" fill="hold"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circle(in)">
                                      <p:cBhvr>
                                        <p:cTn id="36" dur="2000"/>
                                        <p:tgtEl>
                                          <p:spTgt spid="17"/>
                                        </p:tgtEl>
                                      </p:cBhvr>
                                    </p:animEffect>
                                  </p:childTnLst>
                                </p:cTn>
                              </p:par>
                              <p:par>
                                <p:cTn id="37" presetID="6" presetClass="entr" presetSubtype="16"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circle(in)">
                                      <p:cBhvr>
                                        <p:cTn id="39"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B5B89B-21A5-4321-89DB-0A560E08A02C}"/>
              </a:ext>
            </a:extLst>
          </p:cNvPr>
          <p:cNvSpPr>
            <a:spLocks noGrp="1"/>
          </p:cNvSpPr>
          <p:nvPr>
            <p:ph type="title"/>
          </p:nvPr>
        </p:nvSpPr>
        <p:spPr>
          <a:xfrm>
            <a:off x="853872" y="101424"/>
            <a:ext cx="8658837" cy="591562"/>
          </a:xfrm>
        </p:spPr>
        <p:txBody>
          <a:bodyPr/>
          <a:lstStyle/>
          <a:p>
            <a:r>
              <a:rPr lang="fr-FR" dirty="0">
                <a:solidFill>
                  <a:schemeClr val="accent1">
                    <a:lumMod val="75000"/>
                  </a:schemeClr>
                </a:solidFill>
              </a:rPr>
              <a:t>Rail networks: attractive </a:t>
            </a:r>
            <a:r>
              <a:rPr lang="fr-FR" dirty="0" err="1">
                <a:solidFill>
                  <a:schemeClr val="accent1">
                    <a:lumMod val="75000"/>
                  </a:schemeClr>
                </a:solidFill>
              </a:rPr>
              <a:t>targets</a:t>
            </a:r>
            <a:r>
              <a:rPr lang="fr-FR" dirty="0">
                <a:solidFill>
                  <a:schemeClr val="accent1">
                    <a:lumMod val="75000"/>
                  </a:schemeClr>
                </a:solidFill>
              </a:rPr>
              <a:t> for EM </a:t>
            </a:r>
            <a:r>
              <a:rPr lang="fr-FR" dirty="0" err="1">
                <a:solidFill>
                  <a:schemeClr val="accent1">
                    <a:lumMod val="75000"/>
                  </a:schemeClr>
                </a:solidFill>
              </a:rPr>
              <a:t>attacks</a:t>
            </a:r>
            <a:endParaRPr lang="fr-FR" dirty="0"/>
          </a:p>
        </p:txBody>
      </p:sp>
      <p:sp>
        <p:nvSpPr>
          <p:cNvPr id="4" name="Rectangle 3">
            <a:extLst>
              <a:ext uri="{FF2B5EF4-FFF2-40B4-BE49-F238E27FC236}">
                <a16:creationId xmlns:a16="http://schemas.microsoft.com/office/drawing/2014/main" id="{E7067521-F1AA-4081-B684-493CAACB0664}"/>
              </a:ext>
            </a:extLst>
          </p:cNvPr>
          <p:cNvSpPr/>
          <p:nvPr/>
        </p:nvSpPr>
        <p:spPr>
          <a:xfrm>
            <a:off x="578151" y="888911"/>
            <a:ext cx="11035698" cy="1985159"/>
          </a:xfrm>
          <a:prstGeom prst="rect">
            <a:avLst/>
          </a:prstGeom>
        </p:spPr>
        <p:txBody>
          <a:bodyPr wrap="square">
            <a:spAutoFit/>
          </a:bodyPr>
          <a:lstStyle/>
          <a:p>
            <a:pPr marL="342900" indent="-342900" algn="just">
              <a:spcAft>
                <a:spcPts val="600"/>
              </a:spcAft>
              <a:buFont typeface="Wingdings" panose="05000000000000000000" pitchFamily="2" charset="2"/>
              <a:buChar char="v"/>
            </a:pPr>
            <a:r>
              <a:rPr lang="fr-FR" sz="1600" dirty="0">
                <a:solidFill>
                  <a:srgbClr val="506361"/>
                </a:solidFill>
              </a:rPr>
              <a:t>Railways are a mass transport system, </a:t>
            </a:r>
            <a:r>
              <a:rPr lang="fr-FR" sz="1600" dirty="0" err="1">
                <a:solidFill>
                  <a:srgbClr val="506361"/>
                </a:solidFill>
              </a:rPr>
              <a:t>easy</a:t>
            </a:r>
            <a:r>
              <a:rPr lang="fr-FR" sz="1600" dirty="0">
                <a:solidFill>
                  <a:srgbClr val="506361"/>
                </a:solidFill>
              </a:rPr>
              <a:t> to </a:t>
            </a:r>
            <a:r>
              <a:rPr lang="fr-FR" sz="1600" dirty="0" err="1">
                <a:solidFill>
                  <a:srgbClr val="506361"/>
                </a:solidFill>
              </a:rPr>
              <a:t>access</a:t>
            </a:r>
            <a:r>
              <a:rPr lang="fr-FR" sz="1600" dirty="0">
                <a:solidFill>
                  <a:srgbClr val="506361"/>
                </a:solidFill>
              </a:rPr>
              <a:t>, open, </a:t>
            </a:r>
            <a:r>
              <a:rPr lang="fr-FR" sz="1600" dirty="0" err="1">
                <a:solidFill>
                  <a:srgbClr val="506361"/>
                </a:solidFill>
              </a:rPr>
              <a:t>potentially</a:t>
            </a:r>
            <a:r>
              <a:rPr lang="fr-FR" sz="1600" dirty="0">
                <a:solidFill>
                  <a:srgbClr val="506361"/>
                </a:solidFill>
              </a:rPr>
              <a:t> high </a:t>
            </a:r>
            <a:r>
              <a:rPr lang="fr-FR" sz="1600" dirty="0" err="1">
                <a:solidFill>
                  <a:srgbClr val="506361"/>
                </a:solidFill>
              </a:rPr>
              <a:t>economic</a:t>
            </a:r>
            <a:r>
              <a:rPr lang="fr-FR" sz="1600" dirty="0">
                <a:solidFill>
                  <a:srgbClr val="506361"/>
                </a:solidFill>
              </a:rPr>
              <a:t> and </a:t>
            </a:r>
            <a:r>
              <a:rPr lang="fr-FR" sz="1600" dirty="0" err="1">
                <a:solidFill>
                  <a:srgbClr val="506361"/>
                </a:solidFill>
              </a:rPr>
              <a:t>security</a:t>
            </a:r>
            <a:r>
              <a:rPr lang="fr-FR" sz="1600" dirty="0">
                <a:solidFill>
                  <a:srgbClr val="506361"/>
                </a:solidFill>
              </a:rPr>
              <a:t> impacts</a:t>
            </a:r>
          </a:p>
          <a:p>
            <a:pPr marL="342900" indent="-342900" algn="just">
              <a:spcAft>
                <a:spcPts val="600"/>
              </a:spcAft>
              <a:buFont typeface="Wingdings" panose="05000000000000000000" pitchFamily="2" charset="2"/>
              <a:buChar char="v"/>
            </a:pPr>
            <a:r>
              <a:rPr lang="en-GB" sz="1600" dirty="0">
                <a:solidFill>
                  <a:srgbClr val="506361"/>
                </a:solidFill>
              </a:rPr>
              <a:t>Many vulnerable components in the railway system : </a:t>
            </a:r>
            <a:r>
              <a:rPr lang="fr-FR" sz="1600" dirty="0" err="1">
                <a:solidFill>
                  <a:srgbClr val="506361"/>
                </a:solidFill>
              </a:rPr>
              <a:t>Sensors</a:t>
            </a:r>
            <a:r>
              <a:rPr lang="fr-FR" sz="1600" dirty="0">
                <a:solidFill>
                  <a:srgbClr val="506361"/>
                </a:solidFill>
              </a:rPr>
              <a:t> (balises), </a:t>
            </a:r>
            <a:r>
              <a:rPr lang="fr-FR" sz="1600" dirty="0" err="1">
                <a:solidFill>
                  <a:srgbClr val="506361"/>
                </a:solidFill>
              </a:rPr>
              <a:t>antennas</a:t>
            </a:r>
            <a:r>
              <a:rPr lang="fr-FR" sz="1600" dirty="0">
                <a:solidFill>
                  <a:srgbClr val="506361"/>
                </a:solidFill>
              </a:rPr>
              <a:t>, communication </a:t>
            </a:r>
            <a:r>
              <a:rPr lang="fr-FR" sz="1600" dirty="0" err="1">
                <a:solidFill>
                  <a:srgbClr val="506361"/>
                </a:solidFill>
              </a:rPr>
              <a:t>systems</a:t>
            </a:r>
            <a:r>
              <a:rPr lang="fr-FR" sz="1600" dirty="0">
                <a:solidFill>
                  <a:srgbClr val="506361"/>
                </a:solidFill>
              </a:rPr>
              <a:t> </a:t>
            </a:r>
          </a:p>
          <a:p>
            <a:pPr marL="342900" indent="-342900" algn="just">
              <a:spcAft>
                <a:spcPts val="600"/>
              </a:spcAft>
              <a:buFont typeface="Wingdings" panose="05000000000000000000" pitchFamily="2" charset="2"/>
              <a:buChar char="v"/>
            </a:pPr>
            <a:r>
              <a:rPr lang="fr-FR" sz="1600" dirty="0">
                <a:solidFill>
                  <a:srgbClr val="506361"/>
                </a:solidFill>
              </a:rPr>
              <a:t>Multiplication of </a:t>
            </a:r>
            <a:r>
              <a:rPr lang="fr-FR" sz="1600" dirty="0" err="1">
                <a:solidFill>
                  <a:srgbClr val="506361"/>
                </a:solidFill>
              </a:rPr>
              <a:t>emission</a:t>
            </a:r>
            <a:r>
              <a:rPr lang="fr-FR" sz="1600" dirty="0">
                <a:solidFill>
                  <a:srgbClr val="506361"/>
                </a:solidFill>
              </a:rPr>
              <a:t> </a:t>
            </a:r>
            <a:r>
              <a:rPr lang="fr-FR" sz="1600" dirty="0" err="1">
                <a:solidFill>
                  <a:srgbClr val="506361"/>
                </a:solidFill>
              </a:rPr>
              <a:t>devices</a:t>
            </a:r>
            <a:r>
              <a:rPr lang="fr-FR" sz="1600" dirty="0">
                <a:solidFill>
                  <a:srgbClr val="506361"/>
                </a:solidFill>
              </a:rPr>
              <a:t>, </a:t>
            </a:r>
            <a:r>
              <a:rPr lang="fr-FR" sz="1600" dirty="0" err="1">
                <a:solidFill>
                  <a:srgbClr val="506361"/>
                </a:solidFill>
              </a:rPr>
              <a:t>antennas</a:t>
            </a:r>
            <a:r>
              <a:rPr lang="fr-FR" sz="1600" dirty="0">
                <a:solidFill>
                  <a:srgbClr val="506361"/>
                </a:solidFill>
              </a:rPr>
              <a:t> and </a:t>
            </a:r>
            <a:r>
              <a:rPr lang="fr-FR" sz="1600" dirty="0" err="1">
                <a:solidFill>
                  <a:srgbClr val="506361"/>
                </a:solidFill>
              </a:rPr>
              <a:t>amplifiers</a:t>
            </a:r>
            <a:r>
              <a:rPr lang="fr-FR" sz="1600" dirty="0">
                <a:solidFill>
                  <a:srgbClr val="506361"/>
                </a:solidFill>
              </a:rPr>
              <a:t> accessible to the </a:t>
            </a:r>
            <a:r>
              <a:rPr lang="fr-FR" sz="1600" dirty="0" err="1">
                <a:solidFill>
                  <a:srgbClr val="506361"/>
                </a:solidFill>
              </a:rPr>
              <a:t>general</a:t>
            </a:r>
            <a:r>
              <a:rPr lang="fr-FR" sz="1600" dirty="0">
                <a:solidFill>
                  <a:srgbClr val="506361"/>
                </a:solidFill>
              </a:rPr>
              <a:t> public</a:t>
            </a:r>
          </a:p>
          <a:p>
            <a:pPr marL="808038" lvl="1" indent="-350838" algn="just">
              <a:spcAft>
                <a:spcPts val="600"/>
              </a:spcAft>
              <a:buFont typeface="Wingdings" panose="05000000000000000000" pitchFamily="2" charset="2"/>
              <a:buChar char="Ø"/>
            </a:pPr>
            <a:r>
              <a:rPr lang="fr-FR" sz="1600" dirty="0" err="1">
                <a:solidFill>
                  <a:srgbClr val="506361"/>
                </a:solidFill>
              </a:rPr>
              <a:t>Easy</a:t>
            </a:r>
            <a:r>
              <a:rPr lang="fr-FR" sz="1600" dirty="0">
                <a:solidFill>
                  <a:srgbClr val="506361"/>
                </a:solidFill>
              </a:rPr>
              <a:t> to design </a:t>
            </a:r>
            <a:r>
              <a:rPr lang="fr-FR" sz="1600" dirty="0" err="1">
                <a:solidFill>
                  <a:srgbClr val="506361"/>
                </a:solidFill>
              </a:rPr>
              <a:t>emissions</a:t>
            </a:r>
            <a:r>
              <a:rPr lang="fr-FR" sz="1600" dirty="0">
                <a:solidFill>
                  <a:srgbClr val="506361"/>
                </a:solidFill>
              </a:rPr>
              <a:t> </a:t>
            </a:r>
            <a:r>
              <a:rPr lang="fr-FR" sz="1600" dirty="0" err="1">
                <a:solidFill>
                  <a:srgbClr val="506361"/>
                </a:solidFill>
              </a:rPr>
              <a:t>devices</a:t>
            </a:r>
            <a:r>
              <a:rPr lang="fr-FR" sz="1600" dirty="0">
                <a:solidFill>
                  <a:srgbClr val="506361"/>
                </a:solidFill>
              </a:rPr>
              <a:t> able to </a:t>
            </a:r>
            <a:r>
              <a:rPr lang="fr-FR" sz="1600" dirty="0" err="1">
                <a:solidFill>
                  <a:srgbClr val="506361"/>
                </a:solidFill>
              </a:rPr>
              <a:t>disrupt</a:t>
            </a:r>
            <a:r>
              <a:rPr lang="fr-FR" sz="1600" dirty="0">
                <a:solidFill>
                  <a:srgbClr val="506361"/>
                </a:solidFill>
              </a:rPr>
              <a:t> rail technologies</a:t>
            </a:r>
          </a:p>
          <a:p>
            <a:pPr marL="342900" indent="-342900" algn="just">
              <a:spcAft>
                <a:spcPts val="600"/>
              </a:spcAft>
              <a:buFont typeface="Wingdings" panose="05000000000000000000" pitchFamily="2" charset="2"/>
              <a:buChar char="v"/>
            </a:pPr>
            <a:r>
              <a:rPr lang="fr-FR" sz="1600" dirty="0">
                <a:solidFill>
                  <a:srgbClr val="506361"/>
                </a:solidFill>
              </a:rPr>
              <a:t>ERTMS </a:t>
            </a:r>
            <a:r>
              <a:rPr lang="fr-FR" sz="1600" dirty="0" err="1">
                <a:solidFill>
                  <a:srgbClr val="506361"/>
                </a:solidFill>
              </a:rPr>
              <a:t>homogenizes</a:t>
            </a:r>
            <a:r>
              <a:rPr lang="fr-FR" sz="1600" dirty="0">
                <a:solidFill>
                  <a:srgbClr val="506361"/>
                </a:solidFill>
              </a:rPr>
              <a:t> the technologies in Europe and </a:t>
            </a:r>
            <a:r>
              <a:rPr lang="fr-FR" sz="1600" dirty="0" err="1">
                <a:solidFill>
                  <a:srgbClr val="506361"/>
                </a:solidFill>
              </a:rPr>
              <a:t>so</a:t>
            </a:r>
            <a:r>
              <a:rPr lang="fr-FR" sz="1600" dirty="0">
                <a:solidFill>
                  <a:srgbClr val="506361"/>
                </a:solidFill>
              </a:rPr>
              <a:t> the </a:t>
            </a:r>
            <a:r>
              <a:rPr lang="fr-FR" sz="1600" dirty="0" err="1">
                <a:solidFill>
                  <a:srgbClr val="506361"/>
                </a:solidFill>
              </a:rPr>
              <a:t>vulnerabilities</a:t>
            </a:r>
            <a:endParaRPr lang="fr-FR" sz="1600" dirty="0">
              <a:solidFill>
                <a:srgbClr val="506361"/>
              </a:solidFill>
            </a:endParaRPr>
          </a:p>
          <a:p>
            <a:pPr marL="808038" lvl="1" indent="-350838" algn="just">
              <a:spcAft>
                <a:spcPts val="600"/>
              </a:spcAft>
              <a:buFont typeface="Wingdings" panose="05000000000000000000" pitchFamily="2" charset="2"/>
              <a:buChar char="Ø"/>
              <a:tabLst>
                <a:tab pos="444500" algn="l"/>
              </a:tabLst>
            </a:pPr>
            <a:r>
              <a:rPr lang="fr-FR" sz="1600" dirty="0" err="1">
                <a:solidFill>
                  <a:srgbClr val="506361"/>
                </a:solidFill>
              </a:rPr>
              <a:t>Facilitates</a:t>
            </a:r>
            <a:r>
              <a:rPr lang="fr-FR" sz="1600" dirty="0">
                <a:solidFill>
                  <a:srgbClr val="506361"/>
                </a:solidFill>
              </a:rPr>
              <a:t> the </a:t>
            </a:r>
            <a:r>
              <a:rPr lang="fr-FR" sz="1600" dirty="0" err="1">
                <a:solidFill>
                  <a:srgbClr val="506361"/>
                </a:solidFill>
              </a:rPr>
              <a:t>implementation</a:t>
            </a:r>
            <a:r>
              <a:rPr lang="fr-FR" sz="1600" dirty="0">
                <a:solidFill>
                  <a:srgbClr val="506361"/>
                </a:solidFill>
              </a:rPr>
              <a:t> of </a:t>
            </a:r>
            <a:r>
              <a:rPr lang="fr-FR" sz="1600" dirty="0" err="1">
                <a:solidFill>
                  <a:srgbClr val="506361"/>
                </a:solidFill>
              </a:rPr>
              <a:t>organized</a:t>
            </a:r>
            <a:r>
              <a:rPr lang="fr-FR" sz="1600" dirty="0">
                <a:solidFill>
                  <a:srgbClr val="506361"/>
                </a:solidFill>
              </a:rPr>
              <a:t> and </a:t>
            </a:r>
            <a:r>
              <a:rPr lang="fr-FR" sz="1600" dirty="0" err="1">
                <a:solidFill>
                  <a:srgbClr val="506361"/>
                </a:solidFill>
              </a:rPr>
              <a:t>simultaneous</a:t>
            </a:r>
            <a:r>
              <a:rPr lang="fr-FR" sz="1600" dirty="0">
                <a:solidFill>
                  <a:srgbClr val="506361"/>
                </a:solidFill>
              </a:rPr>
              <a:t> </a:t>
            </a:r>
            <a:r>
              <a:rPr lang="fr-FR" sz="1600" dirty="0" err="1">
                <a:solidFill>
                  <a:srgbClr val="506361"/>
                </a:solidFill>
              </a:rPr>
              <a:t>attacks</a:t>
            </a:r>
            <a:r>
              <a:rPr lang="fr-FR" sz="1600" dirty="0">
                <a:solidFill>
                  <a:srgbClr val="506361"/>
                </a:solidFill>
              </a:rPr>
              <a:t>.</a:t>
            </a:r>
          </a:p>
        </p:txBody>
      </p:sp>
      <p:sp>
        <p:nvSpPr>
          <p:cNvPr id="34" name="ZoneTexte 29">
            <a:extLst>
              <a:ext uri="{FF2B5EF4-FFF2-40B4-BE49-F238E27FC236}">
                <a16:creationId xmlns:a16="http://schemas.microsoft.com/office/drawing/2014/main" id="{30E7ADBA-A5D8-4064-9A66-69049613EF17}"/>
              </a:ext>
            </a:extLst>
          </p:cNvPr>
          <p:cNvSpPr txBox="1">
            <a:spLocks noChangeArrowheads="1"/>
          </p:cNvSpPr>
          <p:nvPr/>
        </p:nvSpPr>
        <p:spPr bwMode="auto">
          <a:xfrm>
            <a:off x="742664" y="3099961"/>
            <a:ext cx="9745302" cy="1585049"/>
          </a:xfrm>
          <a:prstGeom prst="rect">
            <a:avLst/>
          </a:prstGeom>
          <a:solidFill>
            <a:schemeClr val="bg1"/>
          </a:solidFill>
          <a:ln>
            <a:solidFill>
              <a:srgbClr val="C00000"/>
            </a:solidFill>
          </a:ln>
        </p:spPr>
        <p:style>
          <a:lnRef idx="1">
            <a:schemeClr val="accent6"/>
          </a:lnRef>
          <a:fillRef idx="2">
            <a:schemeClr val="accent6"/>
          </a:fillRef>
          <a:effectRef idx="1">
            <a:schemeClr val="accent6"/>
          </a:effectRef>
          <a:fontRef idx="minor">
            <a:schemeClr val="dk1"/>
          </a:fontRef>
        </p:style>
        <p:txBody>
          <a:bodyPr wrap="square">
            <a:spAutoFit/>
          </a:bodyPr>
          <a:lstStyle>
            <a:lvl1pPr eaLnBrk="0" hangingPunct="0">
              <a:spcBef>
                <a:spcPct val="20000"/>
              </a:spcBef>
              <a:buClr>
                <a:srgbClr val="4F6228"/>
              </a:buClr>
              <a:buFont typeface="Wingdings" pitchFamily="2" charset="2"/>
              <a:buChar char="v"/>
              <a:defRPr sz="2800" b="1">
                <a:solidFill>
                  <a:srgbClr val="77933C"/>
                </a:solidFill>
                <a:latin typeface="Calibri" pitchFamily="34" charset="0"/>
              </a:defRPr>
            </a:lvl1pPr>
            <a:lvl2pPr marL="742950" indent="-285750" eaLnBrk="0" hangingPunct="0">
              <a:spcBef>
                <a:spcPct val="20000"/>
              </a:spcBef>
              <a:buFont typeface="Arial" charset="0"/>
              <a:buChar char="–"/>
              <a:defRPr sz="2400">
                <a:solidFill>
                  <a:srgbClr val="4A452A"/>
                </a:solidFill>
                <a:latin typeface="Calibri" pitchFamily="34" charset="0"/>
              </a:defRPr>
            </a:lvl2pPr>
            <a:lvl3pPr marL="1143000" indent="-228600" eaLnBrk="0" hangingPunct="0">
              <a:spcBef>
                <a:spcPct val="20000"/>
              </a:spcBef>
              <a:buFont typeface="Arial" charset="0"/>
              <a:buChar char="•"/>
              <a:defRPr sz="2400">
                <a:solidFill>
                  <a:srgbClr val="65338B"/>
                </a:solidFill>
                <a:latin typeface="Calibri" pitchFamily="34" charset="0"/>
              </a:defRPr>
            </a:lvl3pPr>
            <a:lvl4pPr marL="1600200" indent="-228600" eaLnBrk="0" hangingPunct="0">
              <a:spcBef>
                <a:spcPct val="20000"/>
              </a:spcBef>
              <a:buFont typeface="Arial" charset="0"/>
              <a:buChar char="–"/>
              <a:defRPr sz="2000">
                <a:solidFill>
                  <a:srgbClr val="4A452A"/>
                </a:solidFill>
                <a:latin typeface="Calibri" pitchFamily="34" charset="0"/>
              </a:defRPr>
            </a:lvl4pPr>
            <a:lvl5pPr marL="2057400" indent="-228600" eaLnBrk="0" hangingPunct="0">
              <a:spcBef>
                <a:spcPct val="20000"/>
              </a:spcBef>
              <a:buFont typeface="Arial" charset="0"/>
              <a:buChar char="»"/>
              <a:defRPr sz="2000">
                <a:solidFill>
                  <a:srgbClr val="4A452A"/>
                </a:solidFill>
                <a:latin typeface="Calibri" pitchFamily="34" charset="0"/>
              </a:defRPr>
            </a:lvl5pPr>
            <a:lvl6pPr marL="2514600" indent="-228600" eaLnBrk="0" fontAlgn="base" hangingPunct="0">
              <a:spcBef>
                <a:spcPct val="20000"/>
              </a:spcBef>
              <a:spcAft>
                <a:spcPct val="0"/>
              </a:spcAft>
              <a:buFont typeface="Arial" charset="0"/>
              <a:buChar char="»"/>
              <a:defRPr sz="2000">
                <a:solidFill>
                  <a:srgbClr val="4A452A"/>
                </a:solidFill>
                <a:latin typeface="Calibri" pitchFamily="34" charset="0"/>
              </a:defRPr>
            </a:lvl6pPr>
            <a:lvl7pPr marL="2971800" indent="-228600" eaLnBrk="0" fontAlgn="base" hangingPunct="0">
              <a:spcBef>
                <a:spcPct val="20000"/>
              </a:spcBef>
              <a:spcAft>
                <a:spcPct val="0"/>
              </a:spcAft>
              <a:buFont typeface="Arial" charset="0"/>
              <a:buChar char="»"/>
              <a:defRPr sz="2000">
                <a:solidFill>
                  <a:srgbClr val="4A452A"/>
                </a:solidFill>
                <a:latin typeface="Calibri" pitchFamily="34" charset="0"/>
              </a:defRPr>
            </a:lvl7pPr>
            <a:lvl8pPr marL="3429000" indent="-228600" eaLnBrk="0" fontAlgn="base" hangingPunct="0">
              <a:spcBef>
                <a:spcPct val="20000"/>
              </a:spcBef>
              <a:spcAft>
                <a:spcPct val="0"/>
              </a:spcAft>
              <a:buFont typeface="Arial" charset="0"/>
              <a:buChar char="»"/>
              <a:defRPr sz="2000">
                <a:solidFill>
                  <a:srgbClr val="4A452A"/>
                </a:solidFill>
                <a:latin typeface="Calibri" pitchFamily="34" charset="0"/>
              </a:defRPr>
            </a:lvl8pPr>
            <a:lvl9pPr marL="3886200" indent="-228600" eaLnBrk="0" fontAlgn="base" hangingPunct="0">
              <a:spcBef>
                <a:spcPct val="20000"/>
              </a:spcBef>
              <a:spcAft>
                <a:spcPct val="0"/>
              </a:spcAft>
              <a:buFont typeface="Arial" charset="0"/>
              <a:buChar char="»"/>
              <a:defRPr sz="2000">
                <a:solidFill>
                  <a:srgbClr val="4A452A"/>
                </a:solidFill>
                <a:latin typeface="Calibri" pitchFamily="34" charset="0"/>
              </a:defRPr>
            </a:lvl9pPr>
          </a:lstStyle>
          <a:p>
            <a:pPr eaLnBrk="1" hangingPunct="1">
              <a:spcBef>
                <a:spcPct val="0"/>
              </a:spcBef>
              <a:buClrTx/>
              <a:buFontTx/>
              <a:buNone/>
              <a:defRPr/>
            </a:pPr>
            <a:r>
              <a:rPr lang="fr-FR" altLang="fr-FR" sz="1400" dirty="0">
                <a:solidFill>
                  <a:srgbClr val="C52F6D"/>
                </a:solidFill>
                <a:latin typeface="Arial" charset="0"/>
              </a:rPr>
              <a:t>CASE 1: THE TARGET IS AN ELECTRONIC DEVICE</a:t>
            </a:r>
          </a:p>
          <a:p>
            <a:pPr eaLnBrk="1" hangingPunct="1">
              <a:spcBef>
                <a:spcPct val="0"/>
              </a:spcBef>
              <a:buClrTx/>
              <a:buFontTx/>
              <a:buNone/>
              <a:defRPr/>
            </a:pPr>
            <a:r>
              <a:rPr lang="en-US" altLang="fr-FR" sz="1400" b="0" dirty="0">
                <a:solidFill>
                  <a:srgbClr val="506361"/>
                </a:solidFill>
                <a:latin typeface="+mn-lt"/>
              </a:rPr>
              <a:t>Permanent or Temporary Default on electronic devices with </a:t>
            </a:r>
            <a:r>
              <a:rPr lang="en-US" altLang="fr-FR" sz="1400" b="0" u="sng" dirty="0">
                <a:solidFill>
                  <a:srgbClr val="506361"/>
                </a:solidFill>
                <a:latin typeface="+mn-lt"/>
              </a:rPr>
              <a:t>HIGH FREQUENCY EM emission</a:t>
            </a:r>
          </a:p>
          <a:p>
            <a:pPr eaLnBrk="1" hangingPunct="1">
              <a:spcBef>
                <a:spcPct val="0"/>
              </a:spcBef>
              <a:buClrTx/>
              <a:buFontTx/>
              <a:buNone/>
              <a:defRPr/>
            </a:pPr>
            <a:r>
              <a:rPr lang="fr-FR" altLang="fr-FR" sz="1400" b="0" dirty="0">
                <a:solidFill>
                  <a:srgbClr val="506361"/>
                </a:solidFill>
                <a:latin typeface="+mn-lt"/>
              </a:rPr>
              <a:t>= </a:t>
            </a:r>
            <a:r>
              <a:rPr lang="en-US" altLang="fr-FR" sz="1400" dirty="0">
                <a:solidFill>
                  <a:srgbClr val="C00000"/>
                </a:solidFill>
                <a:latin typeface="+mn-lt"/>
              </a:rPr>
              <a:t>damaging</a:t>
            </a:r>
            <a:r>
              <a:rPr lang="en-US" altLang="fr-FR" sz="1400" b="0" dirty="0">
                <a:solidFill>
                  <a:srgbClr val="506361"/>
                </a:solidFill>
                <a:latin typeface="+mn-lt"/>
              </a:rPr>
              <a:t> or</a:t>
            </a:r>
            <a:r>
              <a:rPr lang="fr-FR" altLang="fr-FR" sz="1400" b="0" dirty="0">
                <a:solidFill>
                  <a:srgbClr val="506361"/>
                </a:solidFill>
                <a:latin typeface="+mn-lt"/>
              </a:rPr>
              <a:t> </a:t>
            </a:r>
            <a:r>
              <a:rPr lang="en-US" altLang="fr-FR" sz="1400" b="0" dirty="0">
                <a:solidFill>
                  <a:srgbClr val="506361"/>
                </a:solidFill>
                <a:latin typeface="+mn-lt"/>
              </a:rPr>
              <a:t>disrupting, confusing</a:t>
            </a:r>
          </a:p>
          <a:p>
            <a:pPr eaLnBrk="1" hangingPunct="1">
              <a:spcBef>
                <a:spcPct val="0"/>
              </a:spcBef>
              <a:buClrTx/>
              <a:buFontTx/>
              <a:buNone/>
              <a:defRPr/>
            </a:pPr>
            <a:endParaRPr lang="en-US" altLang="fr-FR" sz="1100" i="1" dirty="0">
              <a:solidFill>
                <a:srgbClr val="C00000"/>
              </a:solidFill>
              <a:latin typeface="Arial" charset="0"/>
            </a:endParaRPr>
          </a:p>
          <a:p>
            <a:pPr eaLnBrk="1" hangingPunct="1">
              <a:spcBef>
                <a:spcPct val="0"/>
              </a:spcBef>
              <a:buClrTx/>
              <a:buFontTx/>
              <a:buNone/>
              <a:defRPr/>
            </a:pPr>
            <a:endParaRPr lang="en-US" altLang="fr-FR" sz="1100" i="1" dirty="0">
              <a:solidFill>
                <a:srgbClr val="C00000"/>
              </a:solidFill>
              <a:latin typeface="Arial" charset="0"/>
            </a:endParaRPr>
          </a:p>
          <a:p>
            <a:pPr eaLnBrk="1" hangingPunct="1">
              <a:spcBef>
                <a:spcPct val="0"/>
              </a:spcBef>
              <a:buClrTx/>
              <a:buFontTx/>
              <a:buNone/>
              <a:defRPr/>
            </a:pPr>
            <a:endParaRPr lang="en-US" altLang="fr-FR" sz="1100" i="1" dirty="0">
              <a:solidFill>
                <a:srgbClr val="C00000"/>
              </a:solidFill>
              <a:latin typeface="Arial" charset="0"/>
            </a:endParaRPr>
          </a:p>
          <a:p>
            <a:pPr eaLnBrk="1" hangingPunct="1">
              <a:spcBef>
                <a:spcPct val="0"/>
              </a:spcBef>
              <a:buClrTx/>
              <a:buFontTx/>
              <a:buNone/>
              <a:defRPr/>
            </a:pPr>
            <a:endParaRPr lang="en-US" altLang="fr-FR" sz="1100" i="1" dirty="0">
              <a:solidFill>
                <a:srgbClr val="C00000"/>
              </a:solidFill>
              <a:latin typeface="Arial" charset="0"/>
            </a:endParaRPr>
          </a:p>
          <a:p>
            <a:pPr eaLnBrk="1" hangingPunct="1">
              <a:spcBef>
                <a:spcPct val="0"/>
              </a:spcBef>
              <a:buClrTx/>
              <a:buFontTx/>
              <a:buNone/>
              <a:defRPr/>
            </a:pPr>
            <a:endParaRPr lang="en-US" altLang="fr-FR" sz="1100" i="1" dirty="0">
              <a:solidFill>
                <a:srgbClr val="C00000"/>
              </a:solidFill>
              <a:latin typeface="Arial" charset="0"/>
            </a:endParaRPr>
          </a:p>
        </p:txBody>
      </p:sp>
      <p:sp>
        <p:nvSpPr>
          <p:cNvPr id="37" name="ZoneTexte 36">
            <a:extLst>
              <a:ext uri="{FF2B5EF4-FFF2-40B4-BE49-F238E27FC236}">
                <a16:creationId xmlns:a16="http://schemas.microsoft.com/office/drawing/2014/main" id="{538127EE-F765-4471-BAE6-D9576FD6AC88}"/>
              </a:ext>
            </a:extLst>
          </p:cNvPr>
          <p:cNvSpPr txBox="1"/>
          <p:nvPr/>
        </p:nvSpPr>
        <p:spPr>
          <a:xfrm>
            <a:off x="983682" y="3930419"/>
            <a:ext cx="2299238" cy="461665"/>
          </a:xfrm>
          <a:prstGeom prst="rect">
            <a:avLst/>
          </a:prstGeom>
          <a:solidFill>
            <a:srgbClr val="C52F6D"/>
          </a:solidFill>
          <a:ln/>
        </p:spPr>
        <p:style>
          <a:lnRef idx="0">
            <a:schemeClr val="accent2"/>
          </a:lnRef>
          <a:fillRef idx="3">
            <a:schemeClr val="accent2"/>
          </a:fillRef>
          <a:effectRef idx="3">
            <a:schemeClr val="accent2"/>
          </a:effectRef>
          <a:fontRef idx="minor">
            <a:schemeClr val="lt1"/>
          </a:fontRef>
        </p:style>
        <p:txBody>
          <a:bodyPr wrap="square">
            <a:spAutoFit/>
          </a:bodyPr>
          <a:lstStyle/>
          <a:p>
            <a:pPr algn="ctr" eaLnBrk="1" hangingPunct="1">
              <a:defRPr/>
            </a:pPr>
            <a:r>
              <a:rPr lang="fr-FR" sz="1200" b="1" dirty="0"/>
              <a:t>Electro-Magnetic SIGNAL</a:t>
            </a:r>
          </a:p>
          <a:p>
            <a:pPr eaLnBrk="1" hangingPunct="1">
              <a:defRPr/>
            </a:pPr>
            <a:endParaRPr lang="fr-FR" sz="1200" dirty="0"/>
          </a:p>
        </p:txBody>
      </p:sp>
      <p:sp>
        <p:nvSpPr>
          <p:cNvPr id="38" name="ZoneTexte 37">
            <a:extLst>
              <a:ext uri="{FF2B5EF4-FFF2-40B4-BE49-F238E27FC236}">
                <a16:creationId xmlns:a16="http://schemas.microsoft.com/office/drawing/2014/main" id="{2D6146F9-23BC-4F27-9D7A-FD20383C832A}"/>
              </a:ext>
            </a:extLst>
          </p:cNvPr>
          <p:cNvSpPr txBox="1"/>
          <p:nvPr/>
        </p:nvSpPr>
        <p:spPr>
          <a:xfrm>
            <a:off x="4208170" y="3958081"/>
            <a:ext cx="1091841" cy="461665"/>
          </a:xfrm>
          <a:prstGeom prst="rect">
            <a:avLst/>
          </a:prstGeom>
          <a:solidFill>
            <a:srgbClr val="C52F6D"/>
          </a:solidFill>
          <a:ln/>
        </p:spPr>
        <p:style>
          <a:lnRef idx="0">
            <a:schemeClr val="accent2"/>
          </a:lnRef>
          <a:fillRef idx="3">
            <a:schemeClr val="accent2"/>
          </a:fillRef>
          <a:effectRef idx="3">
            <a:schemeClr val="accent2"/>
          </a:effectRef>
          <a:fontRef idx="minor">
            <a:schemeClr val="lt1"/>
          </a:fontRef>
        </p:style>
        <p:txBody>
          <a:bodyPr wrap="square">
            <a:spAutoFit/>
          </a:bodyPr>
          <a:lstStyle/>
          <a:p>
            <a:pPr algn="ctr" eaLnBrk="1" hangingPunct="1">
              <a:defRPr/>
            </a:pPr>
            <a:r>
              <a:rPr lang="fr-FR" sz="1200" b="1" dirty="0"/>
              <a:t>ANTENNA</a:t>
            </a:r>
          </a:p>
          <a:p>
            <a:pPr eaLnBrk="1" hangingPunct="1">
              <a:defRPr/>
            </a:pPr>
            <a:endParaRPr lang="fr-FR" sz="1200" dirty="0"/>
          </a:p>
        </p:txBody>
      </p:sp>
      <p:cxnSp>
        <p:nvCxnSpPr>
          <p:cNvPr id="39" name="Connecteur droit avec flèche 38">
            <a:extLst>
              <a:ext uri="{FF2B5EF4-FFF2-40B4-BE49-F238E27FC236}">
                <a16:creationId xmlns:a16="http://schemas.microsoft.com/office/drawing/2014/main" id="{8B2410B2-AA37-4C86-94B4-871217D17F75}"/>
              </a:ext>
            </a:extLst>
          </p:cNvPr>
          <p:cNvCxnSpPr>
            <a:cxnSpLocks/>
          </p:cNvCxnSpPr>
          <p:nvPr/>
        </p:nvCxnSpPr>
        <p:spPr>
          <a:xfrm flipV="1">
            <a:off x="3310808" y="4174281"/>
            <a:ext cx="768385" cy="1463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41" name="Arc 40">
            <a:extLst>
              <a:ext uri="{FF2B5EF4-FFF2-40B4-BE49-F238E27FC236}">
                <a16:creationId xmlns:a16="http://schemas.microsoft.com/office/drawing/2014/main" id="{146C4016-D335-4635-8951-F7B335164E92}"/>
              </a:ext>
            </a:extLst>
          </p:cNvPr>
          <p:cNvSpPr/>
          <p:nvPr/>
        </p:nvSpPr>
        <p:spPr>
          <a:xfrm>
            <a:off x="5186403" y="3926176"/>
            <a:ext cx="861156" cy="493570"/>
          </a:xfrm>
          <a:prstGeom prst="arc">
            <a:avLst>
              <a:gd name="adj1" fmla="val 18085771"/>
              <a:gd name="adj2" fmla="val 3215620"/>
            </a:avLst>
          </a:prstGeom>
          <a:ln/>
        </p:spPr>
        <p:style>
          <a:lnRef idx="3">
            <a:schemeClr val="accent2"/>
          </a:lnRef>
          <a:fillRef idx="0">
            <a:schemeClr val="accent2"/>
          </a:fillRef>
          <a:effectRef idx="2">
            <a:schemeClr val="accent2"/>
          </a:effectRef>
          <a:fontRef idx="minor">
            <a:schemeClr val="tx1"/>
          </a:fontRef>
        </p:style>
        <p:txBody>
          <a:bodyPr anchor="ctr"/>
          <a:lstStyle/>
          <a:p>
            <a:pPr algn="ctr" eaLnBrk="1" hangingPunct="1">
              <a:defRPr/>
            </a:pPr>
            <a:endParaRPr lang="fr-FR" sz="1200"/>
          </a:p>
        </p:txBody>
      </p:sp>
      <p:grpSp>
        <p:nvGrpSpPr>
          <p:cNvPr id="42" name="Groupe 12">
            <a:extLst>
              <a:ext uri="{FF2B5EF4-FFF2-40B4-BE49-F238E27FC236}">
                <a16:creationId xmlns:a16="http://schemas.microsoft.com/office/drawing/2014/main" id="{C292F727-9272-466D-B8C9-DC120B9A10B1}"/>
              </a:ext>
            </a:extLst>
          </p:cNvPr>
          <p:cNvGrpSpPr>
            <a:grpSpLocks/>
          </p:cNvGrpSpPr>
          <p:nvPr/>
        </p:nvGrpSpPr>
        <p:grpSpPr bwMode="auto">
          <a:xfrm>
            <a:off x="5748956" y="3608766"/>
            <a:ext cx="1947759" cy="917118"/>
            <a:chOff x="3153274" y="1124744"/>
            <a:chExt cx="2017622" cy="1451926"/>
          </a:xfrm>
        </p:grpSpPr>
        <p:sp>
          <p:nvSpPr>
            <p:cNvPr id="43" name="Arc 42">
              <a:extLst>
                <a:ext uri="{FF2B5EF4-FFF2-40B4-BE49-F238E27FC236}">
                  <a16:creationId xmlns:a16="http://schemas.microsoft.com/office/drawing/2014/main" id="{ED5D7F7D-3BD6-4E43-8703-F03F18C6868D}"/>
                </a:ext>
              </a:extLst>
            </p:cNvPr>
            <p:cNvSpPr/>
            <p:nvPr/>
          </p:nvSpPr>
          <p:spPr>
            <a:xfrm>
              <a:off x="3153274" y="1473462"/>
              <a:ext cx="914366" cy="913226"/>
            </a:xfrm>
            <a:prstGeom prst="arc">
              <a:avLst>
                <a:gd name="adj1" fmla="val 16200000"/>
                <a:gd name="adj2" fmla="val 5522722"/>
              </a:avLst>
            </a:prstGeom>
            <a:ln/>
          </p:spPr>
          <p:style>
            <a:lnRef idx="3">
              <a:schemeClr val="accent2"/>
            </a:lnRef>
            <a:fillRef idx="0">
              <a:schemeClr val="accent2"/>
            </a:fillRef>
            <a:effectRef idx="2">
              <a:schemeClr val="accent2"/>
            </a:effectRef>
            <a:fontRef idx="minor">
              <a:schemeClr val="tx1"/>
            </a:fontRef>
          </p:style>
          <p:txBody>
            <a:bodyPr anchor="ctr"/>
            <a:lstStyle/>
            <a:p>
              <a:pPr algn="ctr" eaLnBrk="1" hangingPunct="1">
                <a:defRPr/>
              </a:pPr>
              <a:endParaRPr lang="fr-FR" sz="1200" dirty="0"/>
            </a:p>
          </p:txBody>
        </p:sp>
        <p:sp>
          <p:nvSpPr>
            <p:cNvPr id="44" name="Arc 43">
              <a:extLst>
                <a:ext uri="{FF2B5EF4-FFF2-40B4-BE49-F238E27FC236}">
                  <a16:creationId xmlns:a16="http://schemas.microsoft.com/office/drawing/2014/main" id="{19F02C6C-76BD-42E9-B937-026F24D0B9D6}"/>
                </a:ext>
              </a:extLst>
            </p:cNvPr>
            <p:cNvSpPr/>
            <p:nvPr/>
          </p:nvSpPr>
          <p:spPr>
            <a:xfrm>
              <a:off x="3190315" y="1289555"/>
              <a:ext cx="1423934" cy="1221054"/>
            </a:xfrm>
            <a:prstGeom prst="arc">
              <a:avLst>
                <a:gd name="adj1" fmla="val 16200000"/>
                <a:gd name="adj2" fmla="val 5522722"/>
              </a:avLst>
            </a:prstGeom>
            <a:ln/>
          </p:spPr>
          <p:style>
            <a:lnRef idx="3">
              <a:schemeClr val="accent2"/>
            </a:lnRef>
            <a:fillRef idx="0">
              <a:schemeClr val="accent2"/>
            </a:fillRef>
            <a:effectRef idx="2">
              <a:schemeClr val="accent2"/>
            </a:effectRef>
            <a:fontRef idx="minor">
              <a:schemeClr val="tx1"/>
            </a:fontRef>
          </p:style>
          <p:txBody>
            <a:bodyPr anchor="ctr"/>
            <a:lstStyle/>
            <a:p>
              <a:pPr algn="ctr" eaLnBrk="1" hangingPunct="1">
                <a:defRPr/>
              </a:pPr>
              <a:endParaRPr lang="fr-FR" sz="1200"/>
            </a:p>
          </p:txBody>
        </p:sp>
        <p:sp>
          <p:nvSpPr>
            <p:cNvPr id="45" name="Arc 44">
              <a:extLst>
                <a:ext uri="{FF2B5EF4-FFF2-40B4-BE49-F238E27FC236}">
                  <a16:creationId xmlns:a16="http://schemas.microsoft.com/office/drawing/2014/main" id="{3C84718D-7DE6-4B0E-BA64-D8A471705295}"/>
                </a:ext>
              </a:extLst>
            </p:cNvPr>
            <p:cNvSpPr/>
            <p:nvPr/>
          </p:nvSpPr>
          <p:spPr>
            <a:xfrm>
              <a:off x="3602504" y="1124744"/>
              <a:ext cx="1568392" cy="1451926"/>
            </a:xfrm>
            <a:prstGeom prst="arc">
              <a:avLst>
                <a:gd name="adj1" fmla="val 16200000"/>
                <a:gd name="adj2" fmla="val 5522722"/>
              </a:avLst>
            </a:prstGeom>
            <a:ln/>
          </p:spPr>
          <p:style>
            <a:lnRef idx="3">
              <a:schemeClr val="accent2"/>
            </a:lnRef>
            <a:fillRef idx="0">
              <a:schemeClr val="accent2"/>
            </a:fillRef>
            <a:effectRef idx="2">
              <a:schemeClr val="accent2"/>
            </a:effectRef>
            <a:fontRef idx="minor">
              <a:schemeClr val="tx1"/>
            </a:fontRef>
          </p:style>
          <p:txBody>
            <a:bodyPr anchor="ctr"/>
            <a:lstStyle/>
            <a:p>
              <a:pPr algn="ctr" eaLnBrk="1" hangingPunct="1">
                <a:defRPr/>
              </a:pPr>
              <a:endParaRPr lang="fr-FR" sz="1200"/>
            </a:p>
          </p:txBody>
        </p:sp>
      </p:grpSp>
      <p:sp>
        <p:nvSpPr>
          <p:cNvPr id="46" name="ZoneTexte 18">
            <a:extLst>
              <a:ext uri="{FF2B5EF4-FFF2-40B4-BE49-F238E27FC236}">
                <a16:creationId xmlns:a16="http://schemas.microsoft.com/office/drawing/2014/main" id="{ECFE9569-0704-4083-93DD-68288054EF94}"/>
              </a:ext>
            </a:extLst>
          </p:cNvPr>
          <p:cNvSpPr txBox="1">
            <a:spLocks noChangeArrowheads="1"/>
          </p:cNvSpPr>
          <p:nvPr/>
        </p:nvSpPr>
        <p:spPr bwMode="auto">
          <a:xfrm>
            <a:off x="8381872" y="4323123"/>
            <a:ext cx="1828060" cy="230832"/>
          </a:xfrm>
          <a:prstGeom prst="rect">
            <a:avLst/>
          </a:prstGeom>
          <a:solidFill>
            <a:schemeClr val="accent2">
              <a:lumMod val="20000"/>
              <a:lumOff val="80000"/>
            </a:schemeClr>
          </a:solidFill>
          <a:ln w="28575">
            <a:solidFill>
              <a:schemeClr val="accent2">
                <a:lumMod val="75000"/>
              </a:schemeClr>
            </a:solidFill>
            <a:miter lim="800000"/>
            <a:headEnd/>
            <a:tailEnd/>
          </a:ln>
        </p:spPr>
        <p:txBody>
          <a:bodyPr wrap="square" bIns="0">
            <a:spAutoFit/>
          </a:bodyPr>
          <a:lstStyle>
            <a:lvl1pPr>
              <a:spcBef>
                <a:spcPct val="20000"/>
              </a:spcBef>
              <a:buClr>
                <a:srgbClr val="4F6228"/>
              </a:buClr>
              <a:buFont typeface="Wingdings" panose="05000000000000000000" pitchFamily="2" charset="2"/>
              <a:buChar char="v"/>
              <a:defRPr sz="2800" b="1">
                <a:solidFill>
                  <a:srgbClr val="77933C"/>
                </a:solidFill>
                <a:latin typeface="Calibri" panose="020F0502020204030204" pitchFamily="34" charset="0"/>
              </a:defRPr>
            </a:lvl1pPr>
            <a:lvl2pPr marL="742950" indent="-285750">
              <a:spcBef>
                <a:spcPct val="20000"/>
              </a:spcBef>
              <a:buFont typeface="Arial" panose="020B0604020202020204" pitchFamily="34" charset="0"/>
              <a:buChar char="–"/>
              <a:defRPr sz="2400">
                <a:solidFill>
                  <a:srgbClr val="4A452A"/>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65338B"/>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4A452A"/>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4A452A"/>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9pPr>
          </a:lstStyle>
          <a:p>
            <a:pPr>
              <a:spcBef>
                <a:spcPct val="0"/>
              </a:spcBef>
              <a:spcAft>
                <a:spcPts val="600"/>
              </a:spcAft>
              <a:buClrTx/>
              <a:buNone/>
              <a:defRPr/>
            </a:pPr>
            <a:r>
              <a:rPr lang="en-US" altLang="fr-FR" sz="1200" dirty="0">
                <a:solidFill>
                  <a:srgbClr val="506361"/>
                </a:solidFill>
                <a:latin typeface="+mn-lt"/>
              </a:rPr>
              <a:t>ELECTRONIC DEVICE</a:t>
            </a:r>
          </a:p>
        </p:txBody>
      </p:sp>
      <p:sp>
        <p:nvSpPr>
          <p:cNvPr id="47" name="ZoneTexte 33">
            <a:extLst>
              <a:ext uri="{FF2B5EF4-FFF2-40B4-BE49-F238E27FC236}">
                <a16:creationId xmlns:a16="http://schemas.microsoft.com/office/drawing/2014/main" id="{07F7764F-8FCA-4F17-88D3-92548EE8845B}"/>
              </a:ext>
            </a:extLst>
          </p:cNvPr>
          <p:cNvSpPr txBox="1">
            <a:spLocks noChangeArrowheads="1"/>
          </p:cNvSpPr>
          <p:nvPr/>
        </p:nvSpPr>
        <p:spPr bwMode="auto">
          <a:xfrm>
            <a:off x="8369410" y="3400199"/>
            <a:ext cx="1828059" cy="276999"/>
          </a:xfrm>
          <a:prstGeom prst="rect">
            <a:avLst/>
          </a:prstGeom>
          <a:solidFill>
            <a:schemeClr val="accent2">
              <a:lumMod val="20000"/>
              <a:lumOff val="80000"/>
            </a:schemeClr>
          </a:solidFill>
          <a:ln w="28575">
            <a:solidFill>
              <a:schemeClr val="accent2">
                <a:lumMod val="75000"/>
              </a:schemeClr>
            </a:solidFill>
            <a:miter lim="800000"/>
            <a:headEnd/>
            <a:tailEnd/>
          </a:ln>
        </p:spPr>
        <p:txBody>
          <a:bodyPr wrap="square">
            <a:spAutoFit/>
          </a:bodyPr>
          <a:lstStyle>
            <a:lvl1pPr>
              <a:spcBef>
                <a:spcPct val="20000"/>
              </a:spcBef>
              <a:buClr>
                <a:srgbClr val="4F6228"/>
              </a:buClr>
              <a:buFont typeface="Wingdings" panose="05000000000000000000" pitchFamily="2" charset="2"/>
              <a:buChar char="v"/>
              <a:defRPr sz="2800" b="1">
                <a:solidFill>
                  <a:srgbClr val="77933C"/>
                </a:solidFill>
                <a:latin typeface="Calibri" panose="020F0502020204030204" pitchFamily="34" charset="0"/>
              </a:defRPr>
            </a:lvl1pPr>
            <a:lvl2pPr marL="742950" indent="-285750">
              <a:spcBef>
                <a:spcPct val="20000"/>
              </a:spcBef>
              <a:buFont typeface="Arial" panose="020B0604020202020204" pitchFamily="34" charset="0"/>
              <a:buChar char="–"/>
              <a:defRPr sz="2400">
                <a:solidFill>
                  <a:srgbClr val="4A452A"/>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65338B"/>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4A452A"/>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4A452A"/>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9pPr>
          </a:lstStyle>
          <a:p>
            <a:pPr>
              <a:spcBef>
                <a:spcPct val="0"/>
              </a:spcBef>
              <a:buClrTx/>
              <a:buNone/>
              <a:defRPr/>
            </a:pPr>
            <a:r>
              <a:rPr lang="en-US" altLang="fr-FR" sz="1200" dirty="0">
                <a:solidFill>
                  <a:srgbClr val="506361"/>
                </a:solidFill>
                <a:latin typeface="+mn-lt"/>
              </a:rPr>
              <a:t>ELECTRONIC DEVICE</a:t>
            </a:r>
          </a:p>
        </p:txBody>
      </p:sp>
      <p:sp>
        <p:nvSpPr>
          <p:cNvPr id="48" name="Forme libre 61">
            <a:extLst>
              <a:ext uri="{FF2B5EF4-FFF2-40B4-BE49-F238E27FC236}">
                <a16:creationId xmlns:a16="http://schemas.microsoft.com/office/drawing/2014/main" id="{49B42C14-6027-4061-A36B-E63D508592B7}"/>
              </a:ext>
            </a:extLst>
          </p:cNvPr>
          <p:cNvSpPr/>
          <p:nvPr/>
        </p:nvSpPr>
        <p:spPr>
          <a:xfrm rot="16200000" flipH="1">
            <a:off x="8658390" y="3758179"/>
            <a:ext cx="586352" cy="446497"/>
          </a:xfrm>
          <a:custGeom>
            <a:avLst/>
            <a:gdLst>
              <a:gd name="connsiteX0" fmla="*/ 0 w 1960535"/>
              <a:gd name="connsiteY0" fmla="*/ 317715 h 356461"/>
              <a:gd name="connsiteX1" fmla="*/ 0 w 1960535"/>
              <a:gd name="connsiteY1" fmla="*/ 46495 h 356461"/>
              <a:gd name="connsiteX2" fmla="*/ 325464 w 1960535"/>
              <a:gd name="connsiteY2" fmla="*/ 46495 h 356461"/>
              <a:gd name="connsiteX3" fmla="*/ 325464 w 1960535"/>
              <a:gd name="connsiteY3" fmla="*/ 317715 h 356461"/>
              <a:gd name="connsiteX4" fmla="*/ 937647 w 1960535"/>
              <a:gd name="connsiteY4" fmla="*/ 325464 h 356461"/>
              <a:gd name="connsiteX5" fmla="*/ 929898 w 1960535"/>
              <a:gd name="connsiteY5" fmla="*/ 15498 h 356461"/>
              <a:gd name="connsiteX6" fmla="*/ 1278610 w 1960535"/>
              <a:gd name="connsiteY6" fmla="*/ 23247 h 356461"/>
              <a:gd name="connsiteX7" fmla="*/ 1270861 w 1960535"/>
              <a:gd name="connsiteY7" fmla="*/ 356461 h 356461"/>
              <a:gd name="connsiteX8" fmla="*/ 1611823 w 1960535"/>
              <a:gd name="connsiteY8" fmla="*/ 325464 h 356461"/>
              <a:gd name="connsiteX9" fmla="*/ 1573078 w 1960535"/>
              <a:gd name="connsiteY9" fmla="*/ 0 h 356461"/>
              <a:gd name="connsiteX10" fmla="*/ 1960535 w 1960535"/>
              <a:gd name="connsiteY10" fmla="*/ 23247 h 356461"/>
              <a:gd name="connsiteX11" fmla="*/ 1929539 w 1960535"/>
              <a:gd name="connsiteY11" fmla="*/ 333213 h 356461"/>
              <a:gd name="connsiteX0" fmla="*/ 0 w 1960535"/>
              <a:gd name="connsiteY0" fmla="*/ 317715 h 356461"/>
              <a:gd name="connsiteX1" fmla="*/ 0 w 1960535"/>
              <a:gd name="connsiteY1" fmla="*/ 46495 h 356461"/>
              <a:gd name="connsiteX2" fmla="*/ 325464 w 1960535"/>
              <a:gd name="connsiteY2" fmla="*/ 46495 h 356461"/>
              <a:gd name="connsiteX3" fmla="*/ 325464 w 1960535"/>
              <a:gd name="connsiteY3" fmla="*/ 317715 h 356461"/>
              <a:gd name="connsiteX4" fmla="*/ 923360 w 1960535"/>
              <a:gd name="connsiteY4" fmla="*/ 320702 h 356461"/>
              <a:gd name="connsiteX5" fmla="*/ 929898 w 1960535"/>
              <a:gd name="connsiteY5" fmla="*/ 15498 h 356461"/>
              <a:gd name="connsiteX6" fmla="*/ 1278610 w 1960535"/>
              <a:gd name="connsiteY6" fmla="*/ 23247 h 356461"/>
              <a:gd name="connsiteX7" fmla="*/ 1270861 w 1960535"/>
              <a:gd name="connsiteY7" fmla="*/ 356461 h 356461"/>
              <a:gd name="connsiteX8" fmla="*/ 1611823 w 1960535"/>
              <a:gd name="connsiteY8" fmla="*/ 325464 h 356461"/>
              <a:gd name="connsiteX9" fmla="*/ 1573078 w 1960535"/>
              <a:gd name="connsiteY9" fmla="*/ 0 h 356461"/>
              <a:gd name="connsiteX10" fmla="*/ 1960535 w 1960535"/>
              <a:gd name="connsiteY10" fmla="*/ 23247 h 356461"/>
              <a:gd name="connsiteX11" fmla="*/ 1929539 w 1960535"/>
              <a:gd name="connsiteY11" fmla="*/ 333213 h 356461"/>
              <a:gd name="connsiteX0" fmla="*/ 0 w 1960535"/>
              <a:gd name="connsiteY0" fmla="*/ 317715 h 356461"/>
              <a:gd name="connsiteX1" fmla="*/ 0 w 1960535"/>
              <a:gd name="connsiteY1" fmla="*/ 46495 h 356461"/>
              <a:gd name="connsiteX2" fmla="*/ 325464 w 1960535"/>
              <a:gd name="connsiteY2" fmla="*/ 46495 h 356461"/>
              <a:gd name="connsiteX3" fmla="*/ 325464 w 1960535"/>
              <a:gd name="connsiteY3" fmla="*/ 317715 h 356461"/>
              <a:gd name="connsiteX4" fmla="*/ 928122 w 1960535"/>
              <a:gd name="connsiteY4" fmla="*/ 320702 h 356461"/>
              <a:gd name="connsiteX5" fmla="*/ 929898 w 1960535"/>
              <a:gd name="connsiteY5" fmla="*/ 15498 h 356461"/>
              <a:gd name="connsiteX6" fmla="*/ 1278610 w 1960535"/>
              <a:gd name="connsiteY6" fmla="*/ 23247 h 356461"/>
              <a:gd name="connsiteX7" fmla="*/ 1270861 w 1960535"/>
              <a:gd name="connsiteY7" fmla="*/ 356461 h 356461"/>
              <a:gd name="connsiteX8" fmla="*/ 1611823 w 1960535"/>
              <a:gd name="connsiteY8" fmla="*/ 325464 h 356461"/>
              <a:gd name="connsiteX9" fmla="*/ 1573078 w 1960535"/>
              <a:gd name="connsiteY9" fmla="*/ 0 h 356461"/>
              <a:gd name="connsiteX10" fmla="*/ 1960535 w 1960535"/>
              <a:gd name="connsiteY10" fmla="*/ 23247 h 356461"/>
              <a:gd name="connsiteX11" fmla="*/ 1929539 w 1960535"/>
              <a:gd name="connsiteY11" fmla="*/ 333213 h 356461"/>
              <a:gd name="connsiteX0" fmla="*/ 0 w 1960535"/>
              <a:gd name="connsiteY0" fmla="*/ 317715 h 356461"/>
              <a:gd name="connsiteX1" fmla="*/ 0 w 1960535"/>
              <a:gd name="connsiteY1" fmla="*/ 46495 h 356461"/>
              <a:gd name="connsiteX2" fmla="*/ 325464 w 1960535"/>
              <a:gd name="connsiteY2" fmla="*/ 46495 h 356461"/>
              <a:gd name="connsiteX3" fmla="*/ 325464 w 1960535"/>
              <a:gd name="connsiteY3" fmla="*/ 317715 h 356461"/>
              <a:gd name="connsiteX4" fmla="*/ 932885 w 1960535"/>
              <a:gd name="connsiteY4" fmla="*/ 311177 h 356461"/>
              <a:gd name="connsiteX5" fmla="*/ 929898 w 1960535"/>
              <a:gd name="connsiteY5" fmla="*/ 15498 h 356461"/>
              <a:gd name="connsiteX6" fmla="*/ 1278610 w 1960535"/>
              <a:gd name="connsiteY6" fmla="*/ 23247 h 356461"/>
              <a:gd name="connsiteX7" fmla="*/ 1270861 w 1960535"/>
              <a:gd name="connsiteY7" fmla="*/ 356461 h 356461"/>
              <a:gd name="connsiteX8" fmla="*/ 1611823 w 1960535"/>
              <a:gd name="connsiteY8" fmla="*/ 325464 h 356461"/>
              <a:gd name="connsiteX9" fmla="*/ 1573078 w 1960535"/>
              <a:gd name="connsiteY9" fmla="*/ 0 h 356461"/>
              <a:gd name="connsiteX10" fmla="*/ 1960535 w 1960535"/>
              <a:gd name="connsiteY10" fmla="*/ 23247 h 356461"/>
              <a:gd name="connsiteX11" fmla="*/ 1929539 w 1960535"/>
              <a:gd name="connsiteY11" fmla="*/ 333213 h 356461"/>
              <a:gd name="connsiteX0" fmla="*/ 0 w 1960535"/>
              <a:gd name="connsiteY0" fmla="*/ 317715 h 356461"/>
              <a:gd name="connsiteX1" fmla="*/ 0 w 1960535"/>
              <a:gd name="connsiteY1" fmla="*/ 46495 h 356461"/>
              <a:gd name="connsiteX2" fmla="*/ 325464 w 1960535"/>
              <a:gd name="connsiteY2" fmla="*/ 46495 h 356461"/>
              <a:gd name="connsiteX3" fmla="*/ 325464 w 1960535"/>
              <a:gd name="connsiteY3" fmla="*/ 317715 h 356461"/>
              <a:gd name="connsiteX4" fmla="*/ 918597 w 1960535"/>
              <a:gd name="connsiteY4" fmla="*/ 320702 h 356461"/>
              <a:gd name="connsiteX5" fmla="*/ 929898 w 1960535"/>
              <a:gd name="connsiteY5" fmla="*/ 15498 h 356461"/>
              <a:gd name="connsiteX6" fmla="*/ 1278610 w 1960535"/>
              <a:gd name="connsiteY6" fmla="*/ 23247 h 356461"/>
              <a:gd name="connsiteX7" fmla="*/ 1270861 w 1960535"/>
              <a:gd name="connsiteY7" fmla="*/ 356461 h 356461"/>
              <a:gd name="connsiteX8" fmla="*/ 1611823 w 1960535"/>
              <a:gd name="connsiteY8" fmla="*/ 325464 h 356461"/>
              <a:gd name="connsiteX9" fmla="*/ 1573078 w 1960535"/>
              <a:gd name="connsiteY9" fmla="*/ 0 h 356461"/>
              <a:gd name="connsiteX10" fmla="*/ 1960535 w 1960535"/>
              <a:gd name="connsiteY10" fmla="*/ 23247 h 356461"/>
              <a:gd name="connsiteX11" fmla="*/ 1929539 w 1960535"/>
              <a:gd name="connsiteY11" fmla="*/ 333213 h 356461"/>
              <a:gd name="connsiteX0" fmla="*/ 0 w 1960535"/>
              <a:gd name="connsiteY0" fmla="*/ 317715 h 356461"/>
              <a:gd name="connsiteX1" fmla="*/ 0 w 1960535"/>
              <a:gd name="connsiteY1" fmla="*/ 46495 h 356461"/>
              <a:gd name="connsiteX2" fmla="*/ 325464 w 1960535"/>
              <a:gd name="connsiteY2" fmla="*/ 46495 h 356461"/>
              <a:gd name="connsiteX3" fmla="*/ 325464 w 1960535"/>
              <a:gd name="connsiteY3" fmla="*/ 317715 h 356461"/>
              <a:gd name="connsiteX4" fmla="*/ 923360 w 1960535"/>
              <a:gd name="connsiteY4" fmla="*/ 315940 h 356461"/>
              <a:gd name="connsiteX5" fmla="*/ 929898 w 1960535"/>
              <a:gd name="connsiteY5" fmla="*/ 15498 h 356461"/>
              <a:gd name="connsiteX6" fmla="*/ 1278610 w 1960535"/>
              <a:gd name="connsiteY6" fmla="*/ 23247 h 356461"/>
              <a:gd name="connsiteX7" fmla="*/ 1270861 w 1960535"/>
              <a:gd name="connsiteY7" fmla="*/ 356461 h 356461"/>
              <a:gd name="connsiteX8" fmla="*/ 1611823 w 1960535"/>
              <a:gd name="connsiteY8" fmla="*/ 325464 h 356461"/>
              <a:gd name="connsiteX9" fmla="*/ 1573078 w 1960535"/>
              <a:gd name="connsiteY9" fmla="*/ 0 h 356461"/>
              <a:gd name="connsiteX10" fmla="*/ 1960535 w 1960535"/>
              <a:gd name="connsiteY10" fmla="*/ 23247 h 356461"/>
              <a:gd name="connsiteX11" fmla="*/ 1929539 w 1960535"/>
              <a:gd name="connsiteY11" fmla="*/ 333213 h 356461"/>
              <a:gd name="connsiteX0" fmla="*/ 0 w 1960535"/>
              <a:gd name="connsiteY0" fmla="*/ 317715 h 356461"/>
              <a:gd name="connsiteX1" fmla="*/ 0 w 1960535"/>
              <a:gd name="connsiteY1" fmla="*/ 46495 h 356461"/>
              <a:gd name="connsiteX2" fmla="*/ 325464 w 1960535"/>
              <a:gd name="connsiteY2" fmla="*/ 46495 h 356461"/>
              <a:gd name="connsiteX3" fmla="*/ 325464 w 1960535"/>
              <a:gd name="connsiteY3" fmla="*/ 317715 h 356461"/>
              <a:gd name="connsiteX4" fmla="*/ 923360 w 1960535"/>
              <a:gd name="connsiteY4" fmla="*/ 315940 h 356461"/>
              <a:gd name="connsiteX5" fmla="*/ 920373 w 1960535"/>
              <a:gd name="connsiteY5" fmla="*/ 39311 h 356461"/>
              <a:gd name="connsiteX6" fmla="*/ 1278610 w 1960535"/>
              <a:gd name="connsiteY6" fmla="*/ 23247 h 356461"/>
              <a:gd name="connsiteX7" fmla="*/ 1270861 w 1960535"/>
              <a:gd name="connsiteY7" fmla="*/ 356461 h 356461"/>
              <a:gd name="connsiteX8" fmla="*/ 1611823 w 1960535"/>
              <a:gd name="connsiteY8" fmla="*/ 325464 h 356461"/>
              <a:gd name="connsiteX9" fmla="*/ 1573078 w 1960535"/>
              <a:gd name="connsiteY9" fmla="*/ 0 h 356461"/>
              <a:gd name="connsiteX10" fmla="*/ 1960535 w 1960535"/>
              <a:gd name="connsiteY10" fmla="*/ 23247 h 356461"/>
              <a:gd name="connsiteX11" fmla="*/ 1929539 w 1960535"/>
              <a:gd name="connsiteY11" fmla="*/ 333213 h 356461"/>
              <a:gd name="connsiteX0" fmla="*/ 0 w 1960535"/>
              <a:gd name="connsiteY0" fmla="*/ 317715 h 356461"/>
              <a:gd name="connsiteX1" fmla="*/ 0 w 1960535"/>
              <a:gd name="connsiteY1" fmla="*/ 46495 h 356461"/>
              <a:gd name="connsiteX2" fmla="*/ 325464 w 1960535"/>
              <a:gd name="connsiteY2" fmla="*/ 46495 h 356461"/>
              <a:gd name="connsiteX3" fmla="*/ 325464 w 1960535"/>
              <a:gd name="connsiteY3" fmla="*/ 317715 h 356461"/>
              <a:gd name="connsiteX4" fmla="*/ 923360 w 1960535"/>
              <a:gd name="connsiteY4" fmla="*/ 315940 h 356461"/>
              <a:gd name="connsiteX5" fmla="*/ 920373 w 1960535"/>
              <a:gd name="connsiteY5" fmla="*/ 39311 h 356461"/>
              <a:gd name="connsiteX6" fmla="*/ 1278610 w 1960535"/>
              <a:gd name="connsiteY6" fmla="*/ 47060 h 356461"/>
              <a:gd name="connsiteX7" fmla="*/ 1270861 w 1960535"/>
              <a:gd name="connsiteY7" fmla="*/ 356461 h 356461"/>
              <a:gd name="connsiteX8" fmla="*/ 1611823 w 1960535"/>
              <a:gd name="connsiteY8" fmla="*/ 325464 h 356461"/>
              <a:gd name="connsiteX9" fmla="*/ 1573078 w 1960535"/>
              <a:gd name="connsiteY9" fmla="*/ 0 h 356461"/>
              <a:gd name="connsiteX10" fmla="*/ 1960535 w 1960535"/>
              <a:gd name="connsiteY10" fmla="*/ 23247 h 356461"/>
              <a:gd name="connsiteX11" fmla="*/ 1929539 w 1960535"/>
              <a:gd name="connsiteY11" fmla="*/ 333213 h 356461"/>
              <a:gd name="connsiteX0" fmla="*/ 0 w 1960535"/>
              <a:gd name="connsiteY0" fmla="*/ 317715 h 356461"/>
              <a:gd name="connsiteX1" fmla="*/ 0 w 1960535"/>
              <a:gd name="connsiteY1" fmla="*/ 46495 h 356461"/>
              <a:gd name="connsiteX2" fmla="*/ 325464 w 1960535"/>
              <a:gd name="connsiteY2" fmla="*/ 46495 h 356461"/>
              <a:gd name="connsiteX3" fmla="*/ 325464 w 1960535"/>
              <a:gd name="connsiteY3" fmla="*/ 317715 h 356461"/>
              <a:gd name="connsiteX4" fmla="*/ 923360 w 1960535"/>
              <a:gd name="connsiteY4" fmla="*/ 315940 h 356461"/>
              <a:gd name="connsiteX5" fmla="*/ 920373 w 1960535"/>
              <a:gd name="connsiteY5" fmla="*/ 39311 h 356461"/>
              <a:gd name="connsiteX6" fmla="*/ 1264322 w 1960535"/>
              <a:gd name="connsiteY6" fmla="*/ 42298 h 356461"/>
              <a:gd name="connsiteX7" fmla="*/ 1270861 w 1960535"/>
              <a:gd name="connsiteY7" fmla="*/ 356461 h 356461"/>
              <a:gd name="connsiteX8" fmla="*/ 1611823 w 1960535"/>
              <a:gd name="connsiteY8" fmla="*/ 325464 h 356461"/>
              <a:gd name="connsiteX9" fmla="*/ 1573078 w 1960535"/>
              <a:gd name="connsiteY9" fmla="*/ 0 h 356461"/>
              <a:gd name="connsiteX10" fmla="*/ 1960535 w 1960535"/>
              <a:gd name="connsiteY10" fmla="*/ 23247 h 356461"/>
              <a:gd name="connsiteX11" fmla="*/ 1929539 w 1960535"/>
              <a:gd name="connsiteY11" fmla="*/ 333213 h 356461"/>
              <a:gd name="connsiteX0" fmla="*/ 0 w 1960535"/>
              <a:gd name="connsiteY0" fmla="*/ 317715 h 333213"/>
              <a:gd name="connsiteX1" fmla="*/ 0 w 1960535"/>
              <a:gd name="connsiteY1" fmla="*/ 46495 h 333213"/>
              <a:gd name="connsiteX2" fmla="*/ 325464 w 1960535"/>
              <a:gd name="connsiteY2" fmla="*/ 46495 h 333213"/>
              <a:gd name="connsiteX3" fmla="*/ 325464 w 1960535"/>
              <a:gd name="connsiteY3" fmla="*/ 317715 h 333213"/>
              <a:gd name="connsiteX4" fmla="*/ 923360 w 1960535"/>
              <a:gd name="connsiteY4" fmla="*/ 315940 h 333213"/>
              <a:gd name="connsiteX5" fmla="*/ 920373 w 1960535"/>
              <a:gd name="connsiteY5" fmla="*/ 39311 h 333213"/>
              <a:gd name="connsiteX6" fmla="*/ 1264322 w 1960535"/>
              <a:gd name="connsiteY6" fmla="*/ 42298 h 333213"/>
              <a:gd name="connsiteX7" fmla="*/ 1256573 w 1960535"/>
              <a:gd name="connsiteY7" fmla="*/ 318361 h 333213"/>
              <a:gd name="connsiteX8" fmla="*/ 1611823 w 1960535"/>
              <a:gd name="connsiteY8" fmla="*/ 325464 h 333213"/>
              <a:gd name="connsiteX9" fmla="*/ 1573078 w 1960535"/>
              <a:gd name="connsiteY9" fmla="*/ 0 h 333213"/>
              <a:gd name="connsiteX10" fmla="*/ 1960535 w 1960535"/>
              <a:gd name="connsiteY10" fmla="*/ 23247 h 333213"/>
              <a:gd name="connsiteX11" fmla="*/ 1929539 w 1960535"/>
              <a:gd name="connsiteY11" fmla="*/ 333213 h 333213"/>
              <a:gd name="connsiteX0" fmla="*/ 0 w 1960535"/>
              <a:gd name="connsiteY0" fmla="*/ 317715 h 333213"/>
              <a:gd name="connsiteX1" fmla="*/ 0 w 1960535"/>
              <a:gd name="connsiteY1" fmla="*/ 46495 h 333213"/>
              <a:gd name="connsiteX2" fmla="*/ 325464 w 1960535"/>
              <a:gd name="connsiteY2" fmla="*/ 46495 h 333213"/>
              <a:gd name="connsiteX3" fmla="*/ 325464 w 1960535"/>
              <a:gd name="connsiteY3" fmla="*/ 317715 h 333213"/>
              <a:gd name="connsiteX4" fmla="*/ 923360 w 1960535"/>
              <a:gd name="connsiteY4" fmla="*/ 315940 h 333213"/>
              <a:gd name="connsiteX5" fmla="*/ 920373 w 1960535"/>
              <a:gd name="connsiteY5" fmla="*/ 39311 h 333213"/>
              <a:gd name="connsiteX6" fmla="*/ 1250034 w 1960535"/>
              <a:gd name="connsiteY6" fmla="*/ 42298 h 333213"/>
              <a:gd name="connsiteX7" fmla="*/ 1256573 w 1960535"/>
              <a:gd name="connsiteY7" fmla="*/ 318361 h 333213"/>
              <a:gd name="connsiteX8" fmla="*/ 1611823 w 1960535"/>
              <a:gd name="connsiteY8" fmla="*/ 325464 h 333213"/>
              <a:gd name="connsiteX9" fmla="*/ 1573078 w 1960535"/>
              <a:gd name="connsiteY9" fmla="*/ 0 h 333213"/>
              <a:gd name="connsiteX10" fmla="*/ 1960535 w 1960535"/>
              <a:gd name="connsiteY10" fmla="*/ 23247 h 333213"/>
              <a:gd name="connsiteX11" fmla="*/ 1929539 w 1960535"/>
              <a:gd name="connsiteY11" fmla="*/ 333213 h 333213"/>
              <a:gd name="connsiteX0" fmla="*/ 0 w 1960535"/>
              <a:gd name="connsiteY0" fmla="*/ 317715 h 333213"/>
              <a:gd name="connsiteX1" fmla="*/ 0 w 1960535"/>
              <a:gd name="connsiteY1" fmla="*/ 46495 h 333213"/>
              <a:gd name="connsiteX2" fmla="*/ 325464 w 1960535"/>
              <a:gd name="connsiteY2" fmla="*/ 46495 h 333213"/>
              <a:gd name="connsiteX3" fmla="*/ 325464 w 1960535"/>
              <a:gd name="connsiteY3" fmla="*/ 317715 h 333213"/>
              <a:gd name="connsiteX4" fmla="*/ 923360 w 1960535"/>
              <a:gd name="connsiteY4" fmla="*/ 315940 h 333213"/>
              <a:gd name="connsiteX5" fmla="*/ 920373 w 1960535"/>
              <a:gd name="connsiteY5" fmla="*/ 39311 h 333213"/>
              <a:gd name="connsiteX6" fmla="*/ 1250034 w 1960535"/>
              <a:gd name="connsiteY6" fmla="*/ 42298 h 333213"/>
              <a:gd name="connsiteX7" fmla="*/ 1251811 w 1960535"/>
              <a:gd name="connsiteY7" fmla="*/ 308836 h 333213"/>
              <a:gd name="connsiteX8" fmla="*/ 1611823 w 1960535"/>
              <a:gd name="connsiteY8" fmla="*/ 325464 h 333213"/>
              <a:gd name="connsiteX9" fmla="*/ 1573078 w 1960535"/>
              <a:gd name="connsiteY9" fmla="*/ 0 h 333213"/>
              <a:gd name="connsiteX10" fmla="*/ 1960535 w 1960535"/>
              <a:gd name="connsiteY10" fmla="*/ 23247 h 333213"/>
              <a:gd name="connsiteX11" fmla="*/ 1929539 w 1960535"/>
              <a:gd name="connsiteY11" fmla="*/ 333213 h 333213"/>
              <a:gd name="connsiteX0" fmla="*/ 0 w 1960535"/>
              <a:gd name="connsiteY0" fmla="*/ 317715 h 333213"/>
              <a:gd name="connsiteX1" fmla="*/ 0 w 1960535"/>
              <a:gd name="connsiteY1" fmla="*/ 46495 h 333213"/>
              <a:gd name="connsiteX2" fmla="*/ 325464 w 1960535"/>
              <a:gd name="connsiteY2" fmla="*/ 46495 h 333213"/>
              <a:gd name="connsiteX3" fmla="*/ 325464 w 1960535"/>
              <a:gd name="connsiteY3" fmla="*/ 317715 h 333213"/>
              <a:gd name="connsiteX4" fmla="*/ 923360 w 1960535"/>
              <a:gd name="connsiteY4" fmla="*/ 315940 h 333213"/>
              <a:gd name="connsiteX5" fmla="*/ 920373 w 1960535"/>
              <a:gd name="connsiteY5" fmla="*/ 39311 h 333213"/>
              <a:gd name="connsiteX6" fmla="*/ 1250034 w 1960535"/>
              <a:gd name="connsiteY6" fmla="*/ 42298 h 333213"/>
              <a:gd name="connsiteX7" fmla="*/ 1251811 w 1960535"/>
              <a:gd name="connsiteY7" fmla="*/ 308836 h 333213"/>
              <a:gd name="connsiteX8" fmla="*/ 1568960 w 1960535"/>
              <a:gd name="connsiteY8" fmla="*/ 311176 h 333213"/>
              <a:gd name="connsiteX9" fmla="*/ 1573078 w 1960535"/>
              <a:gd name="connsiteY9" fmla="*/ 0 h 333213"/>
              <a:gd name="connsiteX10" fmla="*/ 1960535 w 1960535"/>
              <a:gd name="connsiteY10" fmla="*/ 23247 h 333213"/>
              <a:gd name="connsiteX11" fmla="*/ 1929539 w 1960535"/>
              <a:gd name="connsiteY11" fmla="*/ 333213 h 333213"/>
              <a:gd name="connsiteX0" fmla="*/ 0 w 1960535"/>
              <a:gd name="connsiteY0" fmla="*/ 317715 h 333213"/>
              <a:gd name="connsiteX1" fmla="*/ 0 w 1960535"/>
              <a:gd name="connsiteY1" fmla="*/ 46495 h 333213"/>
              <a:gd name="connsiteX2" fmla="*/ 325464 w 1960535"/>
              <a:gd name="connsiteY2" fmla="*/ 46495 h 333213"/>
              <a:gd name="connsiteX3" fmla="*/ 325464 w 1960535"/>
              <a:gd name="connsiteY3" fmla="*/ 317715 h 333213"/>
              <a:gd name="connsiteX4" fmla="*/ 923360 w 1960535"/>
              <a:gd name="connsiteY4" fmla="*/ 315940 h 333213"/>
              <a:gd name="connsiteX5" fmla="*/ 920373 w 1960535"/>
              <a:gd name="connsiteY5" fmla="*/ 39311 h 333213"/>
              <a:gd name="connsiteX6" fmla="*/ 1250034 w 1960535"/>
              <a:gd name="connsiteY6" fmla="*/ 42298 h 333213"/>
              <a:gd name="connsiteX7" fmla="*/ 1251811 w 1960535"/>
              <a:gd name="connsiteY7" fmla="*/ 308836 h 333213"/>
              <a:gd name="connsiteX8" fmla="*/ 1549910 w 1960535"/>
              <a:gd name="connsiteY8" fmla="*/ 315938 h 333213"/>
              <a:gd name="connsiteX9" fmla="*/ 1573078 w 1960535"/>
              <a:gd name="connsiteY9" fmla="*/ 0 h 333213"/>
              <a:gd name="connsiteX10" fmla="*/ 1960535 w 1960535"/>
              <a:gd name="connsiteY10" fmla="*/ 23247 h 333213"/>
              <a:gd name="connsiteX11" fmla="*/ 1929539 w 1960535"/>
              <a:gd name="connsiteY11" fmla="*/ 333213 h 333213"/>
              <a:gd name="connsiteX0" fmla="*/ 0 w 1960535"/>
              <a:gd name="connsiteY0" fmla="*/ 294468 h 309966"/>
              <a:gd name="connsiteX1" fmla="*/ 0 w 1960535"/>
              <a:gd name="connsiteY1" fmla="*/ 23248 h 309966"/>
              <a:gd name="connsiteX2" fmla="*/ 325464 w 1960535"/>
              <a:gd name="connsiteY2" fmla="*/ 23248 h 309966"/>
              <a:gd name="connsiteX3" fmla="*/ 325464 w 1960535"/>
              <a:gd name="connsiteY3" fmla="*/ 294468 h 309966"/>
              <a:gd name="connsiteX4" fmla="*/ 923360 w 1960535"/>
              <a:gd name="connsiteY4" fmla="*/ 292693 h 309966"/>
              <a:gd name="connsiteX5" fmla="*/ 920373 w 1960535"/>
              <a:gd name="connsiteY5" fmla="*/ 16064 h 309966"/>
              <a:gd name="connsiteX6" fmla="*/ 1250034 w 1960535"/>
              <a:gd name="connsiteY6" fmla="*/ 19051 h 309966"/>
              <a:gd name="connsiteX7" fmla="*/ 1251811 w 1960535"/>
              <a:gd name="connsiteY7" fmla="*/ 285589 h 309966"/>
              <a:gd name="connsiteX8" fmla="*/ 1549910 w 1960535"/>
              <a:gd name="connsiteY8" fmla="*/ 292691 h 309966"/>
              <a:gd name="connsiteX9" fmla="*/ 1549265 w 1960535"/>
              <a:gd name="connsiteY9" fmla="*/ 14853 h 309966"/>
              <a:gd name="connsiteX10" fmla="*/ 1960535 w 1960535"/>
              <a:gd name="connsiteY10" fmla="*/ 0 h 309966"/>
              <a:gd name="connsiteX11" fmla="*/ 1929539 w 1960535"/>
              <a:gd name="connsiteY11" fmla="*/ 309966 h 309966"/>
              <a:gd name="connsiteX0" fmla="*/ 0 w 1929539"/>
              <a:gd name="connsiteY0" fmla="*/ 279615 h 295113"/>
              <a:gd name="connsiteX1" fmla="*/ 0 w 1929539"/>
              <a:gd name="connsiteY1" fmla="*/ 8395 h 295113"/>
              <a:gd name="connsiteX2" fmla="*/ 325464 w 1929539"/>
              <a:gd name="connsiteY2" fmla="*/ 8395 h 295113"/>
              <a:gd name="connsiteX3" fmla="*/ 325464 w 1929539"/>
              <a:gd name="connsiteY3" fmla="*/ 279615 h 295113"/>
              <a:gd name="connsiteX4" fmla="*/ 923360 w 1929539"/>
              <a:gd name="connsiteY4" fmla="*/ 277840 h 295113"/>
              <a:gd name="connsiteX5" fmla="*/ 920373 w 1929539"/>
              <a:gd name="connsiteY5" fmla="*/ 1211 h 295113"/>
              <a:gd name="connsiteX6" fmla="*/ 1250034 w 1929539"/>
              <a:gd name="connsiteY6" fmla="*/ 4198 h 295113"/>
              <a:gd name="connsiteX7" fmla="*/ 1251811 w 1929539"/>
              <a:gd name="connsiteY7" fmla="*/ 270736 h 295113"/>
              <a:gd name="connsiteX8" fmla="*/ 1549910 w 1929539"/>
              <a:gd name="connsiteY8" fmla="*/ 277838 h 295113"/>
              <a:gd name="connsiteX9" fmla="*/ 1549265 w 1929539"/>
              <a:gd name="connsiteY9" fmla="*/ 0 h 295113"/>
              <a:gd name="connsiteX10" fmla="*/ 1884335 w 1929539"/>
              <a:gd name="connsiteY10" fmla="*/ 4197 h 295113"/>
              <a:gd name="connsiteX11" fmla="*/ 1929539 w 1929539"/>
              <a:gd name="connsiteY11" fmla="*/ 295113 h 295113"/>
              <a:gd name="connsiteX0" fmla="*/ 0 w 1891439"/>
              <a:gd name="connsiteY0" fmla="*/ 279615 h 285588"/>
              <a:gd name="connsiteX1" fmla="*/ 0 w 1891439"/>
              <a:gd name="connsiteY1" fmla="*/ 8395 h 285588"/>
              <a:gd name="connsiteX2" fmla="*/ 325464 w 1891439"/>
              <a:gd name="connsiteY2" fmla="*/ 8395 h 285588"/>
              <a:gd name="connsiteX3" fmla="*/ 325464 w 1891439"/>
              <a:gd name="connsiteY3" fmla="*/ 279615 h 285588"/>
              <a:gd name="connsiteX4" fmla="*/ 923360 w 1891439"/>
              <a:gd name="connsiteY4" fmla="*/ 277840 h 285588"/>
              <a:gd name="connsiteX5" fmla="*/ 920373 w 1891439"/>
              <a:gd name="connsiteY5" fmla="*/ 1211 h 285588"/>
              <a:gd name="connsiteX6" fmla="*/ 1250034 w 1891439"/>
              <a:gd name="connsiteY6" fmla="*/ 4198 h 285588"/>
              <a:gd name="connsiteX7" fmla="*/ 1251811 w 1891439"/>
              <a:gd name="connsiteY7" fmla="*/ 270736 h 285588"/>
              <a:gd name="connsiteX8" fmla="*/ 1549910 w 1891439"/>
              <a:gd name="connsiteY8" fmla="*/ 277838 h 285588"/>
              <a:gd name="connsiteX9" fmla="*/ 1549265 w 1891439"/>
              <a:gd name="connsiteY9" fmla="*/ 0 h 285588"/>
              <a:gd name="connsiteX10" fmla="*/ 1884335 w 1891439"/>
              <a:gd name="connsiteY10" fmla="*/ 4197 h 285588"/>
              <a:gd name="connsiteX11" fmla="*/ 1891439 w 1891439"/>
              <a:gd name="connsiteY11" fmla="*/ 285588 h 285588"/>
              <a:gd name="connsiteX0" fmla="*/ 0 w 1891439"/>
              <a:gd name="connsiteY0" fmla="*/ 279615 h 285588"/>
              <a:gd name="connsiteX1" fmla="*/ 0 w 1891439"/>
              <a:gd name="connsiteY1" fmla="*/ 8395 h 285588"/>
              <a:gd name="connsiteX2" fmla="*/ 325464 w 1891439"/>
              <a:gd name="connsiteY2" fmla="*/ 8395 h 285588"/>
              <a:gd name="connsiteX3" fmla="*/ 325464 w 1891439"/>
              <a:gd name="connsiteY3" fmla="*/ 279615 h 285588"/>
              <a:gd name="connsiteX4" fmla="*/ 923360 w 1891439"/>
              <a:gd name="connsiteY4" fmla="*/ 277840 h 285588"/>
              <a:gd name="connsiteX5" fmla="*/ 915611 w 1891439"/>
              <a:gd name="connsiteY5" fmla="*/ 15498 h 285588"/>
              <a:gd name="connsiteX6" fmla="*/ 1250034 w 1891439"/>
              <a:gd name="connsiteY6" fmla="*/ 4198 h 285588"/>
              <a:gd name="connsiteX7" fmla="*/ 1251811 w 1891439"/>
              <a:gd name="connsiteY7" fmla="*/ 270736 h 285588"/>
              <a:gd name="connsiteX8" fmla="*/ 1549910 w 1891439"/>
              <a:gd name="connsiteY8" fmla="*/ 277838 h 285588"/>
              <a:gd name="connsiteX9" fmla="*/ 1549265 w 1891439"/>
              <a:gd name="connsiteY9" fmla="*/ 0 h 285588"/>
              <a:gd name="connsiteX10" fmla="*/ 1884335 w 1891439"/>
              <a:gd name="connsiteY10" fmla="*/ 4197 h 285588"/>
              <a:gd name="connsiteX11" fmla="*/ 1891439 w 1891439"/>
              <a:gd name="connsiteY11" fmla="*/ 285588 h 285588"/>
              <a:gd name="connsiteX0" fmla="*/ 0 w 1891439"/>
              <a:gd name="connsiteY0" fmla="*/ 279615 h 285588"/>
              <a:gd name="connsiteX1" fmla="*/ 0 w 1891439"/>
              <a:gd name="connsiteY1" fmla="*/ 8395 h 285588"/>
              <a:gd name="connsiteX2" fmla="*/ 325464 w 1891439"/>
              <a:gd name="connsiteY2" fmla="*/ 8395 h 285588"/>
              <a:gd name="connsiteX3" fmla="*/ 325464 w 1891439"/>
              <a:gd name="connsiteY3" fmla="*/ 279615 h 285588"/>
              <a:gd name="connsiteX4" fmla="*/ 923360 w 1891439"/>
              <a:gd name="connsiteY4" fmla="*/ 277840 h 285588"/>
              <a:gd name="connsiteX5" fmla="*/ 929899 w 1891439"/>
              <a:gd name="connsiteY5" fmla="*/ 15498 h 285588"/>
              <a:gd name="connsiteX6" fmla="*/ 1250034 w 1891439"/>
              <a:gd name="connsiteY6" fmla="*/ 4198 h 285588"/>
              <a:gd name="connsiteX7" fmla="*/ 1251811 w 1891439"/>
              <a:gd name="connsiteY7" fmla="*/ 270736 h 285588"/>
              <a:gd name="connsiteX8" fmla="*/ 1549910 w 1891439"/>
              <a:gd name="connsiteY8" fmla="*/ 277838 h 285588"/>
              <a:gd name="connsiteX9" fmla="*/ 1549265 w 1891439"/>
              <a:gd name="connsiteY9" fmla="*/ 0 h 285588"/>
              <a:gd name="connsiteX10" fmla="*/ 1884335 w 1891439"/>
              <a:gd name="connsiteY10" fmla="*/ 4197 h 285588"/>
              <a:gd name="connsiteX11" fmla="*/ 1891439 w 1891439"/>
              <a:gd name="connsiteY11" fmla="*/ 285588 h 285588"/>
              <a:gd name="connsiteX0" fmla="*/ 0 w 1891439"/>
              <a:gd name="connsiteY0" fmla="*/ 279615 h 285588"/>
              <a:gd name="connsiteX1" fmla="*/ 0 w 1891439"/>
              <a:gd name="connsiteY1" fmla="*/ 8395 h 285588"/>
              <a:gd name="connsiteX2" fmla="*/ 325464 w 1891439"/>
              <a:gd name="connsiteY2" fmla="*/ 8395 h 285588"/>
              <a:gd name="connsiteX3" fmla="*/ 325464 w 1891439"/>
              <a:gd name="connsiteY3" fmla="*/ 279615 h 285588"/>
              <a:gd name="connsiteX4" fmla="*/ 923360 w 1891439"/>
              <a:gd name="connsiteY4" fmla="*/ 277840 h 285588"/>
              <a:gd name="connsiteX5" fmla="*/ 920374 w 1891439"/>
              <a:gd name="connsiteY5" fmla="*/ 5973 h 285588"/>
              <a:gd name="connsiteX6" fmla="*/ 1250034 w 1891439"/>
              <a:gd name="connsiteY6" fmla="*/ 4198 h 285588"/>
              <a:gd name="connsiteX7" fmla="*/ 1251811 w 1891439"/>
              <a:gd name="connsiteY7" fmla="*/ 270736 h 285588"/>
              <a:gd name="connsiteX8" fmla="*/ 1549910 w 1891439"/>
              <a:gd name="connsiteY8" fmla="*/ 277838 h 285588"/>
              <a:gd name="connsiteX9" fmla="*/ 1549265 w 1891439"/>
              <a:gd name="connsiteY9" fmla="*/ 0 h 285588"/>
              <a:gd name="connsiteX10" fmla="*/ 1884335 w 1891439"/>
              <a:gd name="connsiteY10" fmla="*/ 4197 h 285588"/>
              <a:gd name="connsiteX11" fmla="*/ 1891439 w 1891439"/>
              <a:gd name="connsiteY11" fmla="*/ 285588 h 285588"/>
              <a:gd name="connsiteX0" fmla="*/ 0 w 2289026"/>
              <a:gd name="connsiteY0" fmla="*/ 270090 h 285588"/>
              <a:gd name="connsiteX1" fmla="*/ 397587 w 2289026"/>
              <a:gd name="connsiteY1" fmla="*/ 8395 h 285588"/>
              <a:gd name="connsiteX2" fmla="*/ 723051 w 2289026"/>
              <a:gd name="connsiteY2" fmla="*/ 8395 h 285588"/>
              <a:gd name="connsiteX3" fmla="*/ 723051 w 2289026"/>
              <a:gd name="connsiteY3" fmla="*/ 279615 h 285588"/>
              <a:gd name="connsiteX4" fmla="*/ 1320947 w 2289026"/>
              <a:gd name="connsiteY4" fmla="*/ 277840 h 285588"/>
              <a:gd name="connsiteX5" fmla="*/ 1317961 w 2289026"/>
              <a:gd name="connsiteY5" fmla="*/ 5973 h 285588"/>
              <a:gd name="connsiteX6" fmla="*/ 1647621 w 2289026"/>
              <a:gd name="connsiteY6" fmla="*/ 4198 h 285588"/>
              <a:gd name="connsiteX7" fmla="*/ 1649398 w 2289026"/>
              <a:gd name="connsiteY7" fmla="*/ 270736 h 285588"/>
              <a:gd name="connsiteX8" fmla="*/ 1947497 w 2289026"/>
              <a:gd name="connsiteY8" fmla="*/ 277838 h 285588"/>
              <a:gd name="connsiteX9" fmla="*/ 1946852 w 2289026"/>
              <a:gd name="connsiteY9" fmla="*/ 0 h 285588"/>
              <a:gd name="connsiteX10" fmla="*/ 2281922 w 2289026"/>
              <a:gd name="connsiteY10" fmla="*/ 4197 h 285588"/>
              <a:gd name="connsiteX11" fmla="*/ 2289026 w 2289026"/>
              <a:gd name="connsiteY11" fmla="*/ 285588 h 285588"/>
              <a:gd name="connsiteX0" fmla="*/ 0 w 2289026"/>
              <a:gd name="connsiteY0" fmla="*/ 270090 h 285588"/>
              <a:gd name="connsiteX1" fmla="*/ 389456 w 2289026"/>
              <a:gd name="connsiteY1" fmla="*/ 267022 h 285588"/>
              <a:gd name="connsiteX2" fmla="*/ 397587 w 2289026"/>
              <a:gd name="connsiteY2" fmla="*/ 8395 h 285588"/>
              <a:gd name="connsiteX3" fmla="*/ 723051 w 2289026"/>
              <a:gd name="connsiteY3" fmla="*/ 8395 h 285588"/>
              <a:gd name="connsiteX4" fmla="*/ 723051 w 2289026"/>
              <a:gd name="connsiteY4" fmla="*/ 279615 h 285588"/>
              <a:gd name="connsiteX5" fmla="*/ 1320947 w 2289026"/>
              <a:gd name="connsiteY5" fmla="*/ 277840 h 285588"/>
              <a:gd name="connsiteX6" fmla="*/ 1317961 w 2289026"/>
              <a:gd name="connsiteY6" fmla="*/ 5973 h 285588"/>
              <a:gd name="connsiteX7" fmla="*/ 1647621 w 2289026"/>
              <a:gd name="connsiteY7" fmla="*/ 4198 h 285588"/>
              <a:gd name="connsiteX8" fmla="*/ 1649398 w 2289026"/>
              <a:gd name="connsiteY8" fmla="*/ 270736 h 285588"/>
              <a:gd name="connsiteX9" fmla="*/ 1947497 w 2289026"/>
              <a:gd name="connsiteY9" fmla="*/ 277838 h 285588"/>
              <a:gd name="connsiteX10" fmla="*/ 1946852 w 2289026"/>
              <a:gd name="connsiteY10" fmla="*/ 0 h 285588"/>
              <a:gd name="connsiteX11" fmla="*/ 2281922 w 2289026"/>
              <a:gd name="connsiteY11" fmla="*/ 4197 h 285588"/>
              <a:gd name="connsiteX12" fmla="*/ 2289026 w 2289026"/>
              <a:gd name="connsiteY12" fmla="*/ 285588 h 285588"/>
              <a:gd name="connsiteX0" fmla="*/ 0 w 2289026"/>
              <a:gd name="connsiteY0" fmla="*/ 270090 h 285588"/>
              <a:gd name="connsiteX1" fmla="*/ 389456 w 2289026"/>
              <a:gd name="connsiteY1" fmla="*/ 267022 h 285588"/>
              <a:gd name="connsiteX2" fmla="*/ 397587 w 2289026"/>
              <a:gd name="connsiteY2" fmla="*/ 8395 h 285588"/>
              <a:gd name="connsiteX3" fmla="*/ 723051 w 2289026"/>
              <a:gd name="connsiteY3" fmla="*/ 8395 h 285588"/>
              <a:gd name="connsiteX4" fmla="*/ 723051 w 2289026"/>
              <a:gd name="connsiteY4" fmla="*/ 279615 h 285588"/>
              <a:gd name="connsiteX5" fmla="*/ 1320947 w 2289026"/>
              <a:gd name="connsiteY5" fmla="*/ 277840 h 285588"/>
              <a:gd name="connsiteX6" fmla="*/ 1317961 w 2289026"/>
              <a:gd name="connsiteY6" fmla="*/ 5973 h 285588"/>
              <a:gd name="connsiteX7" fmla="*/ 1647621 w 2289026"/>
              <a:gd name="connsiteY7" fmla="*/ 4198 h 285588"/>
              <a:gd name="connsiteX8" fmla="*/ 1649398 w 2289026"/>
              <a:gd name="connsiteY8" fmla="*/ 270736 h 285588"/>
              <a:gd name="connsiteX9" fmla="*/ 1947497 w 2289026"/>
              <a:gd name="connsiteY9" fmla="*/ 277838 h 285588"/>
              <a:gd name="connsiteX10" fmla="*/ 1946852 w 2289026"/>
              <a:gd name="connsiteY10" fmla="*/ 0 h 285588"/>
              <a:gd name="connsiteX11" fmla="*/ 2281922 w 2289026"/>
              <a:gd name="connsiteY11" fmla="*/ 4197 h 285588"/>
              <a:gd name="connsiteX12" fmla="*/ 2289026 w 2289026"/>
              <a:gd name="connsiteY12" fmla="*/ 285588 h 285588"/>
              <a:gd name="connsiteX0" fmla="*/ 0 w 2289026"/>
              <a:gd name="connsiteY0" fmla="*/ 270090 h 285588"/>
              <a:gd name="connsiteX1" fmla="*/ 389456 w 2289026"/>
              <a:gd name="connsiteY1" fmla="*/ 267022 h 285588"/>
              <a:gd name="connsiteX2" fmla="*/ 397587 w 2289026"/>
              <a:gd name="connsiteY2" fmla="*/ 8395 h 285588"/>
              <a:gd name="connsiteX3" fmla="*/ 723051 w 2289026"/>
              <a:gd name="connsiteY3" fmla="*/ 8395 h 285588"/>
              <a:gd name="connsiteX4" fmla="*/ 723051 w 2289026"/>
              <a:gd name="connsiteY4" fmla="*/ 279615 h 285588"/>
              <a:gd name="connsiteX5" fmla="*/ 1320947 w 2289026"/>
              <a:gd name="connsiteY5" fmla="*/ 277840 h 285588"/>
              <a:gd name="connsiteX6" fmla="*/ 1317961 w 2289026"/>
              <a:gd name="connsiteY6" fmla="*/ 5973 h 285588"/>
              <a:gd name="connsiteX7" fmla="*/ 1647621 w 2289026"/>
              <a:gd name="connsiteY7" fmla="*/ 4198 h 285588"/>
              <a:gd name="connsiteX8" fmla="*/ 1649398 w 2289026"/>
              <a:gd name="connsiteY8" fmla="*/ 270736 h 285588"/>
              <a:gd name="connsiteX9" fmla="*/ 1947497 w 2289026"/>
              <a:gd name="connsiteY9" fmla="*/ 277838 h 285588"/>
              <a:gd name="connsiteX10" fmla="*/ 1946852 w 2289026"/>
              <a:gd name="connsiteY10" fmla="*/ 0 h 285588"/>
              <a:gd name="connsiteX11" fmla="*/ 2281922 w 2289026"/>
              <a:gd name="connsiteY11" fmla="*/ 4197 h 285588"/>
              <a:gd name="connsiteX12" fmla="*/ 2289026 w 2289026"/>
              <a:gd name="connsiteY12" fmla="*/ 285588 h 285588"/>
              <a:gd name="connsiteX0" fmla="*/ 0 w 2289026"/>
              <a:gd name="connsiteY0" fmla="*/ 270090 h 285588"/>
              <a:gd name="connsiteX1" fmla="*/ 389456 w 2289026"/>
              <a:gd name="connsiteY1" fmla="*/ 267022 h 285588"/>
              <a:gd name="connsiteX2" fmla="*/ 377022 w 2289026"/>
              <a:gd name="connsiteY2" fmla="*/ 13157 h 285588"/>
              <a:gd name="connsiteX3" fmla="*/ 723051 w 2289026"/>
              <a:gd name="connsiteY3" fmla="*/ 8395 h 285588"/>
              <a:gd name="connsiteX4" fmla="*/ 723051 w 2289026"/>
              <a:gd name="connsiteY4" fmla="*/ 279615 h 285588"/>
              <a:gd name="connsiteX5" fmla="*/ 1320947 w 2289026"/>
              <a:gd name="connsiteY5" fmla="*/ 277840 h 285588"/>
              <a:gd name="connsiteX6" fmla="*/ 1317961 w 2289026"/>
              <a:gd name="connsiteY6" fmla="*/ 5973 h 285588"/>
              <a:gd name="connsiteX7" fmla="*/ 1647621 w 2289026"/>
              <a:gd name="connsiteY7" fmla="*/ 4198 h 285588"/>
              <a:gd name="connsiteX8" fmla="*/ 1649398 w 2289026"/>
              <a:gd name="connsiteY8" fmla="*/ 270736 h 285588"/>
              <a:gd name="connsiteX9" fmla="*/ 1947497 w 2289026"/>
              <a:gd name="connsiteY9" fmla="*/ 277838 h 285588"/>
              <a:gd name="connsiteX10" fmla="*/ 1946852 w 2289026"/>
              <a:gd name="connsiteY10" fmla="*/ 0 h 285588"/>
              <a:gd name="connsiteX11" fmla="*/ 2281922 w 2289026"/>
              <a:gd name="connsiteY11" fmla="*/ 4197 h 285588"/>
              <a:gd name="connsiteX12" fmla="*/ 2289026 w 2289026"/>
              <a:gd name="connsiteY12" fmla="*/ 285588 h 285588"/>
              <a:gd name="connsiteX0" fmla="*/ 0 w 2289026"/>
              <a:gd name="connsiteY0" fmla="*/ 270090 h 285588"/>
              <a:gd name="connsiteX1" fmla="*/ 362037 w 2289026"/>
              <a:gd name="connsiteY1" fmla="*/ 271784 h 285588"/>
              <a:gd name="connsiteX2" fmla="*/ 377022 w 2289026"/>
              <a:gd name="connsiteY2" fmla="*/ 13157 h 285588"/>
              <a:gd name="connsiteX3" fmla="*/ 723051 w 2289026"/>
              <a:gd name="connsiteY3" fmla="*/ 8395 h 285588"/>
              <a:gd name="connsiteX4" fmla="*/ 723051 w 2289026"/>
              <a:gd name="connsiteY4" fmla="*/ 279615 h 285588"/>
              <a:gd name="connsiteX5" fmla="*/ 1320947 w 2289026"/>
              <a:gd name="connsiteY5" fmla="*/ 277840 h 285588"/>
              <a:gd name="connsiteX6" fmla="*/ 1317961 w 2289026"/>
              <a:gd name="connsiteY6" fmla="*/ 5973 h 285588"/>
              <a:gd name="connsiteX7" fmla="*/ 1647621 w 2289026"/>
              <a:gd name="connsiteY7" fmla="*/ 4198 h 285588"/>
              <a:gd name="connsiteX8" fmla="*/ 1649398 w 2289026"/>
              <a:gd name="connsiteY8" fmla="*/ 270736 h 285588"/>
              <a:gd name="connsiteX9" fmla="*/ 1947497 w 2289026"/>
              <a:gd name="connsiteY9" fmla="*/ 277838 h 285588"/>
              <a:gd name="connsiteX10" fmla="*/ 1946852 w 2289026"/>
              <a:gd name="connsiteY10" fmla="*/ 0 h 285588"/>
              <a:gd name="connsiteX11" fmla="*/ 2281922 w 2289026"/>
              <a:gd name="connsiteY11" fmla="*/ 4197 h 285588"/>
              <a:gd name="connsiteX12" fmla="*/ 2289026 w 2289026"/>
              <a:gd name="connsiteY12" fmla="*/ 285588 h 285588"/>
              <a:gd name="connsiteX0" fmla="*/ 0 w 2289026"/>
              <a:gd name="connsiteY0" fmla="*/ 270090 h 285588"/>
              <a:gd name="connsiteX1" fmla="*/ 382601 w 2289026"/>
              <a:gd name="connsiteY1" fmla="*/ 271784 h 285588"/>
              <a:gd name="connsiteX2" fmla="*/ 377022 w 2289026"/>
              <a:gd name="connsiteY2" fmla="*/ 13157 h 285588"/>
              <a:gd name="connsiteX3" fmla="*/ 723051 w 2289026"/>
              <a:gd name="connsiteY3" fmla="*/ 8395 h 285588"/>
              <a:gd name="connsiteX4" fmla="*/ 723051 w 2289026"/>
              <a:gd name="connsiteY4" fmla="*/ 279615 h 285588"/>
              <a:gd name="connsiteX5" fmla="*/ 1320947 w 2289026"/>
              <a:gd name="connsiteY5" fmla="*/ 277840 h 285588"/>
              <a:gd name="connsiteX6" fmla="*/ 1317961 w 2289026"/>
              <a:gd name="connsiteY6" fmla="*/ 5973 h 285588"/>
              <a:gd name="connsiteX7" fmla="*/ 1647621 w 2289026"/>
              <a:gd name="connsiteY7" fmla="*/ 4198 h 285588"/>
              <a:gd name="connsiteX8" fmla="*/ 1649398 w 2289026"/>
              <a:gd name="connsiteY8" fmla="*/ 270736 h 285588"/>
              <a:gd name="connsiteX9" fmla="*/ 1947497 w 2289026"/>
              <a:gd name="connsiteY9" fmla="*/ 277838 h 285588"/>
              <a:gd name="connsiteX10" fmla="*/ 1946852 w 2289026"/>
              <a:gd name="connsiteY10" fmla="*/ 0 h 285588"/>
              <a:gd name="connsiteX11" fmla="*/ 2281922 w 2289026"/>
              <a:gd name="connsiteY11" fmla="*/ 4197 h 285588"/>
              <a:gd name="connsiteX12" fmla="*/ 2289026 w 2289026"/>
              <a:gd name="connsiteY12" fmla="*/ 285588 h 285588"/>
              <a:gd name="connsiteX0" fmla="*/ 0 w 2289026"/>
              <a:gd name="connsiteY0" fmla="*/ 270090 h 285588"/>
              <a:gd name="connsiteX1" fmla="*/ 382601 w 2289026"/>
              <a:gd name="connsiteY1" fmla="*/ 271784 h 285588"/>
              <a:gd name="connsiteX2" fmla="*/ 377022 w 2289026"/>
              <a:gd name="connsiteY2" fmla="*/ 13157 h 285588"/>
              <a:gd name="connsiteX3" fmla="*/ 723051 w 2289026"/>
              <a:gd name="connsiteY3" fmla="*/ 8395 h 285588"/>
              <a:gd name="connsiteX4" fmla="*/ 723051 w 2289026"/>
              <a:gd name="connsiteY4" fmla="*/ 279615 h 285588"/>
              <a:gd name="connsiteX5" fmla="*/ 1320947 w 2289026"/>
              <a:gd name="connsiteY5" fmla="*/ 277840 h 285588"/>
              <a:gd name="connsiteX6" fmla="*/ 1317961 w 2289026"/>
              <a:gd name="connsiteY6" fmla="*/ 5973 h 285588"/>
              <a:gd name="connsiteX7" fmla="*/ 1647621 w 2289026"/>
              <a:gd name="connsiteY7" fmla="*/ 4198 h 285588"/>
              <a:gd name="connsiteX8" fmla="*/ 1649398 w 2289026"/>
              <a:gd name="connsiteY8" fmla="*/ 270736 h 285588"/>
              <a:gd name="connsiteX9" fmla="*/ 1947497 w 2289026"/>
              <a:gd name="connsiteY9" fmla="*/ 277838 h 285588"/>
              <a:gd name="connsiteX10" fmla="*/ 1946852 w 2289026"/>
              <a:gd name="connsiteY10" fmla="*/ 0 h 285588"/>
              <a:gd name="connsiteX11" fmla="*/ 2281922 w 2289026"/>
              <a:gd name="connsiteY11" fmla="*/ 4197 h 285588"/>
              <a:gd name="connsiteX12" fmla="*/ 2289026 w 2289026"/>
              <a:gd name="connsiteY12" fmla="*/ 285588 h 285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89026" h="285588">
                <a:moveTo>
                  <a:pt x="0" y="270090"/>
                </a:moveTo>
                <a:cubicBezTo>
                  <a:pt x="86403" y="265893"/>
                  <a:pt x="-5421" y="275982"/>
                  <a:pt x="382601" y="271784"/>
                </a:cubicBezTo>
                <a:lnTo>
                  <a:pt x="377022" y="13157"/>
                </a:lnTo>
                <a:lnTo>
                  <a:pt x="723051" y="8395"/>
                </a:lnTo>
                <a:lnTo>
                  <a:pt x="723051" y="279615"/>
                </a:lnTo>
                <a:lnTo>
                  <a:pt x="1320947" y="277840"/>
                </a:lnTo>
                <a:cubicBezTo>
                  <a:pt x="1319951" y="179280"/>
                  <a:pt x="1318957" y="104533"/>
                  <a:pt x="1317961" y="5973"/>
                </a:cubicBezTo>
                <a:lnTo>
                  <a:pt x="1647621" y="4198"/>
                </a:lnTo>
                <a:cubicBezTo>
                  <a:pt x="1648213" y="93044"/>
                  <a:pt x="1648806" y="181890"/>
                  <a:pt x="1649398" y="270736"/>
                </a:cubicBezTo>
                <a:lnTo>
                  <a:pt x="1947497" y="277838"/>
                </a:lnTo>
                <a:cubicBezTo>
                  <a:pt x="1948870" y="174113"/>
                  <a:pt x="1945479" y="103725"/>
                  <a:pt x="1946852" y="0"/>
                </a:cubicBezTo>
                <a:lnTo>
                  <a:pt x="2281922" y="4197"/>
                </a:lnTo>
                <a:lnTo>
                  <a:pt x="2289026" y="285588"/>
                </a:lnTo>
              </a:path>
            </a:pathLst>
          </a:cu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sz="1200"/>
          </a:p>
        </p:txBody>
      </p:sp>
      <p:sp>
        <p:nvSpPr>
          <p:cNvPr id="49" name="ZoneTexte 56">
            <a:extLst>
              <a:ext uri="{FF2B5EF4-FFF2-40B4-BE49-F238E27FC236}">
                <a16:creationId xmlns:a16="http://schemas.microsoft.com/office/drawing/2014/main" id="{33DF749C-E114-42C4-BAD2-269EC92DEA6C}"/>
              </a:ext>
            </a:extLst>
          </p:cNvPr>
          <p:cNvSpPr txBox="1">
            <a:spLocks noChangeArrowheads="1"/>
          </p:cNvSpPr>
          <p:nvPr/>
        </p:nvSpPr>
        <p:spPr bwMode="auto">
          <a:xfrm>
            <a:off x="742663" y="4863992"/>
            <a:ext cx="9745303" cy="1631216"/>
          </a:xfrm>
          <a:prstGeom prst="rect">
            <a:avLst/>
          </a:prstGeom>
          <a:solidFill>
            <a:schemeClr val="bg1"/>
          </a:solidFill>
          <a:ln>
            <a:solidFill>
              <a:srgbClr val="006BB4"/>
            </a:solidFill>
          </a:ln>
        </p:spPr>
        <p:style>
          <a:lnRef idx="1">
            <a:schemeClr val="accent3"/>
          </a:lnRef>
          <a:fillRef idx="2">
            <a:schemeClr val="accent3"/>
          </a:fillRef>
          <a:effectRef idx="1">
            <a:schemeClr val="accent3"/>
          </a:effectRef>
          <a:fontRef idx="minor">
            <a:schemeClr val="dk1"/>
          </a:fontRef>
        </p:style>
        <p:txBody>
          <a:bodyPr wrap="square">
            <a:spAutoFit/>
          </a:bodyPr>
          <a:lstStyle>
            <a:lvl1pPr eaLnBrk="0" hangingPunct="0">
              <a:spcBef>
                <a:spcPct val="20000"/>
              </a:spcBef>
              <a:buClr>
                <a:srgbClr val="4F6228"/>
              </a:buClr>
              <a:buFont typeface="Wingdings" pitchFamily="2" charset="2"/>
              <a:buChar char="v"/>
              <a:defRPr sz="2800" b="1">
                <a:solidFill>
                  <a:srgbClr val="77933C"/>
                </a:solidFill>
                <a:latin typeface="Calibri" pitchFamily="34" charset="0"/>
              </a:defRPr>
            </a:lvl1pPr>
            <a:lvl2pPr marL="742950" indent="-285750" eaLnBrk="0" hangingPunct="0">
              <a:spcBef>
                <a:spcPct val="20000"/>
              </a:spcBef>
              <a:buFont typeface="Arial" charset="0"/>
              <a:buChar char="–"/>
              <a:defRPr sz="2400">
                <a:solidFill>
                  <a:srgbClr val="4A452A"/>
                </a:solidFill>
                <a:latin typeface="Calibri" pitchFamily="34" charset="0"/>
              </a:defRPr>
            </a:lvl2pPr>
            <a:lvl3pPr marL="1143000" indent="-228600" eaLnBrk="0" hangingPunct="0">
              <a:spcBef>
                <a:spcPct val="20000"/>
              </a:spcBef>
              <a:buFont typeface="Arial" charset="0"/>
              <a:buChar char="•"/>
              <a:defRPr sz="2400">
                <a:solidFill>
                  <a:srgbClr val="65338B"/>
                </a:solidFill>
                <a:latin typeface="Calibri" pitchFamily="34" charset="0"/>
              </a:defRPr>
            </a:lvl3pPr>
            <a:lvl4pPr marL="1600200" indent="-228600" eaLnBrk="0" hangingPunct="0">
              <a:spcBef>
                <a:spcPct val="20000"/>
              </a:spcBef>
              <a:buFont typeface="Arial" charset="0"/>
              <a:buChar char="–"/>
              <a:defRPr sz="2000">
                <a:solidFill>
                  <a:srgbClr val="4A452A"/>
                </a:solidFill>
                <a:latin typeface="Calibri" pitchFamily="34" charset="0"/>
              </a:defRPr>
            </a:lvl4pPr>
            <a:lvl5pPr marL="2057400" indent="-228600" eaLnBrk="0" hangingPunct="0">
              <a:spcBef>
                <a:spcPct val="20000"/>
              </a:spcBef>
              <a:buFont typeface="Arial" charset="0"/>
              <a:buChar char="»"/>
              <a:defRPr sz="2000">
                <a:solidFill>
                  <a:srgbClr val="4A452A"/>
                </a:solidFill>
                <a:latin typeface="Calibri" pitchFamily="34" charset="0"/>
              </a:defRPr>
            </a:lvl5pPr>
            <a:lvl6pPr marL="2514600" indent="-228600" eaLnBrk="0" fontAlgn="base" hangingPunct="0">
              <a:spcBef>
                <a:spcPct val="20000"/>
              </a:spcBef>
              <a:spcAft>
                <a:spcPct val="0"/>
              </a:spcAft>
              <a:buFont typeface="Arial" charset="0"/>
              <a:buChar char="»"/>
              <a:defRPr sz="2000">
                <a:solidFill>
                  <a:srgbClr val="4A452A"/>
                </a:solidFill>
                <a:latin typeface="Calibri" pitchFamily="34" charset="0"/>
              </a:defRPr>
            </a:lvl6pPr>
            <a:lvl7pPr marL="2971800" indent="-228600" eaLnBrk="0" fontAlgn="base" hangingPunct="0">
              <a:spcBef>
                <a:spcPct val="20000"/>
              </a:spcBef>
              <a:spcAft>
                <a:spcPct val="0"/>
              </a:spcAft>
              <a:buFont typeface="Arial" charset="0"/>
              <a:buChar char="»"/>
              <a:defRPr sz="2000">
                <a:solidFill>
                  <a:srgbClr val="4A452A"/>
                </a:solidFill>
                <a:latin typeface="Calibri" pitchFamily="34" charset="0"/>
              </a:defRPr>
            </a:lvl7pPr>
            <a:lvl8pPr marL="3429000" indent="-228600" eaLnBrk="0" fontAlgn="base" hangingPunct="0">
              <a:spcBef>
                <a:spcPct val="20000"/>
              </a:spcBef>
              <a:spcAft>
                <a:spcPct val="0"/>
              </a:spcAft>
              <a:buFont typeface="Arial" charset="0"/>
              <a:buChar char="»"/>
              <a:defRPr sz="2000">
                <a:solidFill>
                  <a:srgbClr val="4A452A"/>
                </a:solidFill>
                <a:latin typeface="Calibri" pitchFamily="34" charset="0"/>
              </a:defRPr>
            </a:lvl8pPr>
            <a:lvl9pPr marL="3886200" indent="-228600" eaLnBrk="0" fontAlgn="base" hangingPunct="0">
              <a:spcBef>
                <a:spcPct val="20000"/>
              </a:spcBef>
              <a:spcAft>
                <a:spcPct val="0"/>
              </a:spcAft>
              <a:buFont typeface="Arial" charset="0"/>
              <a:buChar char="»"/>
              <a:defRPr sz="2000">
                <a:solidFill>
                  <a:srgbClr val="4A452A"/>
                </a:solidFill>
                <a:latin typeface="Calibri" pitchFamily="34" charset="0"/>
              </a:defRPr>
            </a:lvl9pPr>
          </a:lstStyle>
          <a:p>
            <a:pPr eaLnBrk="1" hangingPunct="1">
              <a:spcBef>
                <a:spcPct val="0"/>
              </a:spcBef>
              <a:buClrTx/>
              <a:buFontTx/>
              <a:buNone/>
              <a:defRPr/>
            </a:pPr>
            <a:r>
              <a:rPr lang="en-US" altLang="fr-FR" sz="1400" dirty="0">
                <a:solidFill>
                  <a:schemeClr val="accent4">
                    <a:lumMod val="75000"/>
                  </a:schemeClr>
                </a:solidFill>
                <a:latin typeface="Arial" charset="0"/>
              </a:rPr>
              <a:t>CASE 2: THE TARGET IS TO AVOID THE DATA TRANSMISSION</a:t>
            </a:r>
            <a:endParaRPr lang="en-US" altLang="fr-FR" sz="1200" dirty="0">
              <a:solidFill>
                <a:schemeClr val="accent4">
                  <a:lumMod val="75000"/>
                </a:schemeClr>
              </a:solidFill>
              <a:latin typeface="Arial" charset="0"/>
            </a:endParaRPr>
          </a:p>
          <a:p>
            <a:pPr eaLnBrk="1" hangingPunct="1">
              <a:spcBef>
                <a:spcPct val="0"/>
              </a:spcBef>
              <a:buClrTx/>
              <a:buNone/>
              <a:defRPr/>
            </a:pPr>
            <a:r>
              <a:rPr lang="en-US" altLang="fr-FR" sz="1400" b="0" dirty="0">
                <a:solidFill>
                  <a:srgbClr val="506361"/>
                </a:solidFill>
                <a:latin typeface="+mn-lt"/>
              </a:rPr>
              <a:t>Jamming the data transmission between the devices with </a:t>
            </a:r>
            <a:r>
              <a:rPr lang="en-US" altLang="fr-FR" sz="1400" b="0" u="sng" dirty="0">
                <a:solidFill>
                  <a:srgbClr val="506361"/>
                </a:solidFill>
                <a:latin typeface="+mn-lt"/>
              </a:rPr>
              <a:t>LOW FREQUENCY EM emission</a:t>
            </a:r>
          </a:p>
          <a:p>
            <a:pPr eaLnBrk="1" hangingPunct="1">
              <a:spcBef>
                <a:spcPct val="0"/>
              </a:spcBef>
              <a:buClrTx/>
              <a:buNone/>
              <a:defRPr/>
            </a:pPr>
            <a:r>
              <a:rPr lang="en-US" altLang="fr-FR" sz="1400" b="0" dirty="0">
                <a:solidFill>
                  <a:srgbClr val="506361"/>
                </a:solidFill>
                <a:latin typeface="+mn-lt"/>
              </a:rPr>
              <a:t>= </a:t>
            </a:r>
            <a:r>
              <a:rPr lang="en-US" altLang="fr-FR" sz="1400" b="0" dirty="0">
                <a:solidFill>
                  <a:srgbClr val="C00000"/>
                </a:solidFill>
                <a:latin typeface="+mn-lt"/>
              </a:rPr>
              <a:t>disrupting or confusing the system</a:t>
            </a:r>
          </a:p>
          <a:p>
            <a:pPr eaLnBrk="1" hangingPunct="1">
              <a:spcBef>
                <a:spcPct val="0"/>
              </a:spcBef>
              <a:buClrTx/>
              <a:buFontTx/>
              <a:buNone/>
              <a:defRPr/>
            </a:pPr>
            <a:endParaRPr lang="en-US" altLang="fr-FR" sz="1100" dirty="0">
              <a:solidFill>
                <a:srgbClr val="5C8A00"/>
              </a:solidFill>
              <a:latin typeface="Arial" charset="0"/>
            </a:endParaRPr>
          </a:p>
          <a:p>
            <a:pPr eaLnBrk="1" hangingPunct="1">
              <a:spcBef>
                <a:spcPct val="0"/>
              </a:spcBef>
              <a:buClrTx/>
              <a:buFontTx/>
              <a:buNone/>
              <a:defRPr/>
            </a:pPr>
            <a:endParaRPr lang="en-US" altLang="fr-FR" sz="1100" dirty="0">
              <a:solidFill>
                <a:srgbClr val="5C8A00"/>
              </a:solidFill>
              <a:latin typeface="Arial" charset="0"/>
            </a:endParaRPr>
          </a:p>
          <a:p>
            <a:pPr eaLnBrk="1" hangingPunct="1">
              <a:spcBef>
                <a:spcPct val="0"/>
              </a:spcBef>
              <a:buClrTx/>
              <a:buFontTx/>
              <a:buNone/>
              <a:defRPr/>
            </a:pPr>
            <a:endParaRPr lang="en-US" altLang="fr-FR" sz="1100" dirty="0">
              <a:solidFill>
                <a:srgbClr val="5C8A00"/>
              </a:solidFill>
              <a:latin typeface="Arial" charset="0"/>
            </a:endParaRPr>
          </a:p>
          <a:p>
            <a:pPr eaLnBrk="1" hangingPunct="1">
              <a:spcBef>
                <a:spcPct val="0"/>
              </a:spcBef>
              <a:buClrTx/>
              <a:buFontTx/>
              <a:buNone/>
              <a:defRPr/>
            </a:pPr>
            <a:endParaRPr lang="en-US" altLang="fr-FR" sz="1100" dirty="0">
              <a:solidFill>
                <a:srgbClr val="5C8A00"/>
              </a:solidFill>
              <a:latin typeface="Arial" charset="0"/>
            </a:endParaRPr>
          </a:p>
          <a:p>
            <a:pPr eaLnBrk="1" hangingPunct="1">
              <a:spcBef>
                <a:spcPct val="0"/>
              </a:spcBef>
              <a:buClrTx/>
              <a:buFontTx/>
              <a:buNone/>
              <a:defRPr/>
            </a:pPr>
            <a:endParaRPr lang="en-US" altLang="fr-FR" sz="1400" b="0" dirty="0">
              <a:solidFill>
                <a:schemeClr val="tx1">
                  <a:lumMod val="50000"/>
                  <a:lumOff val="50000"/>
                </a:schemeClr>
              </a:solidFill>
              <a:latin typeface="+mn-lt"/>
            </a:endParaRPr>
          </a:p>
        </p:txBody>
      </p:sp>
      <p:sp>
        <p:nvSpPr>
          <p:cNvPr id="50" name="ZoneTexte 49">
            <a:extLst>
              <a:ext uri="{FF2B5EF4-FFF2-40B4-BE49-F238E27FC236}">
                <a16:creationId xmlns:a16="http://schemas.microsoft.com/office/drawing/2014/main" id="{A305095A-061B-4876-994A-725466AA98C6}"/>
              </a:ext>
            </a:extLst>
          </p:cNvPr>
          <p:cNvSpPr txBox="1"/>
          <p:nvPr/>
        </p:nvSpPr>
        <p:spPr>
          <a:xfrm>
            <a:off x="937174" y="5638893"/>
            <a:ext cx="1761232" cy="461665"/>
          </a:xfrm>
          <a:prstGeom prst="rect">
            <a:avLst/>
          </a:prstGeom>
          <a:solidFill>
            <a:schemeClr val="accent4"/>
          </a:solidFill>
          <a:ln/>
        </p:spPr>
        <p:style>
          <a:lnRef idx="0">
            <a:schemeClr val="accent3"/>
          </a:lnRef>
          <a:fillRef idx="3">
            <a:schemeClr val="accent3"/>
          </a:fillRef>
          <a:effectRef idx="3">
            <a:schemeClr val="accent3"/>
          </a:effectRef>
          <a:fontRef idx="minor">
            <a:schemeClr val="lt1"/>
          </a:fontRef>
        </p:style>
        <p:txBody>
          <a:bodyPr wrap="square">
            <a:spAutoFit/>
          </a:bodyPr>
          <a:lstStyle/>
          <a:p>
            <a:pPr algn="ctr">
              <a:defRPr/>
            </a:pPr>
            <a:r>
              <a:rPr lang="fr-FR" sz="1200" b="1" dirty="0"/>
              <a:t>Electro-Magnetic SIGNAL</a:t>
            </a:r>
          </a:p>
        </p:txBody>
      </p:sp>
      <p:sp>
        <p:nvSpPr>
          <p:cNvPr id="51" name="ZoneTexte 50">
            <a:extLst>
              <a:ext uri="{FF2B5EF4-FFF2-40B4-BE49-F238E27FC236}">
                <a16:creationId xmlns:a16="http://schemas.microsoft.com/office/drawing/2014/main" id="{FA077144-26CC-4B82-81C1-05412A8036EA}"/>
              </a:ext>
            </a:extLst>
          </p:cNvPr>
          <p:cNvSpPr txBox="1"/>
          <p:nvPr/>
        </p:nvSpPr>
        <p:spPr>
          <a:xfrm>
            <a:off x="3725440" y="5628726"/>
            <a:ext cx="1372850" cy="461665"/>
          </a:xfrm>
          <a:prstGeom prst="rect">
            <a:avLst/>
          </a:prstGeom>
          <a:solidFill>
            <a:schemeClr val="accent4"/>
          </a:solidFill>
          <a:ln/>
        </p:spPr>
        <p:style>
          <a:lnRef idx="0">
            <a:schemeClr val="accent3"/>
          </a:lnRef>
          <a:fillRef idx="3">
            <a:schemeClr val="accent3"/>
          </a:fillRef>
          <a:effectRef idx="3">
            <a:schemeClr val="accent3"/>
          </a:effectRef>
          <a:fontRef idx="minor">
            <a:schemeClr val="lt1"/>
          </a:fontRef>
        </p:style>
        <p:txBody>
          <a:bodyPr wrap="square">
            <a:spAutoFit/>
          </a:bodyPr>
          <a:lstStyle/>
          <a:p>
            <a:pPr algn="ctr">
              <a:defRPr/>
            </a:pPr>
            <a:r>
              <a:rPr lang="fr-FR" sz="1200" b="1" dirty="0"/>
              <a:t>ANTENNA</a:t>
            </a:r>
          </a:p>
          <a:p>
            <a:pPr algn="ctr">
              <a:defRPr/>
            </a:pPr>
            <a:endParaRPr lang="fr-FR" sz="1200" b="1" dirty="0"/>
          </a:p>
        </p:txBody>
      </p:sp>
      <p:cxnSp>
        <p:nvCxnSpPr>
          <p:cNvPr id="52" name="Connecteur droit avec flèche 51">
            <a:extLst>
              <a:ext uri="{FF2B5EF4-FFF2-40B4-BE49-F238E27FC236}">
                <a16:creationId xmlns:a16="http://schemas.microsoft.com/office/drawing/2014/main" id="{05874A00-5244-49BB-8CCE-796463CC1183}"/>
              </a:ext>
            </a:extLst>
          </p:cNvPr>
          <p:cNvCxnSpPr>
            <a:cxnSpLocks/>
          </p:cNvCxnSpPr>
          <p:nvPr/>
        </p:nvCxnSpPr>
        <p:spPr>
          <a:xfrm>
            <a:off x="2749322" y="5871091"/>
            <a:ext cx="869099" cy="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53" name="Arc 52">
            <a:extLst>
              <a:ext uri="{FF2B5EF4-FFF2-40B4-BE49-F238E27FC236}">
                <a16:creationId xmlns:a16="http://schemas.microsoft.com/office/drawing/2014/main" id="{339FEB9A-5401-4028-BFC1-6D2F2EE7899D}"/>
              </a:ext>
            </a:extLst>
          </p:cNvPr>
          <p:cNvSpPr/>
          <p:nvPr/>
        </p:nvSpPr>
        <p:spPr>
          <a:xfrm>
            <a:off x="4644374" y="5591524"/>
            <a:ext cx="1021964" cy="483796"/>
          </a:xfrm>
          <a:prstGeom prst="arc">
            <a:avLst>
              <a:gd name="adj1" fmla="val 18085771"/>
              <a:gd name="adj2" fmla="val 3215620"/>
            </a:avLst>
          </a:prstGeom>
          <a:ln/>
        </p:spPr>
        <p:style>
          <a:lnRef idx="3">
            <a:schemeClr val="accent4"/>
          </a:lnRef>
          <a:fillRef idx="0">
            <a:schemeClr val="accent4"/>
          </a:fillRef>
          <a:effectRef idx="2">
            <a:schemeClr val="accent4"/>
          </a:effectRef>
          <a:fontRef idx="minor">
            <a:schemeClr val="tx1"/>
          </a:fontRef>
        </p:style>
        <p:txBody>
          <a:bodyPr anchor="ctr"/>
          <a:lstStyle/>
          <a:p>
            <a:pPr algn="ctr" eaLnBrk="1" hangingPunct="1">
              <a:defRPr/>
            </a:pPr>
            <a:endParaRPr lang="fr-FR" sz="1200" dirty="0"/>
          </a:p>
        </p:txBody>
      </p:sp>
      <p:sp>
        <p:nvSpPr>
          <p:cNvPr id="54" name="Forme libre 63">
            <a:extLst>
              <a:ext uri="{FF2B5EF4-FFF2-40B4-BE49-F238E27FC236}">
                <a16:creationId xmlns:a16="http://schemas.microsoft.com/office/drawing/2014/main" id="{6039183E-C309-4517-B523-96B5557E08BB}"/>
              </a:ext>
            </a:extLst>
          </p:cNvPr>
          <p:cNvSpPr/>
          <p:nvPr/>
        </p:nvSpPr>
        <p:spPr>
          <a:xfrm>
            <a:off x="5784714" y="5523542"/>
            <a:ext cx="2133713" cy="509884"/>
          </a:xfrm>
          <a:custGeom>
            <a:avLst/>
            <a:gdLst>
              <a:gd name="connsiteX0" fmla="*/ 0 w 1859797"/>
              <a:gd name="connsiteY0" fmla="*/ 402957 h 650965"/>
              <a:gd name="connsiteX1" fmla="*/ 162732 w 1859797"/>
              <a:gd name="connsiteY1" fmla="*/ 54245 h 650965"/>
              <a:gd name="connsiteX2" fmla="*/ 402956 w 1859797"/>
              <a:gd name="connsiteY2" fmla="*/ 650930 h 650965"/>
              <a:gd name="connsiteX3" fmla="*/ 604434 w 1859797"/>
              <a:gd name="connsiteY3" fmla="*/ 23249 h 650965"/>
              <a:gd name="connsiteX4" fmla="*/ 712922 w 1859797"/>
              <a:gd name="connsiteY4" fmla="*/ 317716 h 650965"/>
              <a:gd name="connsiteX5" fmla="*/ 805912 w 1859797"/>
              <a:gd name="connsiteY5" fmla="*/ 643181 h 650965"/>
              <a:gd name="connsiteX6" fmla="*/ 945397 w 1859797"/>
              <a:gd name="connsiteY6" fmla="*/ 1 h 650965"/>
              <a:gd name="connsiteX7" fmla="*/ 1100380 w 1859797"/>
              <a:gd name="connsiteY7" fmla="*/ 635432 h 650965"/>
              <a:gd name="connsiteX8" fmla="*/ 1255363 w 1859797"/>
              <a:gd name="connsiteY8" fmla="*/ 15500 h 650965"/>
              <a:gd name="connsiteX9" fmla="*/ 1402597 w 1859797"/>
              <a:gd name="connsiteY9" fmla="*/ 619933 h 650965"/>
              <a:gd name="connsiteX10" fmla="*/ 1511085 w 1859797"/>
              <a:gd name="connsiteY10" fmla="*/ 193730 h 650965"/>
              <a:gd name="connsiteX11" fmla="*/ 1673817 w 1859797"/>
              <a:gd name="connsiteY11" fmla="*/ 395208 h 650965"/>
              <a:gd name="connsiteX12" fmla="*/ 1743560 w 1859797"/>
              <a:gd name="connsiteY12" fmla="*/ 271222 h 650965"/>
              <a:gd name="connsiteX13" fmla="*/ 1859797 w 1859797"/>
              <a:gd name="connsiteY13" fmla="*/ 263472 h 650965"/>
              <a:gd name="connsiteX0" fmla="*/ 0 w 1859797"/>
              <a:gd name="connsiteY0" fmla="*/ 583982 h 833300"/>
              <a:gd name="connsiteX1" fmla="*/ 170482 w 1859797"/>
              <a:gd name="connsiteY1" fmla="*/ 2795 h 833300"/>
              <a:gd name="connsiteX2" fmla="*/ 402956 w 1859797"/>
              <a:gd name="connsiteY2" fmla="*/ 831955 h 833300"/>
              <a:gd name="connsiteX3" fmla="*/ 604434 w 1859797"/>
              <a:gd name="connsiteY3" fmla="*/ 204274 h 833300"/>
              <a:gd name="connsiteX4" fmla="*/ 712922 w 1859797"/>
              <a:gd name="connsiteY4" fmla="*/ 498741 h 833300"/>
              <a:gd name="connsiteX5" fmla="*/ 805912 w 1859797"/>
              <a:gd name="connsiteY5" fmla="*/ 824206 h 833300"/>
              <a:gd name="connsiteX6" fmla="*/ 945397 w 1859797"/>
              <a:gd name="connsiteY6" fmla="*/ 181026 h 833300"/>
              <a:gd name="connsiteX7" fmla="*/ 1100380 w 1859797"/>
              <a:gd name="connsiteY7" fmla="*/ 816457 h 833300"/>
              <a:gd name="connsiteX8" fmla="*/ 1255363 w 1859797"/>
              <a:gd name="connsiteY8" fmla="*/ 196525 h 833300"/>
              <a:gd name="connsiteX9" fmla="*/ 1402597 w 1859797"/>
              <a:gd name="connsiteY9" fmla="*/ 800958 h 833300"/>
              <a:gd name="connsiteX10" fmla="*/ 1511085 w 1859797"/>
              <a:gd name="connsiteY10" fmla="*/ 374755 h 833300"/>
              <a:gd name="connsiteX11" fmla="*/ 1673817 w 1859797"/>
              <a:gd name="connsiteY11" fmla="*/ 576233 h 833300"/>
              <a:gd name="connsiteX12" fmla="*/ 1743560 w 1859797"/>
              <a:gd name="connsiteY12" fmla="*/ 452247 h 833300"/>
              <a:gd name="connsiteX13" fmla="*/ 1859797 w 1859797"/>
              <a:gd name="connsiteY13" fmla="*/ 444497 h 833300"/>
              <a:gd name="connsiteX0" fmla="*/ 0 w 1859797"/>
              <a:gd name="connsiteY0" fmla="*/ 583982 h 832487"/>
              <a:gd name="connsiteX1" fmla="*/ 170482 w 1859797"/>
              <a:gd name="connsiteY1" fmla="*/ 2795 h 832487"/>
              <a:gd name="connsiteX2" fmla="*/ 402956 w 1859797"/>
              <a:gd name="connsiteY2" fmla="*/ 831955 h 832487"/>
              <a:gd name="connsiteX3" fmla="*/ 604434 w 1859797"/>
              <a:gd name="connsiteY3" fmla="*/ 134531 h 832487"/>
              <a:gd name="connsiteX4" fmla="*/ 712922 w 1859797"/>
              <a:gd name="connsiteY4" fmla="*/ 498741 h 832487"/>
              <a:gd name="connsiteX5" fmla="*/ 805912 w 1859797"/>
              <a:gd name="connsiteY5" fmla="*/ 824206 h 832487"/>
              <a:gd name="connsiteX6" fmla="*/ 945397 w 1859797"/>
              <a:gd name="connsiteY6" fmla="*/ 181026 h 832487"/>
              <a:gd name="connsiteX7" fmla="*/ 1100380 w 1859797"/>
              <a:gd name="connsiteY7" fmla="*/ 816457 h 832487"/>
              <a:gd name="connsiteX8" fmla="*/ 1255363 w 1859797"/>
              <a:gd name="connsiteY8" fmla="*/ 196525 h 832487"/>
              <a:gd name="connsiteX9" fmla="*/ 1402597 w 1859797"/>
              <a:gd name="connsiteY9" fmla="*/ 800958 h 832487"/>
              <a:gd name="connsiteX10" fmla="*/ 1511085 w 1859797"/>
              <a:gd name="connsiteY10" fmla="*/ 374755 h 832487"/>
              <a:gd name="connsiteX11" fmla="*/ 1673817 w 1859797"/>
              <a:gd name="connsiteY11" fmla="*/ 576233 h 832487"/>
              <a:gd name="connsiteX12" fmla="*/ 1743560 w 1859797"/>
              <a:gd name="connsiteY12" fmla="*/ 452247 h 832487"/>
              <a:gd name="connsiteX13" fmla="*/ 1859797 w 1859797"/>
              <a:gd name="connsiteY13" fmla="*/ 444497 h 832487"/>
              <a:gd name="connsiteX0" fmla="*/ 0 w 1859797"/>
              <a:gd name="connsiteY0" fmla="*/ 587239 h 967406"/>
              <a:gd name="connsiteX1" fmla="*/ 170482 w 1859797"/>
              <a:gd name="connsiteY1" fmla="*/ 6052 h 967406"/>
              <a:gd name="connsiteX2" fmla="*/ 402956 w 1859797"/>
              <a:gd name="connsiteY2" fmla="*/ 966948 h 967406"/>
              <a:gd name="connsiteX3" fmla="*/ 604434 w 1859797"/>
              <a:gd name="connsiteY3" fmla="*/ 137788 h 967406"/>
              <a:gd name="connsiteX4" fmla="*/ 712922 w 1859797"/>
              <a:gd name="connsiteY4" fmla="*/ 501998 h 967406"/>
              <a:gd name="connsiteX5" fmla="*/ 805912 w 1859797"/>
              <a:gd name="connsiteY5" fmla="*/ 827463 h 967406"/>
              <a:gd name="connsiteX6" fmla="*/ 945397 w 1859797"/>
              <a:gd name="connsiteY6" fmla="*/ 184283 h 967406"/>
              <a:gd name="connsiteX7" fmla="*/ 1100380 w 1859797"/>
              <a:gd name="connsiteY7" fmla="*/ 819714 h 967406"/>
              <a:gd name="connsiteX8" fmla="*/ 1255363 w 1859797"/>
              <a:gd name="connsiteY8" fmla="*/ 199782 h 967406"/>
              <a:gd name="connsiteX9" fmla="*/ 1402597 w 1859797"/>
              <a:gd name="connsiteY9" fmla="*/ 804215 h 967406"/>
              <a:gd name="connsiteX10" fmla="*/ 1511085 w 1859797"/>
              <a:gd name="connsiteY10" fmla="*/ 378012 h 967406"/>
              <a:gd name="connsiteX11" fmla="*/ 1673817 w 1859797"/>
              <a:gd name="connsiteY11" fmla="*/ 579490 h 967406"/>
              <a:gd name="connsiteX12" fmla="*/ 1743560 w 1859797"/>
              <a:gd name="connsiteY12" fmla="*/ 455504 h 967406"/>
              <a:gd name="connsiteX13" fmla="*/ 1859797 w 1859797"/>
              <a:gd name="connsiteY13" fmla="*/ 447754 h 967406"/>
              <a:gd name="connsiteX0" fmla="*/ 0 w 1859797"/>
              <a:gd name="connsiteY0" fmla="*/ 587239 h 967406"/>
              <a:gd name="connsiteX1" fmla="*/ 170482 w 1859797"/>
              <a:gd name="connsiteY1" fmla="*/ 6052 h 967406"/>
              <a:gd name="connsiteX2" fmla="*/ 402956 w 1859797"/>
              <a:gd name="connsiteY2" fmla="*/ 966948 h 967406"/>
              <a:gd name="connsiteX3" fmla="*/ 604434 w 1859797"/>
              <a:gd name="connsiteY3" fmla="*/ 137788 h 967406"/>
              <a:gd name="connsiteX4" fmla="*/ 712922 w 1859797"/>
              <a:gd name="connsiteY4" fmla="*/ 501998 h 967406"/>
              <a:gd name="connsiteX5" fmla="*/ 798163 w 1859797"/>
              <a:gd name="connsiteY5" fmla="*/ 873958 h 967406"/>
              <a:gd name="connsiteX6" fmla="*/ 945397 w 1859797"/>
              <a:gd name="connsiteY6" fmla="*/ 184283 h 967406"/>
              <a:gd name="connsiteX7" fmla="*/ 1100380 w 1859797"/>
              <a:gd name="connsiteY7" fmla="*/ 819714 h 967406"/>
              <a:gd name="connsiteX8" fmla="*/ 1255363 w 1859797"/>
              <a:gd name="connsiteY8" fmla="*/ 199782 h 967406"/>
              <a:gd name="connsiteX9" fmla="*/ 1402597 w 1859797"/>
              <a:gd name="connsiteY9" fmla="*/ 804215 h 967406"/>
              <a:gd name="connsiteX10" fmla="*/ 1511085 w 1859797"/>
              <a:gd name="connsiteY10" fmla="*/ 378012 h 967406"/>
              <a:gd name="connsiteX11" fmla="*/ 1673817 w 1859797"/>
              <a:gd name="connsiteY11" fmla="*/ 579490 h 967406"/>
              <a:gd name="connsiteX12" fmla="*/ 1743560 w 1859797"/>
              <a:gd name="connsiteY12" fmla="*/ 455504 h 967406"/>
              <a:gd name="connsiteX13" fmla="*/ 1859797 w 1859797"/>
              <a:gd name="connsiteY13" fmla="*/ 447754 h 967406"/>
              <a:gd name="connsiteX0" fmla="*/ 0 w 1859797"/>
              <a:gd name="connsiteY0" fmla="*/ 587239 h 967406"/>
              <a:gd name="connsiteX1" fmla="*/ 170482 w 1859797"/>
              <a:gd name="connsiteY1" fmla="*/ 6052 h 967406"/>
              <a:gd name="connsiteX2" fmla="*/ 402956 w 1859797"/>
              <a:gd name="connsiteY2" fmla="*/ 966948 h 967406"/>
              <a:gd name="connsiteX3" fmla="*/ 604434 w 1859797"/>
              <a:gd name="connsiteY3" fmla="*/ 137788 h 967406"/>
              <a:gd name="connsiteX4" fmla="*/ 712922 w 1859797"/>
              <a:gd name="connsiteY4" fmla="*/ 501998 h 967406"/>
              <a:gd name="connsiteX5" fmla="*/ 798163 w 1859797"/>
              <a:gd name="connsiteY5" fmla="*/ 873958 h 967406"/>
              <a:gd name="connsiteX6" fmla="*/ 945397 w 1859797"/>
              <a:gd name="connsiteY6" fmla="*/ 184283 h 967406"/>
              <a:gd name="connsiteX7" fmla="*/ 1100380 w 1859797"/>
              <a:gd name="connsiteY7" fmla="*/ 819714 h 967406"/>
              <a:gd name="connsiteX8" fmla="*/ 1263112 w 1859797"/>
              <a:gd name="connsiteY8" fmla="*/ 269524 h 967406"/>
              <a:gd name="connsiteX9" fmla="*/ 1402597 w 1859797"/>
              <a:gd name="connsiteY9" fmla="*/ 804215 h 967406"/>
              <a:gd name="connsiteX10" fmla="*/ 1511085 w 1859797"/>
              <a:gd name="connsiteY10" fmla="*/ 378012 h 967406"/>
              <a:gd name="connsiteX11" fmla="*/ 1673817 w 1859797"/>
              <a:gd name="connsiteY11" fmla="*/ 579490 h 967406"/>
              <a:gd name="connsiteX12" fmla="*/ 1743560 w 1859797"/>
              <a:gd name="connsiteY12" fmla="*/ 455504 h 967406"/>
              <a:gd name="connsiteX13" fmla="*/ 1859797 w 1859797"/>
              <a:gd name="connsiteY13" fmla="*/ 447754 h 967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59797" h="967406">
                <a:moveTo>
                  <a:pt x="0" y="587239"/>
                </a:moveTo>
                <a:cubicBezTo>
                  <a:pt x="47786" y="392218"/>
                  <a:pt x="103323" y="-57233"/>
                  <a:pt x="170482" y="6052"/>
                </a:cubicBezTo>
                <a:cubicBezTo>
                  <a:pt x="237641" y="69337"/>
                  <a:pt x="330631" y="944992"/>
                  <a:pt x="402956" y="966948"/>
                </a:cubicBezTo>
                <a:cubicBezTo>
                  <a:pt x="475281" y="988904"/>
                  <a:pt x="552773" y="215280"/>
                  <a:pt x="604434" y="137788"/>
                </a:cubicBezTo>
                <a:cubicBezTo>
                  <a:pt x="656095" y="60296"/>
                  <a:pt x="680634" y="379303"/>
                  <a:pt x="712922" y="501998"/>
                </a:cubicBezTo>
                <a:cubicBezTo>
                  <a:pt x="745210" y="624693"/>
                  <a:pt x="759417" y="926911"/>
                  <a:pt x="798163" y="873958"/>
                </a:cubicBezTo>
                <a:cubicBezTo>
                  <a:pt x="836909" y="821005"/>
                  <a:pt x="895028" y="193324"/>
                  <a:pt x="945397" y="184283"/>
                </a:cubicBezTo>
                <a:cubicBezTo>
                  <a:pt x="995767" y="175242"/>
                  <a:pt x="1047428" y="805507"/>
                  <a:pt x="1100380" y="819714"/>
                </a:cubicBezTo>
                <a:cubicBezTo>
                  <a:pt x="1153332" y="833921"/>
                  <a:pt x="1212743" y="272107"/>
                  <a:pt x="1263112" y="269524"/>
                </a:cubicBezTo>
                <a:cubicBezTo>
                  <a:pt x="1313482" y="266941"/>
                  <a:pt x="1361268" y="786134"/>
                  <a:pt x="1402597" y="804215"/>
                </a:cubicBezTo>
                <a:cubicBezTo>
                  <a:pt x="1443926" y="822296"/>
                  <a:pt x="1465882" y="415466"/>
                  <a:pt x="1511085" y="378012"/>
                </a:cubicBezTo>
                <a:cubicBezTo>
                  <a:pt x="1556288" y="340558"/>
                  <a:pt x="1635071" y="566575"/>
                  <a:pt x="1673817" y="579490"/>
                </a:cubicBezTo>
                <a:cubicBezTo>
                  <a:pt x="1712563" y="592405"/>
                  <a:pt x="1712563" y="477460"/>
                  <a:pt x="1743560" y="455504"/>
                </a:cubicBezTo>
                <a:cubicBezTo>
                  <a:pt x="1774557" y="433548"/>
                  <a:pt x="1817177" y="440651"/>
                  <a:pt x="1859797" y="447754"/>
                </a:cubicBezTo>
              </a:path>
            </a:pathLst>
          </a:custGeom>
          <a:ln>
            <a:headEnd type="none" w="med" len="med"/>
            <a:tailEnd type="triangle" w="med" len="med"/>
          </a:ln>
        </p:spPr>
        <p:style>
          <a:lnRef idx="3">
            <a:schemeClr val="accent4"/>
          </a:lnRef>
          <a:fillRef idx="0">
            <a:schemeClr val="accent4"/>
          </a:fillRef>
          <a:effectRef idx="2">
            <a:schemeClr val="accent4"/>
          </a:effectRef>
          <a:fontRef idx="minor">
            <a:schemeClr val="tx1"/>
          </a:fontRef>
        </p:style>
        <p:txBody>
          <a:bodyPr anchor="ctr"/>
          <a:lstStyle/>
          <a:p>
            <a:pPr algn="ctr" eaLnBrk="1" hangingPunct="1">
              <a:defRPr/>
            </a:pPr>
            <a:endParaRPr lang="fr-FR" sz="1200"/>
          </a:p>
        </p:txBody>
      </p:sp>
      <p:sp>
        <p:nvSpPr>
          <p:cNvPr id="55" name="ZoneTexte 57">
            <a:extLst>
              <a:ext uri="{FF2B5EF4-FFF2-40B4-BE49-F238E27FC236}">
                <a16:creationId xmlns:a16="http://schemas.microsoft.com/office/drawing/2014/main" id="{B9632CBB-A64D-42A9-8D97-0AA1923FF7A6}"/>
              </a:ext>
            </a:extLst>
          </p:cNvPr>
          <p:cNvSpPr txBox="1">
            <a:spLocks noChangeArrowheads="1"/>
          </p:cNvSpPr>
          <p:nvPr/>
        </p:nvSpPr>
        <p:spPr bwMode="auto">
          <a:xfrm>
            <a:off x="8839508" y="5455377"/>
            <a:ext cx="20026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4F6228"/>
              </a:buClr>
              <a:buFont typeface="Wingdings" panose="05000000000000000000" pitchFamily="2" charset="2"/>
              <a:buChar char="v"/>
              <a:defRPr sz="2800" b="1">
                <a:solidFill>
                  <a:srgbClr val="77933C"/>
                </a:solidFill>
                <a:latin typeface="Calibri" panose="020F0502020204030204" pitchFamily="34" charset="0"/>
              </a:defRPr>
            </a:lvl1pPr>
            <a:lvl2pPr marL="742950" indent="-285750">
              <a:spcBef>
                <a:spcPct val="20000"/>
              </a:spcBef>
              <a:buFont typeface="Arial" panose="020B0604020202020204" pitchFamily="34" charset="0"/>
              <a:buChar char="–"/>
              <a:defRPr sz="2400">
                <a:solidFill>
                  <a:srgbClr val="4A452A"/>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65338B"/>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4A452A"/>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4A452A"/>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9pPr>
          </a:lstStyle>
          <a:p>
            <a:pPr algn="ctr">
              <a:spcBef>
                <a:spcPct val="0"/>
              </a:spcBef>
              <a:buClrTx/>
              <a:buNone/>
              <a:defRPr/>
            </a:pPr>
            <a:r>
              <a:rPr lang="fr-FR" altLang="fr-FR" sz="1200" dirty="0">
                <a:solidFill>
                  <a:srgbClr val="506361"/>
                </a:solidFill>
                <a:latin typeface="+mn-lt"/>
              </a:rPr>
              <a:t>DATA</a:t>
            </a:r>
          </a:p>
          <a:p>
            <a:pPr algn="ctr">
              <a:spcBef>
                <a:spcPct val="0"/>
              </a:spcBef>
              <a:buClrTx/>
              <a:buNone/>
              <a:defRPr/>
            </a:pPr>
            <a:r>
              <a:rPr lang="en-US" altLang="fr-FR" sz="1200" dirty="0">
                <a:solidFill>
                  <a:srgbClr val="506361"/>
                </a:solidFill>
                <a:latin typeface="+mn-lt"/>
              </a:rPr>
              <a:t>T</a:t>
            </a:r>
            <a:r>
              <a:rPr lang="fr-FR" altLang="fr-FR" sz="1200" dirty="0">
                <a:solidFill>
                  <a:srgbClr val="506361"/>
                </a:solidFill>
                <a:latin typeface="+mn-lt"/>
              </a:rPr>
              <a:t>RANSMISSION</a:t>
            </a:r>
          </a:p>
        </p:txBody>
      </p:sp>
      <p:sp>
        <p:nvSpPr>
          <p:cNvPr id="56" name="Forme libre 70">
            <a:extLst>
              <a:ext uri="{FF2B5EF4-FFF2-40B4-BE49-F238E27FC236}">
                <a16:creationId xmlns:a16="http://schemas.microsoft.com/office/drawing/2014/main" id="{0A982BBF-13DB-4D7D-B1B2-561DEDEE9952}"/>
              </a:ext>
            </a:extLst>
          </p:cNvPr>
          <p:cNvSpPr/>
          <p:nvPr/>
        </p:nvSpPr>
        <p:spPr>
          <a:xfrm rot="16200000" flipH="1">
            <a:off x="8688761" y="5460260"/>
            <a:ext cx="593823" cy="487020"/>
          </a:xfrm>
          <a:custGeom>
            <a:avLst/>
            <a:gdLst>
              <a:gd name="connsiteX0" fmla="*/ 0 w 1960535"/>
              <a:gd name="connsiteY0" fmla="*/ 317715 h 356461"/>
              <a:gd name="connsiteX1" fmla="*/ 0 w 1960535"/>
              <a:gd name="connsiteY1" fmla="*/ 46495 h 356461"/>
              <a:gd name="connsiteX2" fmla="*/ 325464 w 1960535"/>
              <a:gd name="connsiteY2" fmla="*/ 46495 h 356461"/>
              <a:gd name="connsiteX3" fmla="*/ 325464 w 1960535"/>
              <a:gd name="connsiteY3" fmla="*/ 317715 h 356461"/>
              <a:gd name="connsiteX4" fmla="*/ 937647 w 1960535"/>
              <a:gd name="connsiteY4" fmla="*/ 325464 h 356461"/>
              <a:gd name="connsiteX5" fmla="*/ 929898 w 1960535"/>
              <a:gd name="connsiteY5" fmla="*/ 15498 h 356461"/>
              <a:gd name="connsiteX6" fmla="*/ 1278610 w 1960535"/>
              <a:gd name="connsiteY6" fmla="*/ 23247 h 356461"/>
              <a:gd name="connsiteX7" fmla="*/ 1270861 w 1960535"/>
              <a:gd name="connsiteY7" fmla="*/ 356461 h 356461"/>
              <a:gd name="connsiteX8" fmla="*/ 1611823 w 1960535"/>
              <a:gd name="connsiteY8" fmla="*/ 325464 h 356461"/>
              <a:gd name="connsiteX9" fmla="*/ 1573078 w 1960535"/>
              <a:gd name="connsiteY9" fmla="*/ 0 h 356461"/>
              <a:gd name="connsiteX10" fmla="*/ 1960535 w 1960535"/>
              <a:gd name="connsiteY10" fmla="*/ 23247 h 356461"/>
              <a:gd name="connsiteX11" fmla="*/ 1929539 w 1960535"/>
              <a:gd name="connsiteY11" fmla="*/ 333213 h 356461"/>
              <a:gd name="connsiteX0" fmla="*/ 0 w 1960535"/>
              <a:gd name="connsiteY0" fmla="*/ 317715 h 356461"/>
              <a:gd name="connsiteX1" fmla="*/ 0 w 1960535"/>
              <a:gd name="connsiteY1" fmla="*/ 46495 h 356461"/>
              <a:gd name="connsiteX2" fmla="*/ 325464 w 1960535"/>
              <a:gd name="connsiteY2" fmla="*/ 46495 h 356461"/>
              <a:gd name="connsiteX3" fmla="*/ 325464 w 1960535"/>
              <a:gd name="connsiteY3" fmla="*/ 317715 h 356461"/>
              <a:gd name="connsiteX4" fmla="*/ 923360 w 1960535"/>
              <a:gd name="connsiteY4" fmla="*/ 320702 h 356461"/>
              <a:gd name="connsiteX5" fmla="*/ 929898 w 1960535"/>
              <a:gd name="connsiteY5" fmla="*/ 15498 h 356461"/>
              <a:gd name="connsiteX6" fmla="*/ 1278610 w 1960535"/>
              <a:gd name="connsiteY6" fmla="*/ 23247 h 356461"/>
              <a:gd name="connsiteX7" fmla="*/ 1270861 w 1960535"/>
              <a:gd name="connsiteY7" fmla="*/ 356461 h 356461"/>
              <a:gd name="connsiteX8" fmla="*/ 1611823 w 1960535"/>
              <a:gd name="connsiteY8" fmla="*/ 325464 h 356461"/>
              <a:gd name="connsiteX9" fmla="*/ 1573078 w 1960535"/>
              <a:gd name="connsiteY9" fmla="*/ 0 h 356461"/>
              <a:gd name="connsiteX10" fmla="*/ 1960535 w 1960535"/>
              <a:gd name="connsiteY10" fmla="*/ 23247 h 356461"/>
              <a:gd name="connsiteX11" fmla="*/ 1929539 w 1960535"/>
              <a:gd name="connsiteY11" fmla="*/ 333213 h 356461"/>
              <a:gd name="connsiteX0" fmla="*/ 0 w 1960535"/>
              <a:gd name="connsiteY0" fmla="*/ 317715 h 356461"/>
              <a:gd name="connsiteX1" fmla="*/ 0 w 1960535"/>
              <a:gd name="connsiteY1" fmla="*/ 46495 h 356461"/>
              <a:gd name="connsiteX2" fmla="*/ 325464 w 1960535"/>
              <a:gd name="connsiteY2" fmla="*/ 46495 h 356461"/>
              <a:gd name="connsiteX3" fmla="*/ 325464 w 1960535"/>
              <a:gd name="connsiteY3" fmla="*/ 317715 h 356461"/>
              <a:gd name="connsiteX4" fmla="*/ 928122 w 1960535"/>
              <a:gd name="connsiteY4" fmla="*/ 320702 h 356461"/>
              <a:gd name="connsiteX5" fmla="*/ 929898 w 1960535"/>
              <a:gd name="connsiteY5" fmla="*/ 15498 h 356461"/>
              <a:gd name="connsiteX6" fmla="*/ 1278610 w 1960535"/>
              <a:gd name="connsiteY6" fmla="*/ 23247 h 356461"/>
              <a:gd name="connsiteX7" fmla="*/ 1270861 w 1960535"/>
              <a:gd name="connsiteY7" fmla="*/ 356461 h 356461"/>
              <a:gd name="connsiteX8" fmla="*/ 1611823 w 1960535"/>
              <a:gd name="connsiteY8" fmla="*/ 325464 h 356461"/>
              <a:gd name="connsiteX9" fmla="*/ 1573078 w 1960535"/>
              <a:gd name="connsiteY9" fmla="*/ 0 h 356461"/>
              <a:gd name="connsiteX10" fmla="*/ 1960535 w 1960535"/>
              <a:gd name="connsiteY10" fmla="*/ 23247 h 356461"/>
              <a:gd name="connsiteX11" fmla="*/ 1929539 w 1960535"/>
              <a:gd name="connsiteY11" fmla="*/ 333213 h 356461"/>
              <a:gd name="connsiteX0" fmla="*/ 0 w 1960535"/>
              <a:gd name="connsiteY0" fmla="*/ 317715 h 356461"/>
              <a:gd name="connsiteX1" fmla="*/ 0 w 1960535"/>
              <a:gd name="connsiteY1" fmla="*/ 46495 h 356461"/>
              <a:gd name="connsiteX2" fmla="*/ 325464 w 1960535"/>
              <a:gd name="connsiteY2" fmla="*/ 46495 h 356461"/>
              <a:gd name="connsiteX3" fmla="*/ 325464 w 1960535"/>
              <a:gd name="connsiteY3" fmla="*/ 317715 h 356461"/>
              <a:gd name="connsiteX4" fmla="*/ 932885 w 1960535"/>
              <a:gd name="connsiteY4" fmla="*/ 311177 h 356461"/>
              <a:gd name="connsiteX5" fmla="*/ 929898 w 1960535"/>
              <a:gd name="connsiteY5" fmla="*/ 15498 h 356461"/>
              <a:gd name="connsiteX6" fmla="*/ 1278610 w 1960535"/>
              <a:gd name="connsiteY6" fmla="*/ 23247 h 356461"/>
              <a:gd name="connsiteX7" fmla="*/ 1270861 w 1960535"/>
              <a:gd name="connsiteY7" fmla="*/ 356461 h 356461"/>
              <a:gd name="connsiteX8" fmla="*/ 1611823 w 1960535"/>
              <a:gd name="connsiteY8" fmla="*/ 325464 h 356461"/>
              <a:gd name="connsiteX9" fmla="*/ 1573078 w 1960535"/>
              <a:gd name="connsiteY9" fmla="*/ 0 h 356461"/>
              <a:gd name="connsiteX10" fmla="*/ 1960535 w 1960535"/>
              <a:gd name="connsiteY10" fmla="*/ 23247 h 356461"/>
              <a:gd name="connsiteX11" fmla="*/ 1929539 w 1960535"/>
              <a:gd name="connsiteY11" fmla="*/ 333213 h 356461"/>
              <a:gd name="connsiteX0" fmla="*/ 0 w 1960535"/>
              <a:gd name="connsiteY0" fmla="*/ 317715 h 356461"/>
              <a:gd name="connsiteX1" fmla="*/ 0 w 1960535"/>
              <a:gd name="connsiteY1" fmla="*/ 46495 h 356461"/>
              <a:gd name="connsiteX2" fmla="*/ 325464 w 1960535"/>
              <a:gd name="connsiteY2" fmla="*/ 46495 h 356461"/>
              <a:gd name="connsiteX3" fmla="*/ 325464 w 1960535"/>
              <a:gd name="connsiteY3" fmla="*/ 317715 h 356461"/>
              <a:gd name="connsiteX4" fmla="*/ 918597 w 1960535"/>
              <a:gd name="connsiteY4" fmla="*/ 320702 h 356461"/>
              <a:gd name="connsiteX5" fmla="*/ 929898 w 1960535"/>
              <a:gd name="connsiteY5" fmla="*/ 15498 h 356461"/>
              <a:gd name="connsiteX6" fmla="*/ 1278610 w 1960535"/>
              <a:gd name="connsiteY6" fmla="*/ 23247 h 356461"/>
              <a:gd name="connsiteX7" fmla="*/ 1270861 w 1960535"/>
              <a:gd name="connsiteY7" fmla="*/ 356461 h 356461"/>
              <a:gd name="connsiteX8" fmla="*/ 1611823 w 1960535"/>
              <a:gd name="connsiteY8" fmla="*/ 325464 h 356461"/>
              <a:gd name="connsiteX9" fmla="*/ 1573078 w 1960535"/>
              <a:gd name="connsiteY9" fmla="*/ 0 h 356461"/>
              <a:gd name="connsiteX10" fmla="*/ 1960535 w 1960535"/>
              <a:gd name="connsiteY10" fmla="*/ 23247 h 356461"/>
              <a:gd name="connsiteX11" fmla="*/ 1929539 w 1960535"/>
              <a:gd name="connsiteY11" fmla="*/ 333213 h 356461"/>
              <a:gd name="connsiteX0" fmla="*/ 0 w 1960535"/>
              <a:gd name="connsiteY0" fmla="*/ 317715 h 356461"/>
              <a:gd name="connsiteX1" fmla="*/ 0 w 1960535"/>
              <a:gd name="connsiteY1" fmla="*/ 46495 h 356461"/>
              <a:gd name="connsiteX2" fmla="*/ 325464 w 1960535"/>
              <a:gd name="connsiteY2" fmla="*/ 46495 h 356461"/>
              <a:gd name="connsiteX3" fmla="*/ 325464 w 1960535"/>
              <a:gd name="connsiteY3" fmla="*/ 317715 h 356461"/>
              <a:gd name="connsiteX4" fmla="*/ 923360 w 1960535"/>
              <a:gd name="connsiteY4" fmla="*/ 315940 h 356461"/>
              <a:gd name="connsiteX5" fmla="*/ 929898 w 1960535"/>
              <a:gd name="connsiteY5" fmla="*/ 15498 h 356461"/>
              <a:gd name="connsiteX6" fmla="*/ 1278610 w 1960535"/>
              <a:gd name="connsiteY6" fmla="*/ 23247 h 356461"/>
              <a:gd name="connsiteX7" fmla="*/ 1270861 w 1960535"/>
              <a:gd name="connsiteY7" fmla="*/ 356461 h 356461"/>
              <a:gd name="connsiteX8" fmla="*/ 1611823 w 1960535"/>
              <a:gd name="connsiteY8" fmla="*/ 325464 h 356461"/>
              <a:gd name="connsiteX9" fmla="*/ 1573078 w 1960535"/>
              <a:gd name="connsiteY9" fmla="*/ 0 h 356461"/>
              <a:gd name="connsiteX10" fmla="*/ 1960535 w 1960535"/>
              <a:gd name="connsiteY10" fmla="*/ 23247 h 356461"/>
              <a:gd name="connsiteX11" fmla="*/ 1929539 w 1960535"/>
              <a:gd name="connsiteY11" fmla="*/ 333213 h 356461"/>
              <a:gd name="connsiteX0" fmla="*/ 0 w 1960535"/>
              <a:gd name="connsiteY0" fmla="*/ 317715 h 356461"/>
              <a:gd name="connsiteX1" fmla="*/ 0 w 1960535"/>
              <a:gd name="connsiteY1" fmla="*/ 46495 h 356461"/>
              <a:gd name="connsiteX2" fmla="*/ 325464 w 1960535"/>
              <a:gd name="connsiteY2" fmla="*/ 46495 h 356461"/>
              <a:gd name="connsiteX3" fmla="*/ 325464 w 1960535"/>
              <a:gd name="connsiteY3" fmla="*/ 317715 h 356461"/>
              <a:gd name="connsiteX4" fmla="*/ 923360 w 1960535"/>
              <a:gd name="connsiteY4" fmla="*/ 315940 h 356461"/>
              <a:gd name="connsiteX5" fmla="*/ 920373 w 1960535"/>
              <a:gd name="connsiteY5" fmla="*/ 39311 h 356461"/>
              <a:gd name="connsiteX6" fmla="*/ 1278610 w 1960535"/>
              <a:gd name="connsiteY6" fmla="*/ 23247 h 356461"/>
              <a:gd name="connsiteX7" fmla="*/ 1270861 w 1960535"/>
              <a:gd name="connsiteY7" fmla="*/ 356461 h 356461"/>
              <a:gd name="connsiteX8" fmla="*/ 1611823 w 1960535"/>
              <a:gd name="connsiteY8" fmla="*/ 325464 h 356461"/>
              <a:gd name="connsiteX9" fmla="*/ 1573078 w 1960535"/>
              <a:gd name="connsiteY9" fmla="*/ 0 h 356461"/>
              <a:gd name="connsiteX10" fmla="*/ 1960535 w 1960535"/>
              <a:gd name="connsiteY10" fmla="*/ 23247 h 356461"/>
              <a:gd name="connsiteX11" fmla="*/ 1929539 w 1960535"/>
              <a:gd name="connsiteY11" fmla="*/ 333213 h 356461"/>
              <a:gd name="connsiteX0" fmla="*/ 0 w 1960535"/>
              <a:gd name="connsiteY0" fmla="*/ 317715 h 356461"/>
              <a:gd name="connsiteX1" fmla="*/ 0 w 1960535"/>
              <a:gd name="connsiteY1" fmla="*/ 46495 h 356461"/>
              <a:gd name="connsiteX2" fmla="*/ 325464 w 1960535"/>
              <a:gd name="connsiteY2" fmla="*/ 46495 h 356461"/>
              <a:gd name="connsiteX3" fmla="*/ 325464 w 1960535"/>
              <a:gd name="connsiteY3" fmla="*/ 317715 h 356461"/>
              <a:gd name="connsiteX4" fmla="*/ 923360 w 1960535"/>
              <a:gd name="connsiteY4" fmla="*/ 315940 h 356461"/>
              <a:gd name="connsiteX5" fmla="*/ 920373 w 1960535"/>
              <a:gd name="connsiteY5" fmla="*/ 39311 h 356461"/>
              <a:gd name="connsiteX6" fmla="*/ 1278610 w 1960535"/>
              <a:gd name="connsiteY6" fmla="*/ 47060 h 356461"/>
              <a:gd name="connsiteX7" fmla="*/ 1270861 w 1960535"/>
              <a:gd name="connsiteY7" fmla="*/ 356461 h 356461"/>
              <a:gd name="connsiteX8" fmla="*/ 1611823 w 1960535"/>
              <a:gd name="connsiteY8" fmla="*/ 325464 h 356461"/>
              <a:gd name="connsiteX9" fmla="*/ 1573078 w 1960535"/>
              <a:gd name="connsiteY9" fmla="*/ 0 h 356461"/>
              <a:gd name="connsiteX10" fmla="*/ 1960535 w 1960535"/>
              <a:gd name="connsiteY10" fmla="*/ 23247 h 356461"/>
              <a:gd name="connsiteX11" fmla="*/ 1929539 w 1960535"/>
              <a:gd name="connsiteY11" fmla="*/ 333213 h 356461"/>
              <a:gd name="connsiteX0" fmla="*/ 0 w 1960535"/>
              <a:gd name="connsiteY0" fmla="*/ 317715 h 356461"/>
              <a:gd name="connsiteX1" fmla="*/ 0 w 1960535"/>
              <a:gd name="connsiteY1" fmla="*/ 46495 h 356461"/>
              <a:gd name="connsiteX2" fmla="*/ 325464 w 1960535"/>
              <a:gd name="connsiteY2" fmla="*/ 46495 h 356461"/>
              <a:gd name="connsiteX3" fmla="*/ 325464 w 1960535"/>
              <a:gd name="connsiteY3" fmla="*/ 317715 h 356461"/>
              <a:gd name="connsiteX4" fmla="*/ 923360 w 1960535"/>
              <a:gd name="connsiteY4" fmla="*/ 315940 h 356461"/>
              <a:gd name="connsiteX5" fmla="*/ 920373 w 1960535"/>
              <a:gd name="connsiteY5" fmla="*/ 39311 h 356461"/>
              <a:gd name="connsiteX6" fmla="*/ 1264322 w 1960535"/>
              <a:gd name="connsiteY6" fmla="*/ 42298 h 356461"/>
              <a:gd name="connsiteX7" fmla="*/ 1270861 w 1960535"/>
              <a:gd name="connsiteY7" fmla="*/ 356461 h 356461"/>
              <a:gd name="connsiteX8" fmla="*/ 1611823 w 1960535"/>
              <a:gd name="connsiteY8" fmla="*/ 325464 h 356461"/>
              <a:gd name="connsiteX9" fmla="*/ 1573078 w 1960535"/>
              <a:gd name="connsiteY9" fmla="*/ 0 h 356461"/>
              <a:gd name="connsiteX10" fmla="*/ 1960535 w 1960535"/>
              <a:gd name="connsiteY10" fmla="*/ 23247 h 356461"/>
              <a:gd name="connsiteX11" fmla="*/ 1929539 w 1960535"/>
              <a:gd name="connsiteY11" fmla="*/ 333213 h 356461"/>
              <a:gd name="connsiteX0" fmla="*/ 0 w 1960535"/>
              <a:gd name="connsiteY0" fmla="*/ 317715 h 333213"/>
              <a:gd name="connsiteX1" fmla="*/ 0 w 1960535"/>
              <a:gd name="connsiteY1" fmla="*/ 46495 h 333213"/>
              <a:gd name="connsiteX2" fmla="*/ 325464 w 1960535"/>
              <a:gd name="connsiteY2" fmla="*/ 46495 h 333213"/>
              <a:gd name="connsiteX3" fmla="*/ 325464 w 1960535"/>
              <a:gd name="connsiteY3" fmla="*/ 317715 h 333213"/>
              <a:gd name="connsiteX4" fmla="*/ 923360 w 1960535"/>
              <a:gd name="connsiteY4" fmla="*/ 315940 h 333213"/>
              <a:gd name="connsiteX5" fmla="*/ 920373 w 1960535"/>
              <a:gd name="connsiteY5" fmla="*/ 39311 h 333213"/>
              <a:gd name="connsiteX6" fmla="*/ 1264322 w 1960535"/>
              <a:gd name="connsiteY6" fmla="*/ 42298 h 333213"/>
              <a:gd name="connsiteX7" fmla="*/ 1256573 w 1960535"/>
              <a:gd name="connsiteY7" fmla="*/ 318361 h 333213"/>
              <a:gd name="connsiteX8" fmla="*/ 1611823 w 1960535"/>
              <a:gd name="connsiteY8" fmla="*/ 325464 h 333213"/>
              <a:gd name="connsiteX9" fmla="*/ 1573078 w 1960535"/>
              <a:gd name="connsiteY9" fmla="*/ 0 h 333213"/>
              <a:gd name="connsiteX10" fmla="*/ 1960535 w 1960535"/>
              <a:gd name="connsiteY10" fmla="*/ 23247 h 333213"/>
              <a:gd name="connsiteX11" fmla="*/ 1929539 w 1960535"/>
              <a:gd name="connsiteY11" fmla="*/ 333213 h 333213"/>
              <a:gd name="connsiteX0" fmla="*/ 0 w 1960535"/>
              <a:gd name="connsiteY0" fmla="*/ 317715 h 333213"/>
              <a:gd name="connsiteX1" fmla="*/ 0 w 1960535"/>
              <a:gd name="connsiteY1" fmla="*/ 46495 h 333213"/>
              <a:gd name="connsiteX2" fmla="*/ 325464 w 1960535"/>
              <a:gd name="connsiteY2" fmla="*/ 46495 h 333213"/>
              <a:gd name="connsiteX3" fmla="*/ 325464 w 1960535"/>
              <a:gd name="connsiteY3" fmla="*/ 317715 h 333213"/>
              <a:gd name="connsiteX4" fmla="*/ 923360 w 1960535"/>
              <a:gd name="connsiteY4" fmla="*/ 315940 h 333213"/>
              <a:gd name="connsiteX5" fmla="*/ 920373 w 1960535"/>
              <a:gd name="connsiteY5" fmla="*/ 39311 h 333213"/>
              <a:gd name="connsiteX6" fmla="*/ 1250034 w 1960535"/>
              <a:gd name="connsiteY6" fmla="*/ 42298 h 333213"/>
              <a:gd name="connsiteX7" fmla="*/ 1256573 w 1960535"/>
              <a:gd name="connsiteY7" fmla="*/ 318361 h 333213"/>
              <a:gd name="connsiteX8" fmla="*/ 1611823 w 1960535"/>
              <a:gd name="connsiteY8" fmla="*/ 325464 h 333213"/>
              <a:gd name="connsiteX9" fmla="*/ 1573078 w 1960535"/>
              <a:gd name="connsiteY9" fmla="*/ 0 h 333213"/>
              <a:gd name="connsiteX10" fmla="*/ 1960535 w 1960535"/>
              <a:gd name="connsiteY10" fmla="*/ 23247 h 333213"/>
              <a:gd name="connsiteX11" fmla="*/ 1929539 w 1960535"/>
              <a:gd name="connsiteY11" fmla="*/ 333213 h 333213"/>
              <a:gd name="connsiteX0" fmla="*/ 0 w 1960535"/>
              <a:gd name="connsiteY0" fmla="*/ 317715 h 333213"/>
              <a:gd name="connsiteX1" fmla="*/ 0 w 1960535"/>
              <a:gd name="connsiteY1" fmla="*/ 46495 h 333213"/>
              <a:gd name="connsiteX2" fmla="*/ 325464 w 1960535"/>
              <a:gd name="connsiteY2" fmla="*/ 46495 h 333213"/>
              <a:gd name="connsiteX3" fmla="*/ 325464 w 1960535"/>
              <a:gd name="connsiteY3" fmla="*/ 317715 h 333213"/>
              <a:gd name="connsiteX4" fmla="*/ 923360 w 1960535"/>
              <a:gd name="connsiteY4" fmla="*/ 315940 h 333213"/>
              <a:gd name="connsiteX5" fmla="*/ 920373 w 1960535"/>
              <a:gd name="connsiteY5" fmla="*/ 39311 h 333213"/>
              <a:gd name="connsiteX6" fmla="*/ 1250034 w 1960535"/>
              <a:gd name="connsiteY6" fmla="*/ 42298 h 333213"/>
              <a:gd name="connsiteX7" fmla="*/ 1251811 w 1960535"/>
              <a:gd name="connsiteY7" fmla="*/ 308836 h 333213"/>
              <a:gd name="connsiteX8" fmla="*/ 1611823 w 1960535"/>
              <a:gd name="connsiteY8" fmla="*/ 325464 h 333213"/>
              <a:gd name="connsiteX9" fmla="*/ 1573078 w 1960535"/>
              <a:gd name="connsiteY9" fmla="*/ 0 h 333213"/>
              <a:gd name="connsiteX10" fmla="*/ 1960535 w 1960535"/>
              <a:gd name="connsiteY10" fmla="*/ 23247 h 333213"/>
              <a:gd name="connsiteX11" fmla="*/ 1929539 w 1960535"/>
              <a:gd name="connsiteY11" fmla="*/ 333213 h 333213"/>
              <a:gd name="connsiteX0" fmla="*/ 0 w 1960535"/>
              <a:gd name="connsiteY0" fmla="*/ 317715 h 333213"/>
              <a:gd name="connsiteX1" fmla="*/ 0 w 1960535"/>
              <a:gd name="connsiteY1" fmla="*/ 46495 h 333213"/>
              <a:gd name="connsiteX2" fmla="*/ 325464 w 1960535"/>
              <a:gd name="connsiteY2" fmla="*/ 46495 h 333213"/>
              <a:gd name="connsiteX3" fmla="*/ 325464 w 1960535"/>
              <a:gd name="connsiteY3" fmla="*/ 317715 h 333213"/>
              <a:gd name="connsiteX4" fmla="*/ 923360 w 1960535"/>
              <a:gd name="connsiteY4" fmla="*/ 315940 h 333213"/>
              <a:gd name="connsiteX5" fmla="*/ 920373 w 1960535"/>
              <a:gd name="connsiteY5" fmla="*/ 39311 h 333213"/>
              <a:gd name="connsiteX6" fmla="*/ 1250034 w 1960535"/>
              <a:gd name="connsiteY6" fmla="*/ 42298 h 333213"/>
              <a:gd name="connsiteX7" fmla="*/ 1251811 w 1960535"/>
              <a:gd name="connsiteY7" fmla="*/ 308836 h 333213"/>
              <a:gd name="connsiteX8" fmla="*/ 1568960 w 1960535"/>
              <a:gd name="connsiteY8" fmla="*/ 311176 h 333213"/>
              <a:gd name="connsiteX9" fmla="*/ 1573078 w 1960535"/>
              <a:gd name="connsiteY9" fmla="*/ 0 h 333213"/>
              <a:gd name="connsiteX10" fmla="*/ 1960535 w 1960535"/>
              <a:gd name="connsiteY10" fmla="*/ 23247 h 333213"/>
              <a:gd name="connsiteX11" fmla="*/ 1929539 w 1960535"/>
              <a:gd name="connsiteY11" fmla="*/ 333213 h 333213"/>
              <a:gd name="connsiteX0" fmla="*/ 0 w 1960535"/>
              <a:gd name="connsiteY0" fmla="*/ 317715 h 333213"/>
              <a:gd name="connsiteX1" fmla="*/ 0 w 1960535"/>
              <a:gd name="connsiteY1" fmla="*/ 46495 h 333213"/>
              <a:gd name="connsiteX2" fmla="*/ 325464 w 1960535"/>
              <a:gd name="connsiteY2" fmla="*/ 46495 h 333213"/>
              <a:gd name="connsiteX3" fmla="*/ 325464 w 1960535"/>
              <a:gd name="connsiteY3" fmla="*/ 317715 h 333213"/>
              <a:gd name="connsiteX4" fmla="*/ 923360 w 1960535"/>
              <a:gd name="connsiteY4" fmla="*/ 315940 h 333213"/>
              <a:gd name="connsiteX5" fmla="*/ 920373 w 1960535"/>
              <a:gd name="connsiteY5" fmla="*/ 39311 h 333213"/>
              <a:gd name="connsiteX6" fmla="*/ 1250034 w 1960535"/>
              <a:gd name="connsiteY6" fmla="*/ 42298 h 333213"/>
              <a:gd name="connsiteX7" fmla="*/ 1251811 w 1960535"/>
              <a:gd name="connsiteY7" fmla="*/ 308836 h 333213"/>
              <a:gd name="connsiteX8" fmla="*/ 1549910 w 1960535"/>
              <a:gd name="connsiteY8" fmla="*/ 315938 h 333213"/>
              <a:gd name="connsiteX9" fmla="*/ 1573078 w 1960535"/>
              <a:gd name="connsiteY9" fmla="*/ 0 h 333213"/>
              <a:gd name="connsiteX10" fmla="*/ 1960535 w 1960535"/>
              <a:gd name="connsiteY10" fmla="*/ 23247 h 333213"/>
              <a:gd name="connsiteX11" fmla="*/ 1929539 w 1960535"/>
              <a:gd name="connsiteY11" fmla="*/ 333213 h 333213"/>
              <a:gd name="connsiteX0" fmla="*/ 0 w 1960535"/>
              <a:gd name="connsiteY0" fmla="*/ 294468 h 309966"/>
              <a:gd name="connsiteX1" fmla="*/ 0 w 1960535"/>
              <a:gd name="connsiteY1" fmla="*/ 23248 h 309966"/>
              <a:gd name="connsiteX2" fmla="*/ 325464 w 1960535"/>
              <a:gd name="connsiteY2" fmla="*/ 23248 h 309966"/>
              <a:gd name="connsiteX3" fmla="*/ 325464 w 1960535"/>
              <a:gd name="connsiteY3" fmla="*/ 294468 h 309966"/>
              <a:gd name="connsiteX4" fmla="*/ 923360 w 1960535"/>
              <a:gd name="connsiteY4" fmla="*/ 292693 h 309966"/>
              <a:gd name="connsiteX5" fmla="*/ 920373 w 1960535"/>
              <a:gd name="connsiteY5" fmla="*/ 16064 h 309966"/>
              <a:gd name="connsiteX6" fmla="*/ 1250034 w 1960535"/>
              <a:gd name="connsiteY6" fmla="*/ 19051 h 309966"/>
              <a:gd name="connsiteX7" fmla="*/ 1251811 w 1960535"/>
              <a:gd name="connsiteY7" fmla="*/ 285589 h 309966"/>
              <a:gd name="connsiteX8" fmla="*/ 1549910 w 1960535"/>
              <a:gd name="connsiteY8" fmla="*/ 292691 h 309966"/>
              <a:gd name="connsiteX9" fmla="*/ 1549265 w 1960535"/>
              <a:gd name="connsiteY9" fmla="*/ 14853 h 309966"/>
              <a:gd name="connsiteX10" fmla="*/ 1960535 w 1960535"/>
              <a:gd name="connsiteY10" fmla="*/ 0 h 309966"/>
              <a:gd name="connsiteX11" fmla="*/ 1929539 w 1960535"/>
              <a:gd name="connsiteY11" fmla="*/ 309966 h 309966"/>
              <a:gd name="connsiteX0" fmla="*/ 0 w 1929539"/>
              <a:gd name="connsiteY0" fmla="*/ 279615 h 295113"/>
              <a:gd name="connsiteX1" fmla="*/ 0 w 1929539"/>
              <a:gd name="connsiteY1" fmla="*/ 8395 h 295113"/>
              <a:gd name="connsiteX2" fmla="*/ 325464 w 1929539"/>
              <a:gd name="connsiteY2" fmla="*/ 8395 h 295113"/>
              <a:gd name="connsiteX3" fmla="*/ 325464 w 1929539"/>
              <a:gd name="connsiteY3" fmla="*/ 279615 h 295113"/>
              <a:gd name="connsiteX4" fmla="*/ 923360 w 1929539"/>
              <a:gd name="connsiteY4" fmla="*/ 277840 h 295113"/>
              <a:gd name="connsiteX5" fmla="*/ 920373 w 1929539"/>
              <a:gd name="connsiteY5" fmla="*/ 1211 h 295113"/>
              <a:gd name="connsiteX6" fmla="*/ 1250034 w 1929539"/>
              <a:gd name="connsiteY6" fmla="*/ 4198 h 295113"/>
              <a:gd name="connsiteX7" fmla="*/ 1251811 w 1929539"/>
              <a:gd name="connsiteY7" fmla="*/ 270736 h 295113"/>
              <a:gd name="connsiteX8" fmla="*/ 1549910 w 1929539"/>
              <a:gd name="connsiteY8" fmla="*/ 277838 h 295113"/>
              <a:gd name="connsiteX9" fmla="*/ 1549265 w 1929539"/>
              <a:gd name="connsiteY9" fmla="*/ 0 h 295113"/>
              <a:gd name="connsiteX10" fmla="*/ 1884335 w 1929539"/>
              <a:gd name="connsiteY10" fmla="*/ 4197 h 295113"/>
              <a:gd name="connsiteX11" fmla="*/ 1929539 w 1929539"/>
              <a:gd name="connsiteY11" fmla="*/ 295113 h 295113"/>
              <a:gd name="connsiteX0" fmla="*/ 0 w 1891439"/>
              <a:gd name="connsiteY0" fmla="*/ 279615 h 285588"/>
              <a:gd name="connsiteX1" fmla="*/ 0 w 1891439"/>
              <a:gd name="connsiteY1" fmla="*/ 8395 h 285588"/>
              <a:gd name="connsiteX2" fmla="*/ 325464 w 1891439"/>
              <a:gd name="connsiteY2" fmla="*/ 8395 h 285588"/>
              <a:gd name="connsiteX3" fmla="*/ 325464 w 1891439"/>
              <a:gd name="connsiteY3" fmla="*/ 279615 h 285588"/>
              <a:gd name="connsiteX4" fmla="*/ 923360 w 1891439"/>
              <a:gd name="connsiteY4" fmla="*/ 277840 h 285588"/>
              <a:gd name="connsiteX5" fmla="*/ 920373 w 1891439"/>
              <a:gd name="connsiteY5" fmla="*/ 1211 h 285588"/>
              <a:gd name="connsiteX6" fmla="*/ 1250034 w 1891439"/>
              <a:gd name="connsiteY6" fmla="*/ 4198 h 285588"/>
              <a:gd name="connsiteX7" fmla="*/ 1251811 w 1891439"/>
              <a:gd name="connsiteY7" fmla="*/ 270736 h 285588"/>
              <a:gd name="connsiteX8" fmla="*/ 1549910 w 1891439"/>
              <a:gd name="connsiteY8" fmla="*/ 277838 h 285588"/>
              <a:gd name="connsiteX9" fmla="*/ 1549265 w 1891439"/>
              <a:gd name="connsiteY9" fmla="*/ 0 h 285588"/>
              <a:gd name="connsiteX10" fmla="*/ 1884335 w 1891439"/>
              <a:gd name="connsiteY10" fmla="*/ 4197 h 285588"/>
              <a:gd name="connsiteX11" fmla="*/ 1891439 w 1891439"/>
              <a:gd name="connsiteY11" fmla="*/ 285588 h 285588"/>
              <a:gd name="connsiteX0" fmla="*/ 0 w 1891439"/>
              <a:gd name="connsiteY0" fmla="*/ 279615 h 285588"/>
              <a:gd name="connsiteX1" fmla="*/ 0 w 1891439"/>
              <a:gd name="connsiteY1" fmla="*/ 8395 h 285588"/>
              <a:gd name="connsiteX2" fmla="*/ 325464 w 1891439"/>
              <a:gd name="connsiteY2" fmla="*/ 8395 h 285588"/>
              <a:gd name="connsiteX3" fmla="*/ 325464 w 1891439"/>
              <a:gd name="connsiteY3" fmla="*/ 279615 h 285588"/>
              <a:gd name="connsiteX4" fmla="*/ 923360 w 1891439"/>
              <a:gd name="connsiteY4" fmla="*/ 277840 h 285588"/>
              <a:gd name="connsiteX5" fmla="*/ 915611 w 1891439"/>
              <a:gd name="connsiteY5" fmla="*/ 15498 h 285588"/>
              <a:gd name="connsiteX6" fmla="*/ 1250034 w 1891439"/>
              <a:gd name="connsiteY6" fmla="*/ 4198 h 285588"/>
              <a:gd name="connsiteX7" fmla="*/ 1251811 w 1891439"/>
              <a:gd name="connsiteY7" fmla="*/ 270736 h 285588"/>
              <a:gd name="connsiteX8" fmla="*/ 1549910 w 1891439"/>
              <a:gd name="connsiteY8" fmla="*/ 277838 h 285588"/>
              <a:gd name="connsiteX9" fmla="*/ 1549265 w 1891439"/>
              <a:gd name="connsiteY9" fmla="*/ 0 h 285588"/>
              <a:gd name="connsiteX10" fmla="*/ 1884335 w 1891439"/>
              <a:gd name="connsiteY10" fmla="*/ 4197 h 285588"/>
              <a:gd name="connsiteX11" fmla="*/ 1891439 w 1891439"/>
              <a:gd name="connsiteY11" fmla="*/ 285588 h 285588"/>
              <a:gd name="connsiteX0" fmla="*/ 0 w 1891439"/>
              <a:gd name="connsiteY0" fmla="*/ 279615 h 285588"/>
              <a:gd name="connsiteX1" fmla="*/ 0 w 1891439"/>
              <a:gd name="connsiteY1" fmla="*/ 8395 h 285588"/>
              <a:gd name="connsiteX2" fmla="*/ 325464 w 1891439"/>
              <a:gd name="connsiteY2" fmla="*/ 8395 h 285588"/>
              <a:gd name="connsiteX3" fmla="*/ 325464 w 1891439"/>
              <a:gd name="connsiteY3" fmla="*/ 279615 h 285588"/>
              <a:gd name="connsiteX4" fmla="*/ 923360 w 1891439"/>
              <a:gd name="connsiteY4" fmla="*/ 277840 h 285588"/>
              <a:gd name="connsiteX5" fmla="*/ 929899 w 1891439"/>
              <a:gd name="connsiteY5" fmla="*/ 15498 h 285588"/>
              <a:gd name="connsiteX6" fmla="*/ 1250034 w 1891439"/>
              <a:gd name="connsiteY6" fmla="*/ 4198 h 285588"/>
              <a:gd name="connsiteX7" fmla="*/ 1251811 w 1891439"/>
              <a:gd name="connsiteY7" fmla="*/ 270736 h 285588"/>
              <a:gd name="connsiteX8" fmla="*/ 1549910 w 1891439"/>
              <a:gd name="connsiteY8" fmla="*/ 277838 h 285588"/>
              <a:gd name="connsiteX9" fmla="*/ 1549265 w 1891439"/>
              <a:gd name="connsiteY9" fmla="*/ 0 h 285588"/>
              <a:gd name="connsiteX10" fmla="*/ 1884335 w 1891439"/>
              <a:gd name="connsiteY10" fmla="*/ 4197 h 285588"/>
              <a:gd name="connsiteX11" fmla="*/ 1891439 w 1891439"/>
              <a:gd name="connsiteY11" fmla="*/ 285588 h 285588"/>
              <a:gd name="connsiteX0" fmla="*/ 0 w 1891439"/>
              <a:gd name="connsiteY0" fmla="*/ 279615 h 285588"/>
              <a:gd name="connsiteX1" fmla="*/ 0 w 1891439"/>
              <a:gd name="connsiteY1" fmla="*/ 8395 h 285588"/>
              <a:gd name="connsiteX2" fmla="*/ 325464 w 1891439"/>
              <a:gd name="connsiteY2" fmla="*/ 8395 h 285588"/>
              <a:gd name="connsiteX3" fmla="*/ 325464 w 1891439"/>
              <a:gd name="connsiteY3" fmla="*/ 279615 h 285588"/>
              <a:gd name="connsiteX4" fmla="*/ 923360 w 1891439"/>
              <a:gd name="connsiteY4" fmla="*/ 277840 h 285588"/>
              <a:gd name="connsiteX5" fmla="*/ 920374 w 1891439"/>
              <a:gd name="connsiteY5" fmla="*/ 5973 h 285588"/>
              <a:gd name="connsiteX6" fmla="*/ 1250034 w 1891439"/>
              <a:gd name="connsiteY6" fmla="*/ 4198 h 285588"/>
              <a:gd name="connsiteX7" fmla="*/ 1251811 w 1891439"/>
              <a:gd name="connsiteY7" fmla="*/ 270736 h 285588"/>
              <a:gd name="connsiteX8" fmla="*/ 1549910 w 1891439"/>
              <a:gd name="connsiteY8" fmla="*/ 277838 h 285588"/>
              <a:gd name="connsiteX9" fmla="*/ 1549265 w 1891439"/>
              <a:gd name="connsiteY9" fmla="*/ 0 h 285588"/>
              <a:gd name="connsiteX10" fmla="*/ 1884335 w 1891439"/>
              <a:gd name="connsiteY10" fmla="*/ 4197 h 285588"/>
              <a:gd name="connsiteX11" fmla="*/ 1891439 w 1891439"/>
              <a:gd name="connsiteY11" fmla="*/ 285588 h 285588"/>
              <a:gd name="connsiteX0" fmla="*/ 0 w 2289026"/>
              <a:gd name="connsiteY0" fmla="*/ 270090 h 285588"/>
              <a:gd name="connsiteX1" fmla="*/ 397587 w 2289026"/>
              <a:gd name="connsiteY1" fmla="*/ 8395 h 285588"/>
              <a:gd name="connsiteX2" fmla="*/ 723051 w 2289026"/>
              <a:gd name="connsiteY2" fmla="*/ 8395 h 285588"/>
              <a:gd name="connsiteX3" fmla="*/ 723051 w 2289026"/>
              <a:gd name="connsiteY3" fmla="*/ 279615 h 285588"/>
              <a:gd name="connsiteX4" fmla="*/ 1320947 w 2289026"/>
              <a:gd name="connsiteY4" fmla="*/ 277840 h 285588"/>
              <a:gd name="connsiteX5" fmla="*/ 1317961 w 2289026"/>
              <a:gd name="connsiteY5" fmla="*/ 5973 h 285588"/>
              <a:gd name="connsiteX6" fmla="*/ 1647621 w 2289026"/>
              <a:gd name="connsiteY6" fmla="*/ 4198 h 285588"/>
              <a:gd name="connsiteX7" fmla="*/ 1649398 w 2289026"/>
              <a:gd name="connsiteY7" fmla="*/ 270736 h 285588"/>
              <a:gd name="connsiteX8" fmla="*/ 1947497 w 2289026"/>
              <a:gd name="connsiteY8" fmla="*/ 277838 h 285588"/>
              <a:gd name="connsiteX9" fmla="*/ 1946852 w 2289026"/>
              <a:gd name="connsiteY9" fmla="*/ 0 h 285588"/>
              <a:gd name="connsiteX10" fmla="*/ 2281922 w 2289026"/>
              <a:gd name="connsiteY10" fmla="*/ 4197 h 285588"/>
              <a:gd name="connsiteX11" fmla="*/ 2289026 w 2289026"/>
              <a:gd name="connsiteY11" fmla="*/ 285588 h 285588"/>
              <a:gd name="connsiteX0" fmla="*/ 0 w 2289026"/>
              <a:gd name="connsiteY0" fmla="*/ 270090 h 285588"/>
              <a:gd name="connsiteX1" fmla="*/ 389456 w 2289026"/>
              <a:gd name="connsiteY1" fmla="*/ 267022 h 285588"/>
              <a:gd name="connsiteX2" fmla="*/ 397587 w 2289026"/>
              <a:gd name="connsiteY2" fmla="*/ 8395 h 285588"/>
              <a:gd name="connsiteX3" fmla="*/ 723051 w 2289026"/>
              <a:gd name="connsiteY3" fmla="*/ 8395 h 285588"/>
              <a:gd name="connsiteX4" fmla="*/ 723051 w 2289026"/>
              <a:gd name="connsiteY4" fmla="*/ 279615 h 285588"/>
              <a:gd name="connsiteX5" fmla="*/ 1320947 w 2289026"/>
              <a:gd name="connsiteY5" fmla="*/ 277840 h 285588"/>
              <a:gd name="connsiteX6" fmla="*/ 1317961 w 2289026"/>
              <a:gd name="connsiteY6" fmla="*/ 5973 h 285588"/>
              <a:gd name="connsiteX7" fmla="*/ 1647621 w 2289026"/>
              <a:gd name="connsiteY7" fmla="*/ 4198 h 285588"/>
              <a:gd name="connsiteX8" fmla="*/ 1649398 w 2289026"/>
              <a:gd name="connsiteY8" fmla="*/ 270736 h 285588"/>
              <a:gd name="connsiteX9" fmla="*/ 1947497 w 2289026"/>
              <a:gd name="connsiteY9" fmla="*/ 277838 h 285588"/>
              <a:gd name="connsiteX10" fmla="*/ 1946852 w 2289026"/>
              <a:gd name="connsiteY10" fmla="*/ 0 h 285588"/>
              <a:gd name="connsiteX11" fmla="*/ 2281922 w 2289026"/>
              <a:gd name="connsiteY11" fmla="*/ 4197 h 285588"/>
              <a:gd name="connsiteX12" fmla="*/ 2289026 w 2289026"/>
              <a:gd name="connsiteY12" fmla="*/ 285588 h 285588"/>
              <a:gd name="connsiteX0" fmla="*/ 0 w 2289026"/>
              <a:gd name="connsiteY0" fmla="*/ 270090 h 285588"/>
              <a:gd name="connsiteX1" fmla="*/ 389456 w 2289026"/>
              <a:gd name="connsiteY1" fmla="*/ 267022 h 285588"/>
              <a:gd name="connsiteX2" fmla="*/ 397587 w 2289026"/>
              <a:gd name="connsiteY2" fmla="*/ 8395 h 285588"/>
              <a:gd name="connsiteX3" fmla="*/ 723051 w 2289026"/>
              <a:gd name="connsiteY3" fmla="*/ 8395 h 285588"/>
              <a:gd name="connsiteX4" fmla="*/ 723051 w 2289026"/>
              <a:gd name="connsiteY4" fmla="*/ 279615 h 285588"/>
              <a:gd name="connsiteX5" fmla="*/ 1320947 w 2289026"/>
              <a:gd name="connsiteY5" fmla="*/ 277840 h 285588"/>
              <a:gd name="connsiteX6" fmla="*/ 1317961 w 2289026"/>
              <a:gd name="connsiteY6" fmla="*/ 5973 h 285588"/>
              <a:gd name="connsiteX7" fmla="*/ 1647621 w 2289026"/>
              <a:gd name="connsiteY7" fmla="*/ 4198 h 285588"/>
              <a:gd name="connsiteX8" fmla="*/ 1649398 w 2289026"/>
              <a:gd name="connsiteY8" fmla="*/ 270736 h 285588"/>
              <a:gd name="connsiteX9" fmla="*/ 1947497 w 2289026"/>
              <a:gd name="connsiteY9" fmla="*/ 277838 h 285588"/>
              <a:gd name="connsiteX10" fmla="*/ 1946852 w 2289026"/>
              <a:gd name="connsiteY10" fmla="*/ 0 h 285588"/>
              <a:gd name="connsiteX11" fmla="*/ 2281922 w 2289026"/>
              <a:gd name="connsiteY11" fmla="*/ 4197 h 285588"/>
              <a:gd name="connsiteX12" fmla="*/ 2289026 w 2289026"/>
              <a:gd name="connsiteY12" fmla="*/ 285588 h 285588"/>
              <a:gd name="connsiteX0" fmla="*/ 0 w 2289026"/>
              <a:gd name="connsiteY0" fmla="*/ 270090 h 285588"/>
              <a:gd name="connsiteX1" fmla="*/ 389456 w 2289026"/>
              <a:gd name="connsiteY1" fmla="*/ 267022 h 285588"/>
              <a:gd name="connsiteX2" fmla="*/ 397587 w 2289026"/>
              <a:gd name="connsiteY2" fmla="*/ 8395 h 285588"/>
              <a:gd name="connsiteX3" fmla="*/ 723051 w 2289026"/>
              <a:gd name="connsiteY3" fmla="*/ 8395 h 285588"/>
              <a:gd name="connsiteX4" fmla="*/ 723051 w 2289026"/>
              <a:gd name="connsiteY4" fmla="*/ 279615 h 285588"/>
              <a:gd name="connsiteX5" fmla="*/ 1320947 w 2289026"/>
              <a:gd name="connsiteY5" fmla="*/ 277840 h 285588"/>
              <a:gd name="connsiteX6" fmla="*/ 1317961 w 2289026"/>
              <a:gd name="connsiteY6" fmla="*/ 5973 h 285588"/>
              <a:gd name="connsiteX7" fmla="*/ 1647621 w 2289026"/>
              <a:gd name="connsiteY7" fmla="*/ 4198 h 285588"/>
              <a:gd name="connsiteX8" fmla="*/ 1649398 w 2289026"/>
              <a:gd name="connsiteY8" fmla="*/ 270736 h 285588"/>
              <a:gd name="connsiteX9" fmla="*/ 1947497 w 2289026"/>
              <a:gd name="connsiteY9" fmla="*/ 277838 h 285588"/>
              <a:gd name="connsiteX10" fmla="*/ 1946852 w 2289026"/>
              <a:gd name="connsiteY10" fmla="*/ 0 h 285588"/>
              <a:gd name="connsiteX11" fmla="*/ 2281922 w 2289026"/>
              <a:gd name="connsiteY11" fmla="*/ 4197 h 285588"/>
              <a:gd name="connsiteX12" fmla="*/ 2289026 w 2289026"/>
              <a:gd name="connsiteY12" fmla="*/ 285588 h 285588"/>
              <a:gd name="connsiteX0" fmla="*/ 0 w 2289026"/>
              <a:gd name="connsiteY0" fmla="*/ 270090 h 285588"/>
              <a:gd name="connsiteX1" fmla="*/ 389456 w 2289026"/>
              <a:gd name="connsiteY1" fmla="*/ 267022 h 285588"/>
              <a:gd name="connsiteX2" fmla="*/ 377022 w 2289026"/>
              <a:gd name="connsiteY2" fmla="*/ 13157 h 285588"/>
              <a:gd name="connsiteX3" fmla="*/ 723051 w 2289026"/>
              <a:gd name="connsiteY3" fmla="*/ 8395 h 285588"/>
              <a:gd name="connsiteX4" fmla="*/ 723051 w 2289026"/>
              <a:gd name="connsiteY4" fmla="*/ 279615 h 285588"/>
              <a:gd name="connsiteX5" fmla="*/ 1320947 w 2289026"/>
              <a:gd name="connsiteY5" fmla="*/ 277840 h 285588"/>
              <a:gd name="connsiteX6" fmla="*/ 1317961 w 2289026"/>
              <a:gd name="connsiteY6" fmla="*/ 5973 h 285588"/>
              <a:gd name="connsiteX7" fmla="*/ 1647621 w 2289026"/>
              <a:gd name="connsiteY7" fmla="*/ 4198 h 285588"/>
              <a:gd name="connsiteX8" fmla="*/ 1649398 w 2289026"/>
              <a:gd name="connsiteY8" fmla="*/ 270736 h 285588"/>
              <a:gd name="connsiteX9" fmla="*/ 1947497 w 2289026"/>
              <a:gd name="connsiteY9" fmla="*/ 277838 h 285588"/>
              <a:gd name="connsiteX10" fmla="*/ 1946852 w 2289026"/>
              <a:gd name="connsiteY10" fmla="*/ 0 h 285588"/>
              <a:gd name="connsiteX11" fmla="*/ 2281922 w 2289026"/>
              <a:gd name="connsiteY11" fmla="*/ 4197 h 285588"/>
              <a:gd name="connsiteX12" fmla="*/ 2289026 w 2289026"/>
              <a:gd name="connsiteY12" fmla="*/ 285588 h 285588"/>
              <a:gd name="connsiteX0" fmla="*/ 0 w 2289026"/>
              <a:gd name="connsiteY0" fmla="*/ 270090 h 285588"/>
              <a:gd name="connsiteX1" fmla="*/ 362037 w 2289026"/>
              <a:gd name="connsiteY1" fmla="*/ 271784 h 285588"/>
              <a:gd name="connsiteX2" fmla="*/ 377022 w 2289026"/>
              <a:gd name="connsiteY2" fmla="*/ 13157 h 285588"/>
              <a:gd name="connsiteX3" fmla="*/ 723051 w 2289026"/>
              <a:gd name="connsiteY3" fmla="*/ 8395 h 285588"/>
              <a:gd name="connsiteX4" fmla="*/ 723051 w 2289026"/>
              <a:gd name="connsiteY4" fmla="*/ 279615 h 285588"/>
              <a:gd name="connsiteX5" fmla="*/ 1320947 w 2289026"/>
              <a:gd name="connsiteY5" fmla="*/ 277840 h 285588"/>
              <a:gd name="connsiteX6" fmla="*/ 1317961 w 2289026"/>
              <a:gd name="connsiteY6" fmla="*/ 5973 h 285588"/>
              <a:gd name="connsiteX7" fmla="*/ 1647621 w 2289026"/>
              <a:gd name="connsiteY7" fmla="*/ 4198 h 285588"/>
              <a:gd name="connsiteX8" fmla="*/ 1649398 w 2289026"/>
              <a:gd name="connsiteY8" fmla="*/ 270736 h 285588"/>
              <a:gd name="connsiteX9" fmla="*/ 1947497 w 2289026"/>
              <a:gd name="connsiteY9" fmla="*/ 277838 h 285588"/>
              <a:gd name="connsiteX10" fmla="*/ 1946852 w 2289026"/>
              <a:gd name="connsiteY10" fmla="*/ 0 h 285588"/>
              <a:gd name="connsiteX11" fmla="*/ 2281922 w 2289026"/>
              <a:gd name="connsiteY11" fmla="*/ 4197 h 285588"/>
              <a:gd name="connsiteX12" fmla="*/ 2289026 w 2289026"/>
              <a:gd name="connsiteY12" fmla="*/ 285588 h 285588"/>
              <a:gd name="connsiteX0" fmla="*/ 0 w 2289026"/>
              <a:gd name="connsiteY0" fmla="*/ 270090 h 285588"/>
              <a:gd name="connsiteX1" fmla="*/ 382601 w 2289026"/>
              <a:gd name="connsiteY1" fmla="*/ 271784 h 285588"/>
              <a:gd name="connsiteX2" fmla="*/ 377022 w 2289026"/>
              <a:gd name="connsiteY2" fmla="*/ 13157 h 285588"/>
              <a:gd name="connsiteX3" fmla="*/ 723051 w 2289026"/>
              <a:gd name="connsiteY3" fmla="*/ 8395 h 285588"/>
              <a:gd name="connsiteX4" fmla="*/ 723051 w 2289026"/>
              <a:gd name="connsiteY4" fmla="*/ 279615 h 285588"/>
              <a:gd name="connsiteX5" fmla="*/ 1320947 w 2289026"/>
              <a:gd name="connsiteY5" fmla="*/ 277840 h 285588"/>
              <a:gd name="connsiteX6" fmla="*/ 1317961 w 2289026"/>
              <a:gd name="connsiteY6" fmla="*/ 5973 h 285588"/>
              <a:gd name="connsiteX7" fmla="*/ 1647621 w 2289026"/>
              <a:gd name="connsiteY7" fmla="*/ 4198 h 285588"/>
              <a:gd name="connsiteX8" fmla="*/ 1649398 w 2289026"/>
              <a:gd name="connsiteY8" fmla="*/ 270736 h 285588"/>
              <a:gd name="connsiteX9" fmla="*/ 1947497 w 2289026"/>
              <a:gd name="connsiteY9" fmla="*/ 277838 h 285588"/>
              <a:gd name="connsiteX10" fmla="*/ 1946852 w 2289026"/>
              <a:gd name="connsiteY10" fmla="*/ 0 h 285588"/>
              <a:gd name="connsiteX11" fmla="*/ 2281922 w 2289026"/>
              <a:gd name="connsiteY11" fmla="*/ 4197 h 285588"/>
              <a:gd name="connsiteX12" fmla="*/ 2289026 w 2289026"/>
              <a:gd name="connsiteY12" fmla="*/ 285588 h 285588"/>
              <a:gd name="connsiteX0" fmla="*/ 0 w 2289026"/>
              <a:gd name="connsiteY0" fmla="*/ 270090 h 285588"/>
              <a:gd name="connsiteX1" fmla="*/ 382601 w 2289026"/>
              <a:gd name="connsiteY1" fmla="*/ 271784 h 285588"/>
              <a:gd name="connsiteX2" fmla="*/ 377022 w 2289026"/>
              <a:gd name="connsiteY2" fmla="*/ 13157 h 285588"/>
              <a:gd name="connsiteX3" fmla="*/ 723051 w 2289026"/>
              <a:gd name="connsiteY3" fmla="*/ 8395 h 285588"/>
              <a:gd name="connsiteX4" fmla="*/ 723051 w 2289026"/>
              <a:gd name="connsiteY4" fmla="*/ 279615 h 285588"/>
              <a:gd name="connsiteX5" fmla="*/ 1320947 w 2289026"/>
              <a:gd name="connsiteY5" fmla="*/ 277840 h 285588"/>
              <a:gd name="connsiteX6" fmla="*/ 1317961 w 2289026"/>
              <a:gd name="connsiteY6" fmla="*/ 5973 h 285588"/>
              <a:gd name="connsiteX7" fmla="*/ 1647621 w 2289026"/>
              <a:gd name="connsiteY7" fmla="*/ 4198 h 285588"/>
              <a:gd name="connsiteX8" fmla="*/ 1649398 w 2289026"/>
              <a:gd name="connsiteY8" fmla="*/ 270736 h 285588"/>
              <a:gd name="connsiteX9" fmla="*/ 1947497 w 2289026"/>
              <a:gd name="connsiteY9" fmla="*/ 277838 h 285588"/>
              <a:gd name="connsiteX10" fmla="*/ 1946852 w 2289026"/>
              <a:gd name="connsiteY10" fmla="*/ 0 h 285588"/>
              <a:gd name="connsiteX11" fmla="*/ 2281922 w 2289026"/>
              <a:gd name="connsiteY11" fmla="*/ 4197 h 285588"/>
              <a:gd name="connsiteX12" fmla="*/ 2289026 w 2289026"/>
              <a:gd name="connsiteY12" fmla="*/ 285588 h 285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89026" h="285588">
                <a:moveTo>
                  <a:pt x="0" y="270090"/>
                </a:moveTo>
                <a:cubicBezTo>
                  <a:pt x="86403" y="265893"/>
                  <a:pt x="-5421" y="275982"/>
                  <a:pt x="382601" y="271784"/>
                </a:cubicBezTo>
                <a:lnTo>
                  <a:pt x="377022" y="13157"/>
                </a:lnTo>
                <a:lnTo>
                  <a:pt x="723051" y="8395"/>
                </a:lnTo>
                <a:lnTo>
                  <a:pt x="723051" y="279615"/>
                </a:lnTo>
                <a:lnTo>
                  <a:pt x="1320947" y="277840"/>
                </a:lnTo>
                <a:cubicBezTo>
                  <a:pt x="1319951" y="179280"/>
                  <a:pt x="1318957" y="104533"/>
                  <a:pt x="1317961" y="5973"/>
                </a:cubicBezTo>
                <a:lnTo>
                  <a:pt x="1647621" y="4198"/>
                </a:lnTo>
                <a:cubicBezTo>
                  <a:pt x="1648213" y="93044"/>
                  <a:pt x="1648806" y="181890"/>
                  <a:pt x="1649398" y="270736"/>
                </a:cubicBezTo>
                <a:lnTo>
                  <a:pt x="1947497" y="277838"/>
                </a:lnTo>
                <a:cubicBezTo>
                  <a:pt x="1948870" y="174113"/>
                  <a:pt x="1945479" y="103725"/>
                  <a:pt x="1946852" y="0"/>
                </a:cubicBezTo>
                <a:lnTo>
                  <a:pt x="2281922" y="4197"/>
                </a:lnTo>
                <a:lnTo>
                  <a:pt x="2289026" y="285588"/>
                </a:lnTo>
              </a:path>
            </a:pathLst>
          </a:cu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sz="1200"/>
          </a:p>
        </p:txBody>
      </p:sp>
      <p:sp>
        <p:nvSpPr>
          <p:cNvPr id="57" name="ZoneTexte 1">
            <a:extLst>
              <a:ext uri="{FF2B5EF4-FFF2-40B4-BE49-F238E27FC236}">
                <a16:creationId xmlns:a16="http://schemas.microsoft.com/office/drawing/2014/main" id="{59435D6D-D0ED-42B9-ABC2-A4B155DDE97E}"/>
              </a:ext>
            </a:extLst>
          </p:cNvPr>
          <p:cNvSpPr txBox="1">
            <a:spLocks noChangeArrowheads="1"/>
          </p:cNvSpPr>
          <p:nvPr/>
        </p:nvSpPr>
        <p:spPr bwMode="auto">
          <a:xfrm>
            <a:off x="937174" y="6210758"/>
            <a:ext cx="5721127" cy="307777"/>
          </a:xfrm>
          <a:prstGeom prst="rect">
            <a:avLst/>
          </a:prstGeom>
          <a:solidFill>
            <a:schemeClr val="accent1">
              <a:lumMod val="75000"/>
            </a:schemeClr>
          </a:solidFill>
          <a:ln>
            <a:noFill/>
          </a:ln>
          <a:extLst/>
        </p:spPr>
        <p:txBody>
          <a:bodyPr wrap="square">
            <a:spAutoFit/>
          </a:bodyPr>
          <a:lstStyle>
            <a:lvl1pPr>
              <a:spcBef>
                <a:spcPct val="20000"/>
              </a:spcBef>
              <a:buClr>
                <a:srgbClr val="4F6228"/>
              </a:buClr>
              <a:buFont typeface="Wingdings" panose="05000000000000000000" pitchFamily="2" charset="2"/>
              <a:buChar char="v"/>
              <a:defRPr sz="2800" b="1">
                <a:solidFill>
                  <a:srgbClr val="77933C"/>
                </a:solidFill>
                <a:latin typeface="Calibri" panose="020F0502020204030204" pitchFamily="34" charset="0"/>
              </a:defRPr>
            </a:lvl1pPr>
            <a:lvl2pPr marL="742950" indent="-285750">
              <a:spcBef>
                <a:spcPct val="20000"/>
              </a:spcBef>
              <a:buFont typeface="Arial" panose="020B0604020202020204" pitchFamily="34" charset="0"/>
              <a:buChar char="–"/>
              <a:defRPr sz="2400">
                <a:solidFill>
                  <a:srgbClr val="4A452A"/>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65338B"/>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4A452A"/>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4A452A"/>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9pPr>
          </a:lstStyle>
          <a:p>
            <a:pPr algn="ctr" eaLnBrk="1" hangingPunct="1">
              <a:spcBef>
                <a:spcPct val="0"/>
              </a:spcBef>
              <a:buClrTx/>
              <a:buFontTx/>
              <a:buNone/>
            </a:pPr>
            <a:r>
              <a:rPr lang="en-US" altLang="fr-FR" sz="1400" dirty="0">
                <a:solidFill>
                  <a:schemeClr val="bg1"/>
                </a:solidFill>
                <a:latin typeface="Arial" panose="020B0604020202020204" pitchFamily="34" charset="0"/>
              </a:rPr>
              <a:t>EU SECRET PROJECT scope</a:t>
            </a:r>
            <a:endParaRPr lang="fr-FR" altLang="fr-FR" sz="1400" dirty="0">
              <a:solidFill>
                <a:schemeClr val="bg1"/>
              </a:solidFill>
              <a:latin typeface="Arial" panose="020B0604020202020204" pitchFamily="34" charset="0"/>
            </a:endParaRPr>
          </a:p>
        </p:txBody>
      </p:sp>
      <p:sp>
        <p:nvSpPr>
          <p:cNvPr id="58" name="ZoneTexte 18">
            <a:extLst>
              <a:ext uri="{FF2B5EF4-FFF2-40B4-BE49-F238E27FC236}">
                <a16:creationId xmlns:a16="http://schemas.microsoft.com/office/drawing/2014/main" id="{B4D0487B-F9FC-444C-9405-465C25C163B6}"/>
              </a:ext>
            </a:extLst>
          </p:cNvPr>
          <p:cNvSpPr txBox="1">
            <a:spLocks noChangeArrowheads="1"/>
          </p:cNvSpPr>
          <p:nvPr/>
        </p:nvSpPr>
        <p:spPr bwMode="auto">
          <a:xfrm>
            <a:off x="8282108" y="6061828"/>
            <a:ext cx="2002664" cy="230832"/>
          </a:xfrm>
          <a:prstGeom prst="rect">
            <a:avLst/>
          </a:prstGeom>
          <a:solidFill>
            <a:schemeClr val="accent2">
              <a:lumMod val="20000"/>
              <a:lumOff val="80000"/>
            </a:schemeClr>
          </a:solidFill>
          <a:ln w="28575">
            <a:solidFill>
              <a:schemeClr val="accent2">
                <a:lumMod val="75000"/>
              </a:schemeClr>
            </a:solidFill>
            <a:miter lim="800000"/>
            <a:headEnd/>
            <a:tailEnd/>
          </a:ln>
        </p:spPr>
        <p:txBody>
          <a:bodyPr wrap="square" bIns="0">
            <a:spAutoFit/>
          </a:bodyPr>
          <a:lstStyle>
            <a:lvl1pPr>
              <a:spcBef>
                <a:spcPct val="20000"/>
              </a:spcBef>
              <a:buClr>
                <a:srgbClr val="4F6228"/>
              </a:buClr>
              <a:buFont typeface="Wingdings" panose="05000000000000000000" pitchFamily="2" charset="2"/>
              <a:buChar char="v"/>
              <a:defRPr sz="2800" b="1">
                <a:solidFill>
                  <a:srgbClr val="77933C"/>
                </a:solidFill>
                <a:latin typeface="Calibri" panose="020F0502020204030204" pitchFamily="34" charset="0"/>
              </a:defRPr>
            </a:lvl1pPr>
            <a:lvl2pPr marL="742950" indent="-285750">
              <a:spcBef>
                <a:spcPct val="20000"/>
              </a:spcBef>
              <a:buFont typeface="Arial" panose="020B0604020202020204" pitchFamily="34" charset="0"/>
              <a:buChar char="–"/>
              <a:defRPr sz="2400">
                <a:solidFill>
                  <a:srgbClr val="4A452A"/>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65338B"/>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4A452A"/>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4A452A"/>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9pPr>
          </a:lstStyle>
          <a:p>
            <a:pPr>
              <a:spcBef>
                <a:spcPct val="0"/>
              </a:spcBef>
              <a:spcAft>
                <a:spcPts val="600"/>
              </a:spcAft>
              <a:buClrTx/>
              <a:buNone/>
              <a:defRPr/>
            </a:pPr>
            <a:r>
              <a:rPr lang="en-US" altLang="fr-FR" sz="1200" dirty="0">
                <a:solidFill>
                  <a:srgbClr val="506361"/>
                </a:solidFill>
                <a:latin typeface="+mn-lt"/>
              </a:rPr>
              <a:t>ELECTRONIC DEVICE</a:t>
            </a:r>
          </a:p>
        </p:txBody>
      </p:sp>
      <p:sp>
        <p:nvSpPr>
          <p:cNvPr id="59" name="ZoneTexte 18">
            <a:extLst>
              <a:ext uri="{FF2B5EF4-FFF2-40B4-BE49-F238E27FC236}">
                <a16:creationId xmlns:a16="http://schemas.microsoft.com/office/drawing/2014/main" id="{1415A0E7-D045-4200-9E14-2F394C8A0E7C}"/>
              </a:ext>
            </a:extLst>
          </p:cNvPr>
          <p:cNvSpPr txBox="1">
            <a:spLocks noChangeArrowheads="1"/>
          </p:cNvSpPr>
          <p:nvPr/>
        </p:nvSpPr>
        <p:spPr bwMode="auto">
          <a:xfrm>
            <a:off x="8282107" y="5114880"/>
            <a:ext cx="2002663" cy="230832"/>
          </a:xfrm>
          <a:prstGeom prst="rect">
            <a:avLst/>
          </a:prstGeom>
          <a:solidFill>
            <a:schemeClr val="accent2">
              <a:lumMod val="20000"/>
              <a:lumOff val="80000"/>
            </a:schemeClr>
          </a:solidFill>
          <a:ln w="28575">
            <a:solidFill>
              <a:schemeClr val="accent2">
                <a:lumMod val="75000"/>
              </a:schemeClr>
            </a:solidFill>
            <a:miter lim="800000"/>
            <a:headEnd/>
            <a:tailEnd/>
          </a:ln>
        </p:spPr>
        <p:txBody>
          <a:bodyPr wrap="square" bIns="0">
            <a:spAutoFit/>
          </a:bodyPr>
          <a:lstStyle>
            <a:lvl1pPr>
              <a:spcBef>
                <a:spcPct val="20000"/>
              </a:spcBef>
              <a:buClr>
                <a:srgbClr val="4F6228"/>
              </a:buClr>
              <a:buFont typeface="Wingdings" panose="05000000000000000000" pitchFamily="2" charset="2"/>
              <a:buChar char="v"/>
              <a:defRPr sz="2800" b="1">
                <a:solidFill>
                  <a:srgbClr val="77933C"/>
                </a:solidFill>
                <a:latin typeface="Calibri" panose="020F0502020204030204" pitchFamily="34" charset="0"/>
              </a:defRPr>
            </a:lvl1pPr>
            <a:lvl2pPr marL="742950" indent="-285750">
              <a:spcBef>
                <a:spcPct val="20000"/>
              </a:spcBef>
              <a:buFont typeface="Arial" panose="020B0604020202020204" pitchFamily="34" charset="0"/>
              <a:buChar char="–"/>
              <a:defRPr sz="2400">
                <a:solidFill>
                  <a:srgbClr val="4A452A"/>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65338B"/>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4A452A"/>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4A452A"/>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4A452A"/>
                </a:solidFill>
                <a:latin typeface="Calibri" panose="020F0502020204030204" pitchFamily="34" charset="0"/>
              </a:defRPr>
            </a:lvl9pPr>
          </a:lstStyle>
          <a:p>
            <a:pPr>
              <a:spcBef>
                <a:spcPct val="0"/>
              </a:spcBef>
              <a:spcAft>
                <a:spcPts val="600"/>
              </a:spcAft>
              <a:buClrTx/>
              <a:buNone/>
              <a:defRPr/>
            </a:pPr>
            <a:r>
              <a:rPr lang="en-US" altLang="fr-FR" sz="1200" dirty="0">
                <a:solidFill>
                  <a:srgbClr val="506361"/>
                </a:solidFill>
                <a:latin typeface="+mn-lt"/>
              </a:rPr>
              <a:t>ELECTRONIC DEVICE</a:t>
            </a:r>
          </a:p>
        </p:txBody>
      </p:sp>
    </p:spTree>
    <p:extLst>
      <p:ext uri="{BB962C8B-B14F-4D97-AF65-F5344CB8AC3E}">
        <p14:creationId xmlns:p14="http://schemas.microsoft.com/office/powerpoint/2010/main" val="3507685013"/>
      </p:ext>
    </p:extLst>
  </p:cSld>
  <p:clrMapOvr>
    <a:masterClrMapping/>
  </p:clrMapOvr>
</p:sld>
</file>

<file path=ppt/theme/theme1.xml><?xml version="1.0" encoding="utf-8"?>
<a:theme xmlns:a="http://schemas.openxmlformats.org/drawingml/2006/main" name="Powerpoint exemple 1">
  <a:themeElements>
    <a:clrScheme name="Powerpoint exemple 1 1">
      <a:dk1>
        <a:srgbClr val="3C3C3C"/>
      </a:dk1>
      <a:lt1>
        <a:srgbClr val="FFFFFF"/>
      </a:lt1>
      <a:dk2>
        <a:srgbClr val="506361"/>
      </a:dk2>
      <a:lt2>
        <a:srgbClr val="7A898D"/>
      </a:lt2>
      <a:accent1>
        <a:srgbClr val="0090D4"/>
      </a:accent1>
      <a:accent2>
        <a:srgbClr val="62B576"/>
      </a:accent2>
      <a:accent3>
        <a:srgbClr val="FFFFFF"/>
      </a:accent3>
      <a:accent4>
        <a:srgbClr val="323232"/>
      </a:accent4>
      <a:accent5>
        <a:srgbClr val="AAC6E6"/>
      </a:accent5>
      <a:accent6>
        <a:srgbClr val="58A46A"/>
      </a:accent6>
      <a:hlink>
        <a:srgbClr val="0090D4"/>
      </a:hlink>
      <a:folHlink>
        <a:srgbClr val="62B576"/>
      </a:folHlink>
    </a:clrScheme>
    <a:fontScheme name="Powerpoint exemple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owerpoint exemple 1 1">
        <a:dk1>
          <a:srgbClr val="3C3C3C"/>
        </a:dk1>
        <a:lt1>
          <a:srgbClr val="FFFFFF"/>
        </a:lt1>
        <a:dk2>
          <a:srgbClr val="506361"/>
        </a:dk2>
        <a:lt2>
          <a:srgbClr val="7A898D"/>
        </a:lt2>
        <a:accent1>
          <a:srgbClr val="0090D4"/>
        </a:accent1>
        <a:accent2>
          <a:srgbClr val="62B576"/>
        </a:accent2>
        <a:accent3>
          <a:srgbClr val="FFFFFF"/>
        </a:accent3>
        <a:accent4>
          <a:srgbClr val="323232"/>
        </a:accent4>
        <a:accent5>
          <a:srgbClr val="AAC6E6"/>
        </a:accent5>
        <a:accent6>
          <a:srgbClr val="58A46A"/>
        </a:accent6>
        <a:hlink>
          <a:srgbClr val="0090D4"/>
        </a:hlink>
        <a:folHlink>
          <a:srgbClr val="62B57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2205</TotalTime>
  <Words>1916</Words>
  <Application>Microsoft Office PowerPoint</Application>
  <PresentationFormat>Grand écran</PresentationFormat>
  <Paragraphs>235</Paragraphs>
  <Slides>16</Slides>
  <Notes>11</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16</vt:i4>
      </vt:variant>
    </vt:vector>
  </HeadingPairs>
  <TitlesOfParts>
    <vt:vector size="24" baseType="lpstr">
      <vt:lpstr>Arial</vt:lpstr>
      <vt:lpstr>Arial Black</vt:lpstr>
      <vt:lpstr>Calibri</vt:lpstr>
      <vt:lpstr>Calibri Light</vt:lpstr>
      <vt:lpstr>Mangal</vt:lpstr>
      <vt:lpstr>Symbol</vt:lpstr>
      <vt:lpstr>Wingdings</vt:lpstr>
      <vt:lpstr>Powerpoint exemple 1</vt:lpstr>
      <vt:lpstr>CYbersecurity in the RAILway sector : lessons learnt from EU SECRET project and EU CYRAIL Project  </vt:lpstr>
      <vt:lpstr>What is the UIC?</vt:lpstr>
      <vt:lpstr>…some numbers about UIC </vt:lpstr>
      <vt:lpstr>Rail Security at UIC</vt:lpstr>
      <vt:lpstr>Présentation PowerPoint</vt:lpstr>
      <vt:lpstr>Cybersecurity on rail : the challenges</vt:lpstr>
      <vt:lpstr>Présentation PowerPoint</vt:lpstr>
      <vt:lpstr>EU Project SECRET</vt:lpstr>
      <vt:lpstr>Rail networks: attractive targets for EM attacks</vt:lpstr>
      <vt:lpstr>Présentation PowerPoint</vt:lpstr>
      <vt:lpstr>Public Results : WHITE PAPER</vt:lpstr>
      <vt:lpstr>CYbersecurity in the RAILway sector</vt:lpstr>
      <vt:lpstr>Cybersecurity on rail : the challenges</vt:lpstr>
      <vt:lpstr>Project Goals</vt:lpstr>
      <vt:lpstr>Further information on </vt:lpstr>
      <vt:lpstr>THANKS  FOR YOUR KIND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RESILIENCE-BUILDING PREVENTIVE MEASURES AGAINST TERRORIST ACTS ON RAILWAY PREMISES</dc:title>
  <dc:creator>DE ROSA Bruno</dc:creator>
  <cp:lastModifiedBy>DE ROSA Bruno</cp:lastModifiedBy>
  <cp:revision>65</cp:revision>
  <dcterms:created xsi:type="dcterms:W3CDTF">2018-05-17T12:14:35Z</dcterms:created>
  <dcterms:modified xsi:type="dcterms:W3CDTF">2018-05-23T05:03:56Z</dcterms:modified>
</cp:coreProperties>
</file>